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Default Extension="wdp" ContentType="image/vnd.ms-photo"/>
  <Override PartName="/ppt/charts/colors1.xml" ContentType="application/vnd.ms-office.chartcolorstyle+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notesSlides/notesSlide8.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Lst>
  <p:notesMasterIdLst>
    <p:notesMasterId r:id="rId38"/>
  </p:notesMasterIdLst>
  <p:handoutMasterIdLst>
    <p:handoutMasterId r:id="rId39"/>
  </p:handoutMasterIdLst>
  <p:sldIdLst>
    <p:sldId id="472" r:id="rId2"/>
    <p:sldId id="473" r:id="rId3"/>
    <p:sldId id="572" r:id="rId4"/>
    <p:sldId id="573" r:id="rId5"/>
    <p:sldId id="631" r:id="rId6"/>
    <p:sldId id="657" r:id="rId7"/>
    <p:sldId id="566" r:id="rId8"/>
    <p:sldId id="462" r:id="rId9"/>
    <p:sldId id="562" r:id="rId10"/>
    <p:sldId id="635" r:id="rId11"/>
    <p:sldId id="636" r:id="rId12"/>
    <p:sldId id="637" r:id="rId13"/>
    <p:sldId id="638" r:id="rId14"/>
    <p:sldId id="490" r:id="rId15"/>
    <p:sldId id="591" r:id="rId16"/>
    <p:sldId id="633" r:id="rId17"/>
    <p:sldId id="647" r:id="rId18"/>
    <p:sldId id="648" r:id="rId19"/>
    <p:sldId id="649" r:id="rId20"/>
    <p:sldId id="650" r:id="rId21"/>
    <p:sldId id="651" r:id="rId22"/>
    <p:sldId id="600" r:id="rId23"/>
    <p:sldId id="601" r:id="rId24"/>
    <p:sldId id="510" r:id="rId25"/>
    <p:sldId id="511" r:id="rId26"/>
    <p:sldId id="652" r:id="rId27"/>
    <p:sldId id="589" r:id="rId28"/>
    <p:sldId id="558" r:id="rId29"/>
    <p:sldId id="643" r:id="rId30"/>
    <p:sldId id="502" r:id="rId31"/>
    <p:sldId id="655" r:id="rId32"/>
    <p:sldId id="660" r:id="rId33"/>
    <p:sldId id="656" r:id="rId34"/>
    <p:sldId id="653" r:id="rId35"/>
    <p:sldId id="654" r:id="rId36"/>
    <p:sldId id="503" r:id="rId37"/>
  </p:sldIdLst>
  <p:sldSz cx="9144000" cy="6858000" type="screen4x3"/>
  <p:notesSz cx="6797675" cy="9926638"/>
  <p:defaultTextStyle>
    <a:defPPr>
      <a:defRPr lang="en-US"/>
    </a:defPPr>
    <a:lvl1pPr algn="l" defTabSz="457200"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defTabSz="457200"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defTabSz="457200"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defTabSz="457200"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defTabSz="457200"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7FB"/>
    <a:srgbClr val="000000"/>
    <a:srgbClr val="CCECFF"/>
    <a:srgbClr val="CAD5EB"/>
    <a:srgbClr val="99CCFF"/>
    <a:srgbClr val="233960"/>
    <a:srgbClr val="1F497D"/>
    <a:srgbClr val="7ECBF2"/>
    <a:srgbClr val="6699FF"/>
    <a:srgbClr val="00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5" autoAdjust="0"/>
    <p:restoredTop sz="94790" autoAdjust="0"/>
  </p:normalViewPr>
  <p:slideViewPr>
    <p:cSldViewPr snapToGrid="0" snapToObjects="1">
      <p:cViewPr>
        <p:scale>
          <a:sx n="75" d="100"/>
          <a:sy n="75" d="100"/>
        </p:scale>
        <p:origin x="-1452" y="-78"/>
      </p:cViewPr>
      <p:guideLst>
        <p:guide orient="horz" pos="2160"/>
        <p:guide pos="2880"/>
      </p:guideLst>
    </p:cSldViewPr>
  </p:slideViewPr>
  <p:notesTextViewPr>
    <p:cViewPr>
      <p:scale>
        <a:sx n="1" d="1"/>
        <a:sy n="1" d="1"/>
      </p:scale>
      <p:origin x="0" y="0"/>
    </p:cViewPr>
  </p:notesTextViewPr>
  <p:sorterViewPr>
    <p:cViewPr>
      <p:scale>
        <a:sx n="66" d="100"/>
        <a:sy n="66" d="100"/>
      </p:scale>
      <p:origin x="0" y="1435"/>
    </p:cViewPr>
  </p:sorterViewPr>
  <p:notesViewPr>
    <p:cSldViewPr snapToGrid="0" snapToObjects="1">
      <p:cViewPr varScale="1">
        <p:scale>
          <a:sx n="96" d="100"/>
          <a:sy n="96" d="100"/>
        </p:scale>
        <p:origin x="3688" y="16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ssgfile\S-GWC&#33891;&#20107;&#26371;&#23560;&#29992;&#36039;&#26009;&#22846;\005%20&#27861;&#35498;&#26371;_&#21516;&#26989;&#27604;&#36611;_&#26032;&#32862;&#31295;(&#19968;&#33324;)\2.&#31777;&#22577;\1.&#27861;&#35498;&#26371;\20181030%20(18Q3&#32218;&#19978;&#27861;&#35498;&#26371;)-CS\20190619%20(&#20803;&#22823;&#21109;&#23500;&#35542;&#22727;)\SAS\SAS%20discounted%20share%20price.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Office_Excel____1.xlsx"/><Relationship Id="rId4"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___3.xlsx"/></Relationships>
</file>

<file path=ppt/charts/_rels/chart5.xml.rels><?xml version="1.0" encoding="UTF-8" standalone="yes"?>
<Relationships xmlns="http://schemas.openxmlformats.org/package/2006/relationships"><Relationship Id="rId1" Type="http://schemas.openxmlformats.org/officeDocument/2006/relationships/oleObject" Target="Revenue%20%20-%20%20&#30456;&#23481;&#27169;&#24335;%20&#30340;%20&#24037;&#20316;&#34920;"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25976;&#25818;&#22294;&#34920;%20%20-%20%20&#30456;&#23481;&#27169;&#24335;%20&#30340;%20&#24037;&#20316;&#34920;"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Revenue%20%20-%20%20&#30456;&#23481;&#27169;&#24335;%20&#30340;%20&#24037;&#20316;&#34920;"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Revenue%20%20-%20%20&#30456;&#23481;&#27169;&#24335;%20&#30340;%20&#24037;&#20316;&#34920;%202"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zh-TW"/>
  <c:chart>
    <c:autoTitleDeleted val="1"/>
    <c:plotArea>
      <c:layout/>
      <c:barChart>
        <c:barDir val="col"/>
        <c:grouping val="stacked"/>
        <c:ser>
          <c:idx val="0"/>
          <c:order val="0"/>
          <c:dPt>
            <c:idx val="0"/>
            <c:spPr>
              <a:solidFill>
                <a:srgbClr val="1F497D"/>
              </a:solidFill>
            </c:spPr>
            <c:extLst xmlns:c16r2="http://schemas.microsoft.com/office/drawing/2015/06/chart">
              <c:ext xmlns:c16="http://schemas.microsoft.com/office/drawing/2014/chart" uri="{C3380CC4-5D6E-409C-BE32-E72D297353CC}">
                <c16:uniqueId val="{00000000-3291-44EC-83F1-137C06DAFEE4}"/>
              </c:ext>
            </c:extLst>
          </c:dPt>
          <c:dPt>
            <c:idx val="1"/>
            <c:spPr>
              <a:noFill/>
            </c:spPr>
            <c:extLst xmlns:c16r2="http://schemas.microsoft.com/office/drawing/2015/06/chart">
              <c:ext xmlns:c16="http://schemas.microsoft.com/office/drawing/2014/chart" uri="{C3380CC4-5D6E-409C-BE32-E72D297353CC}">
                <c16:uniqueId val="{00000001-3291-44EC-83F1-137C06DAFEE4}"/>
              </c:ext>
            </c:extLst>
          </c:dPt>
          <c:dPt>
            <c:idx val="2"/>
            <c:spPr>
              <a:noFill/>
            </c:spPr>
            <c:extLst xmlns:c16r2="http://schemas.microsoft.com/office/drawing/2015/06/chart">
              <c:ext xmlns:c16="http://schemas.microsoft.com/office/drawing/2014/chart" uri="{C3380CC4-5D6E-409C-BE32-E72D297353CC}">
                <c16:uniqueId val="{00000002-3291-44EC-83F1-137C06DAFEE4}"/>
              </c:ext>
            </c:extLst>
          </c:dPt>
          <c:dPt>
            <c:idx val="3"/>
            <c:spPr>
              <a:noFill/>
            </c:spPr>
            <c:extLst xmlns:c16r2="http://schemas.microsoft.com/office/drawing/2015/06/chart">
              <c:ext xmlns:c16="http://schemas.microsoft.com/office/drawing/2014/chart" uri="{C3380CC4-5D6E-409C-BE32-E72D297353CC}">
                <c16:uniqueId val="{00000003-3291-44EC-83F1-137C06DAFEE4}"/>
              </c:ext>
            </c:extLst>
          </c:dPt>
          <c:dPt>
            <c:idx val="4"/>
            <c:spPr>
              <a:noFill/>
              <a:ln>
                <a:noFill/>
              </a:ln>
            </c:spPr>
            <c:extLst xmlns:c16r2="http://schemas.microsoft.com/office/drawing/2015/06/chart">
              <c:ext xmlns:c16="http://schemas.microsoft.com/office/drawing/2014/chart" uri="{C3380CC4-5D6E-409C-BE32-E72D297353CC}">
                <c16:uniqueId val="{00000004-3291-44EC-83F1-137C06DAFEE4}"/>
              </c:ext>
            </c:extLst>
          </c:dPt>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291-44EC-83F1-137C06DAFEE4}"/>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291-44EC-83F1-137C06DAFEE4}"/>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291-44EC-83F1-137C06DAFEE4}"/>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291-44EC-83F1-137C06DAFEE4}"/>
                </c:ext>
              </c:extLst>
            </c:dLbl>
            <c:spPr>
              <a:noFill/>
              <a:ln>
                <a:noFill/>
              </a:ln>
              <a:effectLst/>
            </c:spPr>
            <c:txPr>
              <a:bodyPr/>
              <a:lstStyle/>
              <a:p>
                <a:pPr algn="ctr">
                  <a:defRPr lang="zh-TW" altLang="en-US" sz="1000" b="1" i="0" u="none" strike="noStrike" kern="1200" baseline="0">
                    <a:solidFill>
                      <a:schemeClr val="bg1"/>
                    </a:solidFill>
                    <a:latin typeface="+mj-lt"/>
                    <a:ea typeface="+mn-ea"/>
                    <a:cs typeface="+mn-cs"/>
                  </a:defRPr>
                </a:pPr>
                <a:endParaRPr lang="zh-TW"/>
              </a:p>
            </c:txPr>
            <c:dLblPos val="ctr"/>
            <c:showVal val="1"/>
            <c:extLst xmlns:c16r2="http://schemas.microsoft.com/office/drawing/2015/06/chart">
              <c:ext xmlns:c15="http://schemas.microsoft.com/office/drawing/2012/chart" uri="{CE6537A1-D6FC-4f65-9D91-7224C49458BB}">
                <c15:showLeaderLines val="0"/>
              </c:ext>
            </c:extLst>
          </c:dLbls>
          <c:cat>
            <c:strRef>
              <c:f>Sheet1!$A$17:$A$24</c:f>
              <c:strCache>
                <c:ptCount val="8"/>
                <c:pt idx="0">
                  <c:v>51.17% Stake of GWC</c:v>
                </c:pt>
                <c:pt idx="1">
                  <c:v>41.94% Stake of Crystalwise</c:v>
                </c:pt>
                <c:pt idx="2">
                  <c:v>21.31% Stake of ATC</c:v>
                </c:pt>
                <c:pt idx="3">
                  <c:v>22.53% Stake of AWSC</c:v>
                </c:pt>
                <c:pt idx="4">
                  <c:v>30.93% Stake of TSC*</c:v>
                </c:pt>
                <c:pt idx="5">
                  <c:v>Sum of Public Stake</c:v>
                </c:pt>
                <c:pt idx="7">
                  <c:v>Current Market Value of SAS</c:v>
                </c:pt>
              </c:strCache>
            </c:strRef>
          </c:cat>
          <c:val>
            <c:numRef>
              <c:f>Sheet1!$B$17:$B$24</c:f>
              <c:numCache>
                <c:formatCode>_-* #,##0_-;\-* #,##0_-;_-* "-"??_-;_-@_-</c:formatCode>
                <c:ptCount val="8"/>
                <c:pt idx="0">
                  <c:v>166239.43297500009</c:v>
                </c:pt>
                <c:pt idx="1">
                  <c:v>166239.43297500009</c:v>
                </c:pt>
                <c:pt idx="2">
                  <c:v>166239.43297500009</c:v>
                </c:pt>
                <c:pt idx="3">
                  <c:v>166239.43297500009</c:v>
                </c:pt>
                <c:pt idx="4">
                  <c:v>166239.43297500009</c:v>
                </c:pt>
                <c:pt idx="5">
                  <c:v>182085.30589448372</c:v>
                </c:pt>
                <c:pt idx="7">
                  <c:v>97019.683240500002</c:v>
                </c:pt>
              </c:numCache>
            </c:numRef>
          </c:val>
          <c:extLst xmlns:c16r2="http://schemas.microsoft.com/office/drawing/2015/06/chart">
            <c:ext xmlns:c16="http://schemas.microsoft.com/office/drawing/2014/chart" uri="{C3380CC4-5D6E-409C-BE32-E72D297353CC}">
              <c16:uniqueId val="{00000005-3291-44EC-83F1-137C06DAFEE4}"/>
            </c:ext>
          </c:extLst>
        </c:ser>
        <c:ser>
          <c:idx val="1"/>
          <c:order val="1"/>
          <c:dPt>
            <c:idx val="1"/>
            <c:spPr>
              <a:solidFill>
                <a:srgbClr val="4BACC6"/>
              </a:solidFill>
            </c:spPr>
            <c:extLst xmlns:c16r2="http://schemas.microsoft.com/office/drawing/2015/06/chart">
              <c:ext xmlns:c16="http://schemas.microsoft.com/office/drawing/2014/chart" uri="{C3380CC4-5D6E-409C-BE32-E72D297353CC}">
                <c16:uniqueId val="{00000006-3291-44EC-83F1-137C06DAFEE4}"/>
              </c:ext>
            </c:extLst>
          </c:dPt>
          <c:dPt>
            <c:idx val="2"/>
            <c:spPr>
              <a:solidFill>
                <a:srgbClr val="AFAFAF"/>
              </a:solidFill>
            </c:spPr>
            <c:extLst xmlns:c16r2="http://schemas.microsoft.com/office/drawing/2015/06/chart">
              <c:ext xmlns:c16="http://schemas.microsoft.com/office/drawing/2014/chart" uri="{C3380CC4-5D6E-409C-BE32-E72D297353CC}">
                <c16:uniqueId val="{00000007-3291-44EC-83F1-137C06DAFEE4}"/>
              </c:ext>
            </c:extLst>
          </c:dPt>
          <c:dPt>
            <c:idx val="3"/>
            <c:spPr>
              <a:solidFill>
                <a:srgbClr val="A9D08C"/>
              </a:solidFill>
            </c:spPr>
            <c:extLst xmlns:c16r2="http://schemas.microsoft.com/office/drawing/2015/06/chart">
              <c:ext xmlns:c16="http://schemas.microsoft.com/office/drawing/2014/chart" uri="{C3380CC4-5D6E-409C-BE32-E72D297353CC}">
                <c16:uniqueId val="{00000008-3291-44EC-83F1-137C06DAFEE4}"/>
              </c:ext>
            </c:extLst>
          </c:dPt>
          <c:dPt>
            <c:idx val="4"/>
            <c:spPr>
              <a:solidFill>
                <a:srgbClr val="D29008"/>
              </a:solidFill>
            </c:spPr>
            <c:extLst xmlns:c16r2="http://schemas.microsoft.com/office/drawing/2015/06/chart">
              <c:ext xmlns:c16="http://schemas.microsoft.com/office/drawing/2014/chart" uri="{C3380CC4-5D6E-409C-BE32-E72D297353CC}">
                <c16:uniqueId val="{00000009-3291-44EC-83F1-137C06DAFEE4}"/>
              </c:ext>
            </c:extLst>
          </c:dPt>
          <c:dLbls>
            <c:dLbl>
              <c:idx val="1"/>
              <c:layout/>
              <c:dLblPos val="inBase"/>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291-44EC-83F1-137C06DAFEE4}"/>
                </c:ext>
              </c:extLst>
            </c:dLbl>
            <c:dLbl>
              <c:idx val="2"/>
              <c:layout/>
              <c:dLblPos val="inBase"/>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291-44EC-83F1-137C06DAFEE4}"/>
                </c:ext>
              </c:extLst>
            </c:dLbl>
            <c:dLbl>
              <c:idx val="3"/>
              <c:layout>
                <c:manualLayout>
                  <c:x val="-1.6475947840522201E-3"/>
                  <c:y val="-3.9892403679040261E-2"/>
                </c:manualLayout>
              </c:layout>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291-44EC-83F1-137C06DAFEE4}"/>
                </c:ext>
              </c:extLst>
            </c:dLbl>
            <c:dLbl>
              <c:idx val="4"/>
              <c:layout>
                <c:manualLayout>
                  <c:x val="-6.0411110874278754E-17"/>
                  <c:y val="-4.0564608316870948E-2"/>
                </c:manualLayout>
              </c:layout>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3291-44EC-83F1-137C06DAFEE4}"/>
                </c:ext>
              </c:extLst>
            </c:dLbl>
            <c:delete val="1"/>
            <c:spPr>
              <a:noFill/>
              <a:ln>
                <a:noFill/>
              </a:ln>
              <a:effectLst/>
            </c:spPr>
            <c:txPr>
              <a:bodyPr/>
              <a:lstStyle/>
              <a:p>
                <a:pPr>
                  <a:defRPr b="1">
                    <a:solidFill>
                      <a:schemeClr val="tx1"/>
                    </a:solidFill>
                    <a:latin typeface="+mj-lt"/>
                  </a:defRPr>
                </a:pPr>
                <a:endParaRPr lang="zh-TW"/>
              </a:p>
            </c:txPr>
            <c:dLblPos val="inBase"/>
            <c:extLst xmlns:c16r2="http://schemas.microsoft.com/office/drawing/2015/06/chart">
              <c:ext xmlns:c15="http://schemas.microsoft.com/office/drawing/2012/chart" uri="{CE6537A1-D6FC-4f65-9D91-7224C49458BB}">
                <c15:showLeaderLines val="0"/>
              </c:ext>
            </c:extLst>
          </c:dLbls>
          <c:cat>
            <c:strRef>
              <c:f>Sheet1!$A$17:$A$24</c:f>
              <c:strCache>
                <c:ptCount val="8"/>
                <c:pt idx="0">
                  <c:v>51.17% Stake of GWC</c:v>
                </c:pt>
                <c:pt idx="1">
                  <c:v>41.94% Stake of Crystalwise</c:v>
                </c:pt>
                <c:pt idx="2">
                  <c:v>21.31% Stake of ATC</c:v>
                </c:pt>
                <c:pt idx="3">
                  <c:v>22.53% Stake of AWSC</c:v>
                </c:pt>
                <c:pt idx="4">
                  <c:v>30.93% Stake of TSC*</c:v>
                </c:pt>
                <c:pt idx="5">
                  <c:v>Sum of Public Stake</c:v>
                </c:pt>
                <c:pt idx="7">
                  <c:v>Current Market Value of SAS</c:v>
                </c:pt>
              </c:strCache>
            </c:strRef>
          </c:cat>
          <c:val>
            <c:numRef>
              <c:f>Sheet1!$C$17:$C$24</c:f>
              <c:numCache>
                <c:formatCode>_-* #,##0_-;\-* #,##0_-;_-* "-"??_-;_-@_-</c:formatCode>
                <c:ptCount val="8"/>
                <c:pt idx="0" formatCode="General">
                  <c:v>0</c:v>
                </c:pt>
                <c:pt idx="1">
                  <c:v>1526.7554810323197</c:v>
                </c:pt>
                <c:pt idx="2">
                  <c:v>2349.9211461500017</c:v>
                </c:pt>
                <c:pt idx="3">
                  <c:v>6569.422206737403</c:v>
                </c:pt>
                <c:pt idx="4">
                  <c:v>5399.7740855639995</c:v>
                </c:pt>
                <c:pt idx="5" formatCode="General">
                  <c:v>0</c:v>
                </c:pt>
                <c:pt idx="7" formatCode="General">
                  <c:v>0</c:v>
                </c:pt>
              </c:numCache>
            </c:numRef>
          </c:val>
          <c:extLst xmlns:c16r2="http://schemas.microsoft.com/office/drawing/2015/06/chart">
            <c:ext xmlns:c16="http://schemas.microsoft.com/office/drawing/2014/chart" uri="{C3380CC4-5D6E-409C-BE32-E72D297353CC}">
              <c16:uniqueId val="{0000000A-3291-44EC-83F1-137C06DAFEE4}"/>
            </c:ext>
          </c:extLst>
        </c:ser>
        <c:dLbls/>
        <c:gapWidth val="55"/>
        <c:overlap val="100"/>
        <c:axId val="88655360"/>
        <c:axId val="88656896"/>
      </c:barChart>
      <c:catAx>
        <c:axId val="88655360"/>
        <c:scaling>
          <c:orientation val="minMax"/>
        </c:scaling>
        <c:axPos val="b"/>
        <c:numFmt formatCode="General" sourceLinked="0"/>
        <c:majorTickMark val="none"/>
        <c:tickLblPos val="nextTo"/>
        <c:txPr>
          <a:bodyPr/>
          <a:lstStyle/>
          <a:p>
            <a:pPr>
              <a:defRPr sz="900">
                <a:latin typeface="+mn-lt"/>
              </a:defRPr>
            </a:pPr>
            <a:endParaRPr lang="zh-TW"/>
          </a:p>
        </c:txPr>
        <c:crossAx val="88656896"/>
        <c:crosses val="autoZero"/>
        <c:auto val="1"/>
        <c:lblAlgn val="ctr"/>
        <c:lblOffset val="100"/>
      </c:catAx>
      <c:valAx>
        <c:axId val="88656896"/>
        <c:scaling>
          <c:orientation val="minMax"/>
        </c:scaling>
        <c:delete val="1"/>
        <c:axPos val="l"/>
        <c:numFmt formatCode="_-* #,##0_-;\-* #,##0_-;_-* &quot;-&quot;??_-;_-@_-" sourceLinked="1"/>
        <c:majorTickMark val="none"/>
        <c:tickLblPos val="none"/>
        <c:crossAx val="88655360"/>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TW"/>
  <c:chart>
    <c:autoTitleDeleted val="1"/>
    <c:plotArea>
      <c:layout/>
      <c:barChart>
        <c:barDir val="col"/>
        <c:grouping val="stacked"/>
        <c:ser>
          <c:idx val="0"/>
          <c:order val="0"/>
          <c:tx>
            <c:strRef>
              <c:f>工作表1!$B$1</c:f>
              <c:strCache>
                <c:ptCount val="1"/>
                <c:pt idx="0">
                  <c:v>Solar</c:v>
                </c:pt>
              </c:strCache>
            </c:strRef>
          </c:tx>
          <c:spPr>
            <a:solidFill>
              <a:schemeClr val="accent4"/>
            </a:solidFill>
            <a:ln>
              <a:noFill/>
            </a:ln>
            <a:effectLst/>
          </c:spPr>
          <c:dLbls>
            <c:spPr>
              <a:noFill/>
              <a:ln>
                <a:noFill/>
              </a:ln>
              <a:effectLst/>
            </c:spPr>
            <c:txPr>
              <a:bodyPr rot="0" spcFirstLastPara="1" vertOverflow="ellipsis" vert="horz" wrap="square" lIns="38100" tIns="19050" rIns="38100" bIns="19050" anchor="b" anchorCtr="0">
                <a:spAutoFit/>
              </a:bodyPr>
              <a:lstStyle/>
              <a:p>
                <a:pPr>
                  <a:defRPr sz="1000" b="1" i="0" u="none" strike="noStrike" kern="1200" baseline="0">
                    <a:solidFill>
                      <a:srgbClr val="000000"/>
                    </a:solidFill>
                    <a:latin typeface="+mn-lt"/>
                    <a:ea typeface="+mn-ea"/>
                    <a:cs typeface="+mn-cs"/>
                  </a:defRPr>
                </a:pPr>
                <a:endParaRPr lang="zh-TW"/>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工作表1!$A$2:$A$6</c:f>
              <c:strCache>
                <c:ptCount val="5"/>
                <c:pt idx="0">
                  <c:v>2020</c:v>
                </c:pt>
                <c:pt idx="1">
                  <c:v>2021</c:v>
                </c:pt>
                <c:pt idx="2">
                  <c:v>2022</c:v>
                </c:pt>
                <c:pt idx="3">
                  <c:v>Main Case</c:v>
                </c:pt>
                <c:pt idx="4">
                  <c:v>Accelerated Case</c:v>
                </c:pt>
              </c:strCache>
            </c:strRef>
          </c:cat>
          <c:val>
            <c:numRef>
              <c:f>工作表1!$B$2:$B$6</c:f>
              <c:numCache>
                <c:formatCode>General</c:formatCode>
                <c:ptCount val="5"/>
                <c:pt idx="0">
                  <c:v>107</c:v>
                </c:pt>
                <c:pt idx="1">
                  <c:v>117</c:v>
                </c:pt>
                <c:pt idx="2">
                  <c:v>119</c:v>
                </c:pt>
                <c:pt idx="3">
                  <c:v>131</c:v>
                </c:pt>
                <c:pt idx="4">
                  <c:v>165</c:v>
                </c:pt>
              </c:numCache>
            </c:numRef>
          </c:val>
          <c:extLst xmlns:c16r2="http://schemas.microsoft.com/office/drawing/2015/06/chart">
            <c:ext xmlns:c16="http://schemas.microsoft.com/office/drawing/2014/chart" uri="{C3380CC4-5D6E-409C-BE32-E72D297353CC}">
              <c16:uniqueId val="{00000000-87A2-43F3-AA7E-391F1D8DE27D}"/>
            </c:ext>
          </c:extLst>
        </c:ser>
        <c:ser>
          <c:idx val="1"/>
          <c:order val="1"/>
          <c:tx>
            <c:strRef>
              <c:f>工作表1!$C$1</c:f>
              <c:strCache>
                <c:ptCount val="1"/>
                <c:pt idx="0">
                  <c:v>Onshore Wind</c:v>
                </c:pt>
              </c:strCache>
            </c:strRef>
          </c:tx>
          <c:spPr>
            <a:solidFill>
              <a:schemeClr val="accent1">
                <a:lumMod val="75000"/>
              </a:schemeClr>
            </a:solidFill>
            <a:ln>
              <a:noFill/>
            </a:ln>
            <a:effectLst/>
          </c:spPr>
          <c:dLbls>
            <c:delete val="1"/>
          </c:dLbls>
          <c:cat>
            <c:strRef>
              <c:f>工作表1!$A$2:$A$6</c:f>
              <c:strCache>
                <c:ptCount val="5"/>
                <c:pt idx="0">
                  <c:v>2020</c:v>
                </c:pt>
                <c:pt idx="1">
                  <c:v>2021</c:v>
                </c:pt>
                <c:pt idx="2">
                  <c:v>2022</c:v>
                </c:pt>
                <c:pt idx="3">
                  <c:v>Main Case</c:v>
                </c:pt>
                <c:pt idx="4">
                  <c:v>Accelerated Case</c:v>
                </c:pt>
              </c:strCache>
            </c:strRef>
          </c:cat>
          <c:val>
            <c:numRef>
              <c:f>工作表1!$C$2:$C$6</c:f>
              <c:numCache>
                <c:formatCode>General</c:formatCode>
                <c:ptCount val="5"/>
                <c:pt idx="0">
                  <c:v>60</c:v>
                </c:pt>
                <c:pt idx="1">
                  <c:v>60</c:v>
                </c:pt>
                <c:pt idx="2">
                  <c:v>52</c:v>
                </c:pt>
                <c:pt idx="3">
                  <c:v>54</c:v>
                </c:pt>
                <c:pt idx="4">
                  <c:v>76</c:v>
                </c:pt>
              </c:numCache>
            </c:numRef>
          </c:val>
          <c:extLst xmlns:c16r2="http://schemas.microsoft.com/office/drawing/2015/06/chart">
            <c:ext xmlns:c16="http://schemas.microsoft.com/office/drawing/2014/chart" uri="{C3380CC4-5D6E-409C-BE32-E72D297353CC}">
              <c16:uniqueId val="{00000001-87A2-43F3-AA7E-391F1D8DE27D}"/>
            </c:ext>
          </c:extLst>
        </c:ser>
        <c:ser>
          <c:idx val="2"/>
          <c:order val="2"/>
          <c:tx>
            <c:strRef>
              <c:f>工作表1!$D$1</c:f>
              <c:strCache>
                <c:ptCount val="1"/>
                <c:pt idx="0">
                  <c:v>Offshore Wind</c:v>
                </c:pt>
              </c:strCache>
            </c:strRef>
          </c:tx>
          <c:spPr>
            <a:solidFill>
              <a:schemeClr val="tx2">
                <a:lumMod val="60000"/>
                <a:lumOff val="40000"/>
              </a:schemeClr>
            </a:solidFill>
            <a:ln>
              <a:noFill/>
            </a:ln>
            <a:effectLst/>
          </c:spPr>
          <c:dLbls>
            <c:delete val="1"/>
          </c:dLbls>
          <c:cat>
            <c:strRef>
              <c:f>工作表1!$A$2:$A$6</c:f>
              <c:strCache>
                <c:ptCount val="5"/>
                <c:pt idx="0">
                  <c:v>2020</c:v>
                </c:pt>
                <c:pt idx="1">
                  <c:v>2021</c:v>
                </c:pt>
                <c:pt idx="2">
                  <c:v>2022</c:v>
                </c:pt>
                <c:pt idx="3">
                  <c:v>Main Case</c:v>
                </c:pt>
                <c:pt idx="4">
                  <c:v>Accelerated Case</c:v>
                </c:pt>
              </c:strCache>
            </c:strRef>
          </c:cat>
          <c:val>
            <c:numRef>
              <c:f>工作表1!$D$2:$D$6</c:f>
              <c:numCache>
                <c:formatCode>General</c:formatCode>
                <c:ptCount val="5"/>
                <c:pt idx="0">
                  <c:v>5</c:v>
                </c:pt>
                <c:pt idx="1">
                  <c:v>7</c:v>
                </c:pt>
                <c:pt idx="2">
                  <c:v>9</c:v>
                </c:pt>
                <c:pt idx="3">
                  <c:v>11</c:v>
                </c:pt>
                <c:pt idx="4">
                  <c:v>14</c:v>
                </c:pt>
              </c:numCache>
            </c:numRef>
          </c:val>
          <c:extLst xmlns:c16r2="http://schemas.microsoft.com/office/drawing/2015/06/chart">
            <c:ext xmlns:c16="http://schemas.microsoft.com/office/drawing/2014/chart" uri="{C3380CC4-5D6E-409C-BE32-E72D297353CC}">
              <c16:uniqueId val="{00000002-87A2-43F3-AA7E-391F1D8DE27D}"/>
            </c:ext>
          </c:extLst>
        </c:ser>
        <c:ser>
          <c:idx val="3"/>
          <c:order val="3"/>
          <c:tx>
            <c:strRef>
              <c:f>工作表1!$E$1</c:f>
              <c:strCache>
                <c:ptCount val="1"/>
                <c:pt idx="0">
                  <c:v>Hydropower</c:v>
                </c:pt>
              </c:strCache>
            </c:strRef>
          </c:tx>
          <c:spPr>
            <a:solidFill>
              <a:schemeClr val="accent3"/>
            </a:solidFill>
            <a:ln>
              <a:noFill/>
            </a:ln>
            <a:effectLst/>
          </c:spPr>
          <c:dLbls>
            <c:delete val="1"/>
          </c:dLbls>
          <c:cat>
            <c:strRef>
              <c:f>工作表1!$A$2:$A$6</c:f>
              <c:strCache>
                <c:ptCount val="5"/>
                <c:pt idx="0">
                  <c:v>2020</c:v>
                </c:pt>
                <c:pt idx="1">
                  <c:v>2021</c:v>
                </c:pt>
                <c:pt idx="2">
                  <c:v>2022</c:v>
                </c:pt>
                <c:pt idx="3">
                  <c:v>Main Case</c:v>
                </c:pt>
                <c:pt idx="4">
                  <c:v>Accelerated Case</c:v>
                </c:pt>
              </c:strCache>
            </c:strRef>
          </c:cat>
          <c:val>
            <c:numRef>
              <c:f>工作表1!$E$2:$E$6</c:f>
              <c:numCache>
                <c:formatCode>General</c:formatCode>
                <c:ptCount val="5"/>
                <c:pt idx="0">
                  <c:v>18</c:v>
                </c:pt>
                <c:pt idx="1">
                  <c:v>26</c:v>
                </c:pt>
                <c:pt idx="2">
                  <c:v>29</c:v>
                </c:pt>
                <c:pt idx="3">
                  <c:v>16</c:v>
                </c:pt>
                <c:pt idx="4">
                  <c:v>24</c:v>
                </c:pt>
              </c:numCache>
            </c:numRef>
          </c:val>
          <c:extLst xmlns:c16r2="http://schemas.microsoft.com/office/drawing/2015/06/chart">
            <c:ext xmlns:c16="http://schemas.microsoft.com/office/drawing/2014/chart" uri="{C3380CC4-5D6E-409C-BE32-E72D297353CC}">
              <c16:uniqueId val="{00000003-87A2-43F3-AA7E-391F1D8DE27D}"/>
            </c:ext>
          </c:extLst>
        </c:ser>
        <c:ser>
          <c:idx val="4"/>
          <c:order val="4"/>
          <c:tx>
            <c:strRef>
              <c:f>工作表1!$F$1</c:f>
              <c:strCache>
                <c:ptCount val="1"/>
                <c:pt idx="0">
                  <c:v>Bioenergy</c:v>
                </c:pt>
              </c:strCache>
            </c:strRef>
          </c:tx>
          <c:spPr>
            <a:solidFill>
              <a:srgbClr val="FFFF00"/>
            </a:solidFill>
            <a:ln>
              <a:noFill/>
            </a:ln>
            <a:effectLst/>
          </c:spPr>
          <c:dLbls>
            <c:delete val="1"/>
          </c:dLbls>
          <c:cat>
            <c:strRef>
              <c:f>工作表1!$A$2:$A$6</c:f>
              <c:strCache>
                <c:ptCount val="5"/>
                <c:pt idx="0">
                  <c:v>2020</c:v>
                </c:pt>
                <c:pt idx="1">
                  <c:v>2021</c:v>
                </c:pt>
                <c:pt idx="2">
                  <c:v>2022</c:v>
                </c:pt>
                <c:pt idx="3">
                  <c:v>Main Case</c:v>
                </c:pt>
                <c:pt idx="4">
                  <c:v>Accelerated Case</c:v>
                </c:pt>
              </c:strCache>
            </c:strRef>
          </c:cat>
          <c:val>
            <c:numRef>
              <c:f>工作表1!$F$2:$F$6</c:f>
              <c:numCache>
                <c:formatCode>General</c:formatCode>
                <c:ptCount val="5"/>
                <c:pt idx="0">
                  <c:v>7</c:v>
                </c:pt>
                <c:pt idx="1">
                  <c:v>5</c:v>
                </c:pt>
                <c:pt idx="2">
                  <c:v>6</c:v>
                </c:pt>
                <c:pt idx="3">
                  <c:v>6</c:v>
                </c:pt>
                <c:pt idx="4">
                  <c:v>10</c:v>
                </c:pt>
              </c:numCache>
            </c:numRef>
          </c:val>
          <c:extLst xmlns:c16r2="http://schemas.microsoft.com/office/drawing/2015/06/chart">
            <c:ext xmlns:c16="http://schemas.microsoft.com/office/drawing/2014/chart" uri="{C3380CC4-5D6E-409C-BE32-E72D297353CC}">
              <c16:uniqueId val="{00000004-87A2-43F3-AA7E-391F1D8DE27D}"/>
            </c:ext>
          </c:extLst>
        </c:ser>
        <c:ser>
          <c:idx val="5"/>
          <c:order val="5"/>
          <c:tx>
            <c:strRef>
              <c:f>工作表1!$G$1</c:f>
              <c:strCache>
                <c:ptCount val="1"/>
                <c:pt idx="0">
                  <c:v>Geothermal</c:v>
                </c:pt>
              </c:strCache>
            </c:strRef>
          </c:tx>
          <c:spPr>
            <a:solidFill>
              <a:schemeClr val="accent6"/>
            </a:solidFill>
            <a:ln>
              <a:noFill/>
            </a:ln>
            <a:effectLst/>
          </c:spPr>
          <c:dLbls>
            <c:delete val="1"/>
          </c:dLbls>
          <c:cat>
            <c:strRef>
              <c:f>工作表1!$A$2:$A$6</c:f>
              <c:strCache>
                <c:ptCount val="5"/>
                <c:pt idx="0">
                  <c:v>2020</c:v>
                </c:pt>
                <c:pt idx="1">
                  <c:v>2021</c:v>
                </c:pt>
                <c:pt idx="2">
                  <c:v>2022</c:v>
                </c:pt>
                <c:pt idx="3">
                  <c:v>Main Case</c:v>
                </c:pt>
                <c:pt idx="4">
                  <c:v>Accelerated Case</c:v>
                </c:pt>
              </c:strCache>
            </c:strRef>
          </c:cat>
          <c:val>
            <c:numRef>
              <c:f>工作表1!$G$2:$G$6</c:f>
              <c:numCache>
                <c:formatCode>General</c:formatCode>
                <c:ptCount val="5"/>
                <c:pt idx="0">
                  <c:v>0</c:v>
                </c:pt>
                <c:pt idx="1">
                  <c:v>1</c:v>
                </c:pt>
                <c:pt idx="2">
                  <c:v>0</c:v>
                </c:pt>
                <c:pt idx="3">
                  <c:v>1</c:v>
                </c:pt>
                <c:pt idx="4">
                  <c:v>1</c:v>
                </c:pt>
              </c:numCache>
            </c:numRef>
          </c:val>
          <c:extLst xmlns:c16r2="http://schemas.microsoft.com/office/drawing/2015/06/chart">
            <c:ext xmlns:c16="http://schemas.microsoft.com/office/drawing/2014/chart" uri="{C3380CC4-5D6E-409C-BE32-E72D297353CC}">
              <c16:uniqueId val="{00000005-87A2-43F3-AA7E-391F1D8DE27D}"/>
            </c:ext>
          </c:extLst>
        </c:ser>
        <c:ser>
          <c:idx val="6"/>
          <c:order val="6"/>
          <c:tx>
            <c:strRef>
              <c:f>工作表1!$H$1</c:f>
              <c:strCache>
                <c:ptCount val="1"/>
                <c:pt idx="0">
                  <c:v>Concentrated Solar Power</c:v>
                </c:pt>
              </c:strCache>
            </c:strRef>
          </c:tx>
          <c:spPr>
            <a:solidFill>
              <a:srgbClr val="D60093"/>
            </a:solidFill>
            <a:ln>
              <a:noFill/>
            </a:ln>
            <a:effectLst/>
          </c:spPr>
          <c:dLbls>
            <c:delete val="1"/>
          </c:dLbls>
          <c:cat>
            <c:strRef>
              <c:f>工作表1!$A$2:$A$6</c:f>
              <c:strCache>
                <c:ptCount val="5"/>
                <c:pt idx="0">
                  <c:v>2020</c:v>
                </c:pt>
                <c:pt idx="1">
                  <c:v>2021</c:v>
                </c:pt>
                <c:pt idx="2">
                  <c:v>2022</c:v>
                </c:pt>
                <c:pt idx="3">
                  <c:v>Main Case</c:v>
                </c:pt>
                <c:pt idx="4">
                  <c:v>Accelerated Case</c:v>
                </c:pt>
              </c:strCache>
            </c:strRef>
          </c:cat>
          <c:val>
            <c:numRef>
              <c:f>工作表1!$H$2:$H$6</c:f>
              <c:numCache>
                <c:formatCode>General</c:formatCode>
                <c:ptCount val="5"/>
                <c:pt idx="0">
                  <c:v>0</c:v>
                </c:pt>
                <c:pt idx="1">
                  <c:v>0</c:v>
                </c:pt>
                <c:pt idx="2">
                  <c:v>1</c:v>
                </c:pt>
                <c:pt idx="3">
                  <c:v>0</c:v>
                </c:pt>
                <c:pt idx="4">
                  <c:v>1</c:v>
                </c:pt>
              </c:numCache>
            </c:numRef>
          </c:val>
          <c:extLst xmlns:c16r2="http://schemas.microsoft.com/office/drawing/2015/06/chart">
            <c:ext xmlns:c16="http://schemas.microsoft.com/office/drawing/2014/chart" uri="{C3380CC4-5D6E-409C-BE32-E72D297353CC}">
              <c16:uniqueId val="{00000006-87A2-43F3-AA7E-391F1D8DE27D}"/>
            </c:ext>
          </c:extLst>
        </c:ser>
        <c:dLbls>
          <c:showVal val="1"/>
        </c:dLbls>
        <c:overlap val="100"/>
        <c:axId val="149809408"/>
        <c:axId val="152387584"/>
      </c:barChart>
      <c:lineChart>
        <c:grouping val="standard"/>
        <c:ser>
          <c:idx val="7"/>
          <c:order val="7"/>
          <c:tx>
            <c:strRef>
              <c:f>工作表1!$I$1</c:f>
              <c:strCache>
                <c:ptCount val="1"/>
                <c:pt idx="0">
                  <c:v>Total</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zh-TW"/>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工作表1!$A$2:$A$6</c:f>
              <c:strCache>
                <c:ptCount val="5"/>
                <c:pt idx="0">
                  <c:v>2020</c:v>
                </c:pt>
                <c:pt idx="1">
                  <c:v>2021</c:v>
                </c:pt>
                <c:pt idx="2">
                  <c:v>2022</c:v>
                </c:pt>
                <c:pt idx="3">
                  <c:v>Main Case</c:v>
                </c:pt>
                <c:pt idx="4">
                  <c:v>Accelerated Case</c:v>
                </c:pt>
              </c:strCache>
            </c:strRef>
          </c:cat>
          <c:val>
            <c:numRef>
              <c:f>工作表1!$I$2:$I$6</c:f>
              <c:numCache>
                <c:formatCode>General</c:formatCode>
                <c:ptCount val="5"/>
                <c:pt idx="0">
                  <c:v>197</c:v>
                </c:pt>
                <c:pt idx="1">
                  <c:v>216</c:v>
                </c:pt>
                <c:pt idx="2">
                  <c:v>216</c:v>
                </c:pt>
                <c:pt idx="3">
                  <c:v>219</c:v>
                </c:pt>
                <c:pt idx="4">
                  <c:v>291</c:v>
                </c:pt>
              </c:numCache>
            </c:numRef>
          </c:val>
          <c:extLst xmlns:c16r2="http://schemas.microsoft.com/office/drawing/2015/06/chart">
            <c:ext xmlns:c16="http://schemas.microsoft.com/office/drawing/2014/chart" uri="{C3380CC4-5D6E-409C-BE32-E72D297353CC}">
              <c16:uniqueId val="{0000000A-87A2-43F3-AA7E-391F1D8DE27D}"/>
            </c:ext>
          </c:extLst>
        </c:ser>
        <c:dLbls/>
        <c:marker val="1"/>
        <c:axId val="149809408"/>
        <c:axId val="152387584"/>
      </c:lineChart>
      <c:catAx>
        <c:axId val="149809408"/>
        <c:scaling>
          <c:orientation val="minMax"/>
        </c:scaling>
        <c:axPos val="b"/>
        <c:numFmt formatCode="General" sourceLinked="1"/>
        <c:maj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zh-TW"/>
          </a:p>
        </c:txPr>
        <c:crossAx val="152387584"/>
        <c:crosses val="autoZero"/>
        <c:auto val="1"/>
        <c:lblAlgn val="ctr"/>
        <c:lblOffset val="100"/>
      </c:catAx>
      <c:valAx>
        <c:axId val="152387584"/>
        <c:scaling>
          <c:orientation val="minMax"/>
        </c:scaling>
        <c:axPos val="l"/>
        <c:majorGridlines>
          <c:spPr>
            <a:ln w="9525" cap="flat" cmpd="sng" algn="ctr">
              <a:noFill/>
              <a:round/>
            </a:ln>
            <a:effectLst/>
          </c:spPr>
        </c:majorGridlines>
        <c:numFmt formatCode="General" sourceLinked="1"/>
        <c:majorTickMark val="none"/>
        <c:tickLblPos val="nextTo"/>
        <c:spPr>
          <a:noFill/>
          <a:ln>
            <a:solidFill>
              <a:srgbClr val="000000"/>
            </a:solidFill>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zh-TW"/>
          </a:p>
        </c:txPr>
        <c:crossAx val="149809408"/>
        <c:crosses val="autoZero"/>
        <c:crossBetween val="between"/>
      </c:valAx>
      <c:spPr>
        <a:noFill/>
        <a:ln>
          <a:noFill/>
        </a:ln>
        <a:effectLst/>
      </c:spPr>
    </c:plotArea>
    <c:legend>
      <c:legendPos val="r"/>
      <c:layout/>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zh-TW"/>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TW"/>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zh-TW"/>
  <c:chart>
    <c:autoTitleDeleted val="1"/>
    <c:plotArea>
      <c:layout/>
      <c:lineChart>
        <c:grouping val="standard"/>
        <c:ser>
          <c:idx val="0"/>
          <c:order val="0"/>
          <c:tx>
            <c:strRef>
              <c:f>工作表1!$B$1</c:f>
              <c:strCache>
                <c:ptCount val="1"/>
                <c:pt idx="0">
                  <c:v>Wind &amp; PV</c:v>
                </c:pt>
              </c:strCache>
            </c:strRef>
          </c:tx>
          <c:spPr>
            <a:ln w="28575" cap="rnd">
              <a:solidFill>
                <a:srgbClr val="F7B52B"/>
              </a:solidFill>
              <a:round/>
            </a:ln>
            <a:effectLst/>
          </c:spPr>
          <c:marker>
            <c:symbol val="circle"/>
            <c:size val="5"/>
            <c:spPr>
              <a:solidFill>
                <a:srgbClr val="F7B52B"/>
              </a:solidFill>
              <a:ln w="9525">
                <a:solidFill>
                  <a:srgbClr val="F7B52B"/>
                </a:solidFill>
              </a:ln>
              <a:effectLst/>
            </c:spPr>
          </c:marker>
          <c:cat>
            <c:numRef>
              <c:f>工作表1!$A$2:$A$8</c:f>
              <c:numCache>
                <c:formatCode>General</c:formatCode>
                <c:ptCount val="7"/>
                <c:pt idx="0">
                  <c:v>2019</c:v>
                </c:pt>
                <c:pt idx="1">
                  <c:v>2020</c:v>
                </c:pt>
                <c:pt idx="2">
                  <c:v>2021</c:v>
                </c:pt>
                <c:pt idx="3">
                  <c:v>2022</c:v>
                </c:pt>
                <c:pt idx="4">
                  <c:v>2023</c:v>
                </c:pt>
                <c:pt idx="5">
                  <c:v>2024</c:v>
                </c:pt>
                <c:pt idx="6">
                  <c:v>2025</c:v>
                </c:pt>
              </c:numCache>
            </c:numRef>
          </c:cat>
          <c:val>
            <c:numRef>
              <c:f>工作表1!$B$2:$B$8</c:f>
              <c:numCache>
                <c:formatCode>General</c:formatCode>
                <c:ptCount val="7"/>
                <c:pt idx="0">
                  <c:v>1226</c:v>
                </c:pt>
                <c:pt idx="1">
                  <c:v>1398</c:v>
                </c:pt>
                <c:pt idx="2">
                  <c:v>1583</c:v>
                </c:pt>
                <c:pt idx="3">
                  <c:v>1763</c:v>
                </c:pt>
                <c:pt idx="4">
                  <c:v>1953</c:v>
                </c:pt>
                <c:pt idx="5">
                  <c:v>2148</c:v>
                </c:pt>
                <c:pt idx="6">
                  <c:v>2349</c:v>
                </c:pt>
              </c:numCache>
            </c:numRef>
          </c:val>
          <c:extLst xmlns:c16r2="http://schemas.microsoft.com/office/drawing/2015/06/chart">
            <c:ext xmlns:c16="http://schemas.microsoft.com/office/drawing/2014/chart" uri="{C3380CC4-5D6E-409C-BE32-E72D297353CC}">
              <c16:uniqueId val="{00000000-B206-4038-9704-B2DFF4EE71C3}"/>
            </c:ext>
          </c:extLst>
        </c:ser>
        <c:ser>
          <c:idx val="1"/>
          <c:order val="1"/>
          <c:tx>
            <c:strRef>
              <c:f>工作表1!$C$1</c:f>
              <c:strCache>
                <c:ptCount val="1"/>
                <c:pt idx="0">
                  <c:v>Hydropower</c:v>
                </c:pt>
              </c:strCache>
            </c:strRef>
          </c:tx>
          <c:spPr>
            <a:ln w="28575" cap="rnd">
              <a:solidFill>
                <a:srgbClr val="8AC4F0"/>
              </a:solidFill>
              <a:round/>
            </a:ln>
            <a:effectLst/>
          </c:spPr>
          <c:marker>
            <c:symbol val="circle"/>
            <c:size val="5"/>
            <c:spPr>
              <a:solidFill>
                <a:srgbClr val="8AC4F0"/>
              </a:solidFill>
              <a:ln w="9525">
                <a:solidFill>
                  <a:srgbClr val="8AC4F0"/>
                </a:solidFill>
              </a:ln>
              <a:effectLst/>
            </c:spPr>
          </c:marker>
          <c:cat>
            <c:numRef>
              <c:f>工作表1!$A$2:$A$8</c:f>
              <c:numCache>
                <c:formatCode>General</c:formatCode>
                <c:ptCount val="7"/>
                <c:pt idx="0">
                  <c:v>2019</c:v>
                </c:pt>
                <c:pt idx="1">
                  <c:v>2020</c:v>
                </c:pt>
                <c:pt idx="2">
                  <c:v>2021</c:v>
                </c:pt>
                <c:pt idx="3">
                  <c:v>2022</c:v>
                </c:pt>
                <c:pt idx="4">
                  <c:v>2023</c:v>
                </c:pt>
                <c:pt idx="5">
                  <c:v>2024</c:v>
                </c:pt>
                <c:pt idx="6">
                  <c:v>2025</c:v>
                </c:pt>
              </c:numCache>
            </c:numRef>
          </c:cat>
          <c:val>
            <c:numRef>
              <c:f>工作表1!$C$2:$C$8</c:f>
              <c:numCache>
                <c:formatCode>General</c:formatCode>
                <c:ptCount val="7"/>
                <c:pt idx="0">
                  <c:v>1305</c:v>
                </c:pt>
                <c:pt idx="1">
                  <c:v>1324</c:v>
                </c:pt>
                <c:pt idx="2">
                  <c:v>1350</c:v>
                </c:pt>
                <c:pt idx="3">
                  <c:v>1379</c:v>
                </c:pt>
                <c:pt idx="4">
                  <c:v>1398</c:v>
                </c:pt>
                <c:pt idx="5">
                  <c:v>1413</c:v>
                </c:pt>
                <c:pt idx="6">
                  <c:v>1427</c:v>
                </c:pt>
              </c:numCache>
            </c:numRef>
          </c:val>
          <c:extLst xmlns:c16r2="http://schemas.microsoft.com/office/drawing/2015/06/chart">
            <c:ext xmlns:c16="http://schemas.microsoft.com/office/drawing/2014/chart" uri="{C3380CC4-5D6E-409C-BE32-E72D297353CC}">
              <c16:uniqueId val="{00000001-B206-4038-9704-B2DFF4EE71C3}"/>
            </c:ext>
          </c:extLst>
        </c:ser>
        <c:ser>
          <c:idx val="2"/>
          <c:order val="2"/>
          <c:tx>
            <c:strRef>
              <c:f>工作表1!$D$1</c:f>
              <c:strCache>
                <c:ptCount val="1"/>
                <c:pt idx="0">
                  <c:v>Natural Gas</c:v>
                </c:pt>
              </c:strCache>
            </c:strRef>
          </c:tx>
          <c:spPr>
            <a:ln w="28575" cap="rnd">
              <a:solidFill>
                <a:schemeClr val="accent6">
                  <a:lumMod val="50000"/>
                </a:schemeClr>
              </a:solidFill>
              <a:round/>
            </a:ln>
            <a:effectLst/>
          </c:spPr>
          <c:marker>
            <c:symbol val="circle"/>
            <c:size val="5"/>
            <c:spPr>
              <a:solidFill>
                <a:schemeClr val="accent6">
                  <a:lumMod val="50000"/>
                </a:schemeClr>
              </a:solidFill>
              <a:ln w="9525">
                <a:solidFill>
                  <a:schemeClr val="accent6">
                    <a:lumMod val="50000"/>
                  </a:schemeClr>
                </a:solidFill>
              </a:ln>
              <a:effectLst/>
            </c:spPr>
          </c:marker>
          <c:cat>
            <c:numRef>
              <c:f>工作表1!$A$2:$A$8</c:f>
              <c:numCache>
                <c:formatCode>General</c:formatCode>
                <c:ptCount val="7"/>
                <c:pt idx="0">
                  <c:v>2019</c:v>
                </c:pt>
                <c:pt idx="1">
                  <c:v>2020</c:v>
                </c:pt>
                <c:pt idx="2">
                  <c:v>2021</c:v>
                </c:pt>
                <c:pt idx="3">
                  <c:v>2022</c:v>
                </c:pt>
                <c:pt idx="4">
                  <c:v>2023</c:v>
                </c:pt>
                <c:pt idx="5">
                  <c:v>2024</c:v>
                </c:pt>
                <c:pt idx="6">
                  <c:v>2025</c:v>
                </c:pt>
              </c:numCache>
            </c:numRef>
          </c:cat>
          <c:val>
            <c:numRef>
              <c:f>工作表1!$D$2:$D$8</c:f>
              <c:numCache>
                <c:formatCode>General</c:formatCode>
                <c:ptCount val="7"/>
                <c:pt idx="0">
                  <c:v>1788</c:v>
                </c:pt>
                <c:pt idx="1">
                  <c:v>1822</c:v>
                </c:pt>
                <c:pt idx="2">
                  <c:v>1853</c:v>
                </c:pt>
                <c:pt idx="3">
                  <c:v>1895</c:v>
                </c:pt>
                <c:pt idx="4">
                  <c:v>1935</c:v>
                </c:pt>
                <c:pt idx="5">
                  <c:v>1973</c:v>
                </c:pt>
                <c:pt idx="6">
                  <c:v>1999</c:v>
                </c:pt>
              </c:numCache>
            </c:numRef>
          </c:val>
          <c:extLst xmlns:c16r2="http://schemas.microsoft.com/office/drawing/2015/06/chart">
            <c:ext xmlns:c16="http://schemas.microsoft.com/office/drawing/2014/chart" uri="{C3380CC4-5D6E-409C-BE32-E72D297353CC}">
              <c16:uniqueId val="{00000002-B206-4038-9704-B2DFF4EE71C3}"/>
            </c:ext>
          </c:extLst>
        </c:ser>
        <c:ser>
          <c:idx val="3"/>
          <c:order val="3"/>
          <c:tx>
            <c:strRef>
              <c:f>工作表1!$E$1</c:f>
              <c:strCache>
                <c:ptCount val="1"/>
                <c:pt idx="0">
                  <c:v>Coal</c:v>
                </c:pt>
              </c:strCache>
            </c:strRef>
          </c:tx>
          <c:spPr>
            <a:ln w="28575" cap="rnd">
              <a:solidFill>
                <a:srgbClr val="CC3300"/>
              </a:solidFill>
              <a:round/>
            </a:ln>
            <a:effectLst/>
          </c:spPr>
          <c:marker>
            <c:symbol val="circle"/>
            <c:size val="5"/>
            <c:spPr>
              <a:solidFill>
                <a:srgbClr val="C00000"/>
              </a:solidFill>
              <a:ln w="9525">
                <a:solidFill>
                  <a:srgbClr val="C00000"/>
                </a:solidFill>
              </a:ln>
              <a:effectLst/>
            </c:spPr>
          </c:marker>
          <c:cat>
            <c:numRef>
              <c:f>工作表1!$A$2:$A$8</c:f>
              <c:numCache>
                <c:formatCode>General</c:formatCode>
                <c:ptCount val="7"/>
                <c:pt idx="0">
                  <c:v>2019</c:v>
                </c:pt>
                <c:pt idx="1">
                  <c:v>2020</c:v>
                </c:pt>
                <c:pt idx="2">
                  <c:v>2021</c:v>
                </c:pt>
                <c:pt idx="3">
                  <c:v>2022</c:v>
                </c:pt>
                <c:pt idx="4">
                  <c:v>2023</c:v>
                </c:pt>
                <c:pt idx="5">
                  <c:v>2024</c:v>
                </c:pt>
                <c:pt idx="6">
                  <c:v>2025</c:v>
                </c:pt>
              </c:numCache>
            </c:numRef>
          </c:cat>
          <c:val>
            <c:numRef>
              <c:f>工作表1!$E$2:$E$8</c:f>
              <c:numCache>
                <c:formatCode>General</c:formatCode>
                <c:ptCount val="7"/>
                <c:pt idx="0">
                  <c:v>2124</c:v>
                </c:pt>
                <c:pt idx="1">
                  <c:v>2131</c:v>
                </c:pt>
                <c:pt idx="2">
                  <c:v>2139</c:v>
                </c:pt>
                <c:pt idx="3">
                  <c:v>2142</c:v>
                </c:pt>
                <c:pt idx="4">
                  <c:v>2132</c:v>
                </c:pt>
                <c:pt idx="5">
                  <c:v>2104</c:v>
                </c:pt>
                <c:pt idx="6">
                  <c:v>2079</c:v>
                </c:pt>
              </c:numCache>
            </c:numRef>
          </c:val>
          <c:extLst xmlns:c16r2="http://schemas.microsoft.com/office/drawing/2015/06/chart">
            <c:ext xmlns:c16="http://schemas.microsoft.com/office/drawing/2014/chart" uri="{C3380CC4-5D6E-409C-BE32-E72D297353CC}">
              <c16:uniqueId val="{00000005-B206-4038-9704-B2DFF4EE71C3}"/>
            </c:ext>
          </c:extLst>
        </c:ser>
        <c:dLbls/>
        <c:marker val="1"/>
        <c:axId val="151222912"/>
        <c:axId val="151251968"/>
      </c:lineChart>
      <c:catAx>
        <c:axId val="1512229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zh-TW"/>
          </a:p>
        </c:txPr>
        <c:crossAx val="151251968"/>
        <c:crosses val="autoZero"/>
        <c:auto val="1"/>
        <c:lblAlgn val="ctr"/>
        <c:lblOffset val="100"/>
      </c:catAx>
      <c:valAx>
        <c:axId val="151251968"/>
        <c:scaling>
          <c:orientation val="minMax"/>
          <c:max val="2500"/>
          <c:min val="1000"/>
        </c:scaling>
        <c:axPos val="l"/>
        <c:majorGridlines>
          <c:spPr>
            <a:ln w="9525" cap="flat" cmpd="sng" algn="ctr">
              <a:solidFill>
                <a:schemeClr val="tx1">
                  <a:lumMod val="15000"/>
                  <a:lumOff val="85000"/>
                </a:schemeClr>
              </a:solidFill>
              <a:round/>
            </a:ln>
            <a:effectLst/>
          </c:spPr>
        </c:majorGridlines>
        <c:numFmt formatCode="#,##0;[Red]#,##0" sourceLinked="0"/>
        <c:maj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2">
                    <a:lumMod val="10000"/>
                  </a:schemeClr>
                </a:solidFill>
                <a:latin typeface="+mn-lt"/>
                <a:ea typeface="+mn-ea"/>
                <a:cs typeface="+mn-cs"/>
              </a:defRPr>
            </a:pPr>
            <a:endParaRPr lang="zh-TW"/>
          </a:p>
        </c:txPr>
        <c:crossAx val="15122291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zh-TW"/>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TW"/>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zh-TW"/>
  <c:chart>
    <c:autoTitleDeleted val="1"/>
    <c:plotArea>
      <c:layout/>
      <c:barChart>
        <c:barDir val="col"/>
        <c:grouping val="clustered"/>
        <c:ser>
          <c:idx val="0"/>
          <c:order val="0"/>
          <c:tx>
            <c:strRef>
              <c:f>工作表1!$B$1</c:f>
              <c:strCache>
                <c:ptCount val="1"/>
                <c:pt idx="0">
                  <c:v>2000-2019</c:v>
                </c:pt>
              </c:strCache>
            </c:strRef>
          </c:tx>
          <c:spPr>
            <a:solidFill>
              <a:schemeClr val="accent3"/>
            </a:solidFill>
            <a:ln>
              <a:noFill/>
            </a:ln>
            <a:effectLst/>
          </c:spP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753-4719-981C-BB8C30165386}"/>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A753-4719-981C-BB8C30165386}"/>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753-4719-981C-BB8C30165386}"/>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753-4719-981C-BB8C30165386}"/>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zh-TW"/>
                </a:p>
              </c:txPr>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工作表1!$A$2:$A$6</c:f>
              <c:strCache>
                <c:ptCount val="5"/>
                <c:pt idx="0">
                  <c:v>Coal</c:v>
                </c:pt>
                <c:pt idx="1">
                  <c:v>Gas</c:v>
                </c:pt>
                <c:pt idx="2">
                  <c:v>Other Low-Corbon</c:v>
                </c:pt>
                <c:pt idx="3">
                  <c:v>Wind</c:v>
                </c:pt>
                <c:pt idx="4">
                  <c:v>Solar PV</c:v>
                </c:pt>
              </c:strCache>
            </c:strRef>
          </c:cat>
          <c:val>
            <c:numRef>
              <c:f>工作表1!$B$2:$B$6</c:f>
              <c:numCache>
                <c:formatCode>_-* #,##0_-;\-* #,##0_-;_-* "-"??_-;_-@_-</c:formatCode>
                <c:ptCount val="5"/>
                <c:pt idx="0">
                  <c:v>3854</c:v>
                </c:pt>
                <c:pt idx="1">
                  <c:v>3548</c:v>
                </c:pt>
                <c:pt idx="2">
                  <c:v>2460</c:v>
                </c:pt>
                <c:pt idx="3">
                  <c:v>1391</c:v>
                </c:pt>
                <c:pt idx="4">
                  <c:v>664</c:v>
                </c:pt>
              </c:numCache>
            </c:numRef>
          </c:val>
          <c:extLst xmlns:c16r2="http://schemas.microsoft.com/office/drawing/2015/06/chart">
            <c:ext xmlns:c16="http://schemas.microsoft.com/office/drawing/2014/chart" uri="{C3380CC4-5D6E-409C-BE32-E72D297353CC}">
              <c16:uniqueId val="{00000000-A753-4719-981C-BB8C30165386}"/>
            </c:ext>
          </c:extLst>
        </c:ser>
        <c:ser>
          <c:idx val="1"/>
          <c:order val="1"/>
          <c:tx>
            <c:strRef>
              <c:f>工作表1!$C$1</c:f>
              <c:strCache>
                <c:ptCount val="1"/>
                <c:pt idx="0">
                  <c:v>2019-2040 (STEPS)</c:v>
                </c:pt>
              </c:strCache>
            </c:strRef>
          </c:tx>
          <c:spPr>
            <a:solidFill>
              <a:srgbClr val="0066FF"/>
            </a:solidFill>
            <a:ln>
              <a:noFill/>
            </a:ln>
            <a:effectLst/>
          </c:spP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A753-4719-981C-BB8C30165386}"/>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753-4719-981C-BB8C30165386}"/>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753-4719-981C-BB8C30165386}"/>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753-4719-981C-BB8C30165386}"/>
                </c:ext>
              </c:extLst>
            </c:dLbl>
            <c:dLbl>
              <c:idx val="4"/>
              <c:layout>
                <c:manualLayout>
                  <c:x val="-6.6700445803197514E-3"/>
                  <c:y val="0"/>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zh-TW"/>
                </a:p>
              </c:txPr>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A753-4719-981C-BB8C301653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工作表1!$A$2:$A$6</c:f>
              <c:strCache>
                <c:ptCount val="5"/>
                <c:pt idx="0">
                  <c:v>Coal</c:v>
                </c:pt>
                <c:pt idx="1">
                  <c:v>Gas</c:v>
                </c:pt>
                <c:pt idx="2">
                  <c:v>Other Low-Corbon</c:v>
                </c:pt>
                <c:pt idx="3">
                  <c:v>Wind</c:v>
                </c:pt>
                <c:pt idx="4">
                  <c:v>Solar PV</c:v>
                </c:pt>
              </c:strCache>
            </c:strRef>
          </c:cat>
          <c:val>
            <c:numRef>
              <c:f>工作表1!$C$2:$C$6</c:f>
              <c:numCache>
                <c:formatCode>_-* #,##0_-;\-* #,##0_-;_-* "-"??_-;_-@_-</c:formatCode>
                <c:ptCount val="5"/>
                <c:pt idx="0">
                  <c:v>-864</c:v>
                </c:pt>
                <c:pt idx="1">
                  <c:v>2070</c:v>
                </c:pt>
                <c:pt idx="2">
                  <c:v>3442</c:v>
                </c:pt>
                <c:pt idx="3">
                  <c:v>4019</c:v>
                </c:pt>
                <c:pt idx="4">
                  <c:v>4813</c:v>
                </c:pt>
              </c:numCache>
            </c:numRef>
          </c:val>
          <c:extLst xmlns:c16r2="http://schemas.microsoft.com/office/drawing/2015/06/chart">
            <c:ext xmlns:c16="http://schemas.microsoft.com/office/drawing/2014/chart" uri="{C3380CC4-5D6E-409C-BE32-E72D297353CC}">
              <c16:uniqueId val="{00000001-A753-4719-981C-BB8C30165386}"/>
            </c:ext>
          </c:extLst>
        </c:ser>
        <c:ser>
          <c:idx val="2"/>
          <c:order val="2"/>
          <c:tx>
            <c:strRef>
              <c:f>工作表1!$D$1</c:f>
              <c:strCache>
                <c:ptCount val="1"/>
                <c:pt idx="0">
                  <c:v>2019-2040 (SDS)</c:v>
                </c:pt>
              </c:strCache>
            </c:strRef>
          </c:tx>
          <c:spPr>
            <a:solidFill>
              <a:srgbClr val="003399"/>
            </a:solidFill>
            <a:ln>
              <a:noFill/>
            </a:ln>
            <a:effectLst/>
          </c:spP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A753-4719-981C-BB8C30165386}"/>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753-4719-981C-BB8C30165386}"/>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A753-4719-981C-BB8C30165386}"/>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753-4719-981C-BB8C30165386}"/>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zh-TW"/>
                </a:p>
              </c:txPr>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工作表1!$A$2:$A$6</c:f>
              <c:strCache>
                <c:ptCount val="5"/>
                <c:pt idx="0">
                  <c:v>Coal</c:v>
                </c:pt>
                <c:pt idx="1">
                  <c:v>Gas</c:v>
                </c:pt>
                <c:pt idx="2">
                  <c:v>Other Low-Corbon</c:v>
                </c:pt>
                <c:pt idx="3">
                  <c:v>Wind</c:v>
                </c:pt>
                <c:pt idx="4">
                  <c:v>Solar PV</c:v>
                </c:pt>
              </c:strCache>
            </c:strRef>
          </c:cat>
          <c:val>
            <c:numRef>
              <c:f>工作表1!$D$2:$D$6</c:f>
              <c:numCache>
                <c:formatCode>_-* #,##0_-;\-* #,##0_-;_-* "-"??_-;_-@_-</c:formatCode>
                <c:ptCount val="5"/>
                <c:pt idx="0">
                  <c:v>-7897</c:v>
                </c:pt>
                <c:pt idx="1">
                  <c:v>-1767</c:v>
                </c:pt>
                <c:pt idx="2">
                  <c:v>6709</c:v>
                </c:pt>
                <c:pt idx="3">
                  <c:v>7257</c:v>
                </c:pt>
                <c:pt idx="4">
                  <c:v>8135</c:v>
                </c:pt>
              </c:numCache>
            </c:numRef>
          </c:val>
          <c:extLst xmlns:c16r2="http://schemas.microsoft.com/office/drawing/2015/06/chart">
            <c:ext xmlns:c16="http://schemas.microsoft.com/office/drawing/2014/chart" uri="{C3380CC4-5D6E-409C-BE32-E72D297353CC}">
              <c16:uniqueId val="{00000002-A753-4719-981C-BB8C30165386}"/>
            </c:ext>
          </c:extLst>
        </c:ser>
        <c:dLbls>
          <c:showVal val="1"/>
        </c:dLbls>
        <c:gapWidth val="219"/>
        <c:overlap val="-27"/>
        <c:axId val="162432512"/>
        <c:axId val="162434048"/>
      </c:barChart>
      <c:catAx>
        <c:axId val="162432512"/>
        <c:scaling>
          <c:orientation val="minMax"/>
        </c:scaling>
        <c:axPos val="b"/>
        <c:numFmt formatCode="General" sourceLinked="1"/>
        <c:tickLblPos val="low"/>
        <c:spPr>
          <a:noFill/>
          <a:ln w="9525" cap="flat" cmpd="sng" algn="ctr">
            <a:solidFill>
              <a:schemeClr val="dk1"/>
            </a:solidFill>
            <a:round/>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zh-TW"/>
          </a:p>
        </c:txPr>
        <c:crossAx val="162434048"/>
        <c:crosses val="autoZero"/>
        <c:auto val="1"/>
        <c:lblAlgn val="ctr"/>
        <c:lblOffset val="100"/>
      </c:catAx>
      <c:valAx>
        <c:axId val="162434048"/>
        <c:scaling>
          <c:orientation val="minMax"/>
        </c:scaling>
        <c:axPos val="l"/>
        <c:numFmt formatCode="_-* #,##0_-;\-* #,##0_-;_-* &quot;-&quot;??_-;_-@_-" sourceLinked="1"/>
        <c:majorTickMark val="none"/>
        <c:tickLblPos val="nextTo"/>
        <c:spPr>
          <a:solidFill>
            <a:schemeClr val="bg1"/>
          </a:solidFill>
          <a:ln>
            <a:solidFill>
              <a:schemeClr val="dk1"/>
            </a:solidFill>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zh-TW"/>
          </a:p>
        </c:txPr>
        <c:crossAx val="162432512"/>
        <c:crosses val="autoZero"/>
        <c:crossBetween val="between"/>
      </c:valAx>
      <c:spPr>
        <a:noFill/>
        <a:ln>
          <a:noFill/>
        </a:ln>
        <a:effectLst/>
      </c:spPr>
    </c:plotArea>
    <c:legend>
      <c:legendPos val="r"/>
      <c:layout/>
      <c:spPr>
        <a:noFill/>
        <a:ln>
          <a:noFill/>
        </a:ln>
        <a:effectLst/>
      </c:spPr>
      <c:txPr>
        <a:bodyPr rot="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zh-TW"/>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TW"/>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zh-TW"/>
  <c:chart>
    <c:plotArea>
      <c:layout>
        <c:manualLayout>
          <c:layoutTarget val="inner"/>
          <c:xMode val="edge"/>
          <c:yMode val="edge"/>
          <c:x val="3.8545767787824731E-2"/>
          <c:y val="8.7559274871315429E-2"/>
          <c:w val="0.9229084644243537"/>
          <c:h val="0.71293312539729148"/>
        </c:manualLayout>
      </c:layout>
      <c:barChart>
        <c:barDir val="col"/>
        <c:grouping val="stacked"/>
        <c:ser>
          <c:idx val="0"/>
          <c:order val="0"/>
          <c:tx>
            <c:strRef>
              <c:f>'[Revenue  -  相容模式 的 工作表]Sheet1'!$B$1</c:f>
              <c:strCache>
                <c:ptCount val="1"/>
                <c:pt idx="0">
                  <c:v>Gross Margin</c:v>
                </c:pt>
              </c:strCache>
            </c:strRef>
          </c:tx>
          <c:spPr>
            <a:solidFill>
              <a:srgbClr val="8EB4E3"/>
            </a:solidFill>
          </c:spPr>
          <c:dLbls>
            <c:dLbl>
              <c:idx val="0"/>
              <c:layout>
                <c:manualLayout>
                  <c:x val="-5.0418733991655831E-3"/>
                  <c:y val="-0.26066430046119038"/>
                </c:manualLayout>
              </c:layout>
              <c:numFmt formatCode="#,##0_);\(#,##0\)" sourceLinked="0"/>
              <c:spPr/>
              <c:txPr>
                <a:bodyPr/>
                <a:lstStyle/>
                <a:p>
                  <a:pPr>
                    <a:defRPr sz="800" b="0" baseline="0">
                      <a:solidFill>
                        <a:srgbClr val="000000"/>
                      </a:solidFill>
                      <a:latin typeface="Arial" pitchFamily="34" charset="0"/>
                      <a:ea typeface="+mn-ea"/>
                      <a:cs typeface="Arial" pitchFamily="34" charset="0"/>
                    </a:defRPr>
                  </a:pPr>
                  <a:endParaRPr lang="zh-TW"/>
                </a:p>
              </c:txPr>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625-4150-A0CC-A467E12B1D3A}"/>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625-4150-A0CC-A467E12B1D3A}"/>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625-4150-A0CC-A467E12B1D3A}"/>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625-4150-A0CC-A467E12B1D3A}"/>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625-4150-A0CC-A467E12B1D3A}"/>
                </c:ext>
              </c:extLst>
            </c:dLbl>
            <c:dLbl>
              <c:idx val="5"/>
              <c:layout>
                <c:manualLayout>
                  <c:x val="0"/>
                  <c:y val="-0.2151606433811159"/>
                </c:manualLayout>
              </c:layout>
              <c:numFmt formatCode="#,##0_);\(#,##0\)" sourceLinked="0"/>
              <c:spPr/>
              <c:txPr>
                <a:bodyPr/>
                <a:lstStyle/>
                <a:p>
                  <a:pPr>
                    <a:defRPr sz="800" b="0" baseline="0">
                      <a:solidFill>
                        <a:srgbClr val="000000"/>
                      </a:solidFill>
                      <a:latin typeface="Arial" pitchFamily="34" charset="0"/>
                      <a:ea typeface="+mn-ea"/>
                      <a:cs typeface="Arial" pitchFamily="34" charset="0"/>
                    </a:defRPr>
                  </a:pPr>
                  <a:endParaRPr lang="zh-TW"/>
                </a:p>
              </c:txPr>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625-4150-A0CC-A467E12B1D3A}"/>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625-4150-A0CC-A467E12B1D3A}"/>
                </c:ext>
              </c:extLst>
            </c:dLbl>
            <c:dLbl>
              <c:idx val="7"/>
              <c:layout>
                <c:manualLayout>
                  <c:x val="3.1948881789137392E-3"/>
                  <c:y val="-0.23020655808434903"/>
                </c:manualLayout>
              </c:layout>
              <c:tx>
                <c:rich>
                  <a:bodyPr/>
                  <a:lstStyle/>
                  <a:p>
                    <a:pPr>
                      <a:defRPr sz="800" b="0" baseline="0">
                        <a:solidFill>
                          <a:srgbClr val="000000"/>
                        </a:solidFill>
                        <a:latin typeface="Arial" pitchFamily="34" charset="0"/>
                        <a:ea typeface="+mn-ea"/>
                        <a:cs typeface="Arial" pitchFamily="34" charset="0"/>
                      </a:defRPr>
                    </a:pPr>
                    <a:r>
                      <a:rPr lang="en-US" altLang="zh-TW" sz="800" baseline="0">
                        <a:solidFill>
                          <a:srgbClr val="000000"/>
                        </a:solidFill>
                      </a:rPr>
                      <a:t>5,400</a:t>
                    </a:r>
                  </a:p>
                </c:rich>
              </c:tx>
              <c:numFmt formatCode="#,##0_);\(#,##0\)" sourceLinked="0"/>
              <c:spPr/>
              <c:dLblPos val="ct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625-4150-A0CC-A467E12B1D3A}"/>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1625-4150-A0CC-A467E12B1D3A}"/>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625-4150-A0CC-A467E12B1D3A}"/>
                </c:ext>
              </c:extLst>
            </c:dLbl>
            <c:dLbl>
              <c:idx val="10"/>
              <c:layout>
                <c:manualLayout>
                  <c:x val="3.196634824492174E-3"/>
                  <c:y val="-0.22859706576900654"/>
                </c:manualLayout>
              </c:layout>
              <c:numFmt formatCode="#,##0_);\(#,##0\)" sourceLinked="0"/>
              <c:spPr/>
              <c:txPr>
                <a:bodyPr/>
                <a:lstStyle/>
                <a:p>
                  <a:pPr>
                    <a:defRPr sz="800" b="0" baseline="0">
                      <a:solidFill>
                        <a:srgbClr val="000000"/>
                      </a:solidFill>
                      <a:latin typeface="Arial" pitchFamily="34" charset="0"/>
                      <a:ea typeface="+mn-ea"/>
                      <a:cs typeface="Arial" pitchFamily="34" charset="0"/>
                    </a:defRPr>
                  </a:pPr>
                  <a:endParaRPr lang="zh-TW"/>
                </a:p>
              </c:txPr>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625-4150-A0CC-A467E12B1D3A}"/>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625-4150-A0CC-A467E12B1D3A}"/>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1625-4150-A0CC-A467E12B1D3A}"/>
                </c:ext>
              </c:extLst>
            </c:dLbl>
            <c:numFmt formatCode="#,##0_);\(#,##0\)" sourceLinked="0"/>
            <c:spPr>
              <a:noFill/>
              <a:ln w="25400">
                <a:noFill/>
              </a:ln>
            </c:spPr>
            <c:txPr>
              <a:bodyPr/>
              <a:lstStyle/>
              <a:p>
                <a:pPr>
                  <a:defRPr sz="800" b="0" baseline="0">
                    <a:solidFill>
                      <a:srgbClr val="000000"/>
                    </a:solidFill>
                    <a:latin typeface="Arial" pitchFamily="34" charset="0"/>
                    <a:ea typeface="+mn-ea"/>
                    <a:cs typeface="Arial" pitchFamily="34" charset="0"/>
                  </a:defRPr>
                </a:pPr>
                <a:endParaRPr lang="zh-TW"/>
              </a:p>
            </c:txPr>
            <c:showVal val="1"/>
            <c:extLst xmlns:c16r2="http://schemas.microsoft.com/office/drawing/2015/06/chart">
              <c:ext xmlns:c15="http://schemas.microsoft.com/office/drawing/2012/chart" uri="{CE6537A1-D6FC-4f65-9D91-7224C49458BB}">
                <c15:showLeaderLines val="0"/>
              </c:ext>
            </c:extLst>
          </c:dLbls>
          <c:cat>
            <c:strRef>
              <c:f>'[Revenue  -  相容模式 的 工作表]Sheet1'!$A$2:$A$19</c:f>
              <c:strCache>
                <c:ptCount val="8"/>
                <c:pt idx="0">
                  <c:v>Q119</c:v>
                </c:pt>
                <c:pt idx="1">
                  <c:v>Q219*</c:v>
                </c:pt>
                <c:pt idx="2">
                  <c:v>Q319</c:v>
                </c:pt>
                <c:pt idx="3">
                  <c:v>Q419</c:v>
                </c:pt>
                <c:pt idx="4">
                  <c:v>Q120</c:v>
                </c:pt>
                <c:pt idx="5">
                  <c:v>Q220</c:v>
                </c:pt>
                <c:pt idx="6">
                  <c:v>Q320</c:v>
                </c:pt>
                <c:pt idx="7">
                  <c:v>Q420</c:v>
                </c:pt>
              </c:strCache>
            </c:strRef>
          </c:cat>
          <c:val>
            <c:numRef>
              <c:f>'[Revenue  -  相容模式 的 工作表]Sheet1'!$B$2:$B$19</c:f>
              <c:numCache>
                <c:formatCode>_-* #,##0_-;\-* #,##0_-;_-* "-"??_-;_-@_-</c:formatCode>
                <c:ptCount val="8"/>
                <c:pt idx="0">
                  <c:v>6497</c:v>
                </c:pt>
                <c:pt idx="1">
                  <c:v>1880</c:v>
                </c:pt>
                <c:pt idx="2">
                  <c:v>5546</c:v>
                </c:pt>
                <c:pt idx="3">
                  <c:v>5344</c:v>
                </c:pt>
                <c:pt idx="4">
                  <c:v>5050</c:v>
                </c:pt>
                <c:pt idx="5">
                  <c:v>5295</c:v>
                </c:pt>
                <c:pt idx="6">
                  <c:v>5369</c:v>
                </c:pt>
                <c:pt idx="7">
                  <c:v>5400</c:v>
                </c:pt>
              </c:numCache>
            </c:numRef>
          </c:val>
          <c:extLst xmlns:c16r2="http://schemas.microsoft.com/office/drawing/2015/06/chart">
            <c:ext xmlns:c16="http://schemas.microsoft.com/office/drawing/2014/chart" uri="{C3380CC4-5D6E-409C-BE32-E72D297353CC}">
              <c16:uniqueId val="{0000000D-1625-4150-A0CC-A467E12B1D3A}"/>
            </c:ext>
          </c:extLst>
        </c:ser>
        <c:ser>
          <c:idx val="2"/>
          <c:order val="1"/>
          <c:tx>
            <c:strRef>
              <c:f>'[Revenue  -  相容模式 的 工作表]Sheet1'!$D$1</c:f>
              <c:strCache>
                <c:ptCount val="1"/>
                <c:pt idx="0">
                  <c:v>Total</c:v>
                </c:pt>
              </c:strCache>
            </c:strRef>
          </c:tx>
          <c:spPr>
            <a:noFill/>
          </c:spP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1625-4150-A0CC-A467E12B1D3A}"/>
                </c:ext>
              </c:extLst>
            </c:dLbl>
            <c:dLbl>
              <c:idx val="5"/>
              <c:layout/>
              <c:tx>
                <c:rich>
                  <a:bodyPr/>
                  <a:lstStyle/>
                  <a:p>
                    <a:pPr>
                      <a:defRPr sz="800" b="0" baseline="0">
                        <a:solidFill>
                          <a:srgbClr val="000000"/>
                        </a:solidFill>
                        <a:latin typeface="Arial" pitchFamily="34" charset="0"/>
                        <a:cs typeface="Arial" pitchFamily="34" charset="0"/>
                      </a:defRPr>
                    </a:pPr>
                    <a:r>
                      <a:rPr lang="en-US" altLang="en-US" sz="800" b="0" baseline="0">
                        <a:solidFill>
                          <a:srgbClr val="000000"/>
                        </a:solidFill>
                        <a:latin typeface="Arial" pitchFamily="34" charset="0"/>
                        <a:cs typeface="Arial" pitchFamily="34" charset="0"/>
                      </a:rPr>
                      <a:t> </a:t>
                    </a:r>
                    <a:r>
                      <a:rPr lang="en-US" altLang="en-US" sz="800" baseline="0">
                        <a:solidFill>
                          <a:srgbClr val="000000"/>
                        </a:solidFill>
                      </a:rPr>
                      <a:t> </a:t>
                    </a:r>
                  </a:p>
                </c:rich>
              </c:tx>
              <c:numFmt formatCode="#,##0_);\(#,##0\)" sourceLinked="0"/>
              <c:spPr/>
              <c:dLblPos val="inBase"/>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625-4150-A0CC-A467E12B1D3A}"/>
                </c:ext>
              </c:extLst>
            </c:dLbl>
            <c:dLbl>
              <c:idx val="7"/>
              <c:layout>
                <c:manualLayout>
                  <c:x val="-3.5041607079840352E-3"/>
                  <c:y val="0.20812565770914018"/>
                </c:manualLayout>
              </c:layout>
              <c:tx>
                <c:rich>
                  <a:bodyPr/>
                  <a:lstStyle/>
                  <a:p>
                    <a:pPr>
                      <a:defRPr sz="800" b="0" baseline="0">
                        <a:solidFill>
                          <a:srgbClr val="000000"/>
                        </a:solidFill>
                        <a:latin typeface="Arial" pitchFamily="34" charset="0"/>
                        <a:cs typeface="Arial" pitchFamily="34" charset="0"/>
                      </a:defRPr>
                    </a:pPr>
                    <a:r>
                      <a:rPr lang="en-US" altLang="en-US" sz="800" b="0" baseline="0" dirty="0">
                        <a:solidFill>
                          <a:srgbClr val="000000"/>
                        </a:solidFill>
                        <a:latin typeface="Arial" pitchFamily="34" charset="0"/>
                        <a:cs typeface="Arial" pitchFamily="34" charset="0"/>
                      </a:rPr>
                      <a:t> </a:t>
                    </a:r>
                    <a:endParaRPr lang="en-US" altLang="en-US" sz="800" baseline="0" dirty="0">
                      <a:solidFill>
                        <a:srgbClr val="000000"/>
                      </a:solidFill>
                    </a:endParaRPr>
                  </a:p>
                </c:rich>
              </c:tx>
              <c:numFmt formatCode="#,##0_);\(#,##0\)" sourceLinked="0"/>
              <c:spPr/>
              <c:dLblPos val="ct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1625-4150-A0CC-A467E12B1D3A}"/>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625-4150-A0CC-A467E12B1D3A}"/>
                </c:ext>
              </c:extLst>
            </c:dLbl>
            <c:dLbl>
              <c:idx val="11"/>
              <c:tx>
                <c:rich>
                  <a:bodyPr/>
                  <a:lstStyle/>
                  <a:p>
                    <a:pPr>
                      <a:defRPr sz="800" b="0" baseline="0">
                        <a:solidFill>
                          <a:srgbClr val="000000"/>
                        </a:solidFill>
                        <a:latin typeface="Arial" pitchFamily="34" charset="0"/>
                        <a:cs typeface="Arial" pitchFamily="34" charset="0"/>
                      </a:defRPr>
                    </a:pPr>
                    <a:r>
                      <a:rPr lang="en-US" altLang="en-US" sz="800" b="0" baseline="0">
                        <a:solidFill>
                          <a:srgbClr val="000000"/>
                        </a:solidFill>
                        <a:latin typeface="Arial" pitchFamily="34" charset="0"/>
                        <a:cs typeface="Arial" pitchFamily="34" charset="0"/>
                      </a:rPr>
                      <a:t>5</a:t>
                    </a:r>
                    <a:r>
                      <a:rPr lang="en-US" altLang="en-US" sz="800" baseline="0">
                        <a:solidFill>
                          <a:srgbClr val="000000"/>
                        </a:solidFill>
                      </a:rPr>
                      <a:t>,295</a:t>
                    </a:r>
                  </a:p>
                </c:rich>
              </c:tx>
              <c:numFmt formatCode="#,##0_);\(#,##0\)" sourceLinked="0"/>
              <c:spPr/>
              <c:dLblPos val="inBase"/>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1625-4150-A0CC-A467E12B1D3A}"/>
                </c:ext>
              </c:extLst>
            </c:dLbl>
            <c:dLbl>
              <c:idx val="12"/>
              <c:numFmt formatCode="#,##0_);\(#,##0\)" sourceLinked="0"/>
              <c:spPr/>
              <c:txPr>
                <a:bodyPr/>
                <a:lstStyle/>
                <a:p>
                  <a:pPr>
                    <a:defRPr sz="800" b="0" baseline="0">
                      <a:solidFill>
                        <a:srgbClr val="000000"/>
                      </a:solidFill>
                      <a:latin typeface="Arial" pitchFamily="34" charset="0"/>
                      <a:cs typeface="Arial" pitchFamily="34" charset="0"/>
                    </a:defRPr>
                  </a:pPr>
                  <a:endParaRPr lang="zh-TW"/>
                </a:p>
              </c:txPr>
            </c:dLbl>
            <c:numFmt formatCode="#,##0_);\(#,##0\)" sourceLinked="0"/>
            <c:spPr>
              <a:noFill/>
              <a:ln w="25400">
                <a:noFill/>
              </a:ln>
            </c:spPr>
            <c:txPr>
              <a:bodyPr/>
              <a:lstStyle/>
              <a:p>
                <a:pPr>
                  <a:defRPr sz="800" b="0" baseline="0">
                    <a:solidFill>
                      <a:srgbClr val="000000"/>
                    </a:solidFill>
                    <a:latin typeface="Arial" pitchFamily="34" charset="0"/>
                    <a:cs typeface="Arial" pitchFamily="34" charset="0"/>
                  </a:defRPr>
                </a:pPr>
                <a:endParaRPr lang="zh-TW"/>
              </a:p>
            </c:txPr>
            <c:dLblPos val="inBase"/>
            <c:showVal val="1"/>
            <c:extLst xmlns:c16r2="http://schemas.microsoft.com/office/drawing/2015/06/chart">
              <c:ext xmlns:c15="http://schemas.microsoft.com/office/drawing/2012/chart" uri="{CE6537A1-D6FC-4f65-9D91-7224C49458BB}">
                <c15:showLeaderLines val="0"/>
              </c:ext>
            </c:extLst>
          </c:dLbls>
          <c:cat>
            <c:strRef>
              <c:f>'[Revenue  -  相容模式 的 工作表]Sheet1'!$A$2:$A$19</c:f>
              <c:strCache>
                <c:ptCount val="8"/>
                <c:pt idx="0">
                  <c:v>Q119</c:v>
                </c:pt>
                <c:pt idx="1">
                  <c:v>Q219*</c:v>
                </c:pt>
                <c:pt idx="2">
                  <c:v>Q319</c:v>
                </c:pt>
                <c:pt idx="3">
                  <c:v>Q419</c:v>
                </c:pt>
                <c:pt idx="4">
                  <c:v>Q120</c:v>
                </c:pt>
                <c:pt idx="5">
                  <c:v>Q220</c:v>
                </c:pt>
                <c:pt idx="6">
                  <c:v>Q320</c:v>
                </c:pt>
                <c:pt idx="7">
                  <c:v>Q420</c:v>
                </c:pt>
              </c:strCache>
            </c:strRef>
          </c:cat>
          <c:val>
            <c:numRef>
              <c:f>'[Revenue  -  相容模式 的 工作表]Sheet1'!$D$2:$D$19</c:f>
              <c:numCache>
                <c:formatCode>_-* #,##0_-;\-* #,##0_-;_-* "-"??_-;_-@_-</c:formatCode>
                <c:ptCount val="8"/>
                <c:pt idx="0">
                  <c:v>6497</c:v>
                </c:pt>
                <c:pt idx="1">
                  <c:v>6230.5</c:v>
                </c:pt>
                <c:pt idx="2">
                  <c:v>5546</c:v>
                </c:pt>
                <c:pt idx="3">
                  <c:v>5344</c:v>
                </c:pt>
                <c:pt idx="4" formatCode="General">
                  <c:v>5050</c:v>
                </c:pt>
                <c:pt idx="5" formatCode="General">
                  <c:v>5295</c:v>
                </c:pt>
                <c:pt idx="6" formatCode="General">
                  <c:v>5369</c:v>
                </c:pt>
                <c:pt idx="7">
                  <c:v>5400</c:v>
                </c:pt>
              </c:numCache>
            </c:numRef>
          </c:val>
          <c:extLst xmlns:c16r2="http://schemas.microsoft.com/office/drawing/2015/06/chart">
            <c:ext xmlns:c16="http://schemas.microsoft.com/office/drawing/2014/chart" uri="{C3380CC4-5D6E-409C-BE32-E72D297353CC}">
              <c16:uniqueId val="{00000014-1625-4150-A0CC-A467E12B1D3A}"/>
            </c:ext>
          </c:extLst>
        </c:ser>
        <c:dLbls/>
        <c:gapWidth val="75"/>
        <c:overlap val="100"/>
        <c:axId val="97055488"/>
        <c:axId val="97057024"/>
      </c:barChart>
      <c:lineChart>
        <c:grouping val="standard"/>
        <c:ser>
          <c:idx val="3"/>
          <c:order val="2"/>
          <c:tx>
            <c:strRef>
              <c:f>'[Revenue  -  相容模式 的 工作表]Sheet1'!$E$1</c:f>
              <c:strCache>
                <c:ptCount val="1"/>
                <c:pt idx="0">
                  <c:v>GM%</c:v>
                </c:pt>
              </c:strCache>
            </c:strRef>
          </c:tx>
          <c:spPr>
            <a:ln>
              <a:solidFill>
                <a:srgbClr val="2F5597"/>
              </a:solidFill>
              <a:prstDash val="dash"/>
            </a:ln>
          </c:spPr>
          <c:marker>
            <c:symbol val="diamond"/>
            <c:size val="2"/>
            <c:spPr>
              <a:noFill/>
              <a:ln>
                <a:solidFill>
                  <a:srgbClr val="2F5597"/>
                </a:solidFill>
              </a:ln>
            </c:spPr>
          </c:marker>
          <c:dLbls>
            <c:dLbl>
              <c:idx val="1"/>
              <c:layout>
                <c:manualLayout>
                  <c:x val="-4.8031148578618843E-2"/>
                  <c:y val="-5.1633723927401842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1625-4150-A0CC-A467E12B1D3A}"/>
                </c:ext>
              </c:extLst>
            </c:dLbl>
            <c:dLbl>
              <c:idx val="4"/>
              <c:layout>
                <c:manualLayout>
                  <c:x val="-4.7805396332432422E-2"/>
                  <c:y val="-2.4903439701616244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1625-4150-A0CC-A467E12B1D3A}"/>
                </c:ext>
              </c:extLst>
            </c:dLbl>
            <c:dLbl>
              <c:idx val="5"/>
              <c:layout>
                <c:manualLayout>
                  <c:x val="-4.795953105653545E-2"/>
                  <c:y val="-3.4616944704355695E-2"/>
                </c:manualLayout>
              </c:layout>
              <c:spPr/>
              <c:txPr>
                <a:bodyPr/>
                <a:lstStyle/>
                <a:p>
                  <a:pPr>
                    <a:defRPr sz="800" b="1" baseline="0">
                      <a:solidFill>
                        <a:srgbClr val="1F497D"/>
                      </a:solidFill>
                      <a:latin typeface="Arial" pitchFamily="34" charset="0"/>
                      <a:cs typeface="Arial" pitchFamily="34" charset="0"/>
                    </a:defRPr>
                  </a:pPr>
                  <a:endParaRPr lang="zh-TW"/>
                </a:p>
              </c:txPr>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1625-4150-A0CC-A467E12B1D3A}"/>
                </c:ext>
              </c:extLst>
            </c:dLbl>
            <c:dLbl>
              <c:idx val="7"/>
              <c:layout>
                <c:manualLayout>
                  <c:x val="-3.9873906824186456E-2"/>
                  <c:y val="-3.5797209559331404E-2"/>
                </c:manualLayout>
              </c:layout>
              <c:spPr/>
              <c:txPr>
                <a:bodyPr/>
                <a:lstStyle/>
                <a:p>
                  <a:pPr>
                    <a:defRPr sz="800" b="1" baseline="0">
                      <a:solidFill>
                        <a:srgbClr val="1F497D"/>
                      </a:solidFill>
                      <a:latin typeface="Arial" pitchFamily="34" charset="0"/>
                      <a:cs typeface="Arial" pitchFamily="34" charset="0"/>
                    </a:defRPr>
                  </a:pPr>
                  <a:endParaRPr lang="zh-TW"/>
                </a:p>
              </c:txPr>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1625-4150-A0CC-A467E12B1D3A}"/>
                </c:ext>
              </c:extLst>
            </c:dLbl>
            <c:dLbl>
              <c:idx val="9"/>
              <c:layout>
                <c:manualLayout>
                  <c:x val="-3.924218523876441E-2"/>
                  <c:y val="-3.4680826908872635E-2"/>
                </c:manualLayout>
              </c:layout>
              <c:spPr/>
              <c:txPr>
                <a:bodyPr/>
                <a:lstStyle/>
                <a:p>
                  <a:pPr>
                    <a:defRPr sz="800" b="1" baseline="0">
                      <a:solidFill>
                        <a:srgbClr val="1F497D"/>
                      </a:solidFill>
                      <a:latin typeface="Arial" pitchFamily="34" charset="0"/>
                      <a:cs typeface="Arial" pitchFamily="34" charset="0"/>
                    </a:defRPr>
                  </a:pPr>
                  <a:endParaRPr lang="zh-TW"/>
                </a:p>
              </c:txPr>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1625-4150-A0CC-A467E12B1D3A}"/>
                </c:ext>
              </c:extLst>
            </c:dLbl>
            <c:spPr>
              <a:noFill/>
              <a:ln w="25400">
                <a:noFill/>
              </a:ln>
            </c:spPr>
            <c:txPr>
              <a:bodyPr/>
              <a:lstStyle/>
              <a:p>
                <a:pPr>
                  <a:defRPr sz="800" b="1" baseline="0">
                    <a:solidFill>
                      <a:srgbClr val="1F497D"/>
                    </a:solidFill>
                    <a:latin typeface="Arial" pitchFamily="34" charset="0"/>
                    <a:cs typeface="Arial" pitchFamily="34" charset="0"/>
                  </a:defRPr>
                </a:pPr>
                <a:endParaRPr lang="zh-TW"/>
              </a:p>
            </c:txPr>
            <c:dLblPos val="t"/>
            <c:showVal val="1"/>
            <c:extLst xmlns:c16r2="http://schemas.microsoft.com/office/drawing/2015/06/chart">
              <c:ext xmlns:c15="http://schemas.microsoft.com/office/drawing/2012/chart" uri="{CE6537A1-D6FC-4f65-9D91-7224C49458BB}">
                <c15:showLeaderLines val="0"/>
              </c:ext>
            </c:extLst>
          </c:dLbls>
          <c:cat>
            <c:strRef>
              <c:f>'[Revenue  -  相容模式 的 工作表]Sheet1'!$A$2:$A$19</c:f>
              <c:strCache>
                <c:ptCount val="8"/>
                <c:pt idx="0">
                  <c:v>Q119</c:v>
                </c:pt>
                <c:pt idx="1">
                  <c:v>Q219*</c:v>
                </c:pt>
                <c:pt idx="2">
                  <c:v>Q319</c:v>
                </c:pt>
                <c:pt idx="3">
                  <c:v>Q419</c:v>
                </c:pt>
                <c:pt idx="4">
                  <c:v>Q120</c:v>
                </c:pt>
                <c:pt idx="5">
                  <c:v>Q220</c:v>
                </c:pt>
                <c:pt idx="6">
                  <c:v>Q320</c:v>
                </c:pt>
                <c:pt idx="7">
                  <c:v>Q420</c:v>
                </c:pt>
              </c:strCache>
            </c:strRef>
          </c:cat>
          <c:val>
            <c:numRef>
              <c:f>'[Revenue  -  相容模式 的 工作表]Sheet1'!$E$2:$E$19</c:f>
              <c:numCache>
                <c:formatCode>0%</c:formatCode>
                <c:ptCount val="8"/>
                <c:pt idx="0">
                  <c:v>0.37115109968580551</c:v>
                </c:pt>
                <c:pt idx="1">
                  <c:v>0.11287223823246845</c:v>
                </c:pt>
                <c:pt idx="2">
                  <c:v>0.34432234432234654</c:v>
                </c:pt>
                <c:pt idx="3">
                  <c:v>0.35061015614748731</c:v>
                </c:pt>
                <c:pt idx="4">
                  <c:v>0.33100000000000163</c:v>
                </c:pt>
                <c:pt idx="5">
                  <c:v>0.35200000000000031</c:v>
                </c:pt>
                <c:pt idx="6">
                  <c:v>0.34911242603550297</c:v>
                </c:pt>
                <c:pt idx="7">
                  <c:v>0.34400000000000008</c:v>
                </c:pt>
              </c:numCache>
            </c:numRef>
          </c:val>
          <c:extLst xmlns:c16r2="http://schemas.microsoft.com/office/drawing/2015/06/chart">
            <c:ext xmlns:c16="http://schemas.microsoft.com/office/drawing/2014/chart" uri="{C3380CC4-5D6E-409C-BE32-E72D297353CC}">
              <c16:uniqueId val="{00000019-1625-4150-A0CC-A467E12B1D3A}"/>
            </c:ext>
          </c:extLst>
        </c:ser>
        <c:dLbls/>
        <c:marker val="1"/>
        <c:axId val="88485888"/>
        <c:axId val="88487424"/>
      </c:lineChart>
      <c:catAx>
        <c:axId val="97055488"/>
        <c:scaling>
          <c:orientation val="minMax"/>
        </c:scaling>
        <c:axPos val="b"/>
        <c:numFmt formatCode="General" sourceLinked="1"/>
        <c:tickLblPos val="nextTo"/>
        <c:txPr>
          <a:bodyPr rot="0" vert="horz"/>
          <a:lstStyle/>
          <a:p>
            <a:pPr>
              <a:defRPr sz="800" b="0" i="0" u="none" strike="noStrike" baseline="0">
                <a:solidFill>
                  <a:srgbClr val="000000"/>
                </a:solidFill>
                <a:latin typeface="Arial" panose="020B0604020202020204" pitchFamily="34" charset="0"/>
                <a:ea typeface="Arial Unicode MS"/>
                <a:cs typeface="Arial" panose="020B0604020202020204" pitchFamily="34" charset="0"/>
              </a:defRPr>
            </a:pPr>
            <a:endParaRPr lang="zh-TW"/>
          </a:p>
        </c:txPr>
        <c:crossAx val="97057024"/>
        <c:crosses val="autoZero"/>
        <c:auto val="1"/>
        <c:lblAlgn val="ctr"/>
        <c:lblOffset val="100"/>
      </c:catAx>
      <c:valAx>
        <c:axId val="97057024"/>
        <c:scaling>
          <c:orientation val="minMax"/>
          <c:max val="10000"/>
        </c:scaling>
        <c:axPos val="l"/>
        <c:numFmt formatCode="_-* #,##0_-;\-* #,##0_-;_-* &quot;-&quot;??_-;_-@_-" sourceLinked="1"/>
        <c:majorTickMark val="none"/>
        <c:tickLblPos val="none"/>
        <c:spPr>
          <a:ln w="3102">
            <a:noFill/>
          </a:ln>
        </c:spPr>
        <c:crossAx val="97055488"/>
        <c:crosses val="autoZero"/>
        <c:crossBetween val="between"/>
      </c:valAx>
      <c:catAx>
        <c:axId val="88485888"/>
        <c:scaling>
          <c:orientation val="minMax"/>
        </c:scaling>
        <c:delete val="1"/>
        <c:axPos val="b"/>
        <c:numFmt formatCode="General" sourceLinked="1"/>
        <c:tickLblPos val="none"/>
        <c:crossAx val="88487424"/>
        <c:crosses val="autoZero"/>
        <c:auto val="1"/>
        <c:lblAlgn val="ctr"/>
        <c:lblOffset val="100"/>
      </c:catAx>
      <c:valAx>
        <c:axId val="88487424"/>
        <c:scaling>
          <c:orientation val="minMax"/>
          <c:min val="-0.5"/>
        </c:scaling>
        <c:axPos val="r"/>
        <c:numFmt formatCode="0%" sourceLinked="1"/>
        <c:majorTickMark val="none"/>
        <c:tickLblPos val="none"/>
        <c:spPr>
          <a:ln w="0">
            <a:noFill/>
            <a:prstDash val="sysDot"/>
          </a:ln>
        </c:spPr>
        <c:crossAx val="88485888"/>
        <c:crosses val="max"/>
        <c:crossBetween val="between"/>
      </c:valAx>
      <c:spPr>
        <a:noFill/>
        <a:ln w="25400">
          <a:noFill/>
        </a:ln>
      </c:spPr>
    </c:plotArea>
    <c:legend>
      <c:legendPos val="b"/>
      <c:legendEntry>
        <c:idx val="0"/>
        <c:txPr>
          <a:bodyPr/>
          <a:lstStyle/>
          <a:p>
            <a:pPr>
              <a:defRPr sz="800" b="0" baseline="0">
                <a:solidFill>
                  <a:srgbClr val="000000"/>
                </a:solidFill>
                <a:latin typeface="Arial" pitchFamily="34" charset="0"/>
              </a:defRPr>
            </a:pPr>
            <a:endParaRPr lang="zh-TW"/>
          </a:p>
        </c:txPr>
      </c:legendEntry>
      <c:legendEntry>
        <c:idx val="1"/>
        <c:delete val="1"/>
      </c:legendEntry>
      <c:legendEntry>
        <c:idx val="2"/>
        <c:txPr>
          <a:bodyPr/>
          <a:lstStyle/>
          <a:p>
            <a:pPr>
              <a:defRPr sz="800" b="0" baseline="0">
                <a:solidFill>
                  <a:srgbClr val="1F497D"/>
                </a:solidFill>
                <a:latin typeface="Arial" pitchFamily="34" charset="0"/>
              </a:defRPr>
            </a:pPr>
            <a:endParaRPr lang="zh-TW"/>
          </a:p>
        </c:txPr>
      </c:legendEntry>
      <c:layout>
        <c:manualLayout>
          <c:xMode val="edge"/>
          <c:yMode val="edge"/>
          <c:x val="7.8173679131193913E-2"/>
          <c:y val="0.91268823460509063"/>
          <c:w val="0.8208848239242037"/>
          <c:h val="8.7076669770112206E-2"/>
        </c:manualLayout>
      </c:layout>
      <c:txPr>
        <a:bodyPr/>
        <a:lstStyle/>
        <a:p>
          <a:pPr>
            <a:defRPr sz="699" baseline="0">
              <a:latin typeface="Arial" pitchFamily="34" charset="0"/>
            </a:defRPr>
          </a:pPr>
          <a:endParaRPr lang="zh-TW"/>
        </a:p>
      </c:txPr>
    </c:legend>
    <c:plotVisOnly val="1"/>
    <c:dispBlanksAs val="gap"/>
  </c:chart>
  <c:spPr>
    <a:ln>
      <a:noFill/>
    </a:ln>
  </c:spPr>
  <c:txPr>
    <a:bodyPr/>
    <a:lstStyle/>
    <a:p>
      <a:pPr>
        <a:defRPr sz="391"/>
      </a:pPr>
      <a:endParaRPr lang="zh-TW"/>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zh-TW"/>
  <c:chart>
    <c:plotArea>
      <c:layout>
        <c:manualLayout>
          <c:layoutTarget val="inner"/>
          <c:xMode val="edge"/>
          <c:yMode val="edge"/>
          <c:x val="3.8545767787824266E-2"/>
          <c:y val="3.2105067452816452E-2"/>
          <c:w val="0.9229084644243537"/>
          <c:h val="0.76734673334961423"/>
        </c:manualLayout>
      </c:layout>
      <c:barChart>
        <c:barDir val="col"/>
        <c:grouping val="stacked"/>
        <c:ser>
          <c:idx val="0"/>
          <c:order val="0"/>
          <c:tx>
            <c:strRef>
              <c:f>'[數據圖表  -  相容模式 的 工作表]Sheet1'!$B$1</c:f>
              <c:strCache>
                <c:ptCount val="1"/>
                <c:pt idx="0">
                  <c:v>Gross Margin</c:v>
                </c:pt>
              </c:strCache>
            </c:strRef>
          </c:tx>
          <c:spPr>
            <a:solidFill>
              <a:srgbClr val="8EB4E3"/>
            </a:solidFill>
          </c:spPr>
          <c:dLbls>
            <c:dLbl>
              <c:idx val="5"/>
              <c:layout>
                <c:manualLayout>
                  <c:x val="0"/>
                  <c:y val="-0.26412351242432575"/>
                </c:manualLayout>
              </c:layout>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7D7-425D-A46F-A1B439A316B6}"/>
                </c:ext>
              </c:extLst>
            </c:dLbl>
            <c:dLbl>
              <c:idx val="6"/>
              <c:layout>
                <c:manualLayout>
                  <c:x val="-3.50416070798401E-3"/>
                  <c:y val="-0.26723084786461232"/>
                </c:manualLayout>
              </c:layout>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7D7-425D-A46F-A1B439A316B6}"/>
                </c:ext>
              </c:extLst>
            </c:dLbl>
            <c:delete val="1"/>
            <c:spPr>
              <a:noFill/>
              <a:ln>
                <a:noFill/>
              </a:ln>
              <a:effectLst/>
            </c:spPr>
            <c:txPr>
              <a:bodyPr/>
              <a:lstStyle/>
              <a:p>
                <a:pPr>
                  <a:defRPr sz="800" b="0">
                    <a:solidFill>
                      <a:sysClr val="windowText" lastClr="000000"/>
                    </a:solidFill>
                    <a:latin typeface="Arial" pitchFamily="34" charset="0"/>
                    <a:cs typeface="Arial" pitchFamily="34" charset="0"/>
                  </a:defRPr>
                </a:pPr>
                <a:endParaRPr lang="zh-TW"/>
              </a:p>
            </c:txPr>
            <c:extLst xmlns:c16r2="http://schemas.microsoft.com/office/drawing/2015/06/chart">
              <c:ext xmlns:c15="http://schemas.microsoft.com/office/drawing/2012/chart" uri="{CE6537A1-D6FC-4f65-9D91-7224C49458BB}">
                <c15:showLeaderLines val="0"/>
              </c:ext>
            </c:extLst>
          </c:dLbls>
          <c:cat>
            <c:strRef>
              <c:f>'[數據圖表  -  相容模式 的 工作表]Sheet1'!$A$2:$A$12</c:f>
              <c:strCache>
                <c:ptCount val="8"/>
                <c:pt idx="0">
                  <c:v>2013</c:v>
                </c:pt>
                <c:pt idx="1">
                  <c:v>2014</c:v>
                </c:pt>
                <c:pt idx="2">
                  <c:v>2015</c:v>
                </c:pt>
                <c:pt idx="3">
                  <c:v>2016*</c:v>
                </c:pt>
                <c:pt idx="4">
                  <c:v>2017</c:v>
                </c:pt>
                <c:pt idx="5">
                  <c:v>2018*</c:v>
                </c:pt>
                <c:pt idx="6">
                  <c:v>2019*</c:v>
                </c:pt>
                <c:pt idx="7">
                  <c:v>2020</c:v>
                </c:pt>
              </c:strCache>
            </c:strRef>
          </c:cat>
          <c:val>
            <c:numRef>
              <c:f>'[數據圖表  -  相容模式 的 工作表]Sheet1'!$B$2:$B$12</c:f>
              <c:numCache>
                <c:formatCode>_-* #,##0_-;\-* #,##0_-;_-* "-"??_-;_-@_-</c:formatCode>
                <c:ptCount val="8"/>
                <c:pt idx="0">
                  <c:v>2439</c:v>
                </c:pt>
                <c:pt idx="1">
                  <c:v>3498</c:v>
                </c:pt>
                <c:pt idx="2">
                  <c:v>4271</c:v>
                </c:pt>
                <c:pt idx="3">
                  <c:v>3435</c:v>
                </c:pt>
                <c:pt idx="4">
                  <c:v>11403</c:v>
                </c:pt>
                <c:pt idx="5">
                  <c:v>18642</c:v>
                </c:pt>
                <c:pt idx="6">
                  <c:v>19268</c:v>
                </c:pt>
                <c:pt idx="7">
                  <c:v>21066</c:v>
                </c:pt>
              </c:numCache>
            </c:numRef>
          </c:val>
          <c:extLst xmlns:c16r2="http://schemas.microsoft.com/office/drawing/2015/06/chart">
            <c:ext xmlns:c16="http://schemas.microsoft.com/office/drawing/2014/chart" uri="{C3380CC4-5D6E-409C-BE32-E72D297353CC}">
              <c16:uniqueId val="{00000002-67D7-425D-A46F-A1B439A316B6}"/>
            </c:ext>
          </c:extLst>
        </c:ser>
        <c:ser>
          <c:idx val="2"/>
          <c:order val="1"/>
          <c:tx>
            <c:strRef>
              <c:f>'[數據圖表  -  相容模式 的 工作表]Sheet1'!$D$1</c:f>
              <c:strCache>
                <c:ptCount val="1"/>
                <c:pt idx="0">
                  <c:v>Total</c:v>
                </c:pt>
              </c:strCache>
            </c:strRef>
          </c:tx>
          <c:spPr>
            <a:noFill/>
          </c:spPr>
          <c:dLbls>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7D7-425D-A46F-A1B439A316B6}"/>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7D7-425D-A46F-A1B439A316B6}"/>
                </c:ext>
              </c:extLst>
            </c:dLbl>
            <c:spPr>
              <a:noFill/>
              <a:ln>
                <a:noFill/>
              </a:ln>
              <a:effectLst/>
            </c:spPr>
            <c:txPr>
              <a:bodyPr/>
              <a:lstStyle/>
              <a:p>
                <a:pPr>
                  <a:defRPr sz="800" b="0">
                    <a:solidFill>
                      <a:sysClr val="windowText" lastClr="000000"/>
                    </a:solidFill>
                    <a:latin typeface="Arial" pitchFamily="34" charset="0"/>
                    <a:cs typeface="Arial" pitchFamily="34" charset="0"/>
                  </a:defRPr>
                </a:pPr>
                <a:endParaRPr lang="zh-TW"/>
              </a:p>
            </c:txPr>
            <c:dLblPos val="inBase"/>
            <c:showVal val="1"/>
            <c:extLst xmlns:c16r2="http://schemas.microsoft.com/office/drawing/2015/06/chart">
              <c:ext xmlns:c15="http://schemas.microsoft.com/office/drawing/2012/chart" uri="{CE6537A1-D6FC-4f65-9D91-7224C49458BB}">
                <c15:showLeaderLines val="0"/>
              </c:ext>
            </c:extLst>
          </c:dLbls>
          <c:cat>
            <c:strRef>
              <c:f>'[數據圖表  -  相容模式 的 工作表]Sheet1'!$A$2:$A$12</c:f>
              <c:strCache>
                <c:ptCount val="8"/>
                <c:pt idx="0">
                  <c:v>2013</c:v>
                </c:pt>
                <c:pt idx="1">
                  <c:v>2014</c:v>
                </c:pt>
                <c:pt idx="2">
                  <c:v>2015</c:v>
                </c:pt>
                <c:pt idx="3">
                  <c:v>2016*</c:v>
                </c:pt>
                <c:pt idx="4">
                  <c:v>2017</c:v>
                </c:pt>
                <c:pt idx="5">
                  <c:v>2018*</c:v>
                </c:pt>
                <c:pt idx="6">
                  <c:v>2019*</c:v>
                </c:pt>
                <c:pt idx="7">
                  <c:v>2020</c:v>
                </c:pt>
              </c:strCache>
            </c:strRef>
          </c:cat>
          <c:val>
            <c:numRef>
              <c:f>'[數據圖表  -  相容模式 的 工作表]Sheet1'!$D$2:$D$12</c:f>
              <c:numCache>
                <c:formatCode>_-* #,##0_-;\-* #,##0_-;_-* "-"??_-;_-@_-</c:formatCode>
                <c:ptCount val="8"/>
                <c:pt idx="0">
                  <c:v>2439</c:v>
                </c:pt>
                <c:pt idx="1">
                  <c:v>3498</c:v>
                </c:pt>
                <c:pt idx="2">
                  <c:v>4271</c:v>
                </c:pt>
                <c:pt idx="3">
                  <c:v>3435</c:v>
                </c:pt>
                <c:pt idx="4">
                  <c:v>11403</c:v>
                </c:pt>
                <c:pt idx="5">
                  <c:v>20909</c:v>
                </c:pt>
                <c:pt idx="6">
                  <c:v>23619</c:v>
                </c:pt>
                <c:pt idx="7">
                  <c:v>21114</c:v>
                </c:pt>
              </c:numCache>
            </c:numRef>
          </c:val>
          <c:extLst xmlns:c16r2="http://schemas.microsoft.com/office/drawing/2015/06/chart">
            <c:ext xmlns:c16="http://schemas.microsoft.com/office/drawing/2014/chart" uri="{C3380CC4-5D6E-409C-BE32-E72D297353CC}">
              <c16:uniqueId val="{00000005-67D7-425D-A46F-A1B439A316B6}"/>
            </c:ext>
          </c:extLst>
        </c:ser>
        <c:dLbls/>
        <c:gapWidth val="75"/>
        <c:overlap val="100"/>
        <c:axId val="97063680"/>
        <c:axId val="97065216"/>
      </c:barChart>
      <c:lineChart>
        <c:grouping val="standard"/>
        <c:ser>
          <c:idx val="3"/>
          <c:order val="2"/>
          <c:tx>
            <c:strRef>
              <c:f>'[數據圖表  -  相容模式 的 工作表]Sheet1'!$E$1</c:f>
              <c:strCache>
                <c:ptCount val="1"/>
                <c:pt idx="0">
                  <c:v>GM%</c:v>
                </c:pt>
              </c:strCache>
            </c:strRef>
          </c:tx>
          <c:spPr>
            <a:ln w="19050">
              <a:solidFill>
                <a:srgbClr val="2F5597"/>
              </a:solidFill>
              <a:prstDash val="dash"/>
            </a:ln>
          </c:spPr>
          <c:marker>
            <c:symbol val="diamond"/>
            <c:size val="3"/>
            <c:spPr>
              <a:noFill/>
              <a:ln>
                <a:solidFill>
                  <a:srgbClr val="2F5597"/>
                </a:solidFill>
              </a:ln>
            </c:spPr>
          </c:marker>
          <c:dLbls>
            <c:spPr>
              <a:noFill/>
              <a:ln>
                <a:noFill/>
              </a:ln>
              <a:effectLst/>
            </c:spPr>
            <c:txPr>
              <a:bodyPr/>
              <a:lstStyle/>
              <a:p>
                <a:pPr>
                  <a:defRPr sz="800" b="1" baseline="0">
                    <a:solidFill>
                      <a:srgbClr val="1F497D"/>
                    </a:solidFill>
                    <a:latin typeface="Arial" pitchFamily="34" charset="0"/>
                    <a:cs typeface="Arial" pitchFamily="34" charset="0"/>
                  </a:defRPr>
                </a:pPr>
                <a:endParaRPr lang="zh-TW"/>
              </a:p>
            </c:txPr>
            <c:dLblPos val="t"/>
            <c:showVal val="1"/>
            <c:extLst xmlns:c16r2="http://schemas.microsoft.com/office/drawing/2015/06/chart">
              <c:ext xmlns:c15="http://schemas.microsoft.com/office/drawing/2012/chart" uri="{CE6537A1-D6FC-4f65-9D91-7224C49458BB}">
                <c15:showLeaderLines val="0"/>
              </c:ext>
            </c:extLst>
          </c:dLbls>
          <c:cat>
            <c:strRef>
              <c:f>'[數據圖表  -  相容模式 的 工作表]Sheet1'!$A$2:$A$12</c:f>
              <c:strCache>
                <c:ptCount val="8"/>
                <c:pt idx="0">
                  <c:v>2013</c:v>
                </c:pt>
                <c:pt idx="1">
                  <c:v>2014</c:v>
                </c:pt>
                <c:pt idx="2">
                  <c:v>2015</c:v>
                </c:pt>
                <c:pt idx="3">
                  <c:v>2016*</c:v>
                </c:pt>
                <c:pt idx="4">
                  <c:v>2017</c:v>
                </c:pt>
                <c:pt idx="5">
                  <c:v>2018*</c:v>
                </c:pt>
                <c:pt idx="6">
                  <c:v>2019*</c:v>
                </c:pt>
                <c:pt idx="7">
                  <c:v>2020</c:v>
                </c:pt>
              </c:strCache>
            </c:strRef>
          </c:cat>
          <c:val>
            <c:numRef>
              <c:f>'[數據圖表  -  相容模式 的 工作表]Sheet1'!$E$2:$E$12</c:f>
              <c:numCache>
                <c:formatCode>0%</c:formatCode>
                <c:ptCount val="8"/>
                <c:pt idx="0">
                  <c:v>0.10979068197164082</c:v>
                </c:pt>
                <c:pt idx="1">
                  <c:v>0.12573236044714428</c:v>
                </c:pt>
                <c:pt idx="2">
                  <c:v>0.15108422653790374</c:v>
                </c:pt>
                <c:pt idx="3">
                  <c:v>0.10870597170796548</c:v>
                </c:pt>
                <c:pt idx="4">
                  <c:v>0.19206346532819055</c:v>
                </c:pt>
                <c:pt idx="5">
                  <c:v>0.26924153740355222</c:v>
                </c:pt>
                <c:pt idx="6">
                  <c:v>0.29412303465119821</c:v>
                </c:pt>
                <c:pt idx="7">
                  <c:v>0.34300000000000008</c:v>
                </c:pt>
              </c:numCache>
            </c:numRef>
          </c:val>
          <c:extLst xmlns:c16r2="http://schemas.microsoft.com/office/drawing/2015/06/chart">
            <c:ext xmlns:c16="http://schemas.microsoft.com/office/drawing/2014/chart" uri="{C3380CC4-5D6E-409C-BE32-E72D297353CC}">
              <c16:uniqueId val="{00000006-67D7-425D-A46F-A1B439A316B6}"/>
            </c:ext>
          </c:extLst>
        </c:ser>
        <c:dLbls/>
        <c:marker val="1"/>
        <c:axId val="97071104"/>
        <c:axId val="97072640"/>
      </c:lineChart>
      <c:catAx>
        <c:axId val="97063680"/>
        <c:scaling>
          <c:orientation val="minMax"/>
        </c:scaling>
        <c:axPos val="b"/>
        <c:numFmt formatCode="General" sourceLinked="1"/>
        <c:tickLblPos val="nextTo"/>
        <c:txPr>
          <a:bodyPr/>
          <a:lstStyle/>
          <a:p>
            <a:pPr>
              <a:defRPr sz="800">
                <a:solidFill>
                  <a:sysClr val="windowText" lastClr="000000"/>
                </a:solidFill>
                <a:latin typeface="Arial" pitchFamily="34" charset="0"/>
                <a:cs typeface="Arial" pitchFamily="34" charset="0"/>
              </a:defRPr>
            </a:pPr>
            <a:endParaRPr lang="zh-TW"/>
          </a:p>
        </c:txPr>
        <c:crossAx val="97065216"/>
        <c:crosses val="autoZero"/>
        <c:auto val="1"/>
        <c:lblAlgn val="ctr"/>
        <c:lblOffset val="100"/>
      </c:catAx>
      <c:valAx>
        <c:axId val="97065216"/>
        <c:scaling>
          <c:orientation val="minMax"/>
          <c:max val="30000"/>
        </c:scaling>
        <c:axPos val="l"/>
        <c:numFmt formatCode="_-* #,##0_-;\-* #,##0_-;_-* &quot;-&quot;??_-;_-@_-" sourceLinked="1"/>
        <c:majorTickMark val="none"/>
        <c:tickLblPos val="none"/>
        <c:spPr>
          <a:ln>
            <a:noFill/>
          </a:ln>
        </c:spPr>
        <c:crossAx val="97063680"/>
        <c:crosses val="autoZero"/>
        <c:crossBetween val="between"/>
      </c:valAx>
      <c:catAx>
        <c:axId val="97071104"/>
        <c:scaling>
          <c:orientation val="minMax"/>
        </c:scaling>
        <c:delete val="1"/>
        <c:axPos val="b"/>
        <c:numFmt formatCode="General" sourceLinked="1"/>
        <c:tickLblPos val="none"/>
        <c:crossAx val="97072640"/>
        <c:crosses val="autoZero"/>
        <c:auto val="1"/>
        <c:lblAlgn val="ctr"/>
        <c:lblOffset val="100"/>
      </c:catAx>
      <c:valAx>
        <c:axId val="97072640"/>
        <c:scaling>
          <c:orientation val="minMax"/>
          <c:max val="0.4"/>
          <c:min val="-0.8"/>
        </c:scaling>
        <c:axPos val="r"/>
        <c:numFmt formatCode="0%" sourceLinked="1"/>
        <c:majorTickMark val="none"/>
        <c:tickLblPos val="none"/>
        <c:spPr>
          <a:ln w="0">
            <a:noFill/>
            <a:prstDash val="sysDot"/>
          </a:ln>
        </c:spPr>
        <c:crossAx val="97071104"/>
        <c:crosses val="max"/>
        <c:crossBetween val="between"/>
      </c:valAx>
      <c:spPr>
        <a:noFill/>
        <a:ln w="25400">
          <a:noFill/>
        </a:ln>
      </c:spPr>
    </c:plotArea>
    <c:legend>
      <c:legendPos val="b"/>
      <c:legendEntry>
        <c:idx val="0"/>
        <c:txPr>
          <a:bodyPr/>
          <a:lstStyle/>
          <a:p>
            <a:pPr>
              <a:defRPr lang="zh-TW" altLang="en-US"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zh-TW"/>
          </a:p>
        </c:txPr>
      </c:legendEntry>
      <c:legendEntry>
        <c:idx val="1"/>
        <c:delete val="1"/>
      </c:legendEntry>
      <c:legendEntry>
        <c:idx val="2"/>
        <c:txPr>
          <a:bodyPr/>
          <a:lstStyle/>
          <a:p>
            <a:pPr>
              <a:defRPr lang="zh-TW" altLang="en-US" sz="800" b="0" i="0" u="none" strike="noStrike" kern="1200" baseline="0">
                <a:solidFill>
                  <a:srgbClr val="002060"/>
                </a:solidFill>
                <a:latin typeface="Arial" panose="020B0604020202020204" pitchFamily="34" charset="0"/>
                <a:ea typeface="+mn-ea"/>
                <a:cs typeface="Arial" panose="020B0604020202020204" pitchFamily="34" charset="0"/>
              </a:defRPr>
            </a:pPr>
            <a:endParaRPr lang="zh-TW"/>
          </a:p>
        </c:txPr>
      </c:legendEntry>
      <c:layout>
        <c:manualLayout>
          <c:xMode val="edge"/>
          <c:yMode val="edge"/>
          <c:x val="5.8337305038588069E-2"/>
          <c:y val="0.90490398471285904"/>
          <c:w val="0.89107322214644435"/>
          <c:h val="6.9285328538045171E-2"/>
        </c:manualLayout>
      </c:layout>
      <c:txPr>
        <a:bodyPr/>
        <a:lstStyle/>
        <a:p>
          <a:pPr>
            <a:defRPr lang="zh-TW" altLang="en-US"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zh-TW"/>
        </a:p>
      </c:txPr>
    </c:legend>
    <c:plotVisOnly val="1"/>
    <c:dispBlanksAs val="gap"/>
  </c:chart>
  <c:spPr>
    <a:ln>
      <a:noFill/>
    </a:ln>
  </c:spPr>
  <c:txPr>
    <a:bodyPr/>
    <a:lstStyle/>
    <a:p>
      <a:pPr>
        <a:defRPr sz="800"/>
      </a:pPr>
      <a:endParaRPr lang="zh-TW"/>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zh-TW"/>
  <c:chart>
    <c:plotArea>
      <c:layout>
        <c:manualLayout>
          <c:layoutTarget val="inner"/>
          <c:xMode val="edge"/>
          <c:yMode val="edge"/>
          <c:x val="3.8545767787824703E-2"/>
          <c:y val="3.210506745281682E-2"/>
          <c:w val="0.9229084644243537"/>
          <c:h val="0.83843475271284351"/>
        </c:manualLayout>
      </c:layout>
      <c:barChart>
        <c:barDir val="col"/>
        <c:grouping val="stacked"/>
        <c:ser>
          <c:idx val="0"/>
          <c:order val="0"/>
          <c:tx>
            <c:strRef>
              <c:f>'[Revenue  -  相容模式 的 工作表]Sheet1'!$B$1</c:f>
              <c:strCache>
                <c:ptCount val="1"/>
                <c:pt idx="0">
                  <c:v>Operating Profit</c:v>
                </c:pt>
              </c:strCache>
            </c:strRef>
          </c:tx>
          <c:spPr>
            <a:solidFill>
              <a:srgbClr val="8EB4E3"/>
            </a:solidFill>
          </c:spP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F08-4DA1-BD34-3AC9AB053270}"/>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F08-4DA1-BD34-3AC9AB053270}"/>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F08-4DA1-BD34-3AC9AB053270}"/>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F08-4DA1-BD34-3AC9AB053270}"/>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F08-4DA1-BD34-3AC9AB053270}"/>
                </c:ext>
              </c:extLst>
            </c:dLbl>
            <c:dLbl>
              <c:idx val="5"/>
              <c:layout>
                <c:manualLayout>
                  <c:x val="-3.284910646550683E-3"/>
                  <c:y val="-0.24224732714397532"/>
                </c:manualLayout>
              </c:layout>
              <c:spPr/>
              <c:txPr>
                <a:bodyPr/>
                <a:lstStyle/>
                <a:p>
                  <a:pPr>
                    <a:defRPr b="0">
                      <a:solidFill>
                        <a:srgbClr val="000000"/>
                      </a:solidFill>
                    </a:defRPr>
                  </a:pPr>
                  <a:endParaRPr lang="zh-TW"/>
                </a:p>
              </c:txPr>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F08-4DA1-BD34-3AC9AB053270}"/>
                </c:ext>
              </c:extLst>
            </c:dLbl>
            <c:dLbl>
              <c:idx val="6"/>
              <c:layout>
                <c:manualLayout>
                  <c:x val="-6.5700799474829024E-3"/>
                  <c:y val="-0.25392189712681906"/>
                </c:manualLayout>
              </c:layout>
              <c:tx>
                <c:rich>
                  <a:bodyPr/>
                  <a:lstStyle/>
                  <a:p>
                    <a:pPr>
                      <a:defRPr b="0">
                        <a:solidFill>
                          <a:srgbClr val="000000"/>
                        </a:solidFill>
                      </a:defRPr>
                    </a:pPr>
                    <a:r>
                      <a:rPr lang="en-US" altLang="en-US" b="0" dirty="0">
                        <a:solidFill>
                          <a:srgbClr val="000000"/>
                        </a:solidFill>
                      </a:rPr>
                      <a:t>1</a:t>
                    </a:r>
                    <a:r>
                      <a:rPr lang="en-US" altLang="en-US" dirty="0">
                        <a:solidFill>
                          <a:srgbClr val="000000"/>
                        </a:solidFill>
                      </a:rPr>
                      <a:t>3,515 </a:t>
                    </a:r>
                  </a:p>
                </c:rich>
              </c:tx>
              <c:spPr/>
              <c:dLblPos val="ct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F08-4DA1-BD34-3AC9AB053270}"/>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F08-4DA1-BD34-3AC9AB053270}"/>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8F08-4DA1-BD34-3AC9AB053270}"/>
                </c:ext>
              </c:extLst>
            </c:dLbl>
            <c:spPr>
              <a:noFill/>
              <a:ln w="25400">
                <a:noFill/>
              </a:ln>
            </c:spPr>
            <c:txPr>
              <a:bodyPr/>
              <a:lstStyle/>
              <a:p>
                <a:pPr>
                  <a:defRPr b="0">
                    <a:solidFill>
                      <a:srgbClr val="000000"/>
                    </a:solidFill>
                  </a:defRPr>
                </a:pPr>
                <a:endParaRPr lang="zh-TW"/>
              </a:p>
            </c:txPr>
            <c:showVal val="1"/>
            <c:extLst xmlns:c16r2="http://schemas.microsoft.com/office/drawing/2015/06/chart">
              <c:ext xmlns:c15="http://schemas.microsoft.com/office/drawing/2012/chart" uri="{CE6537A1-D6FC-4f65-9D91-7224C49458BB}">
                <c15:showLeaderLines val="0"/>
              </c:ext>
            </c:extLst>
          </c:dLbls>
          <c:cat>
            <c:strRef>
              <c:f>'[Revenue  -  相容模式 的 工作表]Sheet1'!$A$2:$A$12</c:f>
              <c:strCache>
                <c:ptCount val="8"/>
                <c:pt idx="0">
                  <c:v>2013</c:v>
                </c:pt>
                <c:pt idx="1">
                  <c:v>2014</c:v>
                </c:pt>
                <c:pt idx="2">
                  <c:v>2015</c:v>
                </c:pt>
                <c:pt idx="3">
                  <c:v>2016*</c:v>
                </c:pt>
                <c:pt idx="4">
                  <c:v>2017</c:v>
                </c:pt>
                <c:pt idx="5">
                  <c:v>2018*</c:v>
                </c:pt>
                <c:pt idx="6">
                  <c:v>2019*</c:v>
                </c:pt>
                <c:pt idx="7">
                  <c:v>2020</c:v>
                </c:pt>
              </c:strCache>
            </c:strRef>
          </c:cat>
          <c:val>
            <c:numRef>
              <c:f>'[Revenue  -  相容模式 的 工作表]Sheet1'!$B$2:$B$12</c:f>
              <c:numCache>
                <c:formatCode>_-* #,##0_-;\-* #,##0_-;_-* "-"??_-;_-@_-</c:formatCode>
                <c:ptCount val="8"/>
                <c:pt idx="0">
                  <c:v>629</c:v>
                </c:pt>
                <c:pt idx="1">
                  <c:v>1447</c:v>
                </c:pt>
                <c:pt idx="2">
                  <c:v>2237</c:v>
                </c:pt>
                <c:pt idx="3">
                  <c:v>42</c:v>
                </c:pt>
                <c:pt idx="4">
                  <c:v>6325</c:v>
                </c:pt>
                <c:pt idx="5">
                  <c:v>13177.5</c:v>
                </c:pt>
                <c:pt idx="6">
                  <c:v>13515</c:v>
                </c:pt>
                <c:pt idx="7">
                  <c:v>14932</c:v>
                </c:pt>
              </c:numCache>
            </c:numRef>
          </c:val>
          <c:extLst xmlns:c16r2="http://schemas.microsoft.com/office/drawing/2015/06/chart">
            <c:ext xmlns:c16="http://schemas.microsoft.com/office/drawing/2014/chart" uri="{C3380CC4-5D6E-409C-BE32-E72D297353CC}">
              <c16:uniqueId val="{00000009-8F08-4DA1-BD34-3AC9AB053270}"/>
            </c:ext>
          </c:extLst>
        </c:ser>
        <c:ser>
          <c:idx val="2"/>
          <c:order val="1"/>
          <c:tx>
            <c:strRef>
              <c:f>'[Revenue  -  相容模式 的 工作表]Sheet1'!$D$1</c:f>
              <c:strCache>
                <c:ptCount val="1"/>
                <c:pt idx="0">
                  <c:v>Total</c:v>
                </c:pt>
              </c:strCache>
            </c:strRef>
          </c:tx>
          <c:spPr>
            <a:noFill/>
          </c:spPr>
          <c:dLbls>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8F08-4DA1-BD34-3AC9AB053270}"/>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8F08-4DA1-BD34-3AC9AB053270}"/>
                </c:ext>
              </c:extLst>
            </c:dLbl>
            <c:spPr>
              <a:noFill/>
              <a:ln w="25400">
                <a:noFill/>
              </a:ln>
            </c:spPr>
            <c:txPr>
              <a:bodyPr/>
              <a:lstStyle/>
              <a:p>
                <a:pPr>
                  <a:defRPr b="0">
                    <a:solidFill>
                      <a:srgbClr val="000000"/>
                    </a:solidFill>
                  </a:defRPr>
                </a:pPr>
                <a:endParaRPr lang="zh-TW"/>
              </a:p>
            </c:txPr>
            <c:dLblPos val="inBase"/>
            <c:showVal val="1"/>
            <c:extLst xmlns:c16r2="http://schemas.microsoft.com/office/drawing/2015/06/chart">
              <c:ext xmlns:c15="http://schemas.microsoft.com/office/drawing/2012/chart" uri="{CE6537A1-D6FC-4f65-9D91-7224C49458BB}">
                <c15:showLeaderLines val="0"/>
              </c:ext>
            </c:extLst>
          </c:dLbls>
          <c:cat>
            <c:strRef>
              <c:f>'[Revenue  -  相容模式 的 工作表]Sheet1'!$A$2:$A$12</c:f>
              <c:strCache>
                <c:ptCount val="8"/>
                <c:pt idx="0">
                  <c:v>2013</c:v>
                </c:pt>
                <c:pt idx="1">
                  <c:v>2014</c:v>
                </c:pt>
                <c:pt idx="2">
                  <c:v>2015</c:v>
                </c:pt>
                <c:pt idx="3">
                  <c:v>2016*</c:v>
                </c:pt>
                <c:pt idx="4">
                  <c:v>2017</c:v>
                </c:pt>
                <c:pt idx="5">
                  <c:v>2018*</c:v>
                </c:pt>
                <c:pt idx="6">
                  <c:v>2019*</c:v>
                </c:pt>
                <c:pt idx="7">
                  <c:v>2020</c:v>
                </c:pt>
              </c:strCache>
            </c:strRef>
          </c:cat>
          <c:val>
            <c:numRef>
              <c:f>'[Revenue  -  相容模式 的 工作表]Sheet1'!$D$2:$D$12</c:f>
              <c:numCache>
                <c:formatCode>_-* #,##0_-;\-* #,##0_-;_-* "-"??_-;_-@_-</c:formatCode>
                <c:ptCount val="8"/>
                <c:pt idx="0">
                  <c:v>629</c:v>
                </c:pt>
                <c:pt idx="1">
                  <c:v>1447</c:v>
                </c:pt>
                <c:pt idx="2">
                  <c:v>2237</c:v>
                </c:pt>
                <c:pt idx="3">
                  <c:v>42</c:v>
                </c:pt>
                <c:pt idx="4">
                  <c:v>6325</c:v>
                </c:pt>
                <c:pt idx="5">
                  <c:v>15444.5</c:v>
                </c:pt>
                <c:pt idx="6">
                  <c:v>17866</c:v>
                </c:pt>
                <c:pt idx="7">
                  <c:v>14932</c:v>
                </c:pt>
              </c:numCache>
            </c:numRef>
          </c:val>
          <c:extLst xmlns:c16r2="http://schemas.microsoft.com/office/drawing/2015/06/chart">
            <c:ext xmlns:c16="http://schemas.microsoft.com/office/drawing/2014/chart" uri="{C3380CC4-5D6E-409C-BE32-E72D297353CC}">
              <c16:uniqueId val="{0000000C-8F08-4DA1-BD34-3AC9AB053270}"/>
            </c:ext>
          </c:extLst>
        </c:ser>
        <c:dLbls/>
        <c:gapWidth val="75"/>
        <c:overlap val="100"/>
        <c:axId val="98288384"/>
        <c:axId val="98289920"/>
      </c:barChart>
      <c:lineChart>
        <c:grouping val="standard"/>
        <c:ser>
          <c:idx val="3"/>
          <c:order val="2"/>
          <c:tx>
            <c:strRef>
              <c:f>'[Revenue  -  相容模式 的 工作表]Sheet1'!$E$1</c:f>
              <c:strCache>
                <c:ptCount val="1"/>
                <c:pt idx="0">
                  <c:v>OP%</c:v>
                </c:pt>
              </c:strCache>
            </c:strRef>
          </c:tx>
          <c:spPr>
            <a:ln>
              <a:solidFill>
                <a:srgbClr val="2F5597"/>
              </a:solidFill>
              <a:prstDash val="dash"/>
            </a:ln>
          </c:spPr>
          <c:marker>
            <c:symbol val="diamond"/>
            <c:size val="3"/>
            <c:spPr>
              <a:noFill/>
              <a:ln>
                <a:solidFill>
                  <a:srgbClr val="2F5597"/>
                </a:solidFill>
              </a:ln>
            </c:spPr>
          </c:marker>
          <c:dLbls>
            <c:spPr>
              <a:noFill/>
              <a:ln w="25400">
                <a:noFill/>
              </a:ln>
            </c:spPr>
            <c:txPr>
              <a:bodyPr/>
              <a:lstStyle/>
              <a:p>
                <a:pPr>
                  <a:defRPr b="1">
                    <a:solidFill>
                      <a:srgbClr val="1F497D"/>
                    </a:solidFill>
                  </a:defRPr>
                </a:pPr>
                <a:endParaRPr lang="zh-TW"/>
              </a:p>
            </c:txPr>
            <c:dLblPos val="t"/>
            <c:showVal val="1"/>
            <c:extLst xmlns:c16r2="http://schemas.microsoft.com/office/drawing/2015/06/chart">
              <c:ext xmlns:c15="http://schemas.microsoft.com/office/drawing/2012/chart" uri="{CE6537A1-D6FC-4f65-9D91-7224C49458BB}">
                <c15:showLeaderLines val="0"/>
              </c:ext>
            </c:extLst>
          </c:dLbls>
          <c:cat>
            <c:strRef>
              <c:f>'[Revenue  -  相容模式 的 工作表]Sheet1'!$A$2:$A$12</c:f>
              <c:strCache>
                <c:ptCount val="8"/>
                <c:pt idx="0">
                  <c:v>2013</c:v>
                </c:pt>
                <c:pt idx="1">
                  <c:v>2014</c:v>
                </c:pt>
                <c:pt idx="2">
                  <c:v>2015</c:v>
                </c:pt>
                <c:pt idx="3">
                  <c:v>2016*</c:v>
                </c:pt>
                <c:pt idx="4">
                  <c:v>2017</c:v>
                </c:pt>
                <c:pt idx="5">
                  <c:v>2018*</c:v>
                </c:pt>
                <c:pt idx="6">
                  <c:v>2019*</c:v>
                </c:pt>
                <c:pt idx="7">
                  <c:v>2020</c:v>
                </c:pt>
              </c:strCache>
            </c:strRef>
          </c:cat>
          <c:val>
            <c:numRef>
              <c:f>'[Revenue  -  相容模式 的 工作表]Sheet1'!$E$2:$E$12</c:f>
              <c:numCache>
                <c:formatCode>0%</c:formatCode>
                <c:ptCount val="8"/>
                <c:pt idx="0">
                  <c:v>2.8314202115687599E-2</c:v>
                </c:pt>
                <c:pt idx="1">
                  <c:v>5.2011070773875852E-2</c:v>
                </c:pt>
                <c:pt idx="2">
                  <c:v>7.9097244331246874E-2</c:v>
                </c:pt>
                <c:pt idx="3">
                  <c:v>1.3291559859489317E-3</c:v>
                </c:pt>
                <c:pt idx="4">
                  <c:v>0.1065334927826721</c:v>
                </c:pt>
                <c:pt idx="5">
                  <c:v>0.19031919102753544</c:v>
                </c:pt>
                <c:pt idx="6">
                  <c:v>0.20630438101053294</c:v>
                </c:pt>
                <c:pt idx="7">
                  <c:v>0.24300000000000024</c:v>
                </c:pt>
              </c:numCache>
            </c:numRef>
          </c:val>
          <c:extLst xmlns:c16r2="http://schemas.microsoft.com/office/drawing/2015/06/chart">
            <c:ext xmlns:c16="http://schemas.microsoft.com/office/drawing/2014/chart" uri="{C3380CC4-5D6E-409C-BE32-E72D297353CC}">
              <c16:uniqueId val="{0000000D-8F08-4DA1-BD34-3AC9AB053270}"/>
            </c:ext>
          </c:extLst>
        </c:ser>
        <c:dLbls/>
        <c:marker val="1"/>
        <c:axId val="98299904"/>
        <c:axId val="98301440"/>
      </c:lineChart>
      <c:catAx>
        <c:axId val="98288384"/>
        <c:scaling>
          <c:orientation val="minMax"/>
        </c:scaling>
        <c:axPos val="b"/>
        <c:numFmt formatCode="General" sourceLinked="1"/>
        <c:tickLblPos val="nextTo"/>
        <c:txPr>
          <a:bodyPr/>
          <a:lstStyle/>
          <a:p>
            <a:pPr>
              <a:defRPr>
                <a:solidFill>
                  <a:srgbClr val="000000"/>
                </a:solidFill>
                <a:latin typeface="Arial" pitchFamily="34" charset="0"/>
                <a:cs typeface="Arial" pitchFamily="34" charset="0"/>
              </a:defRPr>
            </a:pPr>
            <a:endParaRPr lang="zh-TW"/>
          </a:p>
        </c:txPr>
        <c:crossAx val="98289920"/>
        <c:crosses val="autoZero"/>
        <c:auto val="1"/>
        <c:lblAlgn val="ctr"/>
        <c:lblOffset val="100"/>
      </c:catAx>
      <c:valAx>
        <c:axId val="98289920"/>
        <c:scaling>
          <c:orientation val="minMax"/>
          <c:max val="22000"/>
        </c:scaling>
        <c:axPos val="l"/>
        <c:numFmt formatCode="_-* #,##0_-;\-* #,##0_-;_-* &quot;-&quot;??_-;_-@_-" sourceLinked="1"/>
        <c:majorTickMark val="none"/>
        <c:tickLblPos val="none"/>
        <c:spPr>
          <a:ln w="6340">
            <a:noFill/>
          </a:ln>
        </c:spPr>
        <c:crossAx val="98288384"/>
        <c:crosses val="autoZero"/>
        <c:crossBetween val="between"/>
      </c:valAx>
      <c:catAx>
        <c:axId val="98299904"/>
        <c:scaling>
          <c:orientation val="minMax"/>
        </c:scaling>
        <c:delete val="1"/>
        <c:axPos val="b"/>
        <c:numFmt formatCode="General" sourceLinked="1"/>
        <c:tickLblPos val="none"/>
        <c:crossAx val="98301440"/>
        <c:crosses val="autoZero"/>
        <c:auto val="1"/>
        <c:lblAlgn val="ctr"/>
        <c:lblOffset val="100"/>
      </c:catAx>
      <c:valAx>
        <c:axId val="98301440"/>
        <c:scaling>
          <c:orientation val="minMax"/>
          <c:max val="0.4"/>
          <c:min val="-0.60000000000000064"/>
        </c:scaling>
        <c:axPos val="r"/>
        <c:numFmt formatCode="0%" sourceLinked="1"/>
        <c:majorTickMark val="none"/>
        <c:tickLblPos val="none"/>
        <c:spPr>
          <a:ln w="0">
            <a:noFill/>
            <a:prstDash val="sysDot"/>
          </a:ln>
        </c:spPr>
        <c:crossAx val="98299904"/>
        <c:crosses val="max"/>
        <c:crossBetween val="between"/>
      </c:valAx>
      <c:spPr>
        <a:noFill/>
        <a:ln w="25400">
          <a:noFill/>
        </a:ln>
      </c:spPr>
    </c:plotArea>
    <c:legend>
      <c:legendPos val="b"/>
      <c:legendEntry>
        <c:idx val="0"/>
        <c:txPr>
          <a:bodyPr/>
          <a:lstStyle/>
          <a:p>
            <a:pPr>
              <a:defRPr lang="zh-TW" altLang="en-US" sz="800" b="0" i="0" u="none" strike="noStrike" kern="1200" baseline="0">
                <a:solidFill>
                  <a:srgbClr val="000000"/>
                </a:solidFill>
                <a:latin typeface="+mn-lt"/>
                <a:ea typeface="+mn-ea"/>
                <a:cs typeface="+mn-cs"/>
              </a:defRPr>
            </a:pPr>
            <a:endParaRPr lang="zh-TW"/>
          </a:p>
        </c:txPr>
      </c:legendEntry>
      <c:legendEntry>
        <c:idx val="1"/>
        <c:delete val="1"/>
      </c:legendEntry>
      <c:legendEntry>
        <c:idx val="2"/>
        <c:txPr>
          <a:bodyPr/>
          <a:lstStyle/>
          <a:p>
            <a:pPr>
              <a:defRPr lang="zh-TW" altLang="en-US" sz="800" b="0" i="0" u="none" strike="noStrike" kern="1200" baseline="0">
                <a:solidFill>
                  <a:srgbClr val="002060"/>
                </a:solidFill>
                <a:latin typeface="+mn-lt"/>
                <a:ea typeface="+mn-ea"/>
                <a:cs typeface="+mn-cs"/>
              </a:defRPr>
            </a:pPr>
            <a:endParaRPr lang="zh-TW"/>
          </a:p>
        </c:txPr>
      </c:legendEntry>
      <c:layout>
        <c:manualLayout>
          <c:xMode val="edge"/>
          <c:yMode val="edge"/>
          <c:x val="0.11846563437943466"/>
          <c:y val="0.84973387820193369"/>
          <c:w val="0.82088435117859415"/>
          <c:h val="8.7076647064686541E-2"/>
        </c:manualLayout>
      </c:layout>
      <c:txPr>
        <a:bodyPr/>
        <a:lstStyle/>
        <a:p>
          <a:pPr>
            <a:defRPr lang="zh-TW" altLang="en-US" sz="700" b="0" i="0" u="none" strike="noStrike" kern="1200" baseline="0">
              <a:solidFill>
                <a:srgbClr val="424242"/>
              </a:solidFill>
              <a:latin typeface="+mn-lt"/>
              <a:ea typeface="+mn-ea"/>
              <a:cs typeface="+mn-cs"/>
            </a:defRPr>
          </a:pPr>
          <a:endParaRPr lang="zh-TW"/>
        </a:p>
      </c:txPr>
    </c:legend>
    <c:plotVisOnly val="1"/>
    <c:dispBlanksAs val="gap"/>
  </c:chart>
  <c:spPr>
    <a:ln>
      <a:noFill/>
    </a:ln>
  </c:spPr>
  <c:txPr>
    <a:bodyPr/>
    <a:lstStyle/>
    <a:p>
      <a:pPr>
        <a:defRPr sz="798"/>
      </a:pPr>
      <a:endParaRPr lang="zh-TW"/>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zh-TW"/>
  <c:chart>
    <c:plotArea>
      <c:layout>
        <c:manualLayout>
          <c:layoutTarget val="inner"/>
          <c:xMode val="edge"/>
          <c:yMode val="edge"/>
          <c:x val="3.8545767787824717E-2"/>
          <c:y val="3.2105067452816834E-2"/>
          <c:w val="0.9229084644243537"/>
          <c:h val="0.74503819285010764"/>
        </c:manualLayout>
      </c:layout>
      <c:barChart>
        <c:barDir val="col"/>
        <c:grouping val="stacked"/>
        <c:ser>
          <c:idx val="0"/>
          <c:order val="0"/>
          <c:tx>
            <c:strRef>
              <c:f>'[Revenue  -  相容模式 的 工作表 2]Sheet1'!$B$1</c:f>
              <c:strCache>
                <c:ptCount val="1"/>
                <c:pt idx="0">
                  <c:v>Operating Profit</c:v>
                </c:pt>
              </c:strCache>
            </c:strRef>
          </c:tx>
          <c:spPr>
            <a:solidFill>
              <a:srgbClr val="8EB4E3"/>
            </a:solidFill>
          </c:spP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F90-4F09-9BA2-82F1C048D160}"/>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F90-4F09-9BA2-82F1C048D160}"/>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F90-4F09-9BA2-82F1C048D160}"/>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F90-4F09-9BA2-82F1C048D160}"/>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F90-4F09-9BA2-82F1C048D160}"/>
                </c:ext>
              </c:extLst>
            </c:dLbl>
            <c:dLbl>
              <c:idx val="5"/>
              <c:layout>
                <c:manualLayout>
                  <c:x val="-2.5176709026479919E-7"/>
                  <c:y val="-0.23309308964116807"/>
                </c:manualLayout>
              </c:layout>
              <c:spPr/>
              <c:txPr>
                <a:bodyPr/>
                <a:lstStyle/>
                <a:p>
                  <a:pPr>
                    <a:defRPr sz="799" b="0">
                      <a:solidFill>
                        <a:srgbClr val="000000"/>
                      </a:solidFill>
                    </a:defRPr>
                  </a:pPr>
                  <a:endParaRPr lang="zh-TW"/>
                </a:p>
              </c:txPr>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F90-4F09-9BA2-82F1C048D160}"/>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6F90-4F09-9BA2-82F1C048D160}"/>
                </c:ext>
              </c:extLst>
            </c:dLbl>
            <c:dLbl>
              <c:idx val="7"/>
              <c:layout>
                <c:manualLayout>
                  <c:x val="-3.8117964771664562E-3"/>
                  <c:y val="-0.18179795925516257"/>
                </c:manualLayout>
              </c:layout>
              <c:spPr/>
              <c:txPr>
                <a:bodyPr/>
                <a:lstStyle/>
                <a:p>
                  <a:pPr>
                    <a:defRPr sz="799" b="0">
                      <a:solidFill>
                        <a:srgbClr val="000000"/>
                      </a:solidFill>
                    </a:defRPr>
                  </a:pPr>
                  <a:endParaRPr lang="zh-TW"/>
                </a:p>
              </c:txPr>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F90-4F09-9BA2-82F1C048D160}"/>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6F90-4F09-9BA2-82F1C048D160}"/>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6F90-4F09-9BA2-82F1C048D160}"/>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6F90-4F09-9BA2-82F1C048D160}"/>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6F90-4F09-9BA2-82F1C048D160}"/>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6F90-4F09-9BA2-82F1C048D160}"/>
                </c:ext>
              </c:extLst>
            </c:dLbl>
            <c:spPr>
              <a:noFill/>
              <a:ln w="25400">
                <a:noFill/>
              </a:ln>
            </c:spPr>
            <c:txPr>
              <a:bodyPr/>
              <a:lstStyle/>
              <a:p>
                <a:pPr>
                  <a:defRPr sz="799" b="0">
                    <a:solidFill>
                      <a:srgbClr val="000000"/>
                    </a:solidFill>
                  </a:defRPr>
                </a:pPr>
                <a:endParaRPr lang="zh-TW"/>
              </a:p>
            </c:txPr>
            <c:showVal val="1"/>
            <c:extLst xmlns:c16r2="http://schemas.microsoft.com/office/drawing/2015/06/chart">
              <c:ext xmlns:c15="http://schemas.microsoft.com/office/drawing/2012/chart" uri="{CE6537A1-D6FC-4f65-9D91-7224C49458BB}">
                <c15:showLeaderLines val="0"/>
              </c:ext>
            </c:extLst>
          </c:dLbls>
          <c:cat>
            <c:strRef>
              <c:f>'[Revenue  -  相容模式 的 工作表 2]Sheet1'!$A$2:$A$19</c:f>
              <c:strCache>
                <c:ptCount val="8"/>
                <c:pt idx="0">
                  <c:v>Q119</c:v>
                </c:pt>
                <c:pt idx="1">
                  <c:v>Q219*</c:v>
                </c:pt>
                <c:pt idx="2">
                  <c:v>Q319</c:v>
                </c:pt>
                <c:pt idx="3">
                  <c:v>Q419</c:v>
                </c:pt>
                <c:pt idx="4">
                  <c:v>Q120</c:v>
                </c:pt>
                <c:pt idx="5">
                  <c:v>Q220</c:v>
                </c:pt>
                <c:pt idx="6">
                  <c:v>Q320</c:v>
                </c:pt>
                <c:pt idx="7">
                  <c:v>Q420</c:v>
                </c:pt>
              </c:strCache>
            </c:strRef>
          </c:cat>
          <c:val>
            <c:numRef>
              <c:f>'[Revenue  -  相容模式 的 工作表 2]Sheet1'!$B$2:$B$19</c:f>
              <c:numCache>
                <c:formatCode>_-* #,##0_-;\-* #,##0_-;_-* "-"??_-;_-@_-</c:formatCode>
                <c:ptCount val="8"/>
                <c:pt idx="0">
                  <c:v>5064</c:v>
                </c:pt>
                <c:pt idx="1">
                  <c:v>622</c:v>
                </c:pt>
                <c:pt idx="2">
                  <c:v>4082</c:v>
                </c:pt>
                <c:pt idx="3">
                  <c:v>3747</c:v>
                </c:pt>
                <c:pt idx="4">
                  <c:v>3706</c:v>
                </c:pt>
                <c:pt idx="5">
                  <c:v>4038</c:v>
                </c:pt>
                <c:pt idx="6">
                  <c:v>3977</c:v>
                </c:pt>
                <c:pt idx="7">
                  <c:v>3212</c:v>
                </c:pt>
              </c:numCache>
            </c:numRef>
          </c:val>
          <c:extLst xmlns:c16r2="http://schemas.microsoft.com/office/drawing/2015/06/chart">
            <c:ext xmlns:c16="http://schemas.microsoft.com/office/drawing/2014/chart" uri="{C3380CC4-5D6E-409C-BE32-E72D297353CC}">
              <c16:uniqueId val="{0000000D-6F90-4F09-9BA2-82F1C048D160}"/>
            </c:ext>
          </c:extLst>
        </c:ser>
        <c:ser>
          <c:idx val="2"/>
          <c:order val="1"/>
          <c:tx>
            <c:strRef>
              <c:f>'[Revenue  -  相容模式 的 工作表 2]Sheet1'!$D$1</c:f>
              <c:strCache>
                <c:ptCount val="1"/>
                <c:pt idx="0">
                  <c:v>Total</c:v>
                </c:pt>
              </c:strCache>
            </c:strRef>
          </c:tx>
          <c:spPr>
            <a:noFill/>
          </c:spPr>
          <c:dLbls>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6F90-4F09-9BA2-82F1C048D160}"/>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6F90-4F09-9BA2-82F1C048D160}"/>
                </c:ext>
              </c:extLst>
            </c:dLbl>
            <c:spPr>
              <a:noFill/>
              <a:ln w="25400">
                <a:noFill/>
              </a:ln>
            </c:spPr>
            <c:txPr>
              <a:bodyPr/>
              <a:lstStyle/>
              <a:p>
                <a:pPr>
                  <a:defRPr sz="799" b="0">
                    <a:solidFill>
                      <a:srgbClr val="000000"/>
                    </a:solidFill>
                  </a:defRPr>
                </a:pPr>
                <a:endParaRPr lang="zh-TW"/>
              </a:p>
            </c:txPr>
            <c:dLblPos val="inBase"/>
            <c:showVal val="1"/>
            <c:extLst xmlns:c16r2="http://schemas.microsoft.com/office/drawing/2015/06/chart">
              <c:ext xmlns:c15="http://schemas.microsoft.com/office/drawing/2012/chart" uri="{CE6537A1-D6FC-4f65-9D91-7224C49458BB}">
                <c15:showLeaderLines val="0"/>
              </c:ext>
            </c:extLst>
          </c:dLbls>
          <c:cat>
            <c:strRef>
              <c:f>'[Revenue  -  相容模式 的 工作表 2]Sheet1'!$A$2:$A$19</c:f>
              <c:strCache>
                <c:ptCount val="8"/>
                <c:pt idx="0">
                  <c:v>Q119</c:v>
                </c:pt>
                <c:pt idx="1">
                  <c:v>Q219*</c:v>
                </c:pt>
                <c:pt idx="2">
                  <c:v>Q319</c:v>
                </c:pt>
                <c:pt idx="3">
                  <c:v>Q419</c:v>
                </c:pt>
                <c:pt idx="4">
                  <c:v>Q120</c:v>
                </c:pt>
                <c:pt idx="5">
                  <c:v>Q220</c:v>
                </c:pt>
                <c:pt idx="6">
                  <c:v>Q320</c:v>
                </c:pt>
                <c:pt idx="7">
                  <c:v>Q420</c:v>
                </c:pt>
              </c:strCache>
            </c:strRef>
          </c:cat>
          <c:val>
            <c:numRef>
              <c:f>'[Revenue  -  相容模式 的 工作表 2]Sheet1'!$D$2:$D$19</c:f>
              <c:numCache>
                <c:formatCode>_-* #,##0_-;\-* #,##0_-;_-* "-"??_-;_-@_-</c:formatCode>
                <c:ptCount val="8"/>
                <c:pt idx="0">
                  <c:v>5064</c:v>
                </c:pt>
                <c:pt idx="1">
                  <c:v>4972.5</c:v>
                </c:pt>
                <c:pt idx="2">
                  <c:v>4082</c:v>
                </c:pt>
                <c:pt idx="3">
                  <c:v>3747</c:v>
                </c:pt>
                <c:pt idx="4">
                  <c:v>3706</c:v>
                </c:pt>
                <c:pt idx="5">
                  <c:v>4038</c:v>
                </c:pt>
                <c:pt idx="6">
                  <c:v>3977</c:v>
                </c:pt>
                <c:pt idx="7">
                  <c:v>3212</c:v>
                </c:pt>
              </c:numCache>
            </c:numRef>
          </c:val>
          <c:extLst xmlns:c16r2="http://schemas.microsoft.com/office/drawing/2015/06/chart">
            <c:ext xmlns:c16="http://schemas.microsoft.com/office/drawing/2014/chart" uri="{C3380CC4-5D6E-409C-BE32-E72D297353CC}">
              <c16:uniqueId val="{00000010-6F90-4F09-9BA2-82F1C048D160}"/>
            </c:ext>
          </c:extLst>
        </c:ser>
        <c:dLbls/>
        <c:gapWidth val="75"/>
        <c:overlap val="100"/>
        <c:axId val="98312576"/>
        <c:axId val="98314112"/>
      </c:barChart>
      <c:lineChart>
        <c:grouping val="standard"/>
        <c:ser>
          <c:idx val="3"/>
          <c:order val="2"/>
          <c:tx>
            <c:strRef>
              <c:f>'[Revenue  -  相容模式 的 工作表 2]Sheet1'!$E$1</c:f>
              <c:strCache>
                <c:ptCount val="1"/>
                <c:pt idx="0">
                  <c:v>OP% </c:v>
                </c:pt>
              </c:strCache>
            </c:strRef>
          </c:tx>
          <c:spPr>
            <a:ln>
              <a:solidFill>
                <a:srgbClr val="2F5597"/>
              </a:solidFill>
              <a:prstDash val="dash"/>
            </a:ln>
          </c:spPr>
          <c:marker>
            <c:symbol val="diamond"/>
            <c:size val="2"/>
            <c:spPr>
              <a:noFill/>
              <a:ln>
                <a:solidFill>
                  <a:srgbClr val="2F5597"/>
                </a:solidFill>
              </a:ln>
            </c:spPr>
          </c:marker>
          <c:dLbls>
            <c:dLbl>
              <c:idx val="3"/>
              <c:layout>
                <c:manualLayout>
                  <c:x val="-4.1325707215960017E-2"/>
                  <c:y val="-4.6810921559324196E-2"/>
                </c:manualLayout>
              </c:layout>
              <c:spPr/>
              <c:txPr>
                <a:bodyPr/>
                <a:lstStyle/>
                <a:p>
                  <a:pPr>
                    <a:defRPr sz="799" b="1">
                      <a:solidFill>
                        <a:srgbClr val="1F497D"/>
                      </a:solidFill>
                    </a:defRPr>
                  </a:pPr>
                  <a:endParaRPr lang="zh-TW"/>
                </a:p>
              </c:txPr>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6F90-4F09-9BA2-82F1C048D160}"/>
                </c:ext>
              </c:extLst>
            </c:dLbl>
            <c:dLbl>
              <c:idx val="5"/>
              <c:layout>
                <c:manualLayout>
                  <c:x val="-4.4392034981031024E-2"/>
                  <c:y val="-4.9995459794885053E-2"/>
                </c:manualLayout>
              </c:layout>
              <c:spPr/>
              <c:txPr>
                <a:bodyPr/>
                <a:lstStyle/>
                <a:p>
                  <a:pPr>
                    <a:defRPr sz="799" b="1">
                      <a:solidFill>
                        <a:srgbClr val="1F497D"/>
                      </a:solidFill>
                    </a:defRPr>
                  </a:pPr>
                  <a:endParaRPr lang="zh-TW"/>
                </a:p>
              </c:txPr>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6F90-4F09-9BA2-82F1C048D160}"/>
                </c:ext>
              </c:extLst>
            </c:dLbl>
            <c:dLbl>
              <c:idx val="7"/>
              <c:layout>
                <c:manualLayout>
                  <c:x val="-3.9784841709601115E-2"/>
                  <c:y val="-2.787771966460427E-2"/>
                </c:manualLayout>
              </c:layout>
              <c:spPr/>
              <c:txPr>
                <a:bodyPr/>
                <a:lstStyle/>
                <a:p>
                  <a:pPr>
                    <a:defRPr sz="799" b="1">
                      <a:solidFill>
                        <a:srgbClr val="1F497D"/>
                      </a:solidFill>
                    </a:defRPr>
                  </a:pPr>
                  <a:endParaRPr lang="zh-TW"/>
                </a:p>
              </c:txPr>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6F90-4F09-9BA2-82F1C048D160}"/>
                </c:ext>
              </c:extLst>
            </c:dLbl>
            <c:spPr>
              <a:noFill/>
              <a:ln w="25400">
                <a:noFill/>
              </a:ln>
            </c:spPr>
            <c:txPr>
              <a:bodyPr/>
              <a:lstStyle/>
              <a:p>
                <a:pPr>
                  <a:defRPr sz="799" b="1">
                    <a:solidFill>
                      <a:srgbClr val="1F497D"/>
                    </a:solidFill>
                  </a:defRPr>
                </a:pPr>
                <a:endParaRPr lang="zh-TW"/>
              </a:p>
            </c:txPr>
            <c:dLblPos val="t"/>
            <c:showVal val="1"/>
            <c:extLst xmlns:c16r2="http://schemas.microsoft.com/office/drawing/2015/06/chart">
              <c:ext xmlns:c15="http://schemas.microsoft.com/office/drawing/2012/chart" uri="{CE6537A1-D6FC-4f65-9D91-7224C49458BB}">
                <c15:showLeaderLines val="0"/>
              </c:ext>
            </c:extLst>
          </c:dLbls>
          <c:cat>
            <c:strRef>
              <c:f>'[Revenue  -  相容模式 的 工作表 2]Sheet1'!$A$2:$A$19</c:f>
              <c:strCache>
                <c:ptCount val="8"/>
                <c:pt idx="0">
                  <c:v>Q119</c:v>
                </c:pt>
                <c:pt idx="1">
                  <c:v>Q219*</c:v>
                </c:pt>
                <c:pt idx="2">
                  <c:v>Q319</c:v>
                </c:pt>
                <c:pt idx="3">
                  <c:v>Q419</c:v>
                </c:pt>
                <c:pt idx="4">
                  <c:v>Q120</c:v>
                </c:pt>
                <c:pt idx="5">
                  <c:v>Q220</c:v>
                </c:pt>
                <c:pt idx="6">
                  <c:v>Q320</c:v>
                </c:pt>
                <c:pt idx="7">
                  <c:v>Q420</c:v>
                </c:pt>
              </c:strCache>
            </c:strRef>
          </c:cat>
          <c:val>
            <c:numRef>
              <c:f>'[Revenue  -  相容模式 的 工作表 2]Sheet1'!$E$2:$E$19</c:f>
              <c:numCache>
                <c:formatCode>0%</c:formatCode>
                <c:ptCount val="8"/>
                <c:pt idx="0">
                  <c:v>0.28928877463582026</c:v>
                </c:pt>
                <c:pt idx="1">
                  <c:v>3.7343900096061616E-2</c:v>
                </c:pt>
                <c:pt idx="2">
                  <c:v>0.25343018563357544</c:v>
                </c:pt>
                <c:pt idx="3">
                  <c:v>0.24583388006823331</c:v>
                </c:pt>
                <c:pt idx="4">
                  <c:v>0.24300000000000024</c:v>
                </c:pt>
                <c:pt idx="5">
                  <c:v>0.26900000000000002</c:v>
                </c:pt>
                <c:pt idx="6">
                  <c:v>0.25859938877690353</c:v>
                </c:pt>
                <c:pt idx="7">
                  <c:v>0.20500000000000004</c:v>
                </c:pt>
              </c:numCache>
            </c:numRef>
          </c:val>
          <c:extLst xmlns:c16r2="http://schemas.microsoft.com/office/drawing/2015/06/chart">
            <c:ext xmlns:c16="http://schemas.microsoft.com/office/drawing/2014/chart" uri="{C3380CC4-5D6E-409C-BE32-E72D297353CC}">
              <c16:uniqueId val="{00000014-6F90-4F09-9BA2-82F1C048D160}"/>
            </c:ext>
          </c:extLst>
        </c:ser>
        <c:dLbls/>
        <c:marker val="1"/>
        <c:axId val="98315648"/>
        <c:axId val="98329728"/>
      </c:lineChart>
      <c:catAx>
        <c:axId val="98312576"/>
        <c:scaling>
          <c:orientation val="minMax"/>
        </c:scaling>
        <c:axPos val="b"/>
        <c:numFmt formatCode="General" sourceLinked="1"/>
        <c:tickLblPos val="nextTo"/>
        <c:txPr>
          <a:bodyPr/>
          <a:lstStyle/>
          <a:p>
            <a:pPr>
              <a:defRPr sz="799">
                <a:solidFill>
                  <a:srgbClr val="000000"/>
                </a:solidFill>
                <a:latin typeface="Arial" pitchFamily="34" charset="0"/>
                <a:cs typeface="Arial" pitchFamily="34" charset="0"/>
              </a:defRPr>
            </a:pPr>
            <a:endParaRPr lang="zh-TW"/>
          </a:p>
        </c:txPr>
        <c:crossAx val="98314112"/>
        <c:crosses val="autoZero"/>
        <c:auto val="1"/>
        <c:lblAlgn val="ctr"/>
        <c:lblOffset val="100"/>
      </c:catAx>
      <c:valAx>
        <c:axId val="98314112"/>
        <c:scaling>
          <c:orientation val="minMax"/>
          <c:max val="8000"/>
        </c:scaling>
        <c:axPos val="l"/>
        <c:numFmt formatCode="_-* #,##0_-;\-* #,##0_-;_-* &quot;-&quot;??_-;_-@_-" sourceLinked="1"/>
        <c:majorTickMark val="none"/>
        <c:tickLblPos val="none"/>
        <c:spPr>
          <a:ln w="3343">
            <a:noFill/>
          </a:ln>
        </c:spPr>
        <c:crossAx val="98312576"/>
        <c:crosses val="autoZero"/>
        <c:crossBetween val="between"/>
      </c:valAx>
      <c:catAx>
        <c:axId val="98315648"/>
        <c:scaling>
          <c:orientation val="minMax"/>
        </c:scaling>
        <c:delete val="1"/>
        <c:axPos val="b"/>
        <c:numFmt formatCode="General" sourceLinked="1"/>
        <c:tickLblPos val="none"/>
        <c:crossAx val="98329728"/>
        <c:crosses val="autoZero"/>
        <c:auto val="1"/>
        <c:lblAlgn val="ctr"/>
        <c:lblOffset val="100"/>
      </c:catAx>
      <c:valAx>
        <c:axId val="98329728"/>
        <c:scaling>
          <c:orientation val="minMax"/>
          <c:min val="-0.5"/>
        </c:scaling>
        <c:axPos val="r"/>
        <c:numFmt formatCode="0%" sourceLinked="1"/>
        <c:majorTickMark val="none"/>
        <c:tickLblPos val="none"/>
        <c:spPr>
          <a:ln w="0">
            <a:noFill/>
            <a:prstDash val="sysDot"/>
          </a:ln>
        </c:spPr>
        <c:crossAx val="98315648"/>
        <c:crosses val="max"/>
        <c:crossBetween val="between"/>
      </c:valAx>
      <c:spPr>
        <a:noFill/>
        <a:ln w="25400">
          <a:noFill/>
        </a:ln>
      </c:spPr>
    </c:plotArea>
    <c:legend>
      <c:legendPos val="b"/>
      <c:legendEntry>
        <c:idx val="0"/>
        <c:txPr>
          <a:bodyPr/>
          <a:lstStyle/>
          <a:p>
            <a:pPr>
              <a:defRPr sz="800" b="0">
                <a:solidFill>
                  <a:srgbClr val="000000"/>
                </a:solidFill>
              </a:defRPr>
            </a:pPr>
            <a:endParaRPr lang="zh-TW"/>
          </a:p>
        </c:txPr>
      </c:legendEntry>
      <c:legendEntry>
        <c:idx val="1"/>
        <c:delete val="1"/>
      </c:legendEntry>
      <c:legendEntry>
        <c:idx val="2"/>
        <c:txPr>
          <a:bodyPr/>
          <a:lstStyle/>
          <a:p>
            <a:pPr>
              <a:defRPr sz="800" b="0">
                <a:solidFill>
                  <a:srgbClr val="1F497D"/>
                </a:solidFill>
              </a:defRPr>
            </a:pPr>
            <a:endParaRPr lang="zh-TW"/>
          </a:p>
        </c:txPr>
      </c:legendEntry>
      <c:layout>
        <c:manualLayout>
          <c:xMode val="edge"/>
          <c:yMode val="edge"/>
          <c:x val="0.1135454212116153"/>
          <c:y val="0.86947383498976261"/>
          <c:w val="0.82088433190455512"/>
          <c:h val="8.7076268751077726E-2"/>
        </c:manualLayout>
      </c:layout>
      <c:txPr>
        <a:bodyPr/>
        <a:lstStyle/>
        <a:p>
          <a:pPr>
            <a:defRPr sz="700" b="0"/>
          </a:pPr>
          <a:endParaRPr lang="zh-TW"/>
        </a:p>
      </c:txPr>
    </c:legend>
    <c:plotVisOnly val="1"/>
    <c:dispBlanksAs val="gap"/>
  </c:chart>
  <c:spPr>
    <a:ln>
      <a:noFill/>
    </a:ln>
  </c:spPr>
  <c:txPr>
    <a:bodyPr/>
    <a:lstStyle/>
    <a:p>
      <a:pPr>
        <a:defRPr sz="421"/>
      </a:pPr>
      <a:endParaRPr lang="zh-TW"/>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drawing1.xml><?xml version="1.0" encoding="utf-8"?>
<c:userShapes xmlns:c="http://schemas.openxmlformats.org/drawingml/2006/chart">
  <cdr:relSizeAnchor xmlns:cdr="http://schemas.openxmlformats.org/drawingml/2006/chartDrawing">
    <cdr:from>
      <cdr:x>0.05117</cdr:x>
      <cdr:y>0</cdr:y>
    </cdr:from>
    <cdr:to>
      <cdr:x>0.50177</cdr:x>
      <cdr:y>0.95145</cdr:y>
    </cdr:to>
    <cdr:grpSp>
      <cdr:nvGrpSpPr>
        <cdr:cNvPr id="12" name="群組 11">
          <a:extLst xmlns:a="http://schemas.openxmlformats.org/drawingml/2006/main">
            <a:ext uri="{FF2B5EF4-FFF2-40B4-BE49-F238E27FC236}">
              <a16:creationId xmlns:a16="http://schemas.microsoft.com/office/drawing/2014/main" xmlns="" id="{D6531616-523C-4A12-8B65-BF3323BB5968}"/>
            </a:ext>
          </a:extLst>
        </cdr:cNvPr>
        <cdr:cNvGrpSpPr/>
      </cdr:nvGrpSpPr>
      <cdr:grpSpPr>
        <a:xfrm xmlns:a="http://schemas.openxmlformats.org/drawingml/2006/main">
          <a:off x="418612" y="0"/>
          <a:ext cx="3686275" cy="3236601"/>
          <a:chOff x="409732" y="0"/>
          <a:chExt cx="3608291" cy="3490216"/>
        </a:xfrm>
      </cdr:grpSpPr>
      <cdr:sp macro="" textlink="">
        <cdr:nvSpPr>
          <cdr:cNvPr id="2" name="文字方塊 1">
            <a:extLst xmlns:a="http://schemas.openxmlformats.org/drawingml/2006/main">
              <a:ext uri="{FF2B5EF4-FFF2-40B4-BE49-F238E27FC236}">
                <a16:creationId xmlns:a16="http://schemas.microsoft.com/office/drawing/2014/main" xmlns="" id="{F98FD55F-479C-477A-80E7-8B66D33B52AC}"/>
              </a:ext>
            </a:extLst>
          </cdr:cNvPr>
          <cdr:cNvSpPr txBox="1"/>
        </cdr:nvSpPr>
        <cdr:spPr>
          <a:xfrm xmlns:a="http://schemas.openxmlformats.org/drawingml/2006/main">
            <a:off x="409732" y="0"/>
            <a:ext cx="256518" cy="917444"/>
          </a:xfrm>
          <a:prstGeom xmlns:a="http://schemas.openxmlformats.org/drawingml/2006/main" prst="rect">
            <a:avLst/>
          </a:prstGeom>
        </cdr:spPr>
        <cdr:txBody>
          <a:bodyPr xmlns:a="http://schemas.openxmlformats.org/drawingml/2006/main" vertOverflow="clip" vert="eaVert" wrap="square" rtlCol="0" anchor="ctr"/>
          <a:lstStyle xmlns:a="http://schemas.openxmlformats.org/drawingml/2006/main"/>
          <a:p xmlns:a="http://schemas.openxmlformats.org/drawingml/2006/main">
            <a:pPr algn="l"/>
            <a:r>
              <a:rPr lang="en-US" altLang="zh-TW" sz="1000" dirty="0"/>
              <a:t>Main Case</a:t>
            </a:r>
            <a:endParaRPr lang="zh-TW" altLang="en-US" sz="1000" dirty="0"/>
          </a:p>
        </cdr:txBody>
      </cdr:sp>
      <cdr:sp macro="" textlink="">
        <cdr:nvSpPr>
          <cdr:cNvPr id="11" name="文字方塊 1">
            <a:extLst xmlns:a="http://schemas.openxmlformats.org/drawingml/2006/main">
              <a:ext uri="{FF2B5EF4-FFF2-40B4-BE49-F238E27FC236}">
                <a16:creationId xmlns:a16="http://schemas.microsoft.com/office/drawing/2014/main" xmlns="" id="{6834F160-9516-4AA5-8033-E25DA033543E}"/>
              </a:ext>
            </a:extLst>
          </cdr:cNvPr>
          <cdr:cNvSpPr txBox="1"/>
        </cdr:nvSpPr>
        <cdr:spPr>
          <a:xfrm xmlns:a="http://schemas.openxmlformats.org/drawingml/2006/main">
            <a:off x="3779102" y="0"/>
            <a:ext cx="238921" cy="2486771"/>
          </a:xfrm>
          <a:prstGeom xmlns:a="http://schemas.openxmlformats.org/drawingml/2006/main" prst="rect">
            <a:avLst/>
          </a:prstGeom>
        </cdr:spPr>
        <cdr:txBody>
          <a:bodyPr xmlns:a="http://schemas.openxmlformats.org/drawingml/2006/main" vert="eaVert"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altLang="zh-TW" sz="1000" dirty="0"/>
              <a:t>Average Annual Additions  2023 - 2025</a:t>
            </a:r>
            <a:endParaRPr lang="zh-TW" altLang="en-US" sz="1000" dirty="0"/>
          </a:p>
        </cdr:txBody>
      </cdr:sp>
      <cdr:cxnSp macro="">
        <cdr:nvCxnSpPr>
          <cdr:cNvPr id="4" name="直線接點 3">
            <a:extLst xmlns:a="http://schemas.openxmlformats.org/drawingml/2006/main">
              <a:ext uri="{FF2B5EF4-FFF2-40B4-BE49-F238E27FC236}">
                <a16:creationId xmlns:a16="http://schemas.microsoft.com/office/drawing/2014/main" xmlns="" id="{1DBF5F94-5BDC-4037-9AF7-A607F17757A1}"/>
              </a:ext>
            </a:extLst>
          </cdr:cNvPr>
          <cdr:cNvCxnSpPr/>
        </cdr:nvCxnSpPr>
        <cdr:spPr bwMode="gray">
          <a:xfrm xmlns:a="http://schemas.openxmlformats.org/drawingml/2006/main">
            <a:off x="3774876" y="108469"/>
            <a:ext cx="0" cy="3381747"/>
          </a:xfrm>
          <a:prstGeom xmlns:a="http://schemas.openxmlformats.org/drawingml/2006/main" prst="line">
            <a:avLst/>
          </a:prstGeom>
          <a:ln xmlns:a="http://schemas.openxmlformats.org/drawingml/2006/main">
            <a:headEnd type="none" w="med" len="med"/>
            <a:tailEnd type="none" w="med" len="med"/>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8475"/>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72CBDCDF-E7B1-430B-8966-45B69E7B2578}" type="datetimeFigureOut">
              <a:rPr lang="zh-TW" altLang="en-US"/>
              <a:pPr>
                <a:defRPr/>
              </a:pPr>
              <a:t>2021/3/18</a:t>
            </a:fld>
            <a:endParaRPr lang="zh-TW" altLang="en-US"/>
          </a:p>
        </p:txBody>
      </p:sp>
      <p:sp>
        <p:nvSpPr>
          <p:cNvPr id="4" name="頁尾版面配置區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49688" y="9428163"/>
            <a:ext cx="2946400" cy="49847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7BA27416-0176-4D8D-B9A8-13B85D3D5BC4}"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8475"/>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49688" y="0"/>
            <a:ext cx="2946400" cy="498475"/>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9472A825-491D-4159-A7DE-F2D0664F1351}" type="datetimeFigureOut">
              <a:rPr lang="zh-TW" altLang="en-US"/>
              <a:pPr>
                <a:defRPr/>
              </a:pPr>
              <a:t>2021/3/18</a:t>
            </a:fld>
            <a:endParaRPr lang="zh-TW" altLang="en-US"/>
          </a:p>
        </p:txBody>
      </p:sp>
      <p:sp>
        <p:nvSpPr>
          <p:cNvPr id="4" name="投影片影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zh-TW" altLang="en-US" noProof="0"/>
              <a:t>編輯母片文字樣式
第二層
第三層
第四層
第五層</a:t>
            </a:r>
          </a:p>
        </p:txBody>
      </p:sp>
      <p:sp>
        <p:nvSpPr>
          <p:cNvPr id="6" name="頁尾版面配置區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3CA10C36-CC70-4234-B77C-E3B26D7C157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3CA10C36-CC70-4234-B77C-E3B26D7C1571}" type="slidenum">
              <a:rPr lang="zh-TW" altLang="en-US" smtClean="0"/>
              <a:pPr>
                <a:defRPr/>
              </a:pPr>
              <a:t>2</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3CA10C36-CC70-4234-B77C-E3B26D7C1571}" type="slidenum">
              <a:rPr lang="zh-TW" altLang="en-US" smtClean="0"/>
              <a:pPr>
                <a:defRPr/>
              </a:pPr>
              <a:t>3</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120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7D27928E-87E7-4CA3-8F80-CBA38D3ECCFE}" type="slidenum">
              <a:rPr lang="zh-TW" altLang="en-US" smtClean="0"/>
              <a:pPr>
                <a:defRPr/>
              </a:pPr>
              <a:t>8</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1203" name="備忘稿版面配置區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None/>
            </a:pPr>
            <a:endParaRPr lang="zh-TW" altLang="en-US" dirty="0"/>
          </a:p>
        </p:txBody>
      </p:sp>
      <p:sp>
        <p:nvSpPr>
          <p:cNvPr id="4" name="投影片編號版面配置區 3"/>
          <p:cNvSpPr>
            <a:spLocks noGrp="1"/>
          </p:cNvSpPr>
          <p:nvPr>
            <p:ph type="sldNum" sz="quarter" idx="5"/>
          </p:nvPr>
        </p:nvSpPr>
        <p:spPr/>
        <p:txBody>
          <a:bodyPr/>
          <a:lstStyle/>
          <a:p>
            <a:pPr>
              <a:defRPr/>
            </a:pPr>
            <a:fld id="{7D27928E-87E7-4CA3-8F80-CBA38D3ECCFE}" type="slidenum">
              <a:rPr lang="zh-TW" altLang="en-US" smtClean="0"/>
              <a:pPr>
                <a:defRPr/>
              </a:pPr>
              <a:t>9</a:t>
            </a:fld>
            <a:endParaRPr lang="zh-TW" altLang="en-US"/>
          </a:p>
        </p:txBody>
      </p:sp>
    </p:spTree>
    <p:extLst>
      <p:ext uri="{BB962C8B-B14F-4D97-AF65-F5344CB8AC3E}">
        <p14:creationId xmlns:p14="http://schemas.microsoft.com/office/powerpoint/2010/main" xmlns="" val="338469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1203" name="備忘稿版面配置區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None/>
            </a:pPr>
            <a:endParaRPr lang="zh-TW" altLang="en-US" dirty="0"/>
          </a:p>
        </p:txBody>
      </p:sp>
      <p:sp>
        <p:nvSpPr>
          <p:cNvPr id="4" name="投影片編號版面配置區 3"/>
          <p:cNvSpPr>
            <a:spLocks noGrp="1"/>
          </p:cNvSpPr>
          <p:nvPr>
            <p:ph type="sldNum" sz="quarter" idx="5"/>
          </p:nvPr>
        </p:nvSpPr>
        <p:spPr/>
        <p:txBody>
          <a:bodyPr/>
          <a:lstStyle/>
          <a:p>
            <a:pPr>
              <a:defRPr/>
            </a:pPr>
            <a:fld id="{7D27928E-87E7-4CA3-8F80-CBA38D3ECCFE}" type="slidenum">
              <a:rPr lang="zh-TW" altLang="en-US" smtClean="0"/>
              <a:pPr>
                <a:defRPr/>
              </a:pPr>
              <a:t>10</a:t>
            </a:fld>
            <a:endParaRPr lang="zh-TW" altLang="en-US"/>
          </a:p>
        </p:txBody>
      </p:sp>
    </p:spTree>
    <p:extLst>
      <p:ext uri="{BB962C8B-B14F-4D97-AF65-F5344CB8AC3E}">
        <p14:creationId xmlns:p14="http://schemas.microsoft.com/office/powerpoint/2010/main" xmlns="" val="3891358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1203" name="備忘稿版面配置區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None/>
            </a:pPr>
            <a:endParaRPr lang="zh-TW" altLang="en-US" dirty="0"/>
          </a:p>
        </p:txBody>
      </p:sp>
      <p:sp>
        <p:nvSpPr>
          <p:cNvPr id="4" name="投影片編號版面配置區 3"/>
          <p:cNvSpPr>
            <a:spLocks noGrp="1"/>
          </p:cNvSpPr>
          <p:nvPr>
            <p:ph type="sldNum" sz="quarter" idx="5"/>
          </p:nvPr>
        </p:nvSpPr>
        <p:spPr/>
        <p:txBody>
          <a:bodyPr/>
          <a:lstStyle/>
          <a:p>
            <a:pPr>
              <a:defRPr/>
            </a:pPr>
            <a:fld id="{7D27928E-87E7-4CA3-8F80-CBA38D3ECCFE}" type="slidenum">
              <a:rPr lang="zh-TW" altLang="en-US" smtClean="0"/>
              <a:pPr>
                <a:defRPr/>
              </a:pPr>
              <a:t>11</a:t>
            </a:fld>
            <a:endParaRPr lang="zh-TW" altLang="en-US"/>
          </a:p>
        </p:txBody>
      </p:sp>
    </p:spTree>
    <p:extLst>
      <p:ext uri="{BB962C8B-B14F-4D97-AF65-F5344CB8AC3E}">
        <p14:creationId xmlns:p14="http://schemas.microsoft.com/office/powerpoint/2010/main" xmlns="" val="2258452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1203" name="備忘稿版面配置區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None/>
            </a:pPr>
            <a:endParaRPr lang="zh-TW" altLang="en-US" dirty="0"/>
          </a:p>
        </p:txBody>
      </p:sp>
      <p:sp>
        <p:nvSpPr>
          <p:cNvPr id="4" name="投影片編號版面配置區 3"/>
          <p:cNvSpPr>
            <a:spLocks noGrp="1"/>
          </p:cNvSpPr>
          <p:nvPr>
            <p:ph type="sldNum" sz="quarter" idx="5"/>
          </p:nvPr>
        </p:nvSpPr>
        <p:spPr/>
        <p:txBody>
          <a:bodyPr/>
          <a:lstStyle/>
          <a:p>
            <a:pPr>
              <a:defRPr/>
            </a:pPr>
            <a:fld id="{7D27928E-87E7-4CA3-8F80-CBA38D3ECCFE}" type="slidenum">
              <a:rPr lang="zh-TW" altLang="en-US" smtClean="0"/>
              <a:pPr>
                <a:defRPr/>
              </a:pPr>
              <a:t>12</a:t>
            </a:fld>
            <a:endParaRPr lang="zh-TW" altLang="en-US"/>
          </a:p>
        </p:txBody>
      </p:sp>
    </p:spTree>
    <p:extLst>
      <p:ext uri="{BB962C8B-B14F-4D97-AF65-F5344CB8AC3E}">
        <p14:creationId xmlns:p14="http://schemas.microsoft.com/office/powerpoint/2010/main" xmlns="" val="14250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403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4915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3CD5D2-1055-4646-8417-7E787F753ADF}" type="slidenum">
              <a:rPr kumimoji="0" lang="zh-TW" altLang="en-US" smtClean="0"/>
              <a:pPr fontAlgn="base">
                <a:spcBef>
                  <a:spcPct val="0"/>
                </a:spcBef>
                <a:spcAft>
                  <a:spcPct val="0"/>
                </a:spcAft>
                <a:defRPr/>
              </a:pPr>
              <a:t>32</a:t>
            </a:fld>
            <a:endParaRPr kumimoji="0"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封面">
    <p:spTree>
      <p:nvGrpSpPr>
        <p:cNvPr id="1" name=""/>
        <p:cNvGrpSpPr/>
        <p:nvPr/>
      </p:nvGrpSpPr>
      <p:grpSpPr>
        <a:xfrm>
          <a:off x="0" y="0"/>
          <a:ext cx="0" cy="0"/>
          <a:chOff x="0" y="0"/>
          <a:chExt cx="0" cy="0"/>
        </a:xfrm>
      </p:grpSpPr>
      <p:pic>
        <p:nvPicPr>
          <p:cNvPr id="5" name="圖片 11"/>
          <p:cNvPicPr>
            <a:picLocks noChangeAspect="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85725" y="490538"/>
            <a:ext cx="9058275" cy="5845175"/>
          </a:xfrm>
          <a:prstGeom prst="rect">
            <a:avLst/>
          </a:prstGeom>
          <a:noFill/>
          <a:ln w="9525">
            <a:noFill/>
            <a:miter lim="800000"/>
            <a:headEnd/>
            <a:tailEnd/>
          </a:ln>
        </p:spPr>
      </p:pic>
      <p:pic>
        <p:nvPicPr>
          <p:cNvPr id="6" name="圖片 13"/>
          <p:cNvPicPr>
            <a:picLocks noChangeAspect="1"/>
          </p:cNvPicPr>
          <p:nvPr userDrawn="1"/>
        </p:nvPicPr>
        <p:blipFill>
          <a:blip r:embed="rId3" cstate="screen">
            <a:extLst>
              <a:ext uri="{28A0092B-C50C-407E-A947-70E740481C1C}">
                <a14:useLocalDpi xmlns:a14="http://schemas.microsoft.com/office/drawing/2010/main" xmlns=""/>
              </a:ext>
            </a:extLst>
          </a:blip>
          <a:srcRect/>
          <a:stretch>
            <a:fillRect/>
          </a:stretch>
        </p:blipFill>
        <p:spPr bwMode="auto">
          <a:xfrm>
            <a:off x="6176963" y="241300"/>
            <a:ext cx="2790825" cy="492125"/>
          </a:xfrm>
          <a:prstGeom prst="rect">
            <a:avLst/>
          </a:prstGeom>
          <a:noFill/>
          <a:ln w="9525">
            <a:noFill/>
            <a:miter lim="800000"/>
            <a:headEnd/>
            <a:tailEnd/>
          </a:ln>
        </p:spPr>
      </p:pic>
      <p:pic>
        <p:nvPicPr>
          <p:cNvPr id="7" name="圖片 14"/>
          <p:cNvPicPr>
            <a:picLocks noChangeAspect="1"/>
          </p:cNvPicPr>
          <p:nvPr userDrawn="1"/>
        </p:nvPicPr>
        <p:blipFill>
          <a:blip r:embed="rId4" cstate="screen">
            <a:extLst>
              <a:ext uri="{28A0092B-C50C-407E-A947-70E740481C1C}">
                <a14:useLocalDpi xmlns:a14="http://schemas.microsoft.com/office/drawing/2010/main" xmlns=""/>
              </a:ext>
            </a:extLst>
          </a:blip>
          <a:srcRect t="-69981"/>
          <a:stretch>
            <a:fillRect/>
          </a:stretch>
        </p:blipFill>
        <p:spPr bwMode="auto">
          <a:xfrm>
            <a:off x="0" y="5688013"/>
            <a:ext cx="9144000" cy="1184275"/>
          </a:xfrm>
          <a:prstGeom prst="rect">
            <a:avLst/>
          </a:prstGeom>
          <a:noFill/>
          <a:ln w="9525">
            <a:noFill/>
            <a:miter lim="800000"/>
            <a:headEnd/>
            <a:tailEnd/>
          </a:ln>
        </p:spPr>
      </p:pic>
      <p:sp>
        <p:nvSpPr>
          <p:cNvPr id="8" name="矩形 7"/>
          <p:cNvSpPr/>
          <p:nvPr userDrawn="1"/>
        </p:nvSpPr>
        <p:spPr>
          <a:xfrm>
            <a:off x="-19050" y="6556375"/>
            <a:ext cx="8472488" cy="277813"/>
          </a:xfrm>
          <a:prstGeom prst="rect">
            <a:avLst/>
          </a:prstGeom>
        </p:spPr>
        <p:txBody>
          <a:bodyPr>
            <a:spAutoFit/>
          </a:bodyPr>
          <a:lstStyle/>
          <a:p>
            <a:pPr algn="ctr" fontAlgn="auto">
              <a:lnSpc>
                <a:spcPct val="150000"/>
              </a:lnSpc>
              <a:spcBef>
                <a:spcPts val="0"/>
              </a:spcBef>
              <a:spcAft>
                <a:spcPts val="0"/>
              </a:spcAft>
              <a:defRPr/>
            </a:pPr>
            <a:r>
              <a:rPr kumimoji="0" lang="en-US" altLang="zh-TW" sz="800" dirty="0">
                <a:latin typeface="Calibri" pitchFamily="34" charset="0"/>
                <a:ea typeface="+mn-ea"/>
                <a:cs typeface="Calibri" panose="020F0502020204030204" pitchFamily="34" charset="0"/>
              </a:rPr>
              <a:t>©Sino-American Silicon Products Inc.  All rights reserved.</a:t>
            </a:r>
          </a:p>
        </p:txBody>
      </p:sp>
      <p:sp>
        <p:nvSpPr>
          <p:cNvPr id="21" name="標題 20"/>
          <p:cNvSpPr>
            <a:spLocks noGrp="1"/>
          </p:cNvSpPr>
          <p:nvPr>
            <p:ph type="title"/>
          </p:nvPr>
        </p:nvSpPr>
        <p:spPr>
          <a:xfrm>
            <a:off x="3056688" y="2461396"/>
            <a:ext cx="5782890" cy="824444"/>
          </a:xfrm>
        </p:spPr>
        <p:txBody>
          <a:bodyPr>
            <a:normAutofit/>
          </a:bodyPr>
          <a:lstStyle>
            <a:lvl1pPr algn="r">
              <a:defRPr sz="4600" b="1" i="0">
                <a:solidFill>
                  <a:srgbClr val="2F5597"/>
                </a:solidFill>
                <a:latin typeface="Calibri" panose="020F0502020204030204" pitchFamily="34" charset="0"/>
                <a:ea typeface="Microsoft JhengHei" panose="020B0604030504040204" pitchFamily="34" charset="-120"/>
                <a:cs typeface="Calibri" pitchFamily="34" charset="0"/>
              </a:defRPr>
            </a:lvl1pPr>
          </a:lstStyle>
          <a:p>
            <a:r>
              <a:rPr lang="zh-TW" altLang="en-US"/>
              <a:t>按一下以編輯母片標題樣式</a:t>
            </a:r>
            <a:endParaRPr lang="zh-TW" altLang="en-US" dirty="0"/>
          </a:p>
        </p:txBody>
      </p:sp>
      <p:sp>
        <p:nvSpPr>
          <p:cNvPr id="24" name="內容版面配置區 22"/>
          <p:cNvSpPr>
            <a:spLocks noGrp="1"/>
          </p:cNvSpPr>
          <p:nvPr>
            <p:ph sz="quarter" idx="11"/>
          </p:nvPr>
        </p:nvSpPr>
        <p:spPr>
          <a:xfrm>
            <a:off x="6959977" y="3780586"/>
            <a:ext cx="1879600" cy="368300"/>
          </a:xfrm>
          <a:prstGeom prst="rect">
            <a:avLst/>
          </a:prstGeom>
        </p:spPr>
        <p:txBody>
          <a:bodyPr>
            <a:normAutofit/>
          </a:bodyPr>
          <a:lstStyle>
            <a:lvl1pPr marL="0" indent="0" algn="r">
              <a:buNone/>
              <a:defRPr sz="1800">
                <a:solidFill>
                  <a:srgbClr val="FEAE39"/>
                </a:solidFill>
                <a:latin typeface="Calibri" panose="020F0502020204030204" pitchFamily="34" charset="0"/>
                <a:cs typeface="Calibri" pitchFamily="34" charset="0"/>
              </a:defRPr>
            </a:lvl1pPr>
          </a:lstStyle>
          <a:p>
            <a:pPr lvl="0"/>
            <a:r>
              <a:rPr lang="zh-TW" altLang="en-US"/>
              <a:t>按一下以編輯母片文字樣式</a:t>
            </a:r>
          </a:p>
        </p:txBody>
      </p:sp>
      <p:sp>
        <p:nvSpPr>
          <p:cNvPr id="25" name="內容版面配置區 22"/>
          <p:cNvSpPr>
            <a:spLocks noGrp="1"/>
          </p:cNvSpPr>
          <p:nvPr>
            <p:ph sz="quarter" idx="12"/>
          </p:nvPr>
        </p:nvSpPr>
        <p:spPr>
          <a:xfrm>
            <a:off x="4368800" y="3361768"/>
            <a:ext cx="4470777" cy="368300"/>
          </a:xfrm>
          <a:prstGeom prst="rect">
            <a:avLst/>
          </a:prstGeom>
        </p:spPr>
        <p:txBody>
          <a:bodyPr>
            <a:noAutofit/>
          </a:bodyPr>
          <a:lstStyle>
            <a:lvl1pPr marL="0" indent="0" algn="r">
              <a:buNone/>
              <a:defRPr sz="2600" b="1">
                <a:solidFill>
                  <a:schemeClr val="tx2"/>
                </a:solidFill>
                <a:latin typeface="Calibri" panose="020F0502020204030204" pitchFamily="34" charset="0"/>
                <a:cs typeface="Calibri" pitchFamily="34" charset="0"/>
              </a:defRPr>
            </a:lvl1pPr>
          </a:lstStyle>
          <a:p>
            <a:pPr lvl="0"/>
            <a:r>
              <a:rPr lang="zh-TW" altLang="en-US"/>
              <a:t>按一下以編輯母片文字樣式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圖片文字2">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4" name="圖片版面配置區 5"/>
          <p:cNvSpPr>
            <a:spLocks noGrp="1"/>
          </p:cNvSpPr>
          <p:nvPr>
            <p:ph type="pic" sz="quarter" idx="13"/>
          </p:nvPr>
        </p:nvSpPr>
        <p:spPr>
          <a:xfrm>
            <a:off x="546433" y="4591369"/>
            <a:ext cx="1952927" cy="1393097"/>
          </a:xfrm>
          <a:prstGeom prst="rect">
            <a:avLst/>
          </a:prstGeom>
        </p:spPr>
        <p:txBody>
          <a:bodyPr rtlCol="0">
            <a:normAutofit/>
          </a:bodyPr>
          <a:lstStyle>
            <a:lvl1pPr>
              <a:defRPr>
                <a:solidFill>
                  <a:schemeClr val="tx2"/>
                </a:solidFill>
              </a:defRPr>
            </a:lvl1pPr>
          </a:lstStyle>
          <a:p>
            <a:pPr lvl="0"/>
            <a:endParaRPr lang="zh-TW" altLang="en-US" noProof="0"/>
          </a:p>
        </p:txBody>
      </p:sp>
      <p:sp>
        <p:nvSpPr>
          <p:cNvPr id="5" name="圖片版面配置區 5"/>
          <p:cNvSpPr>
            <a:spLocks noGrp="1"/>
          </p:cNvSpPr>
          <p:nvPr>
            <p:ph type="pic" sz="quarter" idx="14"/>
          </p:nvPr>
        </p:nvSpPr>
        <p:spPr>
          <a:xfrm>
            <a:off x="546433" y="3048939"/>
            <a:ext cx="1952927" cy="1393097"/>
          </a:xfrm>
          <a:prstGeom prst="rect">
            <a:avLst/>
          </a:prstGeom>
        </p:spPr>
        <p:txBody>
          <a:bodyPr rtlCol="0">
            <a:normAutofit/>
          </a:bodyPr>
          <a:lstStyle>
            <a:lvl1pPr>
              <a:defRPr>
                <a:solidFill>
                  <a:schemeClr val="tx2"/>
                </a:solidFill>
              </a:defRPr>
            </a:lvl1pPr>
          </a:lstStyle>
          <a:p>
            <a:pPr lvl="0"/>
            <a:endParaRPr lang="zh-TW" altLang="en-US" noProof="0"/>
          </a:p>
        </p:txBody>
      </p:sp>
      <p:sp>
        <p:nvSpPr>
          <p:cNvPr id="7" name="內容版面配置區 15"/>
          <p:cNvSpPr>
            <a:spLocks noGrp="1"/>
          </p:cNvSpPr>
          <p:nvPr>
            <p:ph sz="quarter" idx="16"/>
          </p:nvPr>
        </p:nvSpPr>
        <p:spPr>
          <a:xfrm>
            <a:off x="2783840" y="1495917"/>
            <a:ext cx="5819492" cy="1393825"/>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內容版面配置區 15"/>
          <p:cNvSpPr>
            <a:spLocks noGrp="1"/>
          </p:cNvSpPr>
          <p:nvPr>
            <p:ph sz="quarter" idx="17"/>
          </p:nvPr>
        </p:nvSpPr>
        <p:spPr>
          <a:xfrm>
            <a:off x="2783840" y="3049452"/>
            <a:ext cx="5819492" cy="1393825"/>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9" name="內容版面配置區 15"/>
          <p:cNvSpPr>
            <a:spLocks noGrp="1"/>
          </p:cNvSpPr>
          <p:nvPr>
            <p:ph sz="quarter" idx="18"/>
          </p:nvPr>
        </p:nvSpPr>
        <p:spPr>
          <a:xfrm>
            <a:off x="2783840" y="4602987"/>
            <a:ext cx="5819492" cy="1393825"/>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1" name="圖片版面配置區 10"/>
          <p:cNvSpPr>
            <a:spLocks noGrp="1"/>
          </p:cNvSpPr>
          <p:nvPr>
            <p:ph type="pic" sz="quarter" idx="19"/>
          </p:nvPr>
        </p:nvSpPr>
        <p:spPr>
          <a:xfrm>
            <a:off x="557213" y="1508848"/>
            <a:ext cx="1942147" cy="1380894"/>
          </a:xfrm>
          <a:prstGeom prst="rect">
            <a:avLst/>
          </a:prstGeom>
        </p:spPr>
        <p:txBody>
          <a:bodyPr rtlCol="0">
            <a:normAutofit/>
          </a:bodyPr>
          <a:lstStyle>
            <a:lvl1pPr>
              <a:defRPr>
                <a:solidFill>
                  <a:schemeClr val="tx2"/>
                </a:solidFill>
              </a:defRPr>
            </a:lvl1pPr>
          </a:lstStyle>
          <a:p>
            <a:pPr lvl="0"/>
            <a:endParaRPr lang="zh-TW" altLang="en-US" noProof="0"/>
          </a:p>
        </p:txBody>
      </p:sp>
      <p:sp>
        <p:nvSpPr>
          <p:cNvPr id="10" name="Slide Number Placeholder 5"/>
          <p:cNvSpPr>
            <a:spLocks noGrp="1"/>
          </p:cNvSpPr>
          <p:nvPr>
            <p:ph type="sldNum" sz="quarter" idx="20"/>
          </p:nvPr>
        </p:nvSpPr>
        <p:spPr/>
        <p:txBody>
          <a:bodyPr/>
          <a:lstStyle>
            <a:lvl1pPr>
              <a:defRPr/>
            </a:lvl1pPr>
          </a:lstStyle>
          <a:p>
            <a:pPr>
              <a:defRPr/>
            </a:pPr>
            <a:fld id="{7C432A34-6C4D-4602-8234-427F7AC0BE72}"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5" name="內容版面配置區 7"/>
          <p:cNvSpPr>
            <a:spLocks noGrp="1"/>
          </p:cNvSpPr>
          <p:nvPr>
            <p:ph sz="quarter" idx="13"/>
          </p:nvPr>
        </p:nvSpPr>
        <p:spPr>
          <a:xfrm>
            <a:off x="544830" y="4415790"/>
            <a:ext cx="8059713" cy="1598556"/>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SmartArt 版面配置區 5"/>
          <p:cNvSpPr>
            <a:spLocks noGrp="1"/>
          </p:cNvSpPr>
          <p:nvPr>
            <p:ph type="dgm" sz="quarter" idx="12"/>
          </p:nvPr>
        </p:nvSpPr>
        <p:spPr>
          <a:xfrm>
            <a:off x="547802" y="1525662"/>
            <a:ext cx="8047013" cy="2788528"/>
          </a:xfrm>
          <a:prstGeom prst="rect">
            <a:avLst/>
          </a:prstGeom>
        </p:spPr>
        <p:txBody>
          <a:bodyPr rtlCol="0">
            <a:normAutofit/>
          </a:bodyPr>
          <a:lstStyle>
            <a:lvl1pPr>
              <a:defRPr>
                <a:solidFill>
                  <a:schemeClr val="tx2"/>
                </a:solidFill>
              </a:defRPr>
            </a:lvl1pPr>
          </a:lstStyle>
          <a:p>
            <a:pPr lvl="0"/>
            <a:endParaRPr lang="zh-TW" altLang="en-US" noProof="0" dirty="0"/>
          </a:p>
        </p:txBody>
      </p:sp>
      <p:sp>
        <p:nvSpPr>
          <p:cNvPr id="6" name="Slide Number Placeholder 5"/>
          <p:cNvSpPr>
            <a:spLocks noGrp="1"/>
          </p:cNvSpPr>
          <p:nvPr>
            <p:ph type="sldNum" sz="quarter" idx="14"/>
          </p:nvPr>
        </p:nvSpPr>
        <p:spPr/>
        <p:txBody>
          <a:bodyPr/>
          <a:lstStyle>
            <a:lvl1pPr>
              <a:defRPr/>
            </a:lvl1pPr>
          </a:lstStyle>
          <a:p>
            <a:pPr>
              <a:defRPr/>
            </a:pPr>
            <a:fld id="{31591D4A-AAB6-4732-8CA4-C227B909D12E}" type="slidenum">
              <a:rPr lang="zh-TW" altLang="en-US"/>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純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Slide Number Placeholder 5"/>
          <p:cNvSpPr>
            <a:spLocks noGrp="1"/>
          </p:cNvSpPr>
          <p:nvPr>
            <p:ph type="sldNum" sz="quarter" idx="10"/>
          </p:nvPr>
        </p:nvSpPr>
        <p:spPr/>
        <p:txBody>
          <a:bodyPr/>
          <a:lstStyle>
            <a:lvl1pPr>
              <a:defRPr/>
            </a:lvl1pPr>
          </a:lstStyle>
          <a:p>
            <a:pPr>
              <a:defRPr/>
            </a:pPr>
            <a:fld id="{97A257CA-5A5D-4EE4-B7E2-71D07E21D1C4}" type="slidenum">
              <a:rPr lang="zh-TW" altLang="en-US"/>
              <a:pPr>
                <a:defRPr/>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24150F57-BACE-41DC-BBF4-B7E21E536E79}" type="slidenum">
              <a:rPr lang="zh-TW" altLang="en-US"/>
              <a:pPr>
                <a:defRPr/>
              </a:pPr>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分頁">
    <p:spTree>
      <p:nvGrpSpPr>
        <p:cNvPr id="1" name=""/>
        <p:cNvGrpSpPr/>
        <p:nvPr/>
      </p:nvGrpSpPr>
      <p:grpSpPr>
        <a:xfrm>
          <a:off x="0" y="0"/>
          <a:ext cx="0" cy="0"/>
          <a:chOff x="0" y="0"/>
          <a:chExt cx="0" cy="0"/>
        </a:xfrm>
      </p:grpSpPr>
      <p:sp>
        <p:nvSpPr>
          <p:cNvPr id="3" name="橢圓 2"/>
          <p:cNvSpPr/>
          <p:nvPr userDrawn="1"/>
        </p:nvSpPr>
        <p:spPr>
          <a:xfrm rot="15618039">
            <a:off x="4914900" y="1743075"/>
            <a:ext cx="3460750" cy="3460750"/>
          </a:xfrm>
          <a:prstGeom prst="ellipse">
            <a:avLst/>
          </a:prstGeom>
          <a:gradFill>
            <a:gsLst>
              <a:gs pos="0">
                <a:schemeClr val="accent1">
                  <a:lumMod val="5000"/>
                  <a:lumOff val="95000"/>
                </a:schemeClr>
              </a:gs>
              <a:gs pos="100000">
                <a:srgbClr val="0459B5">
                  <a:alpha val="49804"/>
                </a:srgbClr>
              </a:gs>
            </a:gsLst>
            <a:lin ang="5400000" scaled="1"/>
          </a:gradFill>
          <a:ln w="7620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EFFFF"/>
              </a:solidFill>
            </a:endParaRPr>
          </a:p>
        </p:txBody>
      </p:sp>
      <p:sp>
        <p:nvSpPr>
          <p:cNvPr id="4" name="橢圓 3"/>
          <p:cNvSpPr/>
          <p:nvPr userDrawn="1"/>
        </p:nvSpPr>
        <p:spPr>
          <a:xfrm rot="16509922">
            <a:off x="4129174" y="1769140"/>
            <a:ext cx="3407844" cy="3407844"/>
          </a:xfrm>
          <a:prstGeom prst="ellipse">
            <a:avLst/>
          </a:prstGeom>
          <a:noFill/>
          <a:ln w="76200" cap="rnd">
            <a:gradFill>
              <a:gsLst>
                <a:gs pos="17000">
                  <a:schemeClr val="accent1">
                    <a:lumMod val="5000"/>
                    <a:lumOff val="95000"/>
                  </a:schemeClr>
                </a:gs>
                <a:gs pos="46000">
                  <a:schemeClr val="accent1">
                    <a:lumMod val="45000"/>
                    <a:lumOff val="55000"/>
                  </a:schemeClr>
                </a:gs>
                <a:gs pos="73000">
                  <a:schemeClr val="accent1">
                    <a:lumMod val="45000"/>
                    <a:lumOff val="55000"/>
                  </a:schemeClr>
                </a:gs>
                <a:gs pos="100000">
                  <a:srgbClr val="2F5597"/>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EFFFF"/>
              </a:solidFill>
            </a:endParaRPr>
          </a:p>
        </p:txBody>
      </p:sp>
      <p:sp>
        <p:nvSpPr>
          <p:cNvPr id="2" name="標題 1"/>
          <p:cNvSpPr>
            <a:spLocks noGrp="1"/>
          </p:cNvSpPr>
          <p:nvPr>
            <p:ph type="title"/>
          </p:nvPr>
        </p:nvSpPr>
        <p:spPr>
          <a:xfrm>
            <a:off x="1572391" y="3159332"/>
            <a:ext cx="5099343" cy="539335"/>
          </a:xfrm>
        </p:spPr>
        <p:txBody>
          <a:bodyPr/>
          <a:lstStyle>
            <a:lvl1pPr algn="ctr">
              <a:lnSpc>
                <a:spcPct val="100000"/>
              </a:lnSpc>
              <a:defRPr>
                <a:solidFill>
                  <a:schemeClr val="tx2"/>
                </a:solidFill>
                <a:latin typeface="Calibri" pitchFamily="34" charset="0"/>
              </a:defRPr>
            </a:lvl1pPr>
          </a:lstStyle>
          <a:p>
            <a:r>
              <a:rPr lang="zh-TW" altLang="en-US" dirty="0"/>
              <a:t>按一下以編輯母片標題樣式</a:t>
            </a:r>
          </a:p>
        </p:txBody>
      </p:sp>
      <p:sp>
        <p:nvSpPr>
          <p:cNvPr id="5" name="投影片編號版面配置區 2"/>
          <p:cNvSpPr>
            <a:spLocks noGrp="1"/>
          </p:cNvSpPr>
          <p:nvPr>
            <p:ph type="sldNum" sz="quarter" idx="10"/>
          </p:nvPr>
        </p:nvSpPr>
        <p:spPr/>
        <p:txBody>
          <a:bodyPr/>
          <a:lstStyle>
            <a:lvl1pPr>
              <a:defRPr/>
            </a:lvl1pPr>
          </a:lstStyle>
          <a:p>
            <a:pPr>
              <a:defRPr/>
            </a:pPr>
            <a:fld id="{DEE54008-5B6B-4F6B-869D-34D03C8944DE}" type="slidenum">
              <a:rPr lang="zh-TW" altLang="en-US"/>
              <a:pPr>
                <a:defRPr/>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249379" y="2317348"/>
            <a:ext cx="8640000" cy="3576434"/>
          </a:xfrm>
          <a:prstGeom prst="rect">
            <a:avLst/>
          </a:prstGeom>
          <a:noFill/>
          <a:ln w="9525">
            <a:noFill/>
            <a:miter lim="800000"/>
            <a:headEnd/>
            <a:tailEnd/>
          </a:ln>
        </p:spPr>
        <p:txBody>
          <a:bodyPr lIns="0" tIns="108000" rIns="46800" bIns="64800"/>
          <a:lstStyle>
            <a:lvl1pPr marL="0" indent="0" algn="l" defTabSz="815780" rtl="0" fontAlgn="base">
              <a:lnSpc>
                <a:spcPct val="120000"/>
              </a:lnSpc>
              <a:spcBef>
                <a:spcPts val="200"/>
              </a:spcBef>
              <a:spcAft>
                <a:spcPts val="200"/>
              </a:spcAft>
              <a:buSzPct val="150000"/>
              <a:buFontTx/>
              <a:buNone/>
              <a:tabLst/>
              <a:defRPr lang="en-US" sz="1200" baseline="0" dirty="0" smtClean="0">
                <a:solidFill>
                  <a:schemeClr val="tx1"/>
                </a:solidFill>
                <a:latin typeface="+mn-lt"/>
                <a:ea typeface="MS PGothic" pitchFamily="34" charset="-128"/>
                <a:cs typeface="+mn-cs"/>
              </a:defRPr>
            </a:lvl1pPr>
            <a:lvl2pPr marL="179388" indent="-177800" algn="l" defTabSz="815780" rtl="0" fontAlgn="base">
              <a:lnSpc>
                <a:spcPct val="120000"/>
              </a:lnSpc>
              <a:spcBef>
                <a:spcPts val="200"/>
              </a:spcBef>
              <a:spcAft>
                <a:spcPts val="200"/>
              </a:spcAft>
              <a:buClr>
                <a:schemeClr val="accent1"/>
              </a:buClr>
              <a:buSzPct val="70000"/>
              <a:buFont typeface="Wingdings" pitchFamily="2" charset="2"/>
              <a:buChar char="n"/>
              <a:defRPr lang="en-US" sz="1200" dirty="0" smtClean="0">
                <a:solidFill>
                  <a:schemeClr val="tx1"/>
                </a:solidFill>
                <a:latin typeface="+mn-lt"/>
                <a:ea typeface="MS PGothic" pitchFamily="34" charset="-128"/>
                <a:cs typeface="+mn-cs"/>
              </a:defRPr>
            </a:lvl2pPr>
            <a:lvl3pPr marL="357188" indent="-177800" algn="l" defTabSz="815780" rtl="0" fontAlgn="base">
              <a:lnSpc>
                <a:spcPct val="120000"/>
              </a:lnSpc>
              <a:spcBef>
                <a:spcPts val="200"/>
              </a:spcBef>
              <a:spcAft>
                <a:spcPts val="200"/>
              </a:spcAft>
              <a:buClr>
                <a:schemeClr val="accent1"/>
              </a:buClr>
              <a:buSzPts val="1200"/>
              <a:buFont typeface="Arial" pitchFamily="34" charset="0"/>
              <a:buChar char="–"/>
              <a:defRPr lang="en-US" sz="1200" dirty="0" smtClean="0">
                <a:solidFill>
                  <a:schemeClr val="tx1"/>
                </a:solidFill>
                <a:latin typeface="+mn-lt"/>
                <a:ea typeface="MS PGothic" pitchFamily="34" charset="-128"/>
                <a:cs typeface="+mn-cs"/>
              </a:defRPr>
            </a:lvl3pPr>
            <a:lvl4pPr marL="536575" indent="-179388" algn="l" defTabSz="815780" rtl="0" fontAlgn="base">
              <a:lnSpc>
                <a:spcPct val="120000"/>
              </a:lnSpc>
              <a:spcBef>
                <a:spcPts val="200"/>
              </a:spcBef>
              <a:spcAft>
                <a:spcPts val="200"/>
              </a:spcAft>
              <a:buClr>
                <a:schemeClr val="accent1"/>
              </a:buClr>
              <a:buSzPts val="1200"/>
              <a:buFont typeface="Symbol"/>
              <a:buChar char="-"/>
              <a:defRPr lang="en-US" sz="1200" baseline="0" dirty="0" smtClean="0">
                <a:solidFill>
                  <a:schemeClr val="tx1"/>
                </a:solidFill>
                <a:latin typeface="+mn-lt"/>
                <a:ea typeface="MS PGothic" pitchFamily="34" charset="-128"/>
                <a:cs typeface="+mn-cs"/>
              </a:defRPr>
            </a:lvl4pPr>
            <a:lvl5pPr marL="715963" indent="-166688" algn="l" defTabSz="815780" rtl="0" fontAlgn="base">
              <a:lnSpc>
                <a:spcPct val="120000"/>
              </a:lnSpc>
              <a:spcBef>
                <a:spcPts val="200"/>
              </a:spcBef>
              <a:spcAft>
                <a:spcPts val="200"/>
              </a:spcAft>
              <a:buClr>
                <a:schemeClr val="accent1"/>
              </a:buClr>
              <a:buSzPts val="1200"/>
              <a:buFont typeface="Symbol"/>
              <a:buChar char="-"/>
              <a:defRPr lang="en-GB" sz="1200" baseline="0" dirty="0" smtClean="0">
                <a:solidFill>
                  <a:schemeClr val="tx1"/>
                </a:solidFill>
                <a:latin typeface="+mn-lt"/>
                <a:ea typeface="MS PGothic" pitchFamily="34" charset="-128"/>
                <a:cs typeface="+mn-cs"/>
              </a:defRPr>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dirty="0"/>
          </a:p>
        </p:txBody>
      </p:sp>
      <p:sp>
        <p:nvSpPr>
          <p:cNvPr id="14" name="Subheader Placeholder"/>
          <p:cNvSpPr>
            <a:spLocks noGrp="1"/>
          </p:cNvSpPr>
          <p:nvPr>
            <p:ph type="body" sz="quarter" idx="14"/>
          </p:nvPr>
        </p:nvSpPr>
        <p:spPr>
          <a:xfrm>
            <a:off x="1424354" y="5959666"/>
            <a:ext cx="6712615" cy="231856"/>
          </a:xfrm>
          <a:prstGeom prst="rect">
            <a:avLst/>
          </a:prstGeom>
        </p:spPr>
        <p:txBody>
          <a:bodyPr lIns="0" tIns="0" rIns="0" bIns="0" anchor="b"/>
          <a:lstStyle>
            <a:lvl1pPr marL="228600" indent="-228600">
              <a:spcBef>
                <a:spcPts val="0"/>
              </a:spcBef>
              <a:spcAft>
                <a:spcPts val="0"/>
              </a:spcAft>
              <a:buClrTx/>
              <a:buFontTx/>
              <a:buNone/>
              <a:defRPr lang="en-GB" sz="700" i="1" baseline="0" dirty="0" smtClean="0">
                <a:solidFill>
                  <a:schemeClr val="tx1"/>
                </a:solidFill>
                <a:latin typeface="+mn-lt"/>
                <a:ea typeface="MS PGothic" pitchFamily="34" charset="-128"/>
                <a:cs typeface="Arial Unicode MS" pitchFamily="34" charset="-128"/>
              </a:defRPr>
            </a:lvl1pPr>
          </a:lstStyle>
          <a:p>
            <a:pPr lvl="0"/>
            <a:r>
              <a:rPr lang="zh-TW" altLang="en-US"/>
              <a:t>按一下以編輯母片文字樣式</a:t>
            </a:r>
          </a:p>
        </p:txBody>
      </p:sp>
      <p:sp>
        <p:nvSpPr>
          <p:cNvPr id="19" name="Title 1"/>
          <p:cNvSpPr>
            <a:spLocks noGrp="1"/>
          </p:cNvSpPr>
          <p:nvPr>
            <p:ph type="title"/>
          </p:nvPr>
        </p:nvSpPr>
        <p:spPr>
          <a:xfrm>
            <a:off x="249379" y="629491"/>
            <a:ext cx="8355165" cy="539335"/>
          </a:xfrm>
        </p:spPr>
        <p:txBody>
          <a:bodyPr/>
          <a:lstStyle/>
          <a:p>
            <a:r>
              <a:rPr lang="zh-TW" altLang="en-US" dirty="0"/>
              <a:t>按一下以編輯母片標題樣式</a:t>
            </a:r>
            <a:endParaRPr lang="en-US" dirty="0"/>
          </a:p>
        </p:txBody>
      </p:sp>
      <p:sp>
        <p:nvSpPr>
          <p:cNvPr id="20" name="Text Placeholder 11"/>
          <p:cNvSpPr>
            <a:spLocks noGrp="1"/>
          </p:cNvSpPr>
          <p:nvPr>
            <p:ph type="body" sz="quarter" idx="15"/>
          </p:nvPr>
        </p:nvSpPr>
        <p:spPr>
          <a:xfrm>
            <a:off x="249379" y="1168826"/>
            <a:ext cx="8640000" cy="906716"/>
          </a:xfrm>
          <a:prstGeom prst="rect">
            <a:avLst/>
          </a:prstGeom>
        </p:spPr>
        <p:txBody>
          <a:bodyPr lIns="0" tIns="0" rIns="0" bIns="0"/>
          <a:lstStyle>
            <a:lvl1pPr>
              <a:lnSpc>
                <a:spcPts val="1680"/>
              </a:lnSpc>
              <a:spcBef>
                <a:spcPts val="600"/>
              </a:spcBef>
              <a:spcAft>
                <a:spcPts val="0"/>
              </a:spcAft>
              <a:buFont typeface="Wingdings" pitchFamily="2" charset="2"/>
              <a:buChar char="Ø"/>
              <a:defRPr sz="1400" b="1" baseline="0">
                <a:solidFill>
                  <a:srgbClr val="000000"/>
                </a:solidFill>
                <a:latin typeface="+mj-lt"/>
                <a:ea typeface="MS PGothic" pitchFamily="34" charset="-128"/>
              </a:defRPr>
            </a:lvl1pPr>
          </a:lstStyle>
          <a:p>
            <a:pPr lvl="0"/>
            <a:r>
              <a:rPr lang="zh-TW" altLang="en-US"/>
              <a:t>按一下以編輯母片文字樣式</a:t>
            </a:r>
          </a:p>
        </p:txBody>
      </p:sp>
      <p:sp>
        <p:nvSpPr>
          <p:cNvPr id="21" name="Text Placeholder 2"/>
          <p:cNvSpPr>
            <a:spLocks noGrp="1"/>
          </p:cNvSpPr>
          <p:nvPr>
            <p:ph type="body" idx="30"/>
          </p:nvPr>
        </p:nvSpPr>
        <p:spPr>
          <a:xfrm>
            <a:off x="245908" y="2101348"/>
            <a:ext cx="8640000" cy="216000"/>
          </a:xfrm>
          <a:prstGeom prst="callout1">
            <a:avLst>
              <a:gd name="adj1" fmla="val 100536"/>
              <a:gd name="adj2" fmla="val 99996"/>
              <a:gd name="adj3" fmla="val 100706"/>
              <a:gd name="adj4" fmla="val 0"/>
            </a:avLst>
          </a:prstGeom>
          <a:solidFill>
            <a:srgbClr val="D3D3D3"/>
          </a:solidFill>
          <a:ln w="19050">
            <a:noFill/>
            <a:headEnd/>
            <a:tailEnd/>
          </a:ln>
        </p:spPr>
        <p:txBody>
          <a:bodyPr lIns="72000" tIns="0" rIns="0" bIns="36000" anchor="ctr"/>
          <a:lstStyle>
            <a:lvl1pPr algn="ctr">
              <a:defRPr lang="en-US" sz="1200" b="1" kern="1200" baseline="0" dirty="0" smtClean="0">
                <a:ln>
                  <a:noFill/>
                </a:ln>
                <a:solidFill>
                  <a:srgbClr val="1F497D"/>
                </a:solidFill>
                <a:latin typeface="Arial" charset="0"/>
                <a:ea typeface="MS PGothic" pitchFamily="34" charset="-128"/>
                <a:cs typeface="+mn-cs"/>
              </a:defRPr>
            </a:lvl1pPr>
          </a:lstStyle>
          <a:p>
            <a:pPr lvl="0"/>
            <a:r>
              <a:rPr lang="zh-TW" altLang="en-US"/>
              <a:t>按一下以編輯母片文字樣式</a:t>
            </a:r>
          </a:p>
        </p:txBody>
      </p:sp>
      <p:sp>
        <p:nvSpPr>
          <p:cNvPr id="7" name="Slide Number Placeholder 5"/>
          <p:cNvSpPr>
            <a:spLocks noGrp="1"/>
          </p:cNvSpPr>
          <p:nvPr>
            <p:ph type="sldNum" sz="quarter" idx="31"/>
          </p:nvPr>
        </p:nvSpPr>
        <p:spPr/>
        <p:txBody>
          <a:bodyPr/>
          <a:lstStyle>
            <a:lvl1pPr>
              <a:defRPr/>
            </a:lvl1pPr>
          </a:lstStyle>
          <a:p>
            <a:pPr>
              <a:defRPr/>
            </a:pPr>
            <a:fld id="{821D2F36-83A0-4B9D-AF59-184D6F5F0F47}" type="slidenum">
              <a:rPr lang="zh-TW" altLang="en-US"/>
              <a:pPr>
                <a:defRPr/>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自訂版面配置">
    <p:spTree>
      <p:nvGrpSpPr>
        <p:cNvPr id="1" name=""/>
        <p:cNvGrpSpPr/>
        <p:nvPr/>
      </p:nvGrpSpPr>
      <p:grpSpPr>
        <a:xfrm>
          <a:off x="0" y="0"/>
          <a:ext cx="0" cy="0"/>
          <a:chOff x="0" y="0"/>
          <a:chExt cx="0" cy="0"/>
        </a:xfrm>
      </p:grpSpPr>
      <p:pic>
        <p:nvPicPr>
          <p:cNvPr id="2" name="Picture 2" descr="\\ssgfile\S-GWC董事會專用資料夾\018 其他(一般)\尾牙_影片_照片\2020\ppt template\27张渐变色低多边形PPT背景\6.pn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Tm="4816"/>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245908" y="1702676"/>
            <a:ext cx="8640000" cy="4736224"/>
          </a:xfrm>
          <a:prstGeom prst="rect">
            <a:avLst/>
          </a:prstGeom>
          <a:noFill/>
          <a:ln w="9525">
            <a:noFill/>
            <a:miter lim="800000"/>
            <a:headEnd/>
            <a:tailEnd/>
          </a:ln>
        </p:spPr>
        <p:txBody>
          <a:bodyPr lIns="0" tIns="64800" rIns="46800" bIns="64800"/>
          <a:lstStyle>
            <a:lvl1pPr marL="0" indent="0" algn="l" defTabSz="815780" rtl="0" fontAlgn="base">
              <a:lnSpc>
                <a:spcPct val="120000"/>
              </a:lnSpc>
              <a:spcBef>
                <a:spcPts val="200"/>
              </a:spcBef>
              <a:spcAft>
                <a:spcPts val="200"/>
              </a:spcAft>
              <a:buSzPct val="150000"/>
              <a:buFontTx/>
              <a:buNone/>
              <a:tabLst/>
              <a:defRPr lang="en-US" sz="1200" baseline="0" dirty="0" smtClean="0">
                <a:solidFill>
                  <a:schemeClr val="tx1"/>
                </a:solidFill>
                <a:latin typeface="+mn-lt"/>
                <a:ea typeface="MS PGothic" pitchFamily="34" charset="-128"/>
                <a:cs typeface="+mn-cs"/>
              </a:defRPr>
            </a:lvl1pPr>
            <a:lvl2pPr marL="179388" indent="-177800" algn="l" defTabSz="815780" rtl="0" fontAlgn="base">
              <a:lnSpc>
                <a:spcPct val="120000"/>
              </a:lnSpc>
              <a:spcBef>
                <a:spcPts val="200"/>
              </a:spcBef>
              <a:spcAft>
                <a:spcPts val="200"/>
              </a:spcAft>
              <a:buClr>
                <a:schemeClr val="accent1"/>
              </a:buClr>
              <a:buSzPct val="70000"/>
              <a:buFont typeface="Wingdings" pitchFamily="2" charset="2"/>
              <a:buChar char="n"/>
              <a:defRPr lang="en-US" sz="1200" dirty="0" smtClean="0">
                <a:solidFill>
                  <a:schemeClr val="tx1"/>
                </a:solidFill>
                <a:latin typeface="+mn-lt"/>
                <a:ea typeface="MS PGothic" pitchFamily="34" charset="-128"/>
                <a:cs typeface="+mn-cs"/>
              </a:defRPr>
            </a:lvl2pPr>
            <a:lvl3pPr marL="357188" indent="-177800" algn="l" defTabSz="815780" rtl="0" fontAlgn="base">
              <a:lnSpc>
                <a:spcPct val="120000"/>
              </a:lnSpc>
              <a:spcBef>
                <a:spcPts val="200"/>
              </a:spcBef>
              <a:spcAft>
                <a:spcPts val="200"/>
              </a:spcAft>
              <a:buClr>
                <a:schemeClr val="accent1"/>
              </a:buClr>
              <a:buSzPts val="1200"/>
              <a:buFont typeface="Arial" pitchFamily="34" charset="0"/>
              <a:buChar char="–"/>
              <a:defRPr lang="en-US" sz="1200" dirty="0" smtClean="0">
                <a:solidFill>
                  <a:schemeClr val="tx1"/>
                </a:solidFill>
                <a:latin typeface="+mn-lt"/>
                <a:ea typeface="MS PGothic" pitchFamily="34" charset="-128"/>
                <a:cs typeface="+mn-cs"/>
              </a:defRPr>
            </a:lvl3pPr>
            <a:lvl4pPr marL="536575" indent="-179388" algn="l" defTabSz="815780" rtl="0" fontAlgn="base">
              <a:lnSpc>
                <a:spcPct val="120000"/>
              </a:lnSpc>
              <a:spcBef>
                <a:spcPts val="200"/>
              </a:spcBef>
              <a:spcAft>
                <a:spcPts val="200"/>
              </a:spcAft>
              <a:buClr>
                <a:schemeClr val="accent1"/>
              </a:buClr>
              <a:buSzPts val="1200"/>
              <a:buFont typeface="Symbol"/>
              <a:buChar char="-"/>
              <a:defRPr lang="en-US" sz="1200" baseline="0" dirty="0" smtClean="0">
                <a:solidFill>
                  <a:schemeClr val="tx1"/>
                </a:solidFill>
                <a:latin typeface="+mn-lt"/>
                <a:ea typeface="MS PGothic" pitchFamily="34" charset="-128"/>
                <a:cs typeface="+mn-cs"/>
              </a:defRPr>
            </a:lvl4pPr>
            <a:lvl5pPr marL="715963" indent="-166688" algn="l" defTabSz="815780" rtl="0" fontAlgn="base">
              <a:lnSpc>
                <a:spcPct val="120000"/>
              </a:lnSpc>
              <a:spcBef>
                <a:spcPts val="200"/>
              </a:spcBef>
              <a:spcAft>
                <a:spcPts val="200"/>
              </a:spcAft>
              <a:buClr>
                <a:schemeClr val="accent1"/>
              </a:buClr>
              <a:buSzPts val="1200"/>
              <a:buFont typeface="Symbol"/>
              <a:buChar char="-"/>
              <a:defRPr lang="en-GB" sz="1200" baseline="0" dirty="0" smtClean="0">
                <a:solidFill>
                  <a:schemeClr val="tx1"/>
                </a:solidFill>
                <a:latin typeface="+mn-lt"/>
                <a:ea typeface="MS PGothic" pitchFamily="34" charset="-128"/>
                <a:cs typeface="+mn-cs"/>
              </a:defRPr>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dirty="0"/>
          </a:p>
        </p:txBody>
      </p:sp>
      <p:sp>
        <p:nvSpPr>
          <p:cNvPr id="12" name="Text Placeholder 11"/>
          <p:cNvSpPr>
            <a:spLocks noGrp="1"/>
          </p:cNvSpPr>
          <p:nvPr>
            <p:ph type="body" sz="quarter" idx="15"/>
          </p:nvPr>
        </p:nvSpPr>
        <p:spPr>
          <a:xfrm>
            <a:off x="245908" y="1051200"/>
            <a:ext cx="8640000" cy="576000"/>
          </a:xfrm>
          <a:prstGeom prst="rect">
            <a:avLst/>
          </a:prstGeom>
        </p:spPr>
        <p:txBody>
          <a:bodyPr lIns="0" tIns="0" rIns="0" bIns="0"/>
          <a:lstStyle>
            <a:lvl1pPr>
              <a:lnSpc>
                <a:spcPct val="113000"/>
              </a:lnSpc>
              <a:spcBef>
                <a:spcPts val="0"/>
              </a:spcBef>
              <a:spcAft>
                <a:spcPts val="0"/>
              </a:spcAft>
              <a:defRPr sz="1400" b="1" baseline="0">
                <a:latin typeface="+mj-lt"/>
                <a:ea typeface="MS PGothic" pitchFamily="34" charset="-128"/>
              </a:defRPr>
            </a:lvl1pPr>
          </a:lstStyle>
          <a:p>
            <a:pPr lvl="0"/>
            <a:r>
              <a:rPr lang="zh-TW" altLang="en-US"/>
              <a:t>按一下以編輯母片文字樣式</a:t>
            </a:r>
          </a:p>
        </p:txBody>
      </p:sp>
      <p:sp>
        <p:nvSpPr>
          <p:cNvPr id="6" name="Slide Header Placeholder"/>
          <p:cNvSpPr>
            <a:spLocks noGrp="1"/>
          </p:cNvSpPr>
          <p:nvPr>
            <p:ph type="title"/>
          </p:nvPr>
        </p:nvSpPr>
        <p:spPr>
          <a:xfrm>
            <a:off x="245908" y="57600"/>
            <a:ext cx="5848615" cy="720000"/>
          </a:xfrm>
          <a:prstGeom prst="rect">
            <a:avLst/>
          </a:prstGeom>
        </p:spPr>
        <p:txBody>
          <a:bodyPr lIns="0" tIns="0" rIns="0" bIns="0" anchor="b"/>
          <a:lstStyle>
            <a:lvl1pPr algn="l" defTabSz="957263" rtl="0" eaLnBrk="1" fontAlgn="base" hangingPunct="1">
              <a:lnSpc>
                <a:spcPct val="120000"/>
              </a:lnSpc>
              <a:spcBef>
                <a:spcPct val="0"/>
              </a:spcBef>
              <a:spcAft>
                <a:spcPct val="0"/>
              </a:spcAft>
              <a:defRPr lang="en-GB" sz="1800" b="1" baseline="0" dirty="0">
                <a:solidFill>
                  <a:schemeClr val="bg1"/>
                </a:solidFill>
                <a:latin typeface="+mj-lt"/>
                <a:ea typeface="MS PGothic" pitchFamily="34" charset="-128"/>
                <a:cs typeface="Arial Unicode MS" pitchFamily="34" charset="-128"/>
              </a:defRPr>
            </a:lvl1pPr>
          </a:lstStyle>
          <a:p>
            <a:r>
              <a:rPr lang="zh-TW" altLang="en-US"/>
              <a:t>按一下以編輯母片標題樣式</a:t>
            </a:r>
            <a:endParaRPr lang="en-GB" dirty="0"/>
          </a:p>
        </p:txBody>
      </p:sp>
      <p:sp>
        <p:nvSpPr>
          <p:cNvPr id="8" name="Subheader Placeholder"/>
          <p:cNvSpPr>
            <a:spLocks noGrp="1"/>
          </p:cNvSpPr>
          <p:nvPr>
            <p:ph type="body" sz="quarter" idx="14"/>
          </p:nvPr>
        </p:nvSpPr>
        <p:spPr>
          <a:xfrm>
            <a:off x="1424354" y="6525344"/>
            <a:ext cx="6712615" cy="231856"/>
          </a:xfrm>
          <a:prstGeom prst="rect">
            <a:avLst/>
          </a:prstGeom>
        </p:spPr>
        <p:txBody>
          <a:bodyPr lIns="0" tIns="0" rIns="0" bIns="0" anchor="b"/>
          <a:lstStyle>
            <a:lvl1pPr marL="228600" indent="-228600">
              <a:spcBef>
                <a:spcPts val="0"/>
              </a:spcBef>
              <a:spcAft>
                <a:spcPts val="0"/>
              </a:spcAft>
              <a:buClrTx/>
              <a:buFontTx/>
              <a:buNone/>
              <a:defRPr lang="en-GB" sz="700" i="1" baseline="0" dirty="0" smtClean="0">
                <a:solidFill>
                  <a:schemeClr val="tx1"/>
                </a:solidFill>
                <a:latin typeface="+mn-lt"/>
                <a:ea typeface="MS PGothic" pitchFamily="34" charset="-128"/>
                <a:cs typeface="Arial Unicode MS" pitchFamily="34" charset="-128"/>
              </a:defRPr>
            </a:lvl1pPr>
          </a:lstStyle>
          <a:p>
            <a:pPr lvl="0"/>
            <a:r>
              <a:rPr lang="zh-TW" altLang="en-US"/>
              <a:t>按一下以編輯母片文字樣式</a:t>
            </a:r>
          </a:p>
        </p:txBody>
      </p:sp>
      <p:sp>
        <p:nvSpPr>
          <p:cNvPr id="7" name="Slide Number Placeholder"/>
          <p:cNvSpPr>
            <a:spLocks noGrp="1"/>
          </p:cNvSpPr>
          <p:nvPr>
            <p:ph type="ftr" sz="quarter" idx="16"/>
          </p:nvPr>
        </p:nvSpPr>
        <p:spPr>
          <a:xfrm>
            <a:off x="8154988" y="6523038"/>
            <a:ext cx="735012" cy="230187"/>
          </a:xfrm>
          <a:prstGeom prst="rect">
            <a:avLst/>
          </a:prstGeom>
        </p:spPr>
        <p:txBody>
          <a:bodyPr vert="horz" wrap="square" lIns="0" tIns="0" rIns="18000" bIns="18000" numCol="1" anchor="ctr" anchorCtr="0" compatLnSpc="1">
            <a:prstTxWarp prst="textNoShape">
              <a:avLst/>
            </a:prstTxWarp>
          </a:bodyPr>
          <a:lstStyle>
            <a:lvl1pPr algn="r">
              <a:defRPr kumimoji="0" sz="1000">
                <a:solidFill>
                  <a:schemeClr val="bg1"/>
                </a:solidFill>
                <a:latin typeface="Calibri" pitchFamily="34" charset="0"/>
              </a:defRPr>
            </a:lvl1pPr>
          </a:lstStyle>
          <a:p>
            <a:pPr>
              <a:defRPr/>
            </a:pPr>
            <a:r>
              <a:rPr lang="en-GB" altLang="zh-TW"/>
              <a:t>6</a:t>
            </a:r>
          </a:p>
        </p:txBody>
      </p:sp>
      <p:sp>
        <p:nvSpPr>
          <p:cNvPr id="10" name="Slide Number Placeholder 5"/>
          <p:cNvSpPr>
            <a:spLocks noGrp="1"/>
          </p:cNvSpPr>
          <p:nvPr>
            <p:ph type="sldNum" sz="quarter" idx="17"/>
          </p:nvPr>
        </p:nvSpPr>
        <p:spPr>
          <a:xfrm>
            <a:off x="6457950" y="6381750"/>
            <a:ext cx="2057400" cy="365125"/>
          </a:xfrm>
        </p:spPr>
        <p:txBody>
          <a:bodyPr anchor="b"/>
          <a:lstStyle>
            <a:lvl1pPr>
              <a:defRPr>
                <a:latin typeface="Arial" pitchFamily="34" charset="0"/>
              </a:defRPr>
            </a:lvl1pPr>
          </a:lstStyle>
          <a:p>
            <a:pPr>
              <a:defRPr/>
            </a:pPr>
            <a:fld id="{C38C3244-2EFC-46B2-AD15-67E301BF7B7F}" type="slidenum">
              <a:rPr lang="zh-TW" altLang="en-US"/>
              <a:pPr>
                <a:defRPr/>
              </a:pPr>
              <a:t>‹#›</a:t>
            </a:fld>
            <a:endParaRPr lang="zh-TW"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結尾夜">
    <p:spTree>
      <p:nvGrpSpPr>
        <p:cNvPr id="1" name=""/>
        <p:cNvGrpSpPr/>
        <p:nvPr/>
      </p:nvGrpSpPr>
      <p:grpSpPr>
        <a:xfrm>
          <a:off x="0" y="0"/>
          <a:ext cx="0" cy="0"/>
          <a:chOff x="0" y="0"/>
          <a:chExt cx="0" cy="0"/>
        </a:xfrm>
      </p:grpSpPr>
      <p:pic>
        <p:nvPicPr>
          <p:cNvPr id="3" name="圖片 11"/>
          <p:cNvPicPr>
            <a:picLocks noChangeAspect="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660400" y="788988"/>
            <a:ext cx="4978400" cy="4816475"/>
          </a:xfrm>
          <a:prstGeom prst="rect">
            <a:avLst/>
          </a:prstGeom>
          <a:noFill/>
          <a:ln w="9525">
            <a:noFill/>
            <a:miter lim="800000"/>
            <a:headEnd/>
            <a:tailEnd/>
          </a:ln>
        </p:spPr>
      </p:pic>
      <p:sp>
        <p:nvSpPr>
          <p:cNvPr id="7" name="標題 1"/>
          <p:cNvSpPr>
            <a:spLocks noGrp="1"/>
          </p:cNvSpPr>
          <p:nvPr>
            <p:ph type="title"/>
          </p:nvPr>
        </p:nvSpPr>
        <p:spPr>
          <a:xfrm>
            <a:off x="4726688" y="2865318"/>
            <a:ext cx="3090610" cy="1195502"/>
          </a:xfrm>
        </p:spPr>
        <p:txBody>
          <a:bodyPr>
            <a:noAutofit/>
          </a:bodyPr>
          <a:lstStyle>
            <a:lvl1pPr marL="0" indent="0">
              <a:lnSpc>
                <a:spcPct val="100000"/>
              </a:lnSpc>
              <a:buNone/>
              <a:defRPr sz="4800" b="1" i="0">
                <a:solidFill>
                  <a:schemeClr val="tx2"/>
                </a:solidFill>
                <a:latin typeface="Calibri" panose="020F0502020204030204" pitchFamily="34" charset="0"/>
                <a:ea typeface="Microsoft JhengHei" panose="020B0604030504040204" pitchFamily="34" charset="-120"/>
                <a:cs typeface="Calibri" panose="020F0502020204030204" pitchFamily="34" charset="0"/>
              </a:defRPr>
            </a:lvl1pPr>
          </a:lstStyle>
          <a:p>
            <a:r>
              <a:rPr lang="zh-TW" altLang="en-US"/>
              <a:t>按一下以編輯母片標題樣式</a:t>
            </a:r>
            <a:endParaRPr lang="zh-TW" altLang="en-US" dirty="0"/>
          </a:p>
        </p:txBody>
      </p:sp>
      <p:sp>
        <p:nvSpPr>
          <p:cNvPr id="4" name="Slide Number Placeholder 3"/>
          <p:cNvSpPr>
            <a:spLocks noGrp="1"/>
          </p:cNvSpPr>
          <p:nvPr>
            <p:ph type="sldNum" sz="quarter" idx="10"/>
          </p:nvPr>
        </p:nvSpPr>
        <p:spPr/>
        <p:txBody>
          <a:bodyPr/>
          <a:lstStyle>
            <a:lvl1pPr>
              <a:defRPr/>
            </a:lvl1pPr>
          </a:lstStyle>
          <a:p>
            <a:pPr>
              <a:defRPr/>
            </a:pPr>
            <a:fld id="{547B8669-4D02-4285-8986-D31ACE2B5459}"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文字">
    <p:spTree>
      <p:nvGrpSpPr>
        <p:cNvPr id="1" name=""/>
        <p:cNvGrpSpPr/>
        <p:nvPr/>
      </p:nvGrpSpPr>
      <p:grpSpPr>
        <a:xfrm>
          <a:off x="0" y="0"/>
          <a:ext cx="0" cy="0"/>
          <a:chOff x="0" y="0"/>
          <a:chExt cx="0" cy="0"/>
        </a:xfrm>
      </p:grpSpPr>
      <p:sp>
        <p:nvSpPr>
          <p:cNvPr id="6" name="內容版面配置區 5"/>
          <p:cNvSpPr>
            <a:spLocks noGrp="1"/>
          </p:cNvSpPr>
          <p:nvPr>
            <p:ph sz="quarter" idx="11"/>
          </p:nvPr>
        </p:nvSpPr>
        <p:spPr>
          <a:xfrm>
            <a:off x="539457" y="1489760"/>
            <a:ext cx="8065087" cy="4492120"/>
          </a:xfrm>
        </p:spPr>
        <p:txBody>
          <a:bodyPr/>
          <a:lstStyle>
            <a:lvl1pPr>
              <a:defRPr>
                <a:solidFill>
                  <a:schemeClr val="tx2"/>
                </a:solidFill>
                <a:latin typeface="Calibri" pitchFamily="34" charset="0"/>
              </a:defRPr>
            </a:lvl1pPr>
            <a:lvl2pPr>
              <a:defRPr>
                <a:solidFill>
                  <a:schemeClr val="tx2"/>
                </a:solidFill>
                <a:latin typeface="Calibri" pitchFamily="34" charset="0"/>
              </a:defRPr>
            </a:lvl2pPr>
            <a:lvl3pPr>
              <a:defRPr>
                <a:solidFill>
                  <a:schemeClr val="tx2"/>
                </a:solidFill>
                <a:latin typeface="Calibri" pitchFamily="34" charset="0"/>
              </a:defRPr>
            </a:lvl3pPr>
            <a:lvl4pPr>
              <a:defRPr>
                <a:solidFill>
                  <a:schemeClr val="tx2"/>
                </a:solidFill>
                <a:latin typeface="Calibri" pitchFamily="34" charset="0"/>
              </a:defRPr>
            </a:lvl4pPr>
            <a:lvl5pPr>
              <a:defRPr>
                <a:solidFill>
                  <a:schemeClr val="tx2"/>
                </a:solidFill>
                <a:latin typeface="Calibri" pitchFamily="34"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 name="標題 1"/>
          <p:cNvSpPr>
            <a:spLocks noGrp="1"/>
          </p:cNvSpPr>
          <p:nvPr>
            <p:ph type="title"/>
          </p:nvPr>
        </p:nvSpPr>
        <p:spPr/>
        <p:txBody>
          <a:bodyPr/>
          <a:lstStyle>
            <a:lvl1pPr>
              <a:defRPr>
                <a:latin typeface="Calibri" pitchFamily="34" charset="0"/>
              </a:defRPr>
            </a:lvl1pPr>
          </a:lstStyle>
          <a:p>
            <a:r>
              <a:rPr lang="zh-TW" altLang="en-US"/>
              <a:t>按一下以編輯母片標題樣式</a:t>
            </a:r>
          </a:p>
        </p:txBody>
      </p:sp>
      <p:sp>
        <p:nvSpPr>
          <p:cNvPr id="4" name="Slide Number Placeholder 5"/>
          <p:cNvSpPr>
            <a:spLocks noGrp="1"/>
          </p:cNvSpPr>
          <p:nvPr>
            <p:ph type="sldNum" sz="quarter" idx="12"/>
          </p:nvPr>
        </p:nvSpPr>
        <p:spPr/>
        <p:txBody>
          <a:bodyPr/>
          <a:lstStyle>
            <a:lvl1pPr>
              <a:defRPr/>
            </a:lvl1pPr>
          </a:lstStyle>
          <a:p>
            <a:pPr>
              <a:defRPr/>
            </a:pPr>
            <a:fld id="{6B031EBF-BC8D-4D05-B170-5FA5F794E165}" type="slidenum">
              <a:rPr lang="zh-TW" altLang="en-US"/>
              <a:pPr>
                <a:defRPr/>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3">
    <p:spTree>
      <p:nvGrpSpPr>
        <p:cNvPr id="1" name=""/>
        <p:cNvGrpSpPr/>
        <p:nvPr/>
      </p:nvGrpSpPr>
      <p:grpSpPr>
        <a:xfrm>
          <a:off x="0" y="0"/>
          <a:ext cx="0" cy="0"/>
          <a:chOff x="0" y="0"/>
          <a:chExt cx="0" cy="0"/>
        </a:xfrm>
      </p:grpSpPr>
      <p:sp>
        <p:nvSpPr>
          <p:cNvPr id="24" name="Content Placeholder 3"/>
          <p:cNvSpPr>
            <a:spLocks noGrp="1"/>
          </p:cNvSpPr>
          <p:nvPr>
            <p:ph sz="half" idx="2"/>
          </p:nvPr>
        </p:nvSpPr>
        <p:spPr>
          <a:xfrm>
            <a:off x="245908" y="1900801"/>
            <a:ext cx="4253538" cy="4538100"/>
          </a:xfrm>
          <a:prstGeom prst="rect">
            <a:avLst/>
          </a:prstGeom>
          <a:noFill/>
          <a:ln w="9525">
            <a:noFill/>
            <a:miter lim="800000"/>
            <a:headEnd/>
            <a:tailEnd/>
          </a:ln>
        </p:spPr>
        <p:txBody>
          <a:bodyPr lIns="0" tIns="108000" rIns="46800" bIns="64800"/>
          <a:lstStyle>
            <a:lvl1pPr marL="0" indent="0" algn="l" defTabSz="815780" rtl="0" eaLnBrk="1" fontAlgn="base" hangingPunct="1">
              <a:lnSpc>
                <a:spcPct val="120000"/>
              </a:lnSpc>
              <a:spcBef>
                <a:spcPts val="200"/>
              </a:spcBef>
              <a:spcAft>
                <a:spcPts val="200"/>
              </a:spcAft>
              <a:buNone/>
              <a:defRPr lang="en-GB" sz="1000" baseline="0" dirty="0" smtClean="0">
                <a:solidFill>
                  <a:schemeClr val="tx1"/>
                </a:solidFill>
                <a:latin typeface="+mn-lt"/>
                <a:ea typeface="MS PGothic" pitchFamily="34" charset="-128"/>
                <a:cs typeface="+mn-cs"/>
              </a:defRPr>
            </a:lvl1pPr>
            <a:lvl2pPr marL="179388" indent="-177800" algn="l" defTabSz="815780" rtl="0" eaLnBrk="1" fontAlgn="base" hangingPunct="1">
              <a:lnSpc>
                <a:spcPct val="120000"/>
              </a:lnSpc>
              <a:spcBef>
                <a:spcPts val="200"/>
              </a:spcBef>
              <a:spcAft>
                <a:spcPts val="200"/>
              </a:spcAft>
              <a:buClr>
                <a:schemeClr val="accent1"/>
              </a:buClr>
              <a:buFont typeface="Wingdings"/>
              <a:buChar char="n"/>
              <a:defRPr lang="en-GB" sz="1000" baseline="0" dirty="0" smtClean="0">
                <a:solidFill>
                  <a:schemeClr val="tx1"/>
                </a:solidFill>
                <a:latin typeface="+mn-lt"/>
                <a:ea typeface="MS PGothic" pitchFamily="34" charset="-128"/>
                <a:cs typeface="+mn-cs"/>
              </a:defRPr>
            </a:lvl2pPr>
            <a:lvl3pPr marL="355600" indent="-176213" algn="l" defTabSz="815780" rtl="0" eaLnBrk="1" fontAlgn="base" hangingPunct="1">
              <a:lnSpc>
                <a:spcPct val="120000"/>
              </a:lnSpc>
              <a:spcBef>
                <a:spcPts val="200"/>
              </a:spcBef>
              <a:spcAft>
                <a:spcPts val="200"/>
              </a:spcAft>
              <a:buClr>
                <a:schemeClr val="accent1"/>
              </a:buClr>
              <a:buFont typeface="Symbol"/>
              <a:buChar char="-"/>
              <a:defRPr lang="en-GB" sz="1000" baseline="0" dirty="0" smtClean="0">
                <a:solidFill>
                  <a:schemeClr val="tx1"/>
                </a:solidFill>
                <a:latin typeface="+mn-lt"/>
                <a:ea typeface="MS PGothic" pitchFamily="34" charset="-128"/>
                <a:cs typeface="+mn-cs"/>
              </a:defRPr>
            </a:lvl3pPr>
            <a:lvl4pPr marL="547688" indent="-190500" algn="l" defTabSz="815780" rtl="0" eaLnBrk="1" fontAlgn="base" hangingPunct="1">
              <a:lnSpc>
                <a:spcPct val="120000"/>
              </a:lnSpc>
              <a:spcBef>
                <a:spcPts val="200"/>
              </a:spcBef>
              <a:spcAft>
                <a:spcPts val="200"/>
              </a:spcAft>
              <a:buClr>
                <a:schemeClr val="accent1"/>
              </a:buClr>
              <a:buFont typeface="Symbol"/>
              <a:buChar char="-"/>
              <a:defRPr lang="en-GB" sz="1000" baseline="0" dirty="0" smtClean="0">
                <a:solidFill>
                  <a:schemeClr val="tx1"/>
                </a:solidFill>
                <a:latin typeface="+mn-lt"/>
                <a:ea typeface="MS PGothic" pitchFamily="34" charset="-128"/>
                <a:cs typeface="+mn-cs"/>
              </a:defRPr>
            </a:lvl4pPr>
            <a:lvl5pPr marL="715963" indent="-166688" algn="l" defTabSz="815780" rtl="0" eaLnBrk="1" fontAlgn="base" hangingPunct="1">
              <a:lnSpc>
                <a:spcPct val="120000"/>
              </a:lnSpc>
              <a:spcBef>
                <a:spcPts val="200"/>
              </a:spcBef>
              <a:spcAft>
                <a:spcPts val="200"/>
              </a:spcAft>
              <a:buClr>
                <a:schemeClr val="accent1"/>
              </a:buClr>
              <a:buFont typeface="Symbol"/>
              <a:buChar char="-"/>
              <a:defRPr lang="en-GB" sz="1000" baseline="0" dirty="0" smtClean="0">
                <a:solidFill>
                  <a:schemeClr val="tx1"/>
                </a:solidFill>
                <a:latin typeface="+mn-lt"/>
                <a:ea typeface="MS PGothic" pitchFamily="34" charset="-128"/>
                <a:cs typeface="+mn-cs"/>
              </a:defRPr>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dirty="0"/>
          </a:p>
        </p:txBody>
      </p:sp>
      <p:sp>
        <p:nvSpPr>
          <p:cNvPr id="13" name="Content Placeholder 3"/>
          <p:cNvSpPr>
            <a:spLocks noGrp="1"/>
          </p:cNvSpPr>
          <p:nvPr>
            <p:ph sz="half" idx="19"/>
          </p:nvPr>
        </p:nvSpPr>
        <p:spPr>
          <a:xfrm>
            <a:off x="4635692" y="1900801"/>
            <a:ext cx="4253686" cy="4538100"/>
          </a:xfrm>
          <a:prstGeom prst="rect">
            <a:avLst/>
          </a:prstGeom>
          <a:noFill/>
          <a:ln w="9525">
            <a:noFill/>
            <a:miter lim="800000"/>
            <a:headEnd/>
            <a:tailEnd/>
          </a:ln>
        </p:spPr>
        <p:txBody>
          <a:bodyPr lIns="0" tIns="108000" rIns="46800" bIns="64800"/>
          <a:lstStyle>
            <a:lvl1pPr marL="0" indent="0" algn="l" defTabSz="815780" rtl="0" eaLnBrk="1" fontAlgn="base" hangingPunct="1">
              <a:lnSpc>
                <a:spcPct val="120000"/>
              </a:lnSpc>
              <a:spcBef>
                <a:spcPts val="200"/>
              </a:spcBef>
              <a:spcAft>
                <a:spcPts val="200"/>
              </a:spcAft>
              <a:buNone/>
              <a:defRPr lang="en-GB" sz="1000" baseline="0" dirty="0" smtClean="0">
                <a:solidFill>
                  <a:schemeClr val="tx1"/>
                </a:solidFill>
                <a:latin typeface="+mn-lt"/>
                <a:ea typeface="MS PGothic" pitchFamily="34" charset="-128"/>
                <a:cs typeface="+mn-cs"/>
              </a:defRPr>
            </a:lvl1pPr>
            <a:lvl2pPr marL="179388" indent="-177800" algn="l" defTabSz="815780" rtl="0" eaLnBrk="1" fontAlgn="base" hangingPunct="1">
              <a:lnSpc>
                <a:spcPct val="120000"/>
              </a:lnSpc>
              <a:spcBef>
                <a:spcPts val="200"/>
              </a:spcBef>
              <a:spcAft>
                <a:spcPts val="200"/>
              </a:spcAft>
              <a:buClr>
                <a:schemeClr val="accent1"/>
              </a:buClr>
              <a:buFont typeface="Wingdings"/>
              <a:buChar char="n"/>
              <a:defRPr lang="en-GB" sz="1000" baseline="0" dirty="0" smtClean="0">
                <a:solidFill>
                  <a:schemeClr val="tx1"/>
                </a:solidFill>
                <a:latin typeface="+mn-lt"/>
                <a:ea typeface="MS PGothic" pitchFamily="34" charset="-128"/>
                <a:cs typeface="+mn-cs"/>
              </a:defRPr>
            </a:lvl2pPr>
            <a:lvl3pPr marL="355600" indent="-176213" algn="l" defTabSz="815780" rtl="0" eaLnBrk="1" fontAlgn="base" hangingPunct="1">
              <a:lnSpc>
                <a:spcPct val="120000"/>
              </a:lnSpc>
              <a:spcBef>
                <a:spcPts val="200"/>
              </a:spcBef>
              <a:spcAft>
                <a:spcPts val="200"/>
              </a:spcAft>
              <a:buClr>
                <a:schemeClr val="accent1"/>
              </a:buClr>
              <a:buFont typeface="Symbol"/>
              <a:buChar char="-"/>
              <a:defRPr lang="en-GB" sz="1000" baseline="0" dirty="0" smtClean="0">
                <a:solidFill>
                  <a:schemeClr val="tx1"/>
                </a:solidFill>
                <a:latin typeface="+mn-lt"/>
                <a:ea typeface="MS PGothic" pitchFamily="34" charset="-128"/>
                <a:cs typeface="+mn-cs"/>
              </a:defRPr>
            </a:lvl3pPr>
            <a:lvl4pPr marL="547688" indent="-190500" algn="l" defTabSz="815780" rtl="0" eaLnBrk="1" fontAlgn="base" hangingPunct="1">
              <a:lnSpc>
                <a:spcPct val="120000"/>
              </a:lnSpc>
              <a:spcBef>
                <a:spcPts val="200"/>
              </a:spcBef>
              <a:spcAft>
                <a:spcPts val="200"/>
              </a:spcAft>
              <a:buClr>
                <a:schemeClr val="accent1"/>
              </a:buClr>
              <a:buFont typeface="Symbol"/>
              <a:buChar char="-"/>
              <a:defRPr lang="en-GB" sz="1000" baseline="0" dirty="0" smtClean="0">
                <a:solidFill>
                  <a:schemeClr val="tx1"/>
                </a:solidFill>
                <a:latin typeface="+mn-lt"/>
                <a:ea typeface="MS PGothic" pitchFamily="34" charset="-128"/>
                <a:cs typeface="+mn-cs"/>
              </a:defRPr>
            </a:lvl4pPr>
            <a:lvl5pPr marL="715963" indent="-166688" algn="l" defTabSz="815780" rtl="0" eaLnBrk="1" fontAlgn="base" hangingPunct="1">
              <a:lnSpc>
                <a:spcPct val="120000"/>
              </a:lnSpc>
              <a:spcBef>
                <a:spcPts val="200"/>
              </a:spcBef>
              <a:spcAft>
                <a:spcPts val="200"/>
              </a:spcAft>
              <a:buClr>
                <a:schemeClr val="accent1"/>
              </a:buClr>
              <a:buFont typeface="Symbol"/>
              <a:buChar char="-"/>
              <a:defRPr lang="en-GB" sz="1000" baseline="0" dirty="0" smtClean="0">
                <a:solidFill>
                  <a:schemeClr val="tx1"/>
                </a:solidFill>
                <a:latin typeface="+mn-lt"/>
                <a:ea typeface="MS PGothic" pitchFamily="34" charset="-128"/>
                <a:cs typeface="+mn-cs"/>
              </a:defRPr>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dirty="0"/>
          </a:p>
        </p:txBody>
      </p:sp>
      <p:sp>
        <p:nvSpPr>
          <p:cNvPr id="16" name="Slide Header Placeholder"/>
          <p:cNvSpPr>
            <a:spLocks noGrp="1"/>
          </p:cNvSpPr>
          <p:nvPr>
            <p:ph type="title"/>
          </p:nvPr>
        </p:nvSpPr>
        <p:spPr>
          <a:xfrm>
            <a:off x="245908" y="57600"/>
            <a:ext cx="5848615" cy="720000"/>
          </a:xfrm>
          <a:prstGeom prst="rect">
            <a:avLst/>
          </a:prstGeom>
        </p:spPr>
        <p:txBody>
          <a:bodyPr lIns="0" tIns="0" rIns="0" bIns="0" anchor="b"/>
          <a:lstStyle>
            <a:lvl1pPr algn="l" defTabSz="957263" rtl="0" eaLnBrk="1" fontAlgn="base" hangingPunct="1">
              <a:lnSpc>
                <a:spcPct val="120000"/>
              </a:lnSpc>
              <a:spcBef>
                <a:spcPct val="0"/>
              </a:spcBef>
              <a:spcAft>
                <a:spcPct val="0"/>
              </a:spcAft>
              <a:defRPr lang="en-GB" sz="1800" b="1" baseline="0" dirty="0">
                <a:solidFill>
                  <a:schemeClr val="bg1"/>
                </a:solidFill>
                <a:latin typeface="+mj-lt"/>
                <a:ea typeface="MS PGothic" pitchFamily="34" charset="-128"/>
                <a:cs typeface="Arial Unicode MS" pitchFamily="34" charset="-128"/>
              </a:defRPr>
            </a:lvl1pPr>
          </a:lstStyle>
          <a:p>
            <a:r>
              <a:rPr lang="zh-TW" altLang="en-US"/>
              <a:t>按一下以編輯母片標題樣式</a:t>
            </a:r>
            <a:endParaRPr lang="en-GB" dirty="0"/>
          </a:p>
        </p:txBody>
      </p:sp>
      <p:sp>
        <p:nvSpPr>
          <p:cNvPr id="18" name="Text Placeholder 11"/>
          <p:cNvSpPr>
            <a:spLocks noGrp="1"/>
          </p:cNvSpPr>
          <p:nvPr>
            <p:ph type="body" sz="quarter" idx="15"/>
          </p:nvPr>
        </p:nvSpPr>
        <p:spPr>
          <a:xfrm>
            <a:off x="245908" y="1051200"/>
            <a:ext cx="8640000" cy="576000"/>
          </a:xfrm>
          <a:prstGeom prst="rect">
            <a:avLst/>
          </a:prstGeom>
        </p:spPr>
        <p:txBody>
          <a:bodyPr lIns="0" tIns="0" rIns="0" bIns="0"/>
          <a:lstStyle>
            <a:lvl1pPr>
              <a:lnSpc>
                <a:spcPct val="113000"/>
              </a:lnSpc>
              <a:spcBef>
                <a:spcPts val="0"/>
              </a:spcBef>
              <a:spcAft>
                <a:spcPts val="0"/>
              </a:spcAft>
              <a:defRPr sz="1400" b="1" baseline="0">
                <a:latin typeface="+mj-lt"/>
                <a:ea typeface="MS PGothic" pitchFamily="34" charset="-128"/>
              </a:defRPr>
            </a:lvl1pPr>
          </a:lstStyle>
          <a:p>
            <a:pPr lvl="0"/>
            <a:r>
              <a:rPr lang="zh-TW" altLang="en-US"/>
              <a:t>按一下以編輯母片文字樣式</a:t>
            </a:r>
          </a:p>
        </p:txBody>
      </p:sp>
      <p:sp>
        <p:nvSpPr>
          <p:cNvPr id="12" name="Text Placeholder 2"/>
          <p:cNvSpPr>
            <a:spLocks noGrp="1"/>
          </p:cNvSpPr>
          <p:nvPr>
            <p:ph type="body" idx="1"/>
          </p:nvPr>
        </p:nvSpPr>
        <p:spPr>
          <a:xfrm>
            <a:off x="245908" y="1684068"/>
            <a:ext cx="4253538" cy="216000"/>
          </a:xfrm>
          <a:prstGeom prst="callout1">
            <a:avLst>
              <a:gd name="adj1" fmla="val 100536"/>
              <a:gd name="adj2" fmla="val 99996"/>
              <a:gd name="adj3" fmla="val 100706"/>
              <a:gd name="adj4" fmla="val 0"/>
            </a:avLst>
          </a:prstGeom>
          <a:solidFill>
            <a:srgbClr val="D3D3D3"/>
          </a:solidFill>
          <a:ln w="19050">
            <a:noFill/>
            <a:headEnd/>
            <a:tailEnd/>
          </a:ln>
        </p:spPr>
        <p:txBody>
          <a:bodyPr lIns="72000" tIns="0" rIns="0" bIns="36000" anchor="ctr"/>
          <a:lstStyle>
            <a:lvl1pPr>
              <a:defRPr lang="en-US" sz="1200" b="1" kern="1200" baseline="0" dirty="0" smtClean="0">
                <a:ln>
                  <a:noFill/>
                </a:ln>
                <a:solidFill>
                  <a:srgbClr val="1F497D"/>
                </a:solidFill>
                <a:latin typeface="Arial" charset="0"/>
                <a:ea typeface="MS PGothic" pitchFamily="34" charset="-128"/>
                <a:cs typeface="+mn-cs"/>
              </a:defRPr>
            </a:lvl1pPr>
          </a:lstStyle>
          <a:p>
            <a:pPr lvl="0"/>
            <a:r>
              <a:rPr lang="zh-TW" altLang="en-US"/>
              <a:t>按一下以編輯母片文字樣式</a:t>
            </a:r>
          </a:p>
        </p:txBody>
      </p:sp>
      <p:sp>
        <p:nvSpPr>
          <p:cNvPr id="14" name="Text Placeholder 2"/>
          <p:cNvSpPr>
            <a:spLocks noGrp="1"/>
          </p:cNvSpPr>
          <p:nvPr>
            <p:ph type="body" idx="20"/>
          </p:nvPr>
        </p:nvSpPr>
        <p:spPr>
          <a:xfrm>
            <a:off x="4635715" y="1684068"/>
            <a:ext cx="4253686" cy="216000"/>
          </a:xfrm>
          <a:prstGeom prst="callout1">
            <a:avLst>
              <a:gd name="adj1" fmla="val 100536"/>
              <a:gd name="adj2" fmla="val 99996"/>
              <a:gd name="adj3" fmla="val 100706"/>
              <a:gd name="adj4" fmla="val 0"/>
            </a:avLst>
          </a:prstGeom>
          <a:solidFill>
            <a:srgbClr val="D3D3D3"/>
          </a:solidFill>
          <a:ln w="19050">
            <a:noFill/>
            <a:headEnd/>
            <a:tailEnd/>
          </a:ln>
        </p:spPr>
        <p:txBody>
          <a:bodyPr lIns="72000" tIns="0" rIns="0" bIns="36000" anchor="ctr"/>
          <a:lstStyle>
            <a:lvl1pPr>
              <a:defRPr lang="en-US" sz="1200" b="1" kern="1200" baseline="0" dirty="0" smtClean="0">
                <a:ln>
                  <a:noFill/>
                </a:ln>
                <a:solidFill>
                  <a:srgbClr val="1F497D"/>
                </a:solidFill>
                <a:latin typeface="Arial" charset="0"/>
                <a:ea typeface="MS PGothic" pitchFamily="34" charset="-128"/>
                <a:cs typeface="+mn-cs"/>
              </a:defRPr>
            </a:lvl1pPr>
          </a:lstStyle>
          <a:p>
            <a:pPr lvl="0"/>
            <a:r>
              <a:rPr lang="zh-TW" altLang="en-US"/>
              <a:t>按一下以編輯母片文字樣式</a:t>
            </a:r>
          </a:p>
        </p:txBody>
      </p:sp>
      <p:sp>
        <p:nvSpPr>
          <p:cNvPr id="15" name="Subheader Placeholder"/>
          <p:cNvSpPr>
            <a:spLocks noGrp="1"/>
          </p:cNvSpPr>
          <p:nvPr>
            <p:ph type="body" sz="quarter" idx="14"/>
          </p:nvPr>
        </p:nvSpPr>
        <p:spPr>
          <a:xfrm>
            <a:off x="1424354" y="6525344"/>
            <a:ext cx="6712615" cy="231856"/>
          </a:xfrm>
          <a:prstGeom prst="rect">
            <a:avLst/>
          </a:prstGeom>
        </p:spPr>
        <p:txBody>
          <a:bodyPr lIns="0" tIns="0" rIns="0" bIns="0" anchor="b"/>
          <a:lstStyle>
            <a:lvl1pPr marL="228600" indent="-228600">
              <a:spcBef>
                <a:spcPts val="0"/>
              </a:spcBef>
              <a:spcAft>
                <a:spcPts val="0"/>
              </a:spcAft>
              <a:buClrTx/>
              <a:buFontTx/>
              <a:buNone/>
              <a:defRPr lang="en-GB" sz="700" i="1" baseline="0" dirty="0" smtClean="0">
                <a:solidFill>
                  <a:schemeClr val="tx1"/>
                </a:solidFill>
                <a:latin typeface="+mn-lt"/>
                <a:ea typeface="MS PGothic" pitchFamily="34" charset="-128"/>
                <a:cs typeface="Arial Unicode MS" pitchFamily="34" charset="-128"/>
              </a:defRPr>
            </a:lvl1pPr>
          </a:lstStyle>
          <a:p>
            <a:pPr lvl="0"/>
            <a:r>
              <a:rPr lang="zh-TW" altLang="en-US"/>
              <a:t>按一下以編輯母片文字樣式</a:t>
            </a:r>
          </a:p>
        </p:txBody>
      </p:sp>
      <p:sp>
        <p:nvSpPr>
          <p:cNvPr id="9" name="Slide Number Placeholder"/>
          <p:cNvSpPr>
            <a:spLocks noGrp="1"/>
          </p:cNvSpPr>
          <p:nvPr>
            <p:ph type="ftr" sz="quarter" idx="21"/>
          </p:nvPr>
        </p:nvSpPr>
        <p:spPr>
          <a:xfrm>
            <a:off x="8154988" y="6523038"/>
            <a:ext cx="735012" cy="230187"/>
          </a:xfrm>
          <a:prstGeom prst="rect">
            <a:avLst/>
          </a:prstGeom>
        </p:spPr>
        <p:txBody>
          <a:bodyPr vert="horz" wrap="square" lIns="0" tIns="0" rIns="18000" bIns="18000" numCol="1" anchor="ctr" anchorCtr="0" compatLnSpc="1">
            <a:prstTxWarp prst="textNoShape">
              <a:avLst/>
            </a:prstTxWarp>
          </a:bodyPr>
          <a:lstStyle>
            <a:lvl1pPr algn="r">
              <a:defRPr kumimoji="0" sz="1000">
                <a:solidFill>
                  <a:schemeClr val="bg1"/>
                </a:solidFill>
                <a:latin typeface="Calibri" pitchFamily="34" charset="0"/>
              </a:defRPr>
            </a:lvl1pPr>
          </a:lstStyle>
          <a:p>
            <a:pPr>
              <a:defRPr/>
            </a:pPr>
            <a:r>
              <a:rPr lang="en-GB" altLang="zh-TW"/>
              <a:t>6</a:t>
            </a:r>
          </a:p>
        </p:txBody>
      </p:sp>
      <p:sp>
        <p:nvSpPr>
          <p:cNvPr id="10" name="Slide Number Placeholder 5"/>
          <p:cNvSpPr>
            <a:spLocks noGrp="1"/>
          </p:cNvSpPr>
          <p:nvPr>
            <p:ph type="sldNum" sz="quarter" idx="22"/>
          </p:nvPr>
        </p:nvSpPr>
        <p:spPr>
          <a:xfrm>
            <a:off x="6457950" y="6381750"/>
            <a:ext cx="2057400" cy="365125"/>
          </a:xfrm>
        </p:spPr>
        <p:txBody>
          <a:bodyPr anchor="b"/>
          <a:lstStyle>
            <a:lvl1pPr algn="r" fontAlgn="auto">
              <a:spcBef>
                <a:spcPts val="0"/>
              </a:spcBef>
              <a:spcAft>
                <a:spcPts val="0"/>
              </a:spcAft>
              <a:defRPr sz="800">
                <a:latin typeface="+mj-lt"/>
                <a:ea typeface="+mn-ea"/>
              </a:defRPr>
            </a:lvl1pPr>
          </a:lstStyle>
          <a:p>
            <a:pPr>
              <a:defRPr/>
            </a:pPr>
            <a:fld id="{B1914863-335C-4D8C-B590-7E6FC044DB8E}" type="slidenum">
              <a:rPr lang="zh-TW" altLang="en-US"/>
              <a:pPr>
                <a:defRPr/>
              </a:pPr>
              <a:t>‹#›</a:t>
            </a:fld>
            <a:endParaRPr lang="zh-TW"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只有標題">
    <p:spTree>
      <p:nvGrpSpPr>
        <p:cNvPr id="1" name=""/>
        <p:cNvGrpSpPr/>
        <p:nvPr/>
      </p:nvGrpSpPr>
      <p:grpSpPr>
        <a:xfrm>
          <a:off x="0" y="0"/>
          <a:ext cx="0" cy="0"/>
          <a:chOff x="0" y="0"/>
          <a:chExt cx="0" cy="0"/>
        </a:xfrm>
      </p:grpSpPr>
      <p:sp>
        <p:nvSpPr>
          <p:cNvPr id="6" name="Title 1"/>
          <p:cNvSpPr>
            <a:spLocks noGrp="1"/>
          </p:cNvSpPr>
          <p:nvPr>
            <p:ph type="title"/>
          </p:nvPr>
        </p:nvSpPr>
        <p:spPr>
          <a:xfrm>
            <a:off x="249379" y="629491"/>
            <a:ext cx="8355165" cy="539335"/>
          </a:xfrm>
        </p:spPr>
        <p:txBody>
          <a:bodyPr/>
          <a:lstStyle/>
          <a:p>
            <a:r>
              <a:rPr lang="zh-TW" altLang="en-US" dirty="0"/>
              <a:t>按一下以編輯母片標題樣式</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2FD858E0-180F-45CA-BCDB-50CD15ED8E5C}"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7" name="內容版面配置區 4"/>
          <p:cNvSpPr>
            <a:spLocks noGrp="1"/>
          </p:cNvSpPr>
          <p:nvPr>
            <p:ph sz="quarter" idx="11"/>
          </p:nvPr>
        </p:nvSpPr>
        <p:spPr>
          <a:xfrm>
            <a:off x="539749" y="1496251"/>
            <a:ext cx="8050619" cy="4492119"/>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Slide Number Placeholder 5"/>
          <p:cNvSpPr>
            <a:spLocks noGrp="1"/>
          </p:cNvSpPr>
          <p:nvPr>
            <p:ph type="sldNum" sz="quarter" idx="12"/>
          </p:nvPr>
        </p:nvSpPr>
        <p:spPr/>
        <p:txBody>
          <a:bodyPr/>
          <a:lstStyle>
            <a:lvl1pPr>
              <a:defRPr/>
            </a:lvl1pPr>
          </a:lstStyle>
          <a:p>
            <a:pPr>
              <a:defRPr/>
            </a:pPr>
            <a:fld id="{DFBBFEC5-4F3B-4FCD-923A-43029C7D6CEF}"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圖表">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7" name="圖表版面配置區 4"/>
          <p:cNvSpPr>
            <a:spLocks noGrp="1"/>
          </p:cNvSpPr>
          <p:nvPr>
            <p:ph type="chart" sz="quarter" idx="11"/>
          </p:nvPr>
        </p:nvSpPr>
        <p:spPr>
          <a:xfrm>
            <a:off x="539750" y="1510319"/>
            <a:ext cx="8064794" cy="4492119"/>
          </a:xfrm>
          <a:prstGeom prst="rect">
            <a:avLst/>
          </a:prstGeom>
        </p:spPr>
        <p:txBody>
          <a:bodyPr rtlCol="0">
            <a:normAutofit/>
          </a:bodyPr>
          <a:lstStyle>
            <a:lvl1pPr>
              <a:defRPr>
                <a:solidFill>
                  <a:schemeClr val="tx2"/>
                </a:solidFill>
              </a:defRPr>
            </a:lvl1pPr>
          </a:lstStyle>
          <a:p>
            <a:pPr lvl="0"/>
            <a:endParaRPr lang="zh-TW" altLang="en-US" noProof="0" dirty="0"/>
          </a:p>
        </p:txBody>
      </p:sp>
      <p:sp>
        <p:nvSpPr>
          <p:cNvPr id="4" name="Slide Number Placeholder 5"/>
          <p:cNvSpPr>
            <a:spLocks noGrp="1"/>
          </p:cNvSpPr>
          <p:nvPr>
            <p:ph type="sldNum" sz="quarter" idx="12"/>
          </p:nvPr>
        </p:nvSpPr>
        <p:spPr/>
        <p:txBody>
          <a:bodyPr/>
          <a:lstStyle>
            <a:lvl1pPr>
              <a:defRPr/>
            </a:lvl1pPr>
          </a:lstStyle>
          <a:p>
            <a:pPr>
              <a:defRPr/>
            </a:pPr>
            <a:fld id="{FA4CD435-4BA2-4E15-8AD0-F07878DF7336}"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圖表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8" name="圖表版面配置區 7"/>
          <p:cNvSpPr>
            <a:spLocks noGrp="1"/>
          </p:cNvSpPr>
          <p:nvPr>
            <p:ph type="chart" sz="quarter" idx="14"/>
          </p:nvPr>
        </p:nvSpPr>
        <p:spPr>
          <a:xfrm>
            <a:off x="557213" y="1530669"/>
            <a:ext cx="4618264" cy="4481998"/>
          </a:xfrm>
          <a:prstGeom prst="rect">
            <a:avLst/>
          </a:prstGeom>
        </p:spPr>
        <p:txBody>
          <a:bodyPr rtlCol="0">
            <a:normAutofit/>
          </a:bodyPr>
          <a:lstStyle>
            <a:lvl1pPr>
              <a:defRPr>
                <a:solidFill>
                  <a:schemeClr val="tx2"/>
                </a:solidFill>
              </a:defRPr>
            </a:lvl1pPr>
          </a:lstStyle>
          <a:p>
            <a:pPr lvl="0"/>
            <a:endParaRPr lang="zh-TW" altLang="en-US" noProof="0"/>
          </a:p>
        </p:txBody>
      </p:sp>
      <p:sp>
        <p:nvSpPr>
          <p:cNvPr id="7" name="文字版面配置區 9"/>
          <p:cNvSpPr>
            <a:spLocks noGrp="1"/>
          </p:cNvSpPr>
          <p:nvPr>
            <p:ph type="body" sz="quarter" idx="15"/>
          </p:nvPr>
        </p:nvSpPr>
        <p:spPr>
          <a:xfrm>
            <a:off x="5536248" y="1517014"/>
            <a:ext cx="3073399" cy="4492119"/>
          </a:xfrm>
          <a:prstGeom prst="rect">
            <a:avLst/>
          </a:prstGeo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Slide Number Placeholder 5"/>
          <p:cNvSpPr>
            <a:spLocks noGrp="1"/>
          </p:cNvSpPr>
          <p:nvPr>
            <p:ph type="sldNum" sz="quarter" idx="16"/>
          </p:nvPr>
        </p:nvSpPr>
        <p:spPr/>
        <p:txBody>
          <a:bodyPr/>
          <a:lstStyle>
            <a:lvl1pPr>
              <a:defRPr/>
            </a:lvl1pPr>
          </a:lstStyle>
          <a:p>
            <a:pPr>
              <a:defRPr/>
            </a:pPr>
            <a:fld id="{CCDE0490-AB2E-4B03-BF3C-FF38D52E68CD}"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8" name="SmartArt 版面配置區 4"/>
          <p:cNvSpPr>
            <a:spLocks noGrp="1"/>
          </p:cNvSpPr>
          <p:nvPr>
            <p:ph type="dgm" sz="quarter" idx="11"/>
          </p:nvPr>
        </p:nvSpPr>
        <p:spPr>
          <a:xfrm>
            <a:off x="539456" y="1495917"/>
            <a:ext cx="8065087" cy="4492120"/>
          </a:xfrm>
          <a:prstGeom prst="rect">
            <a:avLst/>
          </a:prstGeom>
        </p:spPr>
        <p:txBody>
          <a:bodyPr rtlCol="0">
            <a:normAutofit/>
          </a:bodyPr>
          <a:lstStyle>
            <a:lvl1pPr>
              <a:defRPr>
                <a:solidFill>
                  <a:schemeClr val="tx2"/>
                </a:solidFill>
              </a:defRPr>
            </a:lvl1pPr>
          </a:lstStyle>
          <a:p>
            <a:pPr lvl="0"/>
            <a:endParaRPr lang="zh-TW" altLang="en-US" noProof="0"/>
          </a:p>
        </p:txBody>
      </p:sp>
      <p:sp>
        <p:nvSpPr>
          <p:cNvPr id="4" name="Slide Number Placeholder 5"/>
          <p:cNvSpPr>
            <a:spLocks noGrp="1"/>
          </p:cNvSpPr>
          <p:nvPr>
            <p:ph type="sldNum" sz="quarter" idx="12"/>
          </p:nvPr>
        </p:nvSpPr>
        <p:spPr/>
        <p:txBody>
          <a:bodyPr/>
          <a:lstStyle>
            <a:lvl1pPr>
              <a:defRPr/>
            </a:lvl1pPr>
          </a:lstStyle>
          <a:p>
            <a:pPr>
              <a:defRPr/>
            </a:pPr>
            <a:fld id="{599C55A9-380A-4637-B663-ECF1015F562B}"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格">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7" name="表格版面配置區 5"/>
          <p:cNvSpPr>
            <a:spLocks noGrp="1"/>
          </p:cNvSpPr>
          <p:nvPr>
            <p:ph type="tbl" sz="quarter" idx="11"/>
          </p:nvPr>
        </p:nvSpPr>
        <p:spPr>
          <a:xfrm>
            <a:off x="539455" y="1507346"/>
            <a:ext cx="8050913" cy="4492119"/>
          </a:xfrm>
          <a:prstGeom prst="rect">
            <a:avLst/>
          </a:prstGeom>
        </p:spPr>
        <p:txBody>
          <a:bodyPr rtlCol="0">
            <a:normAutofit/>
          </a:bodyPr>
          <a:lstStyle>
            <a:lvl1pPr>
              <a:defRPr>
                <a:solidFill>
                  <a:schemeClr val="tx2"/>
                </a:solidFill>
              </a:defRPr>
            </a:lvl1pPr>
          </a:lstStyle>
          <a:p>
            <a:pPr lvl="0"/>
            <a:endParaRPr lang="zh-TW" altLang="en-US" noProof="0"/>
          </a:p>
        </p:txBody>
      </p:sp>
      <p:sp>
        <p:nvSpPr>
          <p:cNvPr id="4" name="Slide Number Placeholder 5"/>
          <p:cNvSpPr>
            <a:spLocks noGrp="1"/>
          </p:cNvSpPr>
          <p:nvPr>
            <p:ph type="sldNum" sz="quarter" idx="12"/>
          </p:nvPr>
        </p:nvSpPr>
        <p:spPr/>
        <p:txBody>
          <a:bodyPr/>
          <a:lstStyle>
            <a:lvl1pPr>
              <a:defRPr/>
            </a:lvl1pPr>
          </a:lstStyle>
          <a:p>
            <a:pPr>
              <a:defRPr/>
            </a:pPr>
            <a:fld id="{8525982D-BE07-458F-949D-0071FA0FA4D1}"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4" name="Content Placeholder 2"/>
          <p:cNvSpPr>
            <a:spLocks noGrp="1"/>
          </p:cNvSpPr>
          <p:nvPr>
            <p:ph sz="half" idx="1"/>
          </p:nvPr>
        </p:nvSpPr>
        <p:spPr>
          <a:xfrm>
            <a:off x="547689" y="2240544"/>
            <a:ext cx="3886200" cy="3767600"/>
          </a:xfrm>
          <a:prstGeom prst="rect">
            <a:avLst/>
          </a:prstGeom>
        </p:spPr>
        <p:txBody>
          <a:bodyPr>
            <a:normAutofit/>
          </a:bodyPr>
          <a:lstStyle>
            <a:lvl1pPr>
              <a:defRPr sz="2000">
                <a:solidFill>
                  <a:schemeClr val="tx2"/>
                </a:solidFill>
              </a:defRPr>
            </a:lvl1pPr>
          </a:lstStyle>
          <a:p>
            <a:pPr lvl="0"/>
            <a:r>
              <a:rPr lang="zh-TW" altLang="en-US" dirty="0"/>
              <a:t>編輯母片文字樣式
第二層
第三層
第四層
第五層</a:t>
            </a:r>
            <a:endParaRPr lang="en-US" dirty="0"/>
          </a:p>
        </p:txBody>
      </p:sp>
      <p:sp>
        <p:nvSpPr>
          <p:cNvPr id="5" name="Content Placeholder 3"/>
          <p:cNvSpPr>
            <a:spLocks noGrp="1"/>
          </p:cNvSpPr>
          <p:nvPr>
            <p:ph sz="half" idx="2"/>
          </p:nvPr>
        </p:nvSpPr>
        <p:spPr>
          <a:xfrm>
            <a:off x="4728822" y="2234414"/>
            <a:ext cx="3886200" cy="3773730"/>
          </a:xfrm>
          <a:prstGeom prst="rect">
            <a:avLst/>
          </a:prstGeom>
        </p:spPr>
        <p:txBody>
          <a:bodyPr>
            <a:normAutofit/>
          </a:bodyPr>
          <a:lstStyle>
            <a:lvl1pPr>
              <a:defRPr sz="2000">
                <a:solidFill>
                  <a:schemeClr val="tx2"/>
                </a:solidFill>
              </a:defRPr>
            </a:lvl1pPr>
          </a:lstStyle>
          <a:p>
            <a:pPr lvl="0"/>
            <a:r>
              <a:rPr lang="zh-TW" altLang="en-US" dirty="0"/>
              <a:t>編輯母片文字樣式
第二層
第三層
第四層
第五層</a:t>
            </a:r>
            <a:endParaRPr lang="en-US" dirty="0"/>
          </a:p>
        </p:txBody>
      </p:sp>
      <p:sp>
        <p:nvSpPr>
          <p:cNvPr id="15" name="文字版面配置區 14"/>
          <p:cNvSpPr>
            <a:spLocks noGrp="1"/>
          </p:cNvSpPr>
          <p:nvPr>
            <p:ph type="body" sz="quarter" idx="13"/>
          </p:nvPr>
        </p:nvSpPr>
        <p:spPr>
          <a:xfrm>
            <a:off x="547689" y="1515745"/>
            <a:ext cx="3875722" cy="547688"/>
          </a:xfrm>
          <a:prstGeom prst="rect">
            <a:avLst/>
          </a:prstGeom>
        </p:spPr>
        <p:txBody>
          <a:bodyPr>
            <a:normAutofit/>
          </a:bodyPr>
          <a:lstStyle>
            <a:lvl1pPr marL="0" indent="0" algn="ctr">
              <a:buNone/>
              <a:defRPr sz="2400">
                <a:solidFill>
                  <a:schemeClr val="tx2"/>
                </a:solidFill>
              </a:defRPr>
            </a:lvl1pPr>
          </a:lstStyle>
          <a:p>
            <a:pPr lvl="0"/>
            <a:r>
              <a:rPr lang="zh-TW" altLang="en-US"/>
              <a:t>按一下以編輯母片文字樣式</a:t>
            </a:r>
          </a:p>
        </p:txBody>
      </p:sp>
      <p:sp>
        <p:nvSpPr>
          <p:cNvPr id="16" name="文字版面配置區 14"/>
          <p:cNvSpPr>
            <a:spLocks noGrp="1"/>
          </p:cNvSpPr>
          <p:nvPr>
            <p:ph type="body" sz="quarter" idx="14"/>
          </p:nvPr>
        </p:nvSpPr>
        <p:spPr>
          <a:xfrm>
            <a:off x="4728822" y="1515745"/>
            <a:ext cx="3875722" cy="547688"/>
          </a:xfrm>
          <a:prstGeom prst="rect">
            <a:avLst/>
          </a:prstGeom>
        </p:spPr>
        <p:txBody>
          <a:bodyPr>
            <a:normAutofit/>
          </a:bodyPr>
          <a:lstStyle>
            <a:lvl1pPr marL="0" indent="0" algn="ctr">
              <a:buNone/>
              <a:defRPr sz="2400">
                <a:solidFill>
                  <a:schemeClr val="tx2"/>
                </a:solidFill>
              </a:defRPr>
            </a:lvl1pPr>
          </a:lstStyle>
          <a:p>
            <a:pPr lvl="0"/>
            <a:r>
              <a:rPr lang="zh-TW" altLang="en-US"/>
              <a:t>按一下以編輯母片文字樣式</a:t>
            </a:r>
          </a:p>
        </p:txBody>
      </p:sp>
      <p:sp>
        <p:nvSpPr>
          <p:cNvPr id="7" name="Slide Number Placeholder 5"/>
          <p:cNvSpPr>
            <a:spLocks noGrp="1"/>
          </p:cNvSpPr>
          <p:nvPr>
            <p:ph type="sldNum" sz="quarter" idx="15"/>
          </p:nvPr>
        </p:nvSpPr>
        <p:spPr/>
        <p:txBody>
          <a:bodyPr/>
          <a:lstStyle>
            <a:lvl1pPr>
              <a:defRPr/>
            </a:lvl1pPr>
          </a:lstStyle>
          <a:p>
            <a:pPr>
              <a:defRPr/>
            </a:pPr>
            <a:fld id="{CF1909A1-D47C-4742-8278-D5980DE080D2}"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圖片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7" name="圖片版面配置區 6"/>
          <p:cNvSpPr>
            <a:spLocks noGrp="1"/>
          </p:cNvSpPr>
          <p:nvPr>
            <p:ph type="pic" sz="quarter" idx="13"/>
          </p:nvPr>
        </p:nvSpPr>
        <p:spPr>
          <a:xfrm>
            <a:off x="557848" y="1519238"/>
            <a:ext cx="4629150" cy="4491516"/>
          </a:xfrm>
          <a:prstGeom prst="rect">
            <a:avLst/>
          </a:prstGeom>
        </p:spPr>
        <p:txBody>
          <a:bodyPr rtlCol="0">
            <a:normAutofit/>
          </a:bodyPr>
          <a:lstStyle>
            <a:lvl1pPr>
              <a:defRPr>
                <a:solidFill>
                  <a:schemeClr val="tx2"/>
                </a:solidFill>
              </a:defRPr>
            </a:lvl1pPr>
          </a:lstStyle>
          <a:p>
            <a:pPr lvl="0"/>
            <a:endParaRPr lang="zh-TW" altLang="en-US" noProof="0"/>
          </a:p>
        </p:txBody>
      </p:sp>
      <p:sp>
        <p:nvSpPr>
          <p:cNvPr id="9" name="文字版面配置區 8"/>
          <p:cNvSpPr>
            <a:spLocks noGrp="1"/>
          </p:cNvSpPr>
          <p:nvPr>
            <p:ph type="body" sz="quarter" idx="14"/>
          </p:nvPr>
        </p:nvSpPr>
        <p:spPr>
          <a:xfrm>
            <a:off x="5650230" y="1507808"/>
            <a:ext cx="2944813" cy="4491516"/>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Slide Number Placeholder 5"/>
          <p:cNvSpPr>
            <a:spLocks noGrp="1"/>
          </p:cNvSpPr>
          <p:nvPr>
            <p:ph type="sldNum" sz="quarter" idx="15"/>
          </p:nvPr>
        </p:nvSpPr>
        <p:spPr/>
        <p:txBody>
          <a:bodyPr/>
          <a:lstStyle>
            <a:lvl1pPr>
              <a:defRPr/>
            </a:lvl1pPr>
          </a:lstStyle>
          <a:p>
            <a:pPr>
              <a:defRPr/>
            </a:pPr>
            <a:fld id="{0D58AE07-9F29-47B4-B240-EBF6EC6C856A}"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338" name="圖片 6"/>
          <p:cNvPicPr>
            <a:picLocks noChangeAspect="1"/>
          </p:cNvPicPr>
          <p:nvPr userDrawn="1"/>
        </p:nvPicPr>
        <p:blipFill>
          <a:blip r:embed="rId23" cstate="screen">
            <a:extLst>
              <a:ext uri="{28A0092B-C50C-407E-A947-70E740481C1C}">
                <a14:useLocalDpi xmlns:a14="http://schemas.microsoft.com/office/drawing/2010/main" xmlns=""/>
              </a:ext>
            </a:extLst>
          </a:blip>
          <a:srcRect t="-41525"/>
          <a:stretch>
            <a:fillRect/>
          </a:stretch>
        </p:blipFill>
        <p:spPr bwMode="auto">
          <a:xfrm>
            <a:off x="0" y="4306888"/>
            <a:ext cx="9144000" cy="2563812"/>
          </a:xfrm>
          <a:prstGeom prst="rect">
            <a:avLst/>
          </a:prstGeom>
          <a:noFill/>
          <a:ln w="9525">
            <a:noFill/>
            <a:miter lim="800000"/>
            <a:headEnd/>
            <a:tailEnd/>
          </a:ln>
        </p:spPr>
      </p:pic>
      <p:sp>
        <p:nvSpPr>
          <p:cNvPr id="6" name="Slide Number Placeholder 5"/>
          <p:cNvSpPr>
            <a:spLocks noGrp="1"/>
          </p:cNvSpPr>
          <p:nvPr>
            <p:ph type="sldNum" sz="quarter" idx="4"/>
          </p:nvPr>
        </p:nvSpPr>
        <p:spPr>
          <a:xfrm>
            <a:off x="8678863" y="6362700"/>
            <a:ext cx="327025" cy="276225"/>
          </a:xfrm>
          <a:prstGeom prst="rect">
            <a:avLst/>
          </a:prstGeom>
        </p:spPr>
        <p:txBody>
          <a:bodyPr vert="horz" wrap="square" lIns="91440" tIns="45720" rIns="91440" bIns="45720" numCol="1" anchor="ctr" anchorCtr="0" compatLnSpc="1">
            <a:prstTxWarp prst="textNoShape">
              <a:avLst/>
            </a:prstTxWarp>
          </a:bodyPr>
          <a:lstStyle>
            <a:lvl1pPr algn="r">
              <a:defRPr sz="800">
                <a:latin typeface="Microsoft JhengHei" pitchFamily="34" charset="-120"/>
                <a:ea typeface="Microsoft JhengHei" pitchFamily="34" charset="-120"/>
              </a:defRPr>
            </a:lvl1pPr>
          </a:lstStyle>
          <a:p>
            <a:pPr>
              <a:defRPr/>
            </a:pPr>
            <a:fld id="{02447345-6121-4686-9582-DEEA1DA2BA4F}" type="slidenum">
              <a:rPr lang="zh-TW" altLang="en-US"/>
              <a:pPr>
                <a:defRPr/>
              </a:pPr>
              <a:t>‹#›</a:t>
            </a:fld>
            <a:endParaRPr lang="zh-TW" altLang="en-US"/>
          </a:p>
        </p:txBody>
      </p:sp>
      <p:pic>
        <p:nvPicPr>
          <p:cNvPr id="14340" name="圖片 9"/>
          <p:cNvPicPr>
            <a:picLocks noChangeAspect="1"/>
          </p:cNvPicPr>
          <p:nvPr userDrawn="1"/>
        </p:nvPicPr>
        <p:blipFill>
          <a:blip r:embed="rId24" cstate="screen">
            <a:extLst>
              <a:ext uri="{28A0092B-C50C-407E-A947-70E740481C1C}">
                <a14:useLocalDpi xmlns:a14="http://schemas.microsoft.com/office/drawing/2010/main" xmlns=""/>
              </a:ext>
            </a:extLst>
          </a:blip>
          <a:srcRect/>
          <a:stretch>
            <a:fillRect/>
          </a:stretch>
        </p:blipFill>
        <p:spPr bwMode="auto">
          <a:xfrm>
            <a:off x="6746875" y="180975"/>
            <a:ext cx="2124075" cy="376238"/>
          </a:xfrm>
          <a:prstGeom prst="rect">
            <a:avLst/>
          </a:prstGeom>
          <a:noFill/>
          <a:ln w="9525">
            <a:noFill/>
            <a:miter lim="800000"/>
            <a:headEnd/>
            <a:tailEnd/>
          </a:ln>
        </p:spPr>
      </p:pic>
      <p:sp>
        <p:nvSpPr>
          <p:cNvPr id="14341" name="Title Placeholder 1"/>
          <p:cNvSpPr>
            <a:spLocks noGrp="1"/>
          </p:cNvSpPr>
          <p:nvPr>
            <p:ph type="title"/>
          </p:nvPr>
        </p:nvSpPr>
        <p:spPr bwMode="auto">
          <a:xfrm>
            <a:off x="539750" y="630238"/>
            <a:ext cx="8064500" cy="538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標題文字示意</a:t>
            </a:r>
          </a:p>
        </p:txBody>
      </p:sp>
      <p:sp>
        <p:nvSpPr>
          <p:cNvPr id="17" name="Slide Number Placeholder 5"/>
          <p:cNvSpPr txBox="1">
            <a:spLocks/>
          </p:cNvSpPr>
          <p:nvPr userDrawn="1"/>
        </p:nvSpPr>
        <p:spPr>
          <a:xfrm>
            <a:off x="8539163" y="5646738"/>
            <a:ext cx="444500" cy="239712"/>
          </a:xfrm>
          <a:prstGeom prst="rect">
            <a:avLst/>
          </a:prstGeom>
        </p:spPr>
        <p:txBody>
          <a:bodyPr anchor="ctr"/>
          <a:lstStyle/>
          <a:p>
            <a:pPr algn="r">
              <a:defRPr/>
            </a:pPr>
            <a:endParaRPr lang="zh-TW" altLang="en-US" sz="800">
              <a:latin typeface="Calibri" pitchFamily="34" charset="0"/>
              <a:ea typeface="Microsoft JhengHei" pitchFamily="34" charset="-120"/>
              <a:cs typeface="Calibri" pitchFamily="34" charset="0"/>
            </a:endParaRPr>
          </a:p>
        </p:txBody>
      </p:sp>
      <p:pic>
        <p:nvPicPr>
          <p:cNvPr id="14343" name="圖片 20"/>
          <p:cNvPicPr>
            <a:picLocks noChangeAspect="1"/>
          </p:cNvPicPr>
          <p:nvPr userDrawn="1"/>
        </p:nvPicPr>
        <p:blipFill>
          <a:blip r:embed="rId25"/>
          <a:srcRect/>
          <a:stretch>
            <a:fillRect/>
          </a:stretch>
        </p:blipFill>
        <p:spPr bwMode="auto">
          <a:xfrm>
            <a:off x="-1738313" y="557213"/>
            <a:ext cx="1409700" cy="5969000"/>
          </a:xfrm>
          <a:prstGeom prst="rect">
            <a:avLst/>
          </a:prstGeom>
          <a:noFill/>
          <a:ln w="9525">
            <a:noFill/>
            <a:miter lim="800000"/>
            <a:headEnd/>
            <a:tailEnd/>
          </a:ln>
        </p:spPr>
      </p:pic>
      <p:sp>
        <p:nvSpPr>
          <p:cNvPr id="11" name="矩形 10"/>
          <p:cNvSpPr/>
          <p:nvPr userDrawn="1"/>
        </p:nvSpPr>
        <p:spPr>
          <a:xfrm>
            <a:off x="-19050" y="6556375"/>
            <a:ext cx="8472488" cy="277813"/>
          </a:xfrm>
          <a:prstGeom prst="rect">
            <a:avLst/>
          </a:prstGeom>
        </p:spPr>
        <p:txBody>
          <a:bodyPr>
            <a:spAutoFit/>
          </a:bodyPr>
          <a:lstStyle/>
          <a:p>
            <a:pPr algn="ctr" fontAlgn="auto">
              <a:lnSpc>
                <a:spcPct val="150000"/>
              </a:lnSpc>
              <a:spcBef>
                <a:spcPts val="0"/>
              </a:spcBef>
              <a:spcAft>
                <a:spcPts val="0"/>
              </a:spcAft>
              <a:defRPr/>
            </a:pPr>
            <a:r>
              <a:rPr kumimoji="0" lang="en-US" altLang="zh-TW" sz="800" dirty="0">
                <a:latin typeface="Calibri" pitchFamily="34" charset="0"/>
                <a:ea typeface="+mn-ea"/>
                <a:cs typeface="Calibri" panose="020F0502020204030204" pitchFamily="34" charset="0"/>
              </a:rPr>
              <a:t>©Sino-American Silicon Products Inc.  All rights reserved.</a:t>
            </a:r>
          </a:p>
        </p:txBody>
      </p:sp>
      <p:sp>
        <p:nvSpPr>
          <p:cNvPr id="14345" name="Text Placeholder 2"/>
          <p:cNvSpPr>
            <a:spLocks noGrp="1"/>
          </p:cNvSpPr>
          <p:nvPr>
            <p:ph type="body" idx="1"/>
          </p:nvPr>
        </p:nvSpPr>
        <p:spPr bwMode="auto">
          <a:xfrm>
            <a:off x="539750" y="1489075"/>
            <a:ext cx="8064500" cy="4492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cSld>
  <p:clrMap bg1="lt1" tx1="dk1" bg2="lt2" tx2="dk2" accent1="accent1" accent2="accent2" accent3="accent3" accent4="accent4" accent5="accent5" accent6="accent6" hlink="hlink" folHlink="folHlink"/>
  <p:sldLayoutIdLst>
    <p:sldLayoutId id="2147486846" r:id="rId1"/>
    <p:sldLayoutId id="2147486832" r:id="rId2"/>
    <p:sldLayoutId id="2147486833" r:id="rId3"/>
    <p:sldLayoutId id="2147486834" r:id="rId4"/>
    <p:sldLayoutId id="2147486835" r:id="rId5"/>
    <p:sldLayoutId id="2147486836" r:id="rId6"/>
    <p:sldLayoutId id="2147486837" r:id="rId7"/>
    <p:sldLayoutId id="2147486838" r:id="rId8"/>
    <p:sldLayoutId id="2147486839" r:id="rId9"/>
    <p:sldLayoutId id="2147486840" r:id="rId10"/>
    <p:sldLayoutId id="2147486841" r:id="rId11"/>
    <p:sldLayoutId id="2147486842" r:id="rId12"/>
    <p:sldLayoutId id="2147486843" r:id="rId13"/>
    <p:sldLayoutId id="2147486847" r:id="rId14"/>
    <p:sldLayoutId id="2147486844" r:id="rId15"/>
    <p:sldLayoutId id="2147486848" r:id="rId16"/>
    <p:sldLayoutId id="2147486849" r:id="rId17"/>
    <p:sldLayoutId id="2147486850" r:id="rId18"/>
    <p:sldLayoutId id="2147486851" r:id="rId19"/>
    <p:sldLayoutId id="2147486852" r:id="rId20"/>
    <p:sldLayoutId id="2147486855" r:id="rId21"/>
  </p:sldLayoutIdLst>
  <p:hf hdr="0" ftr="0" dt="0"/>
  <p:txStyles>
    <p:titleStyle>
      <a:lvl1pPr algn="l" rtl="0" eaLnBrk="0" fontAlgn="base" hangingPunct="0">
        <a:lnSpc>
          <a:spcPct val="90000"/>
        </a:lnSpc>
        <a:spcBef>
          <a:spcPct val="0"/>
        </a:spcBef>
        <a:spcAft>
          <a:spcPct val="0"/>
        </a:spcAft>
        <a:defRPr sz="3000" b="1" kern="1200">
          <a:solidFill>
            <a:srgbClr val="2F5597"/>
          </a:solidFill>
          <a:latin typeface="Calibri" pitchFamily="34" charset="0"/>
          <a:ea typeface="Microsoft JhengHei" pitchFamily="34" charset="-120"/>
          <a:cs typeface="+mj-cs"/>
        </a:defRPr>
      </a:lvl1pPr>
      <a:lvl2pPr algn="l" rtl="0" eaLnBrk="0" fontAlgn="base" hangingPunct="0">
        <a:lnSpc>
          <a:spcPct val="90000"/>
        </a:lnSpc>
        <a:spcBef>
          <a:spcPct val="0"/>
        </a:spcBef>
        <a:spcAft>
          <a:spcPct val="0"/>
        </a:spcAft>
        <a:defRPr sz="3000" b="1">
          <a:solidFill>
            <a:srgbClr val="2F5597"/>
          </a:solidFill>
          <a:latin typeface="Calibri" pitchFamily="34" charset="0"/>
          <a:ea typeface="Microsoft JhengHei" pitchFamily="34" charset="-120"/>
        </a:defRPr>
      </a:lvl2pPr>
      <a:lvl3pPr algn="l" rtl="0" eaLnBrk="0" fontAlgn="base" hangingPunct="0">
        <a:lnSpc>
          <a:spcPct val="90000"/>
        </a:lnSpc>
        <a:spcBef>
          <a:spcPct val="0"/>
        </a:spcBef>
        <a:spcAft>
          <a:spcPct val="0"/>
        </a:spcAft>
        <a:defRPr sz="3000" b="1">
          <a:solidFill>
            <a:srgbClr val="2F5597"/>
          </a:solidFill>
          <a:latin typeface="Calibri" pitchFamily="34" charset="0"/>
          <a:ea typeface="Microsoft JhengHei" pitchFamily="34" charset="-120"/>
        </a:defRPr>
      </a:lvl3pPr>
      <a:lvl4pPr algn="l" rtl="0" eaLnBrk="0" fontAlgn="base" hangingPunct="0">
        <a:lnSpc>
          <a:spcPct val="90000"/>
        </a:lnSpc>
        <a:spcBef>
          <a:spcPct val="0"/>
        </a:spcBef>
        <a:spcAft>
          <a:spcPct val="0"/>
        </a:spcAft>
        <a:defRPr sz="3000" b="1">
          <a:solidFill>
            <a:srgbClr val="2F5597"/>
          </a:solidFill>
          <a:latin typeface="Calibri" pitchFamily="34" charset="0"/>
          <a:ea typeface="Microsoft JhengHei" pitchFamily="34" charset="-120"/>
        </a:defRPr>
      </a:lvl4pPr>
      <a:lvl5pPr algn="l" rtl="0" eaLnBrk="0" fontAlgn="base" hangingPunct="0">
        <a:lnSpc>
          <a:spcPct val="90000"/>
        </a:lnSpc>
        <a:spcBef>
          <a:spcPct val="0"/>
        </a:spcBef>
        <a:spcAft>
          <a:spcPct val="0"/>
        </a:spcAft>
        <a:defRPr sz="3000" b="1">
          <a:solidFill>
            <a:srgbClr val="2F5597"/>
          </a:solidFill>
          <a:latin typeface="Calibri" pitchFamily="34" charset="0"/>
          <a:ea typeface="Microsoft JhengHei" pitchFamily="34" charset="-120"/>
        </a:defRPr>
      </a:lvl5pPr>
      <a:lvl6pPr marL="457200" algn="l" rtl="0" fontAlgn="base">
        <a:lnSpc>
          <a:spcPct val="90000"/>
        </a:lnSpc>
        <a:spcBef>
          <a:spcPct val="0"/>
        </a:spcBef>
        <a:spcAft>
          <a:spcPct val="0"/>
        </a:spcAft>
        <a:defRPr sz="3000" b="1">
          <a:solidFill>
            <a:srgbClr val="2F5597"/>
          </a:solidFill>
          <a:latin typeface="Calibri" pitchFamily="34" charset="0"/>
          <a:ea typeface="Microsoft JhengHei" pitchFamily="34" charset="-120"/>
        </a:defRPr>
      </a:lvl6pPr>
      <a:lvl7pPr marL="914400" algn="l" rtl="0" fontAlgn="base">
        <a:lnSpc>
          <a:spcPct val="90000"/>
        </a:lnSpc>
        <a:spcBef>
          <a:spcPct val="0"/>
        </a:spcBef>
        <a:spcAft>
          <a:spcPct val="0"/>
        </a:spcAft>
        <a:defRPr sz="3000" b="1">
          <a:solidFill>
            <a:srgbClr val="2F5597"/>
          </a:solidFill>
          <a:latin typeface="Calibri" pitchFamily="34" charset="0"/>
          <a:ea typeface="Microsoft JhengHei" pitchFamily="34" charset="-120"/>
        </a:defRPr>
      </a:lvl7pPr>
      <a:lvl8pPr marL="1371600" algn="l" rtl="0" fontAlgn="base">
        <a:lnSpc>
          <a:spcPct val="90000"/>
        </a:lnSpc>
        <a:spcBef>
          <a:spcPct val="0"/>
        </a:spcBef>
        <a:spcAft>
          <a:spcPct val="0"/>
        </a:spcAft>
        <a:defRPr sz="3000" b="1">
          <a:solidFill>
            <a:srgbClr val="2F5597"/>
          </a:solidFill>
          <a:latin typeface="Calibri" pitchFamily="34" charset="0"/>
          <a:ea typeface="Microsoft JhengHei" pitchFamily="34" charset="-120"/>
        </a:defRPr>
      </a:lvl8pPr>
      <a:lvl9pPr marL="1828800" algn="l" rtl="0" fontAlgn="base">
        <a:lnSpc>
          <a:spcPct val="90000"/>
        </a:lnSpc>
        <a:spcBef>
          <a:spcPct val="0"/>
        </a:spcBef>
        <a:spcAft>
          <a:spcPct val="0"/>
        </a:spcAft>
        <a:defRPr sz="3000" b="1">
          <a:solidFill>
            <a:srgbClr val="2F5597"/>
          </a:solidFill>
          <a:latin typeface="Calibri" pitchFamily="34" charset="0"/>
          <a:ea typeface="Microsoft JhengHei" pitchFamily="34" charset="-12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400" kern="1200">
          <a:solidFill>
            <a:srgbClr val="424242"/>
          </a:solidFill>
          <a:latin typeface="Calibri" pitchFamily="34" charset="0"/>
          <a:ea typeface="Microsoft JhengHei" pitchFamily="34" charset="-120"/>
          <a:cs typeface="+mn-cs"/>
        </a:defRPr>
      </a:lvl1pPr>
      <a:lvl2pPr marL="685800" indent="-228600" algn="l" rtl="0" eaLnBrk="0" fontAlgn="base" hangingPunct="0">
        <a:lnSpc>
          <a:spcPct val="90000"/>
        </a:lnSpc>
        <a:spcBef>
          <a:spcPts val="500"/>
        </a:spcBef>
        <a:spcAft>
          <a:spcPct val="0"/>
        </a:spcAft>
        <a:buFont typeface="Arial" pitchFamily="34" charset="0"/>
        <a:buChar char="•"/>
        <a:defRPr sz="2200" kern="1200">
          <a:solidFill>
            <a:srgbClr val="424242"/>
          </a:solidFill>
          <a:latin typeface="Calibri" pitchFamily="34" charset="0"/>
          <a:ea typeface="Microsoft JhengHei" pitchFamily="34" charset="-120"/>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rgbClr val="424242"/>
          </a:solidFill>
          <a:latin typeface="Calibri" pitchFamily="34" charset="0"/>
          <a:ea typeface="Microsoft JhengHei" pitchFamily="34" charset="-120"/>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rgbClr val="424242"/>
          </a:solidFill>
          <a:latin typeface="Calibri" pitchFamily="34" charset="0"/>
          <a:ea typeface="Microsoft JhengHei" pitchFamily="34" charset="-120"/>
          <a:cs typeface="+mn-cs"/>
        </a:defRPr>
      </a:lvl4pPr>
      <a:lvl5pPr marL="2057400" indent="-228600" algn="l" rtl="0" eaLnBrk="0" fontAlgn="base" hangingPunct="0">
        <a:lnSpc>
          <a:spcPct val="90000"/>
        </a:lnSpc>
        <a:spcBef>
          <a:spcPts val="500"/>
        </a:spcBef>
        <a:spcAft>
          <a:spcPct val="0"/>
        </a:spcAft>
        <a:buFont typeface="Arial" pitchFamily="34" charset="0"/>
        <a:buChar char="•"/>
        <a:defRPr sz="1600" kern="1200">
          <a:solidFill>
            <a:srgbClr val="424242"/>
          </a:solidFill>
          <a:latin typeface="Calibri" pitchFamily="34" charset="0"/>
          <a:ea typeface="Microsoft JhengHei"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1.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1.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emf"/><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chart" Target="../charts/chart1.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645025" y="2722563"/>
            <a:ext cx="4422775" cy="825500"/>
          </a:xfrm>
        </p:spPr>
        <p:txBody>
          <a:bodyPr>
            <a:normAutofit fontScale="90000"/>
          </a:bodyPr>
          <a:lstStyle/>
          <a:p>
            <a:pPr algn="l" eaLnBrk="1" hangingPunct="1">
              <a:defRPr/>
            </a:pPr>
            <a:r>
              <a:rPr lang="en-US" altLang="zh-TW" sz="2800" dirty="0">
                <a:solidFill>
                  <a:srgbClr val="044388"/>
                </a:solidFill>
              </a:rPr>
              <a:t>SAS  (5483 TT)</a:t>
            </a:r>
            <a:br>
              <a:rPr lang="en-US" altLang="zh-TW" sz="2800" dirty="0">
                <a:solidFill>
                  <a:srgbClr val="044388"/>
                </a:solidFill>
              </a:rPr>
            </a:br>
            <a:r>
              <a:rPr lang="en-US" altLang="zh-TW" sz="2800" dirty="0">
                <a:solidFill>
                  <a:srgbClr val="044388"/>
                </a:solidFill>
              </a:rPr>
              <a:t>2020 Results Presentation</a:t>
            </a:r>
            <a:endParaRPr lang="zh-TW" altLang="en-US" sz="2800" dirty="0">
              <a:latin typeface="Arial" pitchFamily="34" charset="0"/>
              <a:cs typeface="Arial" pitchFamily="34" charset="0"/>
            </a:endParaRPr>
          </a:p>
        </p:txBody>
      </p:sp>
      <p:sp>
        <p:nvSpPr>
          <p:cNvPr id="22531" name="內容版面配置區 2"/>
          <p:cNvSpPr>
            <a:spLocks noGrp="1"/>
          </p:cNvSpPr>
          <p:nvPr>
            <p:ph sz="quarter" idx="11"/>
          </p:nvPr>
        </p:nvSpPr>
        <p:spPr>
          <a:xfrm>
            <a:off x="6959600" y="3779838"/>
            <a:ext cx="1879600" cy="368300"/>
          </a:xfrm>
        </p:spPr>
        <p:txBody>
          <a:bodyPr/>
          <a:lstStyle/>
          <a:p>
            <a:pPr eaLnBrk="1" hangingPunct="1"/>
            <a:r>
              <a:rPr kumimoji="1" lang="en-US" altLang="zh-TW" dirty="0">
                <a:latin typeface="Arial" pitchFamily="34" charset="0"/>
              </a:rPr>
              <a:t>March, 2021</a:t>
            </a:r>
            <a:endParaRPr kumimoji="1" lang="zh-TW" altLang="en-US" dirty="0">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標題 3"/>
          <p:cNvSpPr txBox="1">
            <a:spLocks/>
          </p:cNvSpPr>
          <p:nvPr/>
        </p:nvSpPr>
        <p:spPr bwMode="auto">
          <a:xfrm>
            <a:off x="249238" y="542925"/>
            <a:ext cx="8355012" cy="538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defTabSz="914400">
              <a:lnSpc>
                <a:spcPct val="90000"/>
              </a:lnSpc>
            </a:pPr>
            <a:r>
              <a:rPr lang="en-US" altLang="zh-TW" sz="2800" b="1" dirty="0">
                <a:solidFill>
                  <a:srgbClr val="2F5597"/>
                </a:solidFill>
                <a:ea typeface="Microsoft JhengHei" pitchFamily="34" charset="-120"/>
                <a:cs typeface="+mj-cs"/>
              </a:rPr>
              <a:t>Nations Committed to Carbon Neutrality</a:t>
            </a:r>
          </a:p>
        </p:txBody>
      </p:sp>
      <p:sp>
        <p:nvSpPr>
          <p:cNvPr id="5" name="文字版面配置區 4"/>
          <p:cNvSpPr>
            <a:spLocks noGrp="1"/>
          </p:cNvSpPr>
          <p:nvPr>
            <p:ph type="body" sz="quarter" idx="15"/>
          </p:nvPr>
        </p:nvSpPr>
        <p:spPr>
          <a:xfrm>
            <a:off x="295275" y="1223963"/>
            <a:ext cx="8640000" cy="674687"/>
          </a:xfrm>
        </p:spPr>
        <p:txBody>
          <a:bodyPr/>
          <a:lstStyle/>
          <a:p>
            <a:pPr algn="just"/>
            <a:r>
              <a:rPr lang="en-US" altLang="zh-TW" b="0" dirty="0"/>
              <a:t>With the cost of renewable energy usage reductions and sustained policy support, renewable energy is expected to drive strong growth beyond 2022. Average annual solar PV capacity additions during 2023 to 2025 are expected to range from 130GW to 165GW, accounting for almost 60% of total renewable energy expansion.</a:t>
            </a:r>
            <a:endParaRPr lang="zh-TW" altLang="en-US" b="0" dirty="0"/>
          </a:p>
        </p:txBody>
      </p:sp>
      <p:sp>
        <p:nvSpPr>
          <p:cNvPr id="31751" name="投影片編號版面配置區 6"/>
          <p:cNvSpPr>
            <a:spLocks noGrp="1"/>
          </p:cNvSpPr>
          <p:nvPr>
            <p:ph type="sldNum" sz="quarter" idx="31"/>
          </p:nvPr>
        </p:nvSpPr>
        <p:spPr bwMode="auto">
          <a:noFill/>
          <a:ln>
            <a:miter lim="800000"/>
            <a:headEnd/>
            <a:tailEnd/>
          </a:ln>
        </p:spPr>
        <p:txBody>
          <a:bodyPr/>
          <a:lstStyle/>
          <a:p>
            <a:fld id="{B7D6486E-86C1-4848-9DA2-C5241AD808F2}" type="slidenum">
              <a:rPr lang="zh-TW" altLang="en-US" smtClean="0"/>
              <a:pPr/>
              <a:t>9</a:t>
            </a:fld>
            <a:endParaRPr lang="zh-TW" altLang="en-US" dirty="0"/>
          </a:p>
        </p:txBody>
      </p:sp>
      <p:graphicFrame>
        <p:nvGraphicFramePr>
          <p:cNvPr id="8" name="圖表 7">
            <a:extLst>
              <a:ext uri="{FF2B5EF4-FFF2-40B4-BE49-F238E27FC236}">
                <a16:creationId xmlns:a16="http://schemas.microsoft.com/office/drawing/2014/main" xmlns="" id="{6F079C4E-A2BF-437F-B776-40417D29C375}"/>
              </a:ext>
            </a:extLst>
          </p:cNvPr>
          <p:cNvGraphicFramePr/>
          <p:nvPr>
            <p:extLst>
              <p:ext uri="{D42A27DB-BD31-4B8C-83A1-F6EECF244321}">
                <p14:modId xmlns:p14="http://schemas.microsoft.com/office/powerpoint/2010/main" xmlns="" val="2822475449"/>
              </p:ext>
            </p:extLst>
          </p:nvPr>
        </p:nvGraphicFramePr>
        <p:xfrm>
          <a:off x="705094" y="2576051"/>
          <a:ext cx="8180814" cy="3401756"/>
        </p:xfrm>
        <a:graphic>
          <a:graphicData uri="http://schemas.openxmlformats.org/drawingml/2006/chart">
            <c:chart xmlns:c="http://schemas.openxmlformats.org/drawingml/2006/chart" xmlns:r="http://schemas.openxmlformats.org/officeDocument/2006/relationships" r:id="rId3"/>
          </a:graphicData>
        </a:graphic>
      </p:graphicFrame>
      <p:sp>
        <p:nvSpPr>
          <p:cNvPr id="52" name="文字版面配置區 31">
            <a:extLst>
              <a:ext uri="{FF2B5EF4-FFF2-40B4-BE49-F238E27FC236}">
                <a16:creationId xmlns:a16="http://schemas.microsoft.com/office/drawing/2014/main" xmlns="" id="{B91B3DCF-E427-4F61-A9E0-E31CD4DCFE45}"/>
              </a:ext>
            </a:extLst>
          </p:cNvPr>
          <p:cNvSpPr txBox="1">
            <a:spLocks/>
          </p:cNvSpPr>
          <p:nvPr/>
        </p:nvSpPr>
        <p:spPr bwMode="auto">
          <a:xfrm>
            <a:off x="245908" y="2146245"/>
            <a:ext cx="8640000" cy="216000"/>
          </a:xfrm>
          <a:prstGeom prst="callout1">
            <a:avLst>
              <a:gd name="adj1" fmla="val 100536"/>
              <a:gd name="adj2" fmla="val 99996"/>
              <a:gd name="adj3" fmla="val 100706"/>
              <a:gd name="adj4" fmla="val 0"/>
            </a:avLst>
          </a:prstGeom>
          <a:solidFill>
            <a:srgbClr val="D3D3D3"/>
          </a:solidFill>
          <a:ln w="19050">
            <a:noFill/>
            <a:miter lim="800000"/>
            <a:headEnd/>
            <a:tailEnd/>
          </a:ln>
        </p:spPr>
        <p:txBody>
          <a:bodyPr vert="horz" wrap="square" lIns="72000" tIns="0" rIns="0" bIns="36000" numCol="1" anchor="ctr" anchorCtr="0" compatLnSpc="1">
            <a:prstTxWarp prst="textNoShape">
              <a:avLst/>
            </a:prstTxWarp>
          </a:bodyPr>
          <a:lstStyle>
            <a:lvl1pPr marL="228600" indent="-228600" algn="ctr" rtl="0" eaLnBrk="0" fontAlgn="base" hangingPunct="0">
              <a:lnSpc>
                <a:spcPct val="90000"/>
              </a:lnSpc>
              <a:spcBef>
                <a:spcPts val="1000"/>
              </a:spcBef>
              <a:spcAft>
                <a:spcPct val="0"/>
              </a:spcAft>
              <a:buFont typeface="Arial" pitchFamily="34" charset="0"/>
              <a:buChar char="•"/>
              <a:defRPr lang="en-US" sz="1200" b="1" kern="1200" baseline="0" dirty="0" smtClean="0">
                <a:ln>
                  <a:noFill/>
                </a:ln>
                <a:solidFill>
                  <a:srgbClr val="1F497D"/>
                </a:solidFill>
                <a:latin typeface="Arial" charset="0"/>
                <a:ea typeface="MS PGothic" pitchFamily="34" charset="-128"/>
                <a:cs typeface="+mn-cs"/>
              </a:defRPr>
            </a:lvl1pPr>
            <a:lvl2pPr marL="685800" indent="-228600" algn="l" rtl="0" eaLnBrk="0" fontAlgn="base" hangingPunct="0">
              <a:lnSpc>
                <a:spcPct val="90000"/>
              </a:lnSpc>
              <a:spcBef>
                <a:spcPts val="500"/>
              </a:spcBef>
              <a:spcAft>
                <a:spcPct val="0"/>
              </a:spcAft>
              <a:buFont typeface="Arial" pitchFamily="34" charset="0"/>
              <a:buChar char="•"/>
              <a:defRPr sz="2200" kern="1200">
                <a:solidFill>
                  <a:srgbClr val="424242"/>
                </a:solidFill>
                <a:latin typeface="Calibri" pitchFamily="34" charset="0"/>
                <a:ea typeface="Microsoft JhengHei" pitchFamily="34" charset="-120"/>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rgbClr val="424242"/>
                </a:solidFill>
                <a:latin typeface="Calibri" pitchFamily="34" charset="0"/>
                <a:ea typeface="Microsoft JhengHei" pitchFamily="34" charset="-120"/>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rgbClr val="424242"/>
                </a:solidFill>
                <a:latin typeface="Calibri" pitchFamily="34" charset="0"/>
                <a:ea typeface="Microsoft JhengHei" pitchFamily="34" charset="-120"/>
                <a:cs typeface="+mn-cs"/>
              </a:defRPr>
            </a:lvl4pPr>
            <a:lvl5pPr marL="2057400" indent="-228600" algn="l" rtl="0" eaLnBrk="0" fontAlgn="base" hangingPunct="0">
              <a:lnSpc>
                <a:spcPct val="90000"/>
              </a:lnSpc>
              <a:spcBef>
                <a:spcPts val="500"/>
              </a:spcBef>
              <a:spcAft>
                <a:spcPct val="0"/>
              </a:spcAft>
              <a:buFont typeface="Arial" pitchFamily="34" charset="0"/>
              <a:buChar char="•"/>
              <a:defRPr sz="1600" kern="1200">
                <a:solidFill>
                  <a:srgbClr val="424242"/>
                </a:solidFill>
                <a:latin typeface="Calibri" pitchFamily="34" charset="0"/>
                <a:ea typeface="Microsoft JhengHei"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None/>
            </a:pPr>
            <a:r>
              <a:rPr kumimoji="0" lang="en-US" altLang="zh-TW" dirty="0"/>
              <a:t>Renewable Capacity Additions by Technology 2020-2025</a:t>
            </a:r>
          </a:p>
        </p:txBody>
      </p:sp>
      <p:sp>
        <p:nvSpPr>
          <p:cNvPr id="54" name="文字版面配置區 2">
            <a:extLst>
              <a:ext uri="{FF2B5EF4-FFF2-40B4-BE49-F238E27FC236}">
                <a16:creationId xmlns:a16="http://schemas.microsoft.com/office/drawing/2014/main" xmlns="" id="{02366072-553F-4E12-9A9B-5FB761EB8880}"/>
              </a:ext>
            </a:extLst>
          </p:cNvPr>
          <p:cNvSpPr txBox="1">
            <a:spLocks/>
          </p:cNvSpPr>
          <p:nvPr/>
        </p:nvSpPr>
        <p:spPr bwMode="auto">
          <a:xfrm>
            <a:off x="766763" y="5977807"/>
            <a:ext cx="7240587" cy="29123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228600" lvl="0" indent="-228600" defTabSz="914400" eaLnBrk="0" hangingPunct="0">
              <a:lnSpc>
                <a:spcPct val="90000"/>
              </a:lnSpc>
              <a:spcBef>
                <a:spcPts val="0"/>
              </a:spcBef>
              <a:spcAft>
                <a:spcPts val="0"/>
              </a:spcAft>
              <a:defRPr/>
            </a:pPr>
            <a:r>
              <a:rPr kumimoji="0" lang="en-US" altLang="zh-TW" sz="700" i="1" dirty="0">
                <a:solidFill>
                  <a:srgbClr val="4B4B4B"/>
                </a:solidFill>
                <a:ea typeface="MS PGothic" pitchFamily="34" charset="-128"/>
                <a:cs typeface="Arial Unicode MS" pitchFamily="34" charset="-128"/>
              </a:rPr>
              <a:t>Note: </a:t>
            </a:r>
          </a:p>
          <a:p>
            <a:pPr marL="228600" lvl="0" indent="-228600" defTabSz="914400" eaLnBrk="0" hangingPunct="0">
              <a:lnSpc>
                <a:spcPct val="90000"/>
              </a:lnSpc>
              <a:spcBef>
                <a:spcPts val="0"/>
              </a:spcBef>
              <a:spcAft>
                <a:spcPts val="0"/>
              </a:spcAft>
              <a:defRPr/>
            </a:pPr>
            <a:r>
              <a:rPr kumimoji="0" lang="en-US" altLang="zh-TW" sz="700" i="1" dirty="0">
                <a:solidFill>
                  <a:srgbClr val="4B4B4B"/>
                </a:solidFill>
                <a:ea typeface="MS PGothic" pitchFamily="34" charset="-128"/>
                <a:cs typeface="Arial Unicode MS" pitchFamily="34" charset="-128"/>
              </a:rPr>
              <a:t>1.Main Case: The main case scenario forecasts the net renewable electricity capacity additions.</a:t>
            </a:r>
          </a:p>
          <a:p>
            <a:pPr marL="228600" lvl="0" indent="-228600" defTabSz="914400" eaLnBrk="0" hangingPunct="0">
              <a:lnSpc>
                <a:spcPct val="90000"/>
              </a:lnSpc>
              <a:spcBef>
                <a:spcPts val="0"/>
              </a:spcBef>
              <a:spcAft>
                <a:spcPts val="0"/>
              </a:spcAft>
              <a:defRPr/>
            </a:pPr>
            <a:r>
              <a:rPr kumimoji="0" lang="en-US" altLang="zh-TW" sz="700" b="0" i="1" u="none" strike="noStrike" kern="1200" cap="none" spc="0" normalizeH="0" noProof="0" dirty="0">
                <a:ln>
                  <a:noFill/>
                </a:ln>
                <a:solidFill>
                  <a:srgbClr val="4B4B4B"/>
                </a:solidFill>
                <a:effectLst/>
                <a:uLnTx/>
                <a:uFillTx/>
                <a:ea typeface="MS PGothic" pitchFamily="34" charset="-128"/>
                <a:cs typeface="Arial Unicode MS" pitchFamily="34" charset="-128"/>
              </a:rPr>
              <a:t>2.Accelerated Case: </a:t>
            </a:r>
            <a:r>
              <a:rPr kumimoji="0" lang="en-US" altLang="zh-TW" sz="700" i="1" dirty="0">
                <a:solidFill>
                  <a:srgbClr val="4B4B4B"/>
                </a:solidFill>
                <a:ea typeface="MS PGothic" pitchFamily="34" charset="-128"/>
                <a:cs typeface="Arial Unicode MS" pitchFamily="34" charset="-128"/>
              </a:rPr>
              <a:t>The accelerated case scenario forecasts countries address policy uncertainties to renewable energy which could impact renewable deployment.</a:t>
            </a:r>
            <a:endParaRPr kumimoji="0" lang="en-US" altLang="zh-TW" sz="700" b="0" i="1" u="none" strike="noStrike" kern="1200" cap="none" spc="0" normalizeH="0" noProof="0" dirty="0">
              <a:ln>
                <a:noFill/>
              </a:ln>
              <a:solidFill>
                <a:srgbClr val="4B4B4B"/>
              </a:solidFill>
              <a:effectLst/>
              <a:uLnTx/>
              <a:uFillTx/>
              <a:ea typeface="MS PGothic" pitchFamily="34" charset="-128"/>
              <a:cs typeface="Arial Unicode MS" pitchFamily="34" charset="-128"/>
            </a:endParaRPr>
          </a:p>
          <a:p>
            <a:pPr marL="228600" lvl="0" indent="-228600" defTabSz="914400" eaLnBrk="0" hangingPunct="0">
              <a:lnSpc>
                <a:spcPct val="90000"/>
              </a:lnSpc>
              <a:spcBef>
                <a:spcPts val="0"/>
              </a:spcBef>
              <a:spcAft>
                <a:spcPts val="0"/>
              </a:spcAft>
              <a:defRPr/>
            </a:pPr>
            <a:r>
              <a:rPr kumimoji="0" lang="en-US" altLang="zh-TW" sz="700" b="0" i="1" u="none" strike="noStrike" kern="1200" cap="none" spc="0" normalizeH="0" noProof="0" dirty="0">
                <a:ln>
                  <a:noFill/>
                </a:ln>
                <a:solidFill>
                  <a:srgbClr val="4B4B4B"/>
                </a:solidFill>
                <a:effectLst/>
                <a:uLnTx/>
                <a:uFillTx/>
                <a:ea typeface="MS PGothic" pitchFamily="34" charset="-128"/>
                <a:cs typeface="Arial Unicode MS" pitchFamily="34" charset="-128"/>
              </a:rPr>
              <a:t>Source:</a:t>
            </a:r>
            <a:r>
              <a:rPr kumimoji="0" lang="zh-TW" altLang="en-US" sz="700" b="0" i="1" u="none" strike="noStrike" kern="1200" cap="none" spc="0" normalizeH="0" noProof="0" dirty="0">
                <a:ln>
                  <a:noFill/>
                </a:ln>
                <a:solidFill>
                  <a:srgbClr val="4B4B4B"/>
                </a:solidFill>
                <a:effectLst/>
                <a:uLnTx/>
                <a:uFillTx/>
                <a:ea typeface="MS PGothic" pitchFamily="34" charset="-128"/>
                <a:cs typeface="Arial Unicode MS" pitchFamily="34" charset="-128"/>
              </a:rPr>
              <a:t> </a:t>
            </a:r>
            <a:r>
              <a:rPr kumimoji="0" lang="en-US" altLang="zh-TW" sz="700" i="1" dirty="0">
                <a:solidFill>
                  <a:srgbClr val="4B4B4B"/>
                </a:solidFill>
                <a:ea typeface="MS PGothic" pitchFamily="34" charset="-128"/>
                <a:cs typeface="Arial Unicode MS" pitchFamily="34" charset="-128"/>
              </a:rPr>
              <a:t>Renewables 2020-Analysis and Forecast to 2025, IEA</a:t>
            </a:r>
            <a:r>
              <a:rPr kumimoji="0" lang="en-US" altLang="zh-TW" sz="700" b="0" i="1" u="none" strike="noStrike" kern="1200" cap="none" spc="0" normalizeH="0" noProof="0" dirty="0">
                <a:ln>
                  <a:noFill/>
                </a:ln>
                <a:solidFill>
                  <a:srgbClr val="4B4B4B"/>
                </a:solidFill>
                <a:effectLst/>
                <a:uLnTx/>
                <a:uFillTx/>
                <a:ea typeface="MS PGothic" pitchFamily="34" charset="-128"/>
                <a:cs typeface="Arial Unicode MS" pitchFamily="34" charset="-128"/>
              </a:rPr>
              <a:t>, </a:t>
            </a:r>
            <a:r>
              <a:rPr kumimoji="0" lang="en-US" altLang="zh-TW" sz="700" i="1" dirty="0">
                <a:solidFill>
                  <a:srgbClr val="4B4B4B"/>
                </a:solidFill>
                <a:ea typeface="MS PGothic" pitchFamily="34" charset="-128"/>
                <a:cs typeface="Arial Unicode MS" pitchFamily="34" charset="-128"/>
              </a:rPr>
              <a:t>Nov</a:t>
            </a:r>
            <a:r>
              <a:rPr kumimoji="0" lang="en-US" altLang="zh-TW" sz="700" b="0" i="1" u="none" strike="noStrike" kern="1200" cap="none" spc="0" normalizeH="0" noProof="0" dirty="0">
                <a:ln>
                  <a:noFill/>
                </a:ln>
                <a:solidFill>
                  <a:srgbClr val="4B4B4B"/>
                </a:solidFill>
                <a:effectLst/>
                <a:uLnTx/>
                <a:uFillTx/>
                <a:ea typeface="MS PGothic" pitchFamily="34" charset="-128"/>
                <a:cs typeface="Arial Unicode MS" pitchFamily="34" charset="-128"/>
              </a:rPr>
              <a:t>, 2020</a:t>
            </a:r>
            <a:endParaRPr kumimoji="0" lang="zh-TW" altLang="en-US" sz="700" b="0" i="1" u="none" strike="noStrike" kern="1200" cap="none" spc="0" normalizeH="0" noProof="0" dirty="0">
              <a:ln>
                <a:noFill/>
              </a:ln>
              <a:solidFill>
                <a:srgbClr val="4B4B4B"/>
              </a:solidFill>
              <a:effectLst/>
              <a:uLnTx/>
              <a:uFillTx/>
              <a:ea typeface="MS PGothic" pitchFamily="34" charset="-128"/>
              <a:cs typeface="Arial Unicode MS" pitchFamily="34" charset="-128"/>
            </a:endParaRPr>
          </a:p>
        </p:txBody>
      </p:sp>
      <p:sp>
        <p:nvSpPr>
          <p:cNvPr id="55" name="TextBox 21">
            <a:extLst>
              <a:ext uri="{FF2B5EF4-FFF2-40B4-BE49-F238E27FC236}">
                <a16:creationId xmlns:a16="http://schemas.microsoft.com/office/drawing/2014/main" xmlns="" id="{30D9C433-A55E-41D3-B3F7-3EFF75E83DD9}"/>
              </a:ext>
            </a:extLst>
          </p:cNvPr>
          <p:cNvSpPr txBox="1">
            <a:spLocks noChangeArrowheads="1"/>
          </p:cNvSpPr>
          <p:nvPr/>
        </p:nvSpPr>
        <p:spPr bwMode="auto">
          <a:xfrm>
            <a:off x="185738" y="2444863"/>
            <a:ext cx="833437" cy="231775"/>
          </a:xfrm>
          <a:prstGeom prst="rect">
            <a:avLst/>
          </a:prstGeom>
          <a:noFill/>
          <a:ln w="9525">
            <a:noFill/>
            <a:miter lim="800000"/>
            <a:headEnd/>
            <a:tailEnd/>
          </a:ln>
        </p:spPr>
        <p:txBody>
          <a:bodyPr>
            <a:spAutoFit/>
          </a:bodyPr>
          <a:lstStyle/>
          <a:p>
            <a:r>
              <a:rPr kumimoji="0" lang="en-US" altLang="zh-TW" sz="900" b="1" dirty="0">
                <a:solidFill>
                  <a:srgbClr val="000000"/>
                </a:solidFill>
                <a:ea typeface="Microsoft JhengHei" pitchFamily="34" charset="-120"/>
              </a:rPr>
              <a:t>Unit: GW</a:t>
            </a:r>
            <a:endParaRPr kumimoji="0" lang="en-US" altLang="zh-TW" sz="900" b="1" dirty="0">
              <a:solidFill>
                <a:srgbClr val="000000"/>
              </a:solidFill>
            </a:endParaRPr>
          </a:p>
        </p:txBody>
      </p:sp>
    </p:spTree>
    <p:extLst>
      <p:ext uri="{BB962C8B-B14F-4D97-AF65-F5344CB8AC3E}">
        <p14:creationId xmlns:p14="http://schemas.microsoft.com/office/powerpoint/2010/main" xmlns="" val="2210146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標題 3"/>
          <p:cNvSpPr txBox="1">
            <a:spLocks/>
          </p:cNvSpPr>
          <p:nvPr/>
        </p:nvSpPr>
        <p:spPr bwMode="auto">
          <a:xfrm>
            <a:off x="249237" y="479127"/>
            <a:ext cx="9096781" cy="538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defTabSz="914400">
              <a:lnSpc>
                <a:spcPct val="90000"/>
              </a:lnSpc>
            </a:pPr>
            <a:r>
              <a:rPr lang="en-US" altLang="zh-TW" sz="2800" b="1" dirty="0">
                <a:solidFill>
                  <a:srgbClr val="2F5597"/>
                </a:solidFill>
                <a:ea typeface="Microsoft JhengHei" pitchFamily="34" charset="-120"/>
                <a:cs typeface="+mj-cs"/>
              </a:rPr>
              <a:t>Renewables will Become the </a:t>
            </a:r>
          </a:p>
          <a:p>
            <a:pPr lvl="0" defTabSz="914400">
              <a:lnSpc>
                <a:spcPct val="90000"/>
              </a:lnSpc>
            </a:pPr>
            <a:r>
              <a:rPr lang="en-US" altLang="zh-TW" sz="2800" b="1" dirty="0">
                <a:solidFill>
                  <a:srgbClr val="2F5597"/>
                </a:solidFill>
                <a:ea typeface="Microsoft JhengHei" pitchFamily="34" charset="-120"/>
                <a:cs typeface="+mj-cs"/>
              </a:rPr>
              <a:t>Largest Source of Electricity</a:t>
            </a:r>
            <a:r>
              <a:rPr lang="zh-TW" altLang="en-US" sz="2800" b="1" dirty="0">
                <a:solidFill>
                  <a:srgbClr val="2F5597"/>
                </a:solidFill>
                <a:ea typeface="Microsoft JhengHei" pitchFamily="34" charset="-120"/>
                <a:cs typeface="+mj-cs"/>
              </a:rPr>
              <a:t> </a:t>
            </a:r>
            <a:r>
              <a:rPr lang="en-US" altLang="zh-TW" sz="2800" b="1" dirty="0">
                <a:solidFill>
                  <a:srgbClr val="2F5597"/>
                </a:solidFill>
                <a:ea typeface="Microsoft JhengHei" pitchFamily="34" charset="-120"/>
                <a:cs typeface="+mj-cs"/>
              </a:rPr>
              <a:t>Generation in 2025</a:t>
            </a:r>
          </a:p>
        </p:txBody>
      </p:sp>
      <p:sp>
        <p:nvSpPr>
          <p:cNvPr id="5" name="文字版面配置區 4"/>
          <p:cNvSpPr>
            <a:spLocks noGrp="1"/>
          </p:cNvSpPr>
          <p:nvPr>
            <p:ph type="body" sz="quarter" idx="15"/>
          </p:nvPr>
        </p:nvSpPr>
        <p:spPr>
          <a:xfrm>
            <a:off x="295275" y="1223963"/>
            <a:ext cx="8640000" cy="674687"/>
          </a:xfrm>
        </p:spPr>
        <p:txBody>
          <a:bodyPr/>
          <a:lstStyle/>
          <a:p>
            <a:pPr algn="just"/>
            <a:r>
              <a:rPr lang="en-US" altLang="zh-TW" b="0" dirty="0"/>
              <a:t>Forecasted by International Energy Agency, electricity generation from renewables will expand almost 50% in the next five years to almost 9,745 </a:t>
            </a:r>
            <a:r>
              <a:rPr lang="en-US" altLang="zh-TW" b="0" dirty="0" err="1"/>
              <a:t>TWh</a:t>
            </a:r>
            <a:r>
              <a:rPr lang="zh-TW" altLang="en-US" b="0" dirty="0"/>
              <a:t> </a:t>
            </a:r>
            <a:r>
              <a:rPr lang="en-US" altLang="zh-TW" b="0" dirty="0"/>
              <a:t>compared to previous years. By 2025, the share of renewables in total electricity generation is expected to be 33%, surpassing the coal-fired generation.</a:t>
            </a:r>
            <a:endParaRPr lang="zh-TW" altLang="zh-TW" b="0" dirty="0"/>
          </a:p>
        </p:txBody>
      </p:sp>
      <p:sp>
        <p:nvSpPr>
          <p:cNvPr id="31751" name="投影片編號版面配置區 6"/>
          <p:cNvSpPr>
            <a:spLocks noGrp="1"/>
          </p:cNvSpPr>
          <p:nvPr>
            <p:ph type="sldNum" sz="quarter" idx="31"/>
          </p:nvPr>
        </p:nvSpPr>
        <p:spPr bwMode="auto">
          <a:noFill/>
          <a:ln>
            <a:miter lim="800000"/>
            <a:headEnd/>
            <a:tailEnd/>
          </a:ln>
        </p:spPr>
        <p:txBody>
          <a:bodyPr/>
          <a:lstStyle/>
          <a:p>
            <a:fld id="{B7D6486E-86C1-4848-9DA2-C5241AD808F2}" type="slidenum">
              <a:rPr lang="zh-TW" altLang="en-US" smtClean="0"/>
              <a:pPr/>
              <a:t>10</a:t>
            </a:fld>
            <a:endParaRPr lang="zh-TW" altLang="en-US" dirty="0"/>
          </a:p>
        </p:txBody>
      </p:sp>
      <p:sp>
        <p:nvSpPr>
          <p:cNvPr id="54" name="文字版面配置區 2">
            <a:extLst>
              <a:ext uri="{FF2B5EF4-FFF2-40B4-BE49-F238E27FC236}">
                <a16:creationId xmlns:a16="http://schemas.microsoft.com/office/drawing/2014/main" xmlns="" id="{02366072-553F-4E12-9A9B-5FB761EB8880}"/>
              </a:ext>
            </a:extLst>
          </p:cNvPr>
          <p:cNvSpPr txBox="1">
            <a:spLocks/>
          </p:cNvSpPr>
          <p:nvPr/>
        </p:nvSpPr>
        <p:spPr bwMode="auto">
          <a:xfrm>
            <a:off x="766763" y="5977807"/>
            <a:ext cx="7240587" cy="29123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228600" lvl="0" indent="-228600" defTabSz="914400" eaLnBrk="0" hangingPunct="0">
              <a:lnSpc>
                <a:spcPct val="90000"/>
              </a:lnSpc>
              <a:spcBef>
                <a:spcPts val="0"/>
              </a:spcBef>
              <a:spcAft>
                <a:spcPts val="0"/>
              </a:spcAft>
              <a:defRPr/>
            </a:pPr>
            <a:r>
              <a:rPr kumimoji="0" lang="en-US" altLang="zh-TW" sz="700" b="0" i="1" u="none" strike="noStrike" kern="1200" cap="none" spc="0" normalizeH="0" noProof="0" dirty="0">
                <a:ln>
                  <a:noFill/>
                </a:ln>
                <a:solidFill>
                  <a:srgbClr val="4B4B4B"/>
                </a:solidFill>
                <a:effectLst/>
                <a:uLnTx/>
                <a:uFillTx/>
                <a:ea typeface="MS PGothic" pitchFamily="34" charset="-128"/>
                <a:cs typeface="Arial Unicode MS" pitchFamily="34" charset="-128"/>
              </a:rPr>
              <a:t>Source:</a:t>
            </a:r>
            <a:r>
              <a:rPr kumimoji="0" lang="zh-TW" altLang="en-US" sz="700" b="0" i="1" u="none" strike="noStrike" kern="1200" cap="none" spc="0" normalizeH="0" noProof="0" dirty="0">
                <a:ln>
                  <a:noFill/>
                </a:ln>
                <a:solidFill>
                  <a:srgbClr val="4B4B4B"/>
                </a:solidFill>
                <a:effectLst/>
                <a:uLnTx/>
                <a:uFillTx/>
                <a:ea typeface="MS PGothic" pitchFamily="34" charset="-128"/>
                <a:cs typeface="Arial Unicode MS" pitchFamily="34" charset="-128"/>
              </a:rPr>
              <a:t> </a:t>
            </a:r>
            <a:r>
              <a:rPr kumimoji="0" lang="en-US" altLang="zh-TW" sz="700" i="1" dirty="0">
                <a:solidFill>
                  <a:srgbClr val="4B4B4B"/>
                </a:solidFill>
                <a:ea typeface="MS PGothic" pitchFamily="34" charset="-128"/>
                <a:cs typeface="Arial Unicode MS" pitchFamily="34" charset="-128"/>
              </a:rPr>
              <a:t>Renewables 2020-Analysis and Forecast to 2025, IEA</a:t>
            </a:r>
            <a:r>
              <a:rPr kumimoji="0" lang="en-US" altLang="zh-TW" sz="700" b="0" i="1" u="none" strike="noStrike" kern="1200" cap="none" spc="0" normalizeH="0" noProof="0" dirty="0">
                <a:ln>
                  <a:noFill/>
                </a:ln>
                <a:solidFill>
                  <a:srgbClr val="4B4B4B"/>
                </a:solidFill>
                <a:effectLst/>
                <a:uLnTx/>
                <a:uFillTx/>
                <a:ea typeface="MS PGothic" pitchFamily="34" charset="-128"/>
                <a:cs typeface="Arial Unicode MS" pitchFamily="34" charset="-128"/>
              </a:rPr>
              <a:t>, </a:t>
            </a:r>
            <a:r>
              <a:rPr kumimoji="0" lang="en-US" altLang="zh-TW" sz="700" i="1" dirty="0">
                <a:solidFill>
                  <a:srgbClr val="4B4B4B"/>
                </a:solidFill>
                <a:ea typeface="MS PGothic" pitchFamily="34" charset="-128"/>
                <a:cs typeface="Arial Unicode MS" pitchFamily="34" charset="-128"/>
              </a:rPr>
              <a:t>Nov</a:t>
            </a:r>
            <a:r>
              <a:rPr kumimoji="0" lang="en-US" altLang="zh-TW" sz="700" b="0" i="1" u="none" strike="noStrike" kern="1200" cap="none" spc="0" normalizeH="0" noProof="0" dirty="0">
                <a:ln>
                  <a:noFill/>
                </a:ln>
                <a:solidFill>
                  <a:srgbClr val="4B4B4B"/>
                </a:solidFill>
                <a:effectLst/>
                <a:uLnTx/>
                <a:uFillTx/>
                <a:ea typeface="MS PGothic" pitchFamily="34" charset="-128"/>
                <a:cs typeface="Arial Unicode MS" pitchFamily="34" charset="-128"/>
              </a:rPr>
              <a:t>, 2020</a:t>
            </a:r>
            <a:endParaRPr kumimoji="0" lang="zh-TW" altLang="en-US" sz="700" b="0" i="1" u="none" strike="noStrike" kern="1200" cap="none" spc="0" normalizeH="0" noProof="0" dirty="0">
              <a:ln>
                <a:noFill/>
              </a:ln>
              <a:solidFill>
                <a:srgbClr val="4B4B4B"/>
              </a:solidFill>
              <a:effectLst/>
              <a:uLnTx/>
              <a:uFillTx/>
              <a:ea typeface="MS PGothic" pitchFamily="34" charset="-128"/>
              <a:cs typeface="Arial Unicode MS" pitchFamily="34" charset="-128"/>
            </a:endParaRPr>
          </a:p>
        </p:txBody>
      </p:sp>
      <p:graphicFrame>
        <p:nvGraphicFramePr>
          <p:cNvPr id="4" name="圖表 3">
            <a:extLst>
              <a:ext uri="{FF2B5EF4-FFF2-40B4-BE49-F238E27FC236}">
                <a16:creationId xmlns:a16="http://schemas.microsoft.com/office/drawing/2014/main" xmlns="" id="{81BE48A1-2C78-4647-A5E2-658CA18040CF}"/>
              </a:ext>
            </a:extLst>
          </p:cNvPr>
          <p:cNvGraphicFramePr/>
          <p:nvPr>
            <p:extLst>
              <p:ext uri="{D42A27DB-BD31-4B8C-83A1-F6EECF244321}">
                <p14:modId xmlns:p14="http://schemas.microsoft.com/office/powerpoint/2010/main" xmlns="" val="105278674"/>
              </p:ext>
            </p:extLst>
          </p:nvPr>
        </p:nvGraphicFramePr>
        <p:xfrm>
          <a:off x="871518" y="2450733"/>
          <a:ext cx="7031076" cy="3527074"/>
        </p:xfrm>
        <a:graphic>
          <a:graphicData uri="http://schemas.openxmlformats.org/drawingml/2006/chart">
            <c:chart xmlns:c="http://schemas.openxmlformats.org/drawingml/2006/chart" xmlns:r="http://schemas.openxmlformats.org/officeDocument/2006/relationships" r:id="rId3"/>
          </a:graphicData>
        </a:graphic>
      </p:graphicFrame>
      <p:sp>
        <p:nvSpPr>
          <p:cNvPr id="12" name="文字版面配置區 31">
            <a:extLst>
              <a:ext uri="{FF2B5EF4-FFF2-40B4-BE49-F238E27FC236}">
                <a16:creationId xmlns:a16="http://schemas.microsoft.com/office/drawing/2014/main" xmlns="" id="{09B58895-94F7-4EB0-A46D-ED419ED0830C}"/>
              </a:ext>
            </a:extLst>
          </p:cNvPr>
          <p:cNvSpPr txBox="1">
            <a:spLocks/>
          </p:cNvSpPr>
          <p:nvPr/>
        </p:nvSpPr>
        <p:spPr bwMode="auto">
          <a:xfrm>
            <a:off x="245908" y="2146245"/>
            <a:ext cx="8640000" cy="216000"/>
          </a:xfrm>
          <a:prstGeom prst="callout1">
            <a:avLst>
              <a:gd name="adj1" fmla="val 100536"/>
              <a:gd name="adj2" fmla="val 99996"/>
              <a:gd name="adj3" fmla="val 100706"/>
              <a:gd name="adj4" fmla="val 0"/>
            </a:avLst>
          </a:prstGeom>
          <a:solidFill>
            <a:srgbClr val="D3D3D3"/>
          </a:solidFill>
          <a:ln w="19050">
            <a:noFill/>
            <a:miter lim="800000"/>
            <a:headEnd/>
            <a:tailEnd/>
          </a:ln>
        </p:spPr>
        <p:txBody>
          <a:bodyPr vert="horz" wrap="square" lIns="72000" tIns="0" rIns="0" bIns="36000" numCol="1" anchor="ctr" anchorCtr="0" compatLnSpc="1">
            <a:prstTxWarp prst="textNoShape">
              <a:avLst/>
            </a:prstTxWarp>
          </a:bodyPr>
          <a:lstStyle>
            <a:lvl1pPr marL="228600" indent="-228600" algn="ctr" rtl="0" eaLnBrk="0" fontAlgn="base" hangingPunct="0">
              <a:lnSpc>
                <a:spcPct val="90000"/>
              </a:lnSpc>
              <a:spcBef>
                <a:spcPts val="1000"/>
              </a:spcBef>
              <a:spcAft>
                <a:spcPct val="0"/>
              </a:spcAft>
              <a:buFont typeface="Arial" pitchFamily="34" charset="0"/>
              <a:buChar char="•"/>
              <a:defRPr lang="en-US" sz="1200" b="1" kern="1200" baseline="0" dirty="0" smtClean="0">
                <a:ln>
                  <a:noFill/>
                </a:ln>
                <a:solidFill>
                  <a:srgbClr val="1F497D"/>
                </a:solidFill>
                <a:latin typeface="Arial" charset="0"/>
                <a:ea typeface="MS PGothic" pitchFamily="34" charset="-128"/>
                <a:cs typeface="+mn-cs"/>
              </a:defRPr>
            </a:lvl1pPr>
            <a:lvl2pPr marL="685800" indent="-228600" algn="l" rtl="0" eaLnBrk="0" fontAlgn="base" hangingPunct="0">
              <a:lnSpc>
                <a:spcPct val="90000"/>
              </a:lnSpc>
              <a:spcBef>
                <a:spcPts val="500"/>
              </a:spcBef>
              <a:spcAft>
                <a:spcPct val="0"/>
              </a:spcAft>
              <a:buFont typeface="Arial" pitchFamily="34" charset="0"/>
              <a:buChar char="•"/>
              <a:defRPr sz="2200" kern="1200">
                <a:solidFill>
                  <a:srgbClr val="424242"/>
                </a:solidFill>
                <a:latin typeface="Calibri" pitchFamily="34" charset="0"/>
                <a:ea typeface="Microsoft JhengHei" pitchFamily="34" charset="-120"/>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rgbClr val="424242"/>
                </a:solidFill>
                <a:latin typeface="Calibri" pitchFamily="34" charset="0"/>
                <a:ea typeface="Microsoft JhengHei" pitchFamily="34" charset="-120"/>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rgbClr val="424242"/>
                </a:solidFill>
                <a:latin typeface="Calibri" pitchFamily="34" charset="0"/>
                <a:ea typeface="Microsoft JhengHei" pitchFamily="34" charset="-120"/>
                <a:cs typeface="+mn-cs"/>
              </a:defRPr>
            </a:lvl4pPr>
            <a:lvl5pPr marL="2057400" indent="-228600" algn="l" rtl="0" eaLnBrk="0" fontAlgn="base" hangingPunct="0">
              <a:lnSpc>
                <a:spcPct val="90000"/>
              </a:lnSpc>
              <a:spcBef>
                <a:spcPts val="500"/>
              </a:spcBef>
              <a:spcAft>
                <a:spcPct val="0"/>
              </a:spcAft>
              <a:buFont typeface="Arial" pitchFamily="34" charset="0"/>
              <a:buChar char="•"/>
              <a:defRPr sz="1600" kern="1200">
                <a:solidFill>
                  <a:srgbClr val="424242"/>
                </a:solidFill>
                <a:latin typeface="Calibri" pitchFamily="34" charset="0"/>
                <a:ea typeface="Microsoft JhengHei"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None/>
            </a:pPr>
            <a:r>
              <a:rPr kumimoji="0" lang="en-US" altLang="zh-TW" dirty="0"/>
              <a:t>Total Installed Power Capacity by Fuel and Technology 2019-2025</a:t>
            </a:r>
          </a:p>
        </p:txBody>
      </p:sp>
      <p:sp>
        <p:nvSpPr>
          <p:cNvPr id="13" name="TextBox 21">
            <a:extLst>
              <a:ext uri="{FF2B5EF4-FFF2-40B4-BE49-F238E27FC236}">
                <a16:creationId xmlns:a16="http://schemas.microsoft.com/office/drawing/2014/main" xmlns="" id="{41F8FCA1-69EE-41AC-A761-69079FE7CB74}"/>
              </a:ext>
            </a:extLst>
          </p:cNvPr>
          <p:cNvSpPr txBox="1">
            <a:spLocks noChangeArrowheads="1"/>
          </p:cNvSpPr>
          <p:nvPr/>
        </p:nvSpPr>
        <p:spPr bwMode="auto">
          <a:xfrm>
            <a:off x="185738" y="2444863"/>
            <a:ext cx="833437" cy="231775"/>
          </a:xfrm>
          <a:prstGeom prst="rect">
            <a:avLst/>
          </a:prstGeom>
          <a:noFill/>
          <a:ln w="9525">
            <a:noFill/>
            <a:miter lim="800000"/>
            <a:headEnd/>
            <a:tailEnd/>
          </a:ln>
        </p:spPr>
        <p:txBody>
          <a:bodyPr>
            <a:spAutoFit/>
          </a:bodyPr>
          <a:lstStyle/>
          <a:p>
            <a:r>
              <a:rPr kumimoji="0" lang="en-US" altLang="zh-TW" sz="900" b="1" dirty="0">
                <a:solidFill>
                  <a:srgbClr val="000000"/>
                </a:solidFill>
                <a:ea typeface="Microsoft JhengHei" pitchFamily="34" charset="-120"/>
              </a:rPr>
              <a:t>Unit: GW</a:t>
            </a:r>
            <a:endParaRPr kumimoji="0" lang="en-US" altLang="zh-TW" sz="900" b="1" dirty="0">
              <a:solidFill>
                <a:srgbClr val="000000"/>
              </a:solidFill>
            </a:endParaRPr>
          </a:p>
        </p:txBody>
      </p:sp>
    </p:spTree>
    <p:extLst>
      <p:ext uri="{BB962C8B-B14F-4D97-AF65-F5344CB8AC3E}">
        <p14:creationId xmlns:p14="http://schemas.microsoft.com/office/powerpoint/2010/main" xmlns="" val="946249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標題 3"/>
          <p:cNvSpPr txBox="1">
            <a:spLocks/>
          </p:cNvSpPr>
          <p:nvPr/>
        </p:nvSpPr>
        <p:spPr bwMode="auto">
          <a:xfrm>
            <a:off x="249237" y="479127"/>
            <a:ext cx="9096781" cy="538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defTabSz="914400">
              <a:lnSpc>
                <a:spcPct val="90000"/>
              </a:lnSpc>
            </a:pPr>
            <a:r>
              <a:rPr lang="en-US" altLang="zh-TW" sz="2800" b="1" dirty="0">
                <a:solidFill>
                  <a:srgbClr val="2F5597"/>
                </a:solidFill>
                <a:ea typeface="Microsoft JhengHei" pitchFamily="34" charset="-120"/>
                <a:cs typeface="+mj-cs"/>
              </a:rPr>
              <a:t>Promising Growth for Solar Energy to </a:t>
            </a:r>
          </a:p>
          <a:p>
            <a:pPr lvl="0" defTabSz="914400">
              <a:lnSpc>
                <a:spcPct val="90000"/>
              </a:lnSpc>
            </a:pPr>
            <a:r>
              <a:rPr lang="en-US" altLang="zh-TW" sz="2800" b="1" dirty="0">
                <a:solidFill>
                  <a:srgbClr val="2F5597"/>
                </a:solidFill>
                <a:ea typeface="Microsoft JhengHei" pitchFamily="34" charset="-120"/>
                <a:cs typeface="+mj-cs"/>
              </a:rPr>
              <a:t>Reach Net-Zero Emissions Policies Globally </a:t>
            </a:r>
          </a:p>
        </p:txBody>
      </p:sp>
      <p:sp>
        <p:nvSpPr>
          <p:cNvPr id="5" name="文字版面配置區 4"/>
          <p:cNvSpPr>
            <a:spLocks noGrp="1"/>
          </p:cNvSpPr>
          <p:nvPr>
            <p:ph type="body" sz="quarter" idx="15"/>
          </p:nvPr>
        </p:nvSpPr>
        <p:spPr>
          <a:xfrm>
            <a:off x="295275" y="1223963"/>
            <a:ext cx="8640000" cy="674687"/>
          </a:xfrm>
        </p:spPr>
        <p:txBody>
          <a:bodyPr/>
          <a:lstStyle/>
          <a:p>
            <a:pPr algn="just"/>
            <a:r>
              <a:rPr lang="en-US" altLang="zh-TW" b="0" dirty="0"/>
              <a:t>Research estimates that in order to reach the goal of net-zero emissions by 2050, the share of renewables in global electricity supply would rise from 27% in 2019 to 60% in 2030, while worldwide annual solar PV additions would have to expand from 110 GW in 2019 to nearly 500 GW in 2030.</a:t>
            </a:r>
          </a:p>
          <a:p>
            <a:pPr algn="just"/>
            <a:endParaRPr lang="zh-TW" altLang="zh-TW" b="0" dirty="0"/>
          </a:p>
        </p:txBody>
      </p:sp>
      <p:sp>
        <p:nvSpPr>
          <p:cNvPr id="31751" name="投影片編號版面配置區 6"/>
          <p:cNvSpPr>
            <a:spLocks noGrp="1"/>
          </p:cNvSpPr>
          <p:nvPr>
            <p:ph type="sldNum" sz="quarter" idx="31"/>
          </p:nvPr>
        </p:nvSpPr>
        <p:spPr bwMode="auto">
          <a:noFill/>
          <a:ln>
            <a:miter lim="800000"/>
            <a:headEnd/>
            <a:tailEnd/>
          </a:ln>
        </p:spPr>
        <p:txBody>
          <a:bodyPr/>
          <a:lstStyle/>
          <a:p>
            <a:fld id="{B7D6486E-86C1-4848-9DA2-C5241AD808F2}" type="slidenum">
              <a:rPr lang="zh-TW" altLang="en-US" smtClean="0"/>
              <a:pPr/>
              <a:t>11</a:t>
            </a:fld>
            <a:endParaRPr lang="zh-TW" altLang="en-US" dirty="0"/>
          </a:p>
        </p:txBody>
      </p:sp>
      <p:sp>
        <p:nvSpPr>
          <p:cNvPr id="54" name="文字版面配置區 2">
            <a:extLst>
              <a:ext uri="{FF2B5EF4-FFF2-40B4-BE49-F238E27FC236}">
                <a16:creationId xmlns:a16="http://schemas.microsoft.com/office/drawing/2014/main" xmlns="" id="{02366072-553F-4E12-9A9B-5FB761EB8880}"/>
              </a:ext>
            </a:extLst>
          </p:cNvPr>
          <p:cNvSpPr txBox="1">
            <a:spLocks/>
          </p:cNvSpPr>
          <p:nvPr/>
        </p:nvSpPr>
        <p:spPr bwMode="auto">
          <a:xfrm>
            <a:off x="766763" y="5821203"/>
            <a:ext cx="8043862" cy="447836"/>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228600" indent="-228600" defTabSz="914400" eaLnBrk="0" hangingPunct="0">
              <a:lnSpc>
                <a:spcPct val="90000"/>
              </a:lnSpc>
              <a:spcBef>
                <a:spcPts val="0"/>
              </a:spcBef>
              <a:spcAft>
                <a:spcPts val="0"/>
              </a:spcAft>
              <a:defRPr/>
            </a:pPr>
            <a:r>
              <a:rPr kumimoji="0" lang="en-US" altLang="zh-TW" sz="700" i="1" dirty="0">
                <a:solidFill>
                  <a:srgbClr val="4B4B4B"/>
                </a:solidFill>
                <a:ea typeface="MS PGothic" pitchFamily="34" charset="-128"/>
              </a:rPr>
              <a:t>Notes: </a:t>
            </a:r>
          </a:p>
          <a:p>
            <a:pPr defTabSz="914400" eaLnBrk="0" hangingPunct="0">
              <a:lnSpc>
                <a:spcPct val="90000"/>
              </a:lnSpc>
              <a:spcBef>
                <a:spcPts val="0"/>
              </a:spcBef>
              <a:spcAft>
                <a:spcPts val="0"/>
              </a:spcAft>
              <a:defRPr/>
            </a:pPr>
            <a:r>
              <a:rPr kumimoji="0" lang="en-US" altLang="zh-TW" sz="700" i="1" dirty="0">
                <a:solidFill>
                  <a:srgbClr val="4B4B4B"/>
                </a:solidFill>
                <a:ea typeface="MS PGothic" pitchFamily="34" charset="-128"/>
              </a:rPr>
              <a:t>1. Sustainable Development Scenario is a surge in clean energy policies and investment puts the energy system on track to achieve sustainable energy objectives in full, including the Paris Agreement,</a:t>
            </a:r>
            <a:r>
              <a:rPr kumimoji="0" lang="zh-TW" altLang="en-US" sz="700" i="1" dirty="0">
                <a:solidFill>
                  <a:srgbClr val="4B4B4B"/>
                </a:solidFill>
                <a:ea typeface="MS PGothic" pitchFamily="34" charset="-128"/>
              </a:rPr>
              <a:t> </a:t>
            </a:r>
            <a:r>
              <a:rPr kumimoji="0" lang="en-US" altLang="zh-TW" sz="700" i="1" dirty="0">
                <a:solidFill>
                  <a:srgbClr val="4B4B4B"/>
                </a:solidFill>
                <a:ea typeface="MS PGothic" pitchFamily="34" charset="-128"/>
              </a:rPr>
              <a:t>energy access and air quality goals.</a:t>
            </a:r>
          </a:p>
          <a:p>
            <a:pPr marL="228600" indent="-228600" defTabSz="914400" eaLnBrk="0" hangingPunct="0">
              <a:lnSpc>
                <a:spcPct val="90000"/>
              </a:lnSpc>
              <a:spcBef>
                <a:spcPts val="0"/>
              </a:spcBef>
              <a:spcAft>
                <a:spcPts val="0"/>
              </a:spcAft>
              <a:defRPr/>
            </a:pPr>
            <a:r>
              <a:rPr kumimoji="0" lang="en-US" altLang="zh-TW" sz="700" i="1" dirty="0">
                <a:solidFill>
                  <a:srgbClr val="4B4B4B"/>
                </a:solidFill>
                <a:ea typeface="MS PGothic" pitchFamily="34" charset="-128"/>
              </a:rPr>
              <a:t>2.Stated Policies Scenario reflects all of today’s announced policy intentions and targets, insofar as they are backed up by detailed measures for their realization. </a:t>
            </a:r>
            <a:endParaRPr kumimoji="0" lang="zh-TW" altLang="zh-TW" sz="700" i="1" dirty="0">
              <a:solidFill>
                <a:srgbClr val="4B4B4B"/>
              </a:solidFill>
              <a:ea typeface="MS PGothic" pitchFamily="34" charset="-128"/>
            </a:endParaRPr>
          </a:p>
          <a:p>
            <a:pPr indent="-228600" defTabSz="914400" eaLnBrk="0" hangingPunct="0">
              <a:lnSpc>
                <a:spcPct val="90000"/>
              </a:lnSpc>
              <a:spcBef>
                <a:spcPts val="0"/>
              </a:spcBef>
              <a:spcAft>
                <a:spcPts val="0"/>
              </a:spcAft>
              <a:defRPr/>
            </a:pPr>
            <a:r>
              <a:rPr kumimoji="0" lang="en-US" altLang="zh-TW" sz="700" b="0" i="1" u="none" strike="noStrike" kern="1200" cap="none" spc="0" normalizeH="0" noProof="0" dirty="0">
                <a:ln>
                  <a:noFill/>
                </a:ln>
                <a:solidFill>
                  <a:srgbClr val="4B4B4B"/>
                </a:solidFill>
                <a:effectLst/>
                <a:uLnTx/>
                <a:uFillTx/>
                <a:ea typeface="MS PGothic" pitchFamily="34" charset="-128"/>
                <a:cs typeface="Arial Unicode MS" pitchFamily="34" charset="-128"/>
              </a:rPr>
              <a:t>Source:</a:t>
            </a:r>
            <a:r>
              <a:rPr kumimoji="0" lang="zh-TW" altLang="en-US" sz="700" i="1" dirty="0">
                <a:solidFill>
                  <a:srgbClr val="4B4B4B"/>
                </a:solidFill>
                <a:ea typeface="MS PGothic" pitchFamily="34" charset="-128"/>
                <a:cs typeface="Arial Unicode MS" pitchFamily="34" charset="-128"/>
              </a:rPr>
              <a:t> </a:t>
            </a:r>
            <a:r>
              <a:rPr kumimoji="0" lang="en-US" altLang="zh-TW" sz="700" i="1" dirty="0">
                <a:solidFill>
                  <a:srgbClr val="4B4B4B"/>
                </a:solidFill>
                <a:ea typeface="MS PGothic" pitchFamily="34" charset="-128"/>
                <a:cs typeface="Arial Unicode MS" pitchFamily="34" charset="-128"/>
              </a:rPr>
              <a:t>World Energy Outlook 2020, IEA</a:t>
            </a:r>
            <a:r>
              <a:rPr kumimoji="0" lang="en-US" altLang="zh-TW" sz="700" b="0" i="1" u="none" strike="noStrike" kern="1200" cap="none" spc="0" normalizeH="0" noProof="0" dirty="0">
                <a:ln>
                  <a:noFill/>
                </a:ln>
                <a:solidFill>
                  <a:srgbClr val="4B4B4B"/>
                </a:solidFill>
                <a:effectLst/>
                <a:uLnTx/>
                <a:uFillTx/>
                <a:ea typeface="MS PGothic" pitchFamily="34" charset="-128"/>
                <a:cs typeface="Arial Unicode MS" pitchFamily="34" charset="-128"/>
              </a:rPr>
              <a:t>, Oct, 2020</a:t>
            </a:r>
            <a:endParaRPr kumimoji="0" lang="zh-TW" altLang="en-US" sz="700" b="0" i="1" u="none" strike="noStrike" kern="1200" cap="none" spc="0" normalizeH="0" noProof="0" dirty="0">
              <a:ln>
                <a:noFill/>
              </a:ln>
              <a:solidFill>
                <a:srgbClr val="4B4B4B"/>
              </a:solidFill>
              <a:effectLst/>
              <a:uLnTx/>
              <a:uFillTx/>
              <a:ea typeface="MS PGothic" pitchFamily="34" charset="-128"/>
              <a:cs typeface="Arial Unicode MS" pitchFamily="34" charset="-128"/>
            </a:endParaRPr>
          </a:p>
        </p:txBody>
      </p:sp>
      <p:sp>
        <p:nvSpPr>
          <p:cNvPr id="12" name="文字版面配置區 31">
            <a:extLst>
              <a:ext uri="{FF2B5EF4-FFF2-40B4-BE49-F238E27FC236}">
                <a16:creationId xmlns:a16="http://schemas.microsoft.com/office/drawing/2014/main" xmlns="" id="{09B58895-94F7-4EB0-A46D-ED419ED0830C}"/>
              </a:ext>
            </a:extLst>
          </p:cNvPr>
          <p:cNvSpPr txBox="1">
            <a:spLocks/>
          </p:cNvSpPr>
          <p:nvPr/>
        </p:nvSpPr>
        <p:spPr bwMode="auto">
          <a:xfrm>
            <a:off x="245908" y="2146245"/>
            <a:ext cx="8640000" cy="216000"/>
          </a:xfrm>
          <a:prstGeom prst="callout1">
            <a:avLst>
              <a:gd name="adj1" fmla="val 100536"/>
              <a:gd name="adj2" fmla="val 99996"/>
              <a:gd name="adj3" fmla="val 100706"/>
              <a:gd name="adj4" fmla="val 0"/>
            </a:avLst>
          </a:prstGeom>
          <a:solidFill>
            <a:srgbClr val="D3D3D3"/>
          </a:solidFill>
          <a:ln w="19050">
            <a:noFill/>
            <a:miter lim="800000"/>
            <a:headEnd/>
            <a:tailEnd/>
          </a:ln>
        </p:spPr>
        <p:txBody>
          <a:bodyPr vert="horz" wrap="square" lIns="72000" tIns="0" rIns="0" bIns="36000" numCol="1" anchor="ctr" anchorCtr="0" compatLnSpc="1">
            <a:prstTxWarp prst="textNoShape">
              <a:avLst/>
            </a:prstTxWarp>
          </a:bodyPr>
          <a:lstStyle>
            <a:lvl1pPr marL="228600" indent="-228600" algn="ctr" rtl="0" eaLnBrk="0" fontAlgn="base" hangingPunct="0">
              <a:lnSpc>
                <a:spcPct val="90000"/>
              </a:lnSpc>
              <a:spcBef>
                <a:spcPts val="1000"/>
              </a:spcBef>
              <a:spcAft>
                <a:spcPct val="0"/>
              </a:spcAft>
              <a:buFont typeface="Arial" pitchFamily="34" charset="0"/>
              <a:buChar char="•"/>
              <a:defRPr lang="en-US" sz="1200" b="1" kern="1200" baseline="0" dirty="0" smtClean="0">
                <a:ln>
                  <a:noFill/>
                </a:ln>
                <a:solidFill>
                  <a:srgbClr val="1F497D"/>
                </a:solidFill>
                <a:latin typeface="Arial" charset="0"/>
                <a:ea typeface="MS PGothic" pitchFamily="34" charset="-128"/>
                <a:cs typeface="+mn-cs"/>
              </a:defRPr>
            </a:lvl1pPr>
            <a:lvl2pPr marL="685800" indent="-228600" algn="l" rtl="0" eaLnBrk="0" fontAlgn="base" hangingPunct="0">
              <a:lnSpc>
                <a:spcPct val="90000"/>
              </a:lnSpc>
              <a:spcBef>
                <a:spcPts val="500"/>
              </a:spcBef>
              <a:spcAft>
                <a:spcPct val="0"/>
              </a:spcAft>
              <a:buFont typeface="Arial" pitchFamily="34" charset="0"/>
              <a:buChar char="•"/>
              <a:defRPr sz="2200" kern="1200">
                <a:solidFill>
                  <a:srgbClr val="424242"/>
                </a:solidFill>
                <a:latin typeface="Calibri" pitchFamily="34" charset="0"/>
                <a:ea typeface="Microsoft JhengHei" pitchFamily="34" charset="-120"/>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rgbClr val="424242"/>
                </a:solidFill>
                <a:latin typeface="Calibri" pitchFamily="34" charset="0"/>
                <a:ea typeface="Microsoft JhengHei" pitchFamily="34" charset="-120"/>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rgbClr val="424242"/>
                </a:solidFill>
                <a:latin typeface="Calibri" pitchFamily="34" charset="0"/>
                <a:ea typeface="Microsoft JhengHei" pitchFamily="34" charset="-120"/>
                <a:cs typeface="+mn-cs"/>
              </a:defRPr>
            </a:lvl4pPr>
            <a:lvl5pPr marL="2057400" indent="-228600" algn="l" rtl="0" eaLnBrk="0" fontAlgn="base" hangingPunct="0">
              <a:lnSpc>
                <a:spcPct val="90000"/>
              </a:lnSpc>
              <a:spcBef>
                <a:spcPts val="500"/>
              </a:spcBef>
              <a:spcAft>
                <a:spcPct val="0"/>
              </a:spcAft>
              <a:buFont typeface="Arial" pitchFamily="34" charset="0"/>
              <a:buChar char="•"/>
              <a:defRPr sz="1600" kern="1200">
                <a:solidFill>
                  <a:srgbClr val="424242"/>
                </a:solidFill>
                <a:latin typeface="Calibri" pitchFamily="34" charset="0"/>
                <a:ea typeface="Microsoft JhengHei"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None/>
            </a:pPr>
            <a:r>
              <a:rPr kumimoji="0" lang="en-US" altLang="zh-TW" dirty="0"/>
              <a:t>Global Installed Solar PV Capacity by Scenario 2010-2030</a:t>
            </a:r>
          </a:p>
        </p:txBody>
      </p:sp>
      <p:sp>
        <p:nvSpPr>
          <p:cNvPr id="13" name="TextBox 21">
            <a:extLst>
              <a:ext uri="{FF2B5EF4-FFF2-40B4-BE49-F238E27FC236}">
                <a16:creationId xmlns:a16="http://schemas.microsoft.com/office/drawing/2014/main" xmlns="" id="{41F8FCA1-69EE-41AC-A761-69079FE7CB74}"/>
              </a:ext>
            </a:extLst>
          </p:cNvPr>
          <p:cNvSpPr txBox="1">
            <a:spLocks noChangeArrowheads="1"/>
          </p:cNvSpPr>
          <p:nvPr/>
        </p:nvSpPr>
        <p:spPr bwMode="auto">
          <a:xfrm>
            <a:off x="185738" y="2444863"/>
            <a:ext cx="833437" cy="231775"/>
          </a:xfrm>
          <a:prstGeom prst="rect">
            <a:avLst/>
          </a:prstGeom>
          <a:noFill/>
          <a:ln w="9525">
            <a:noFill/>
            <a:miter lim="800000"/>
            <a:headEnd/>
            <a:tailEnd/>
          </a:ln>
        </p:spPr>
        <p:txBody>
          <a:bodyPr>
            <a:spAutoFit/>
          </a:bodyPr>
          <a:lstStyle/>
          <a:p>
            <a:r>
              <a:rPr kumimoji="0" lang="en-US" altLang="zh-TW" sz="900" b="1" dirty="0">
                <a:solidFill>
                  <a:srgbClr val="000000"/>
                </a:solidFill>
                <a:ea typeface="Microsoft JhengHei" pitchFamily="34" charset="-120"/>
              </a:rPr>
              <a:t>Unit: GW</a:t>
            </a:r>
            <a:endParaRPr kumimoji="0" lang="en-US" altLang="zh-TW" sz="900" b="1" dirty="0">
              <a:solidFill>
                <a:srgbClr val="000000"/>
              </a:solidFill>
            </a:endParaRPr>
          </a:p>
        </p:txBody>
      </p:sp>
      <p:pic>
        <p:nvPicPr>
          <p:cNvPr id="198657" name="Picture 1"/>
          <p:cNvPicPr>
            <a:picLocks noChangeAspect="1" noChangeArrowheads="1"/>
          </p:cNvPicPr>
          <p:nvPr/>
        </p:nvPicPr>
        <p:blipFill>
          <a:blip r:embed="rId3"/>
          <a:srcRect/>
          <a:stretch>
            <a:fillRect/>
          </a:stretch>
        </p:blipFill>
        <p:spPr bwMode="auto">
          <a:xfrm>
            <a:off x="1019175" y="2444863"/>
            <a:ext cx="6315075" cy="3209925"/>
          </a:xfrm>
          <a:prstGeom prst="rect">
            <a:avLst/>
          </a:prstGeom>
          <a:noFill/>
          <a:ln w="9525">
            <a:noFill/>
            <a:miter lim="800000"/>
            <a:headEnd/>
            <a:tailEnd/>
          </a:ln>
        </p:spPr>
      </p:pic>
      <p:pic>
        <p:nvPicPr>
          <p:cNvPr id="198658" name="Picture 2"/>
          <p:cNvPicPr>
            <a:picLocks noChangeAspect="1" noChangeArrowheads="1"/>
          </p:cNvPicPr>
          <p:nvPr/>
        </p:nvPicPr>
        <p:blipFill>
          <a:blip r:embed="rId4"/>
          <a:srcRect/>
          <a:stretch>
            <a:fillRect/>
          </a:stretch>
        </p:blipFill>
        <p:spPr bwMode="auto">
          <a:xfrm>
            <a:off x="7500938" y="3839718"/>
            <a:ext cx="1504950" cy="495300"/>
          </a:xfrm>
          <a:prstGeom prst="rect">
            <a:avLst/>
          </a:prstGeom>
          <a:noFill/>
          <a:ln w="9525">
            <a:noFill/>
            <a:miter lim="800000"/>
            <a:headEnd/>
            <a:tailEnd/>
          </a:ln>
        </p:spPr>
      </p:pic>
    </p:spTree>
    <p:extLst>
      <p:ext uri="{BB962C8B-B14F-4D97-AF65-F5344CB8AC3E}">
        <p14:creationId xmlns:p14="http://schemas.microsoft.com/office/powerpoint/2010/main" xmlns="" val="463843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標題 3"/>
          <p:cNvSpPr txBox="1">
            <a:spLocks/>
          </p:cNvSpPr>
          <p:nvPr/>
        </p:nvSpPr>
        <p:spPr bwMode="auto">
          <a:xfrm>
            <a:off x="249237" y="479127"/>
            <a:ext cx="9096781" cy="538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defTabSz="914400">
              <a:lnSpc>
                <a:spcPct val="90000"/>
              </a:lnSpc>
            </a:pPr>
            <a:r>
              <a:rPr lang="en-US" altLang="zh-TW" sz="2800" b="1" dirty="0">
                <a:solidFill>
                  <a:srgbClr val="2F5597"/>
                </a:solidFill>
                <a:ea typeface="Microsoft JhengHei" pitchFamily="34" charset="-120"/>
                <a:cs typeface="+mj-cs"/>
              </a:rPr>
              <a:t>Solar Energy Plays Critical Role in </a:t>
            </a:r>
          </a:p>
          <a:p>
            <a:pPr lvl="0" defTabSz="914400">
              <a:lnSpc>
                <a:spcPct val="90000"/>
              </a:lnSpc>
            </a:pPr>
            <a:r>
              <a:rPr lang="en-US" altLang="zh-TW" sz="2800" b="1" dirty="0">
                <a:solidFill>
                  <a:srgbClr val="2F5597"/>
                </a:solidFill>
                <a:ea typeface="Microsoft JhengHei" pitchFamily="34" charset="-120"/>
                <a:cs typeface="+mj-cs"/>
              </a:rPr>
              <a:t>Global Electricity Generation Evolvement</a:t>
            </a:r>
          </a:p>
        </p:txBody>
      </p:sp>
      <p:sp>
        <p:nvSpPr>
          <p:cNvPr id="5" name="文字版面配置區 4"/>
          <p:cNvSpPr>
            <a:spLocks noGrp="1"/>
          </p:cNvSpPr>
          <p:nvPr>
            <p:ph type="body" sz="quarter" idx="15"/>
          </p:nvPr>
        </p:nvSpPr>
        <p:spPr>
          <a:xfrm>
            <a:off x="295275" y="1223963"/>
            <a:ext cx="8640000" cy="674687"/>
          </a:xfrm>
        </p:spPr>
        <p:txBody>
          <a:bodyPr/>
          <a:lstStyle/>
          <a:p>
            <a:pPr algn="just"/>
            <a:r>
              <a:rPr lang="en-US" altLang="zh-TW" b="0" dirty="0"/>
              <a:t>With the</a:t>
            </a:r>
            <a:r>
              <a:rPr lang="zh-TW" altLang="en-US" b="0" dirty="0"/>
              <a:t> </a:t>
            </a:r>
            <a:r>
              <a:rPr lang="en-US" altLang="zh-TW" b="0" dirty="0"/>
              <a:t>supportive policies and maturing technologies, solar energy are enabling very cheap access to capital in leading markets. According to the research, to achieve announced policy intentions and targets, Solar PV would have 4,149TWh to 7,471TWh additional generation from 2019 </a:t>
            </a:r>
            <a:r>
              <a:rPr lang="en-US" altLang="zh-TW" b="0"/>
              <a:t>to 2040.</a:t>
            </a:r>
            <a:endParaRPr lang="zh-TW" altLang="zh-TW" b="0" dirty="0"/>
          </a:p>
        </p:txBody>
      </p:sp>
      <p:sp>
        <p:nvSpPr>
          <p:cNvPr id="31751" name="投影片編號版面配置區 6"/>
          <p:cNvSpPr>
            <a:spLocks noGrp="1"/>
          </p:cNvSpPr>
          <p:nvPr>
            <p:ph type="sldNum" sz="quarter" idx="31"/>
          </p:nvPr>
        </p:nvSpPr>
        <p:spPr bwMode="auto">
          <a:noFill/>
          <a:ln>
            <a:miter lim="800000"/>
            <a:headEnd/>
            <a:tailEnd/>
          </a:ln>
        </p:spPr>
        <p:txBody>
          <a:bodyPr/>
          <a:lstStyle/>
          <a:p>
            <a:fld id="{B7D6486E-86C1-4848-9DA2-C5241AD808F2}" type="slidenum">
              <a:rPr lang="zh-TW" altLang="en-US" smtClean="0"/>
              <a:pPr/>
              <a:t>12</a:t>
            </a:fld>
            <a:endParaRPr lang="zh-TW" altLang="en-US" dirty="0"/>
          </a:p>
        </p:txBody>
      </p:sp>
      <p:sp>
        <p:nvSpPr>
          <p:cNvPr id="12" name="文字版面配置區 31">
            <a:extLst>
              <a:ext uri="{FF2B5EF4-FFF2-40B4-BE49-F238E27FC236}">
                <a16:creationId xmlns:a16="http://schemas.microsoft.com/office/drawing/2014/main" xmlns="" id="{09B58895-94F7-4EB0-A46D-ED419ED0830C}"/>
              </a:ext>
            </a:extLst>
          </p:cNvPr>
          <p:cNvSpPr txBox="1">
            <a:spLocks/>
          </p:cNvSpPr>
          <p:nvPr/>
        </p:nvSpPr>
        <p:spPr bwMode="auto">
          <a:xfrm>
            <a:off x="245908" y="2146245"/>
            <a:ext cx="8640000" cy="216000"/>
          </a:xfrm>
          <a:prstGeom prst="callout1">
            <a:avLst>
              <a:gd name="adj1" fmla="val 100536"/>
              <a:gd name="adj2" fmla="val 99996"/>
              <a:gd name="adj3" fmla="val 100706"/>
              <a:gd name="adj4" fmla="val 0"/>
            </a:avLst>
          </a:prstGeom>
          <a:solidFill>
            <a:srgbClr val="D3D3D3"/>
          </a:solidFill>
          <a:ln w="19050">
            <a:noFill/>
            <a:miter lim="800000"/>
            <a:headEnd/>
            <a:tailEnd/>
          </a:ln>
        </p:spPr>
        <p:txBody>
          <a:bodyPr vert="horz" wrap="square" lIns="72000" tIns="0" rIns="0" bIns="36000" numCol="1" anchor="ctr" anchorCtr="0" compatLnSpc="1">
            <a:prstTxWarp prst="textNoShape">
              <a:avLst/>
            </a:prstTxWarp>
          </a:bodyPr>
          <a:lstStyle>
            <a:lvl1pPr marL="228600" indent="-228600" algn="ctr" rtl="0" eaLnBrk="0" fontAlgn="base" hangingPunct="0">
              <a:lnSpc>
                <a:spcPct val="90000"/>
              </a:lnSpc>
              <a:spcBef>
                <a:spcPts val="1000"/>
              </a:spcBef>
              <a:spcAft>
                <a:spcPct val="0"/>
              </a:spcAft>
              <a:buFont typeface="Arial" pitchFamily="34" charset="0"/>
              <a:buChar char="•"/>
              <a:defRPr lang="en-US" sz="1200" b="1" kern="1200" baseline="0" dirty="0" smtClean="0">
                <a:ln>
                  <a:noFill/>
                </a:ln>
                <a:solidFill>
                  <a:srgbClr val="1F497D"/>
                </a:solidFill>
                <a:latin typeface="Arial" charset="0"/>
                <a:ea typeface="MS PGothic" pitchFamily="34" charset="-128"/>
                <a:cs typeface="+mn-cs"/>
              </a:defRPr>
            </a:lvl1pPr>
            <a:lvl2pPr marL="685800" indent="-228600" algn="l" rtl="0" eaLnBrk="0" fontAlgn="base" hangingPunct="0">
              <a:lnSpc>
                <a:spcPct val="90000"/>
              </a:lnSpc>
              <a:spcBef>
                <a:spcPts val="500"/>
              </a:spcBef>
              <a:spcAft>
                <a:spcPct val="0"/>
              </a:spcAft>
              <a:buFont typeface="Arial" pitchFamily="34" charset="0"/>
              <a:buChar char="•"/>
              <a:defRPr sz="2200" kern="1200">
                <a:solidFill>
                  <a:srgbClr val="424242"/>
                </a:solidFill>
                <a:latin typeface="Calibri" pitchFamily="34" charset="0"/>
                <a:ea typeface="Microsoft JhengHei" pitchFamily="34" charset="-120"/>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rgbClr val="424242"/>
                </a:solidFill>
                <a:latin typeface="Calibri" pitchFamily="34" charset="0"/>
                <a:ea typeface="Microsoft JhengHei" pitchFamily="34" charset="-120"/>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rgbClr val="424242"/>
                </a:solidFill>
                <a:latin typeface="Calibri" pitchFamily="34" charset="0"/>
                <a:ea typeface="Microsoft JhengHei" pitchFamily="34" charset="-120"/>
                <a:cs typeface="+mn-cs"/>
              </a:defRPr>
            </a:lvl4pPr>
            <a:lvl5pPr marL="2057400" indent="-228600" algn="l" rtl="0" eaLnBrk="0" fontAlgn="base" hangingPunct="0">
              <a:lnSpc>
                <a:spcPct val="90000"/>
              </a:lnSpc>
              <a:spcBef>
                <a:spcPts val="500"/>
              </a:spcBef>
              <a:spcAft>
                <a:spcPct val="0"/>
              </a:spcAft>
              <a:buFont typeface="Arial" pitchFamily="34" charset="0"/>
              <a:buChar char="•"/>
              <a:defRPr sz="1600" kern="1200">
                <a:solidFill>
                  <a:srgbClr val="424242"/>
                </a:solidFill>
                <a:latin typeface="Calibri" pitchFamily="34" charset="0"/>
                <a:ea typeface="Microsoft JhengHei"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None/>
            </a:pPr>
            <a:r>
              <a:rPr kumimoji="0" lang="en-US" altLang="zh-TW" dirty="0"/>
              <a:t>Change in Global Electricity Generation by Source and Scenario</a:t>
            </a:r>
          </a:p>
        </p:txBody>
      </p:sp>
      <p:sp>
        <p:nvSpPr>
          <p:cNvPr id="13" name="TextBox 21">
            <a:extLst>
              <a:ext uri="{FF2B5EF4-FFF2-40B4-BE49-F238E27FC236}">
                <a16:creationId xmlns:a16="http://schemas.microsoft.com/office/drawing/2014/main" xmlns="" id="{41F8FCA1-69EE-41AC-A761-69079FE7CB74}"/>
              </a:ext>
            </a:extLst>
          </p:cNvPr>
          <p:cNvSpPr txBox="1">
            <a:spLocks noChangeArrowheads="1"/>
          </p:cNvSpPr>
          <p:nvPr/>
        </p:nvSpPr>
        <p:spPr bwMode="auto">
          <a:xfrm>
            <a:off x="185738" y="2444863"/>
            <a:ext cx="833437" cy="231775"/>
          </a:xfrm>
          <a:prstGeom prst="rect">
            <a:avLst/>
          </a:prstGeom>
          <a:noFill/>
          <a:ln w="9525">
            <a:noFill/>
            <a:miter lim="800000"/>
            <a:headEnd/>
            <a:tailEnd/>
          </a:ln>
        </p:spPr>
        <p:txBody>
          <a:bodyPr>
            <a:spAutoFit/>
          </a:bodyPr>
          <a:lstStyle/>
          <a:p>
            <a:r>
              <a:rPr kumimoji="0" lang="en-US" altLang="zh-TW" sz="900" b="1" dirty="0">
                <a:solidFill>
                  <a:srgbClr val="000000"/>
                </a:solidFill>
                <a:ea typeface="Microsoft JhengHei" pitchFamily="34" charset="-120"/>
              </a:rPr>
              <a:t>Unit: </a:t>
            </a:r>
            <a:r>
              <a:rPr kumimoji="0" lang="en-US" altLang="zh-TW" sz="900" b="1" dirty="0" err="1">
                <a:solidFill>
                  <a:srgbClr val="000000"/>
                </a:solidFill>
                <a:ea typeface="Microsoft JhengHei" pitchFamily="34" charset="-120"/>
              </a:rPr>
              <a:t>TWh</a:t>
            </a:r>
            <a:endParaRPr kumimoji="0" lang="en-US" altLang="zh-TW" sz="900" b="1" dirty="0">
              <a:solidFill>
                <a:srgbClr val="000000"/>
              </a:solidFill>
            </a:endParaRPr>
          </a:p>
        </p:txBody>
      </p:sp>
      <p:graphicFrame>
        <p:nvGraphicFramePr>
          <p:cNvPr id="16" name="圖表 15">
            <a:extLst>
              <a:ext uri="{FF2B5EF4-FFF2-40B4-BE49-F238E27FC236}">
                <a16:creationId xmlns:a16="http://schemas.microsoft.com/office/drawing/2014/main" xmlns="" id="{47C9BDC1-583B-4D5C-9A0B-641A42028738}"/>
              </a:ext>
            </a:extLst>
          </p:cNvPr>
          <p:cNvGraphicFramePr/>
          <p:nvPr>
            <p:extLst>
              <p:ext uri="{D42A27DB-BD31-4B8C-83A1-F6EECF244321}">
                <p14:modId xmlns:p14="http://schemas.microsoft.com/office/powerpoint/2010/main" xmlns="" val="274614125"/>
              </p:ext>
            </p:extLst>
          </p:nvPr>
        </p:nvGraphicFramePr>
        <p:xfrm>
          <a:off x="1019175" y="2609840"/>
          <a:ext cx="7820850" cy="3098756"/>
        </p:xfrm>
        <a:graphic>
          <a:graphicData uri="http://schemas.openxmlformats.org/drawingml/2006/chart">
            <c:chart xmlns:c="http://schemas.openxmlformats.org/drawingml/2006/chart" xmlns:r="http://schemas.openxmlformats.org/officeDocument/2006/relationships" r:id="rId3"/>
          </a:graphicData>
        </a:graphic>
      </p:graphicFrame>
      <p:sp>
        <p:nvSpPr>
          <p:cNvPr id="25" name="文字版面配置區 2">
            <a:extLst>
              <a:ext uri="{FF2B5EF4-FFF2-40B4-BE49-F238E27FC236}">
                <a16:creationId xmlns:a16="http://schemas.microsoft.com/office/drawing/2014/main" xmlns="" id="{ABC2E875-D5F6-4BB8-A52D-04B359156A8D}"/>
              </a:ext>
            </a:extLst>
          </p:cNvPr>
          <p:cNvSpPr txBox="1">
            <a:spLocks/>
          </p:cNvSpPr>
          <p:nvPr/>
        </p:nvSpPr>
        <p:spPr bwMode="auto">
          <a:xfrm>
            <a:off x="766763" y="5821203"/>
            <a:ext cx="8043862" cy="447836"/>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228600" indent="-228600" defTabSz="914400" eaLnBrk="0" hangingPunct="0">
              <a:lnSpc>
                <a:spcPct val="90000"/>
              </a:lnSpc>
              <a:spcBef>
                <a:spcPts val="0"/>
              </a:spcBef>
              <a:spcAft>
                <a:spcPts val="0"/>
              </a:spcAft>
              <a:defRPr/>
            </a:pPr>
            <a:r>
              <a:rPr kumimoji="0" lang="en-US" altLang="zh-TW" sz="700" i="1" dirty="0">
                <a:solidFill>
                  <a:srgbClr val="4B4B4B"/>
                </a:solidFill>
                <a:ea typeface="MS PGothic" pitchFamily="34" charset="-128"/>
              </a:rPr>
              <a:t>Notes: </a:t>
            </a:r>
          </a:p>
          <a:p>
            <a:pPr marL="228600" indent="-228600" defTabSz="914400" eaLnBrk="0" hangingPunct="0">
              <a:lnSpc>
                <a:spcPct val="90000"/>
              </a:lnSpc>
              <a:spcBef>
                <a:spcPts val="0"/>
              </a:spcBef>
              <a:spcAft>
                <a:spcPts val="0"/>
              </a:spcAft>
              <a:defRPr/>
            </a:pPr>
            <a:r>
              <a:rPr kumimoji="0" lang="en-US" altLang="zh-TW" sz="700" i="1" dirty="0">
                <a:solidFill>
                  <a:srgbClr val="4B4B4B"/>
                </a:solidFill>
                <a:ea typeface="MS PGothic" pitchFamily="34" charset="-128"/>
              </a:rPr>
              <a:t>1.Stated Policies Scenario(STEPS) reflects all of today’s announced policy intentions and targets, insofar as they are backed up by detailed measures for their realization. </a:t>
            </a:r>
            <a:endParaRPr kumimoji="0" lang="zh-TW" altLang="zh-TW" sz="700" i="1" dirty="0">
              <a:solidFill>
                <a:srgbClr val="4B4B4B"/>
              </a:solidFill>
              <a:ea typeface="MS PGothic" pitchFamily="34" charset="-128"/>
            </a:endParaRPr>
          </a:p>
          <a:p>
            <a:pPr indent="-228600" defTabSz="914400" eaLnBrk="0" hangingPunct="0">
              <a:lnSpc>
                <a:spcPct val="90000"/>
              </a:lnSpc>
              <a:spcBef>
                <a:spcPts val="0"/>
              </a:spcBef>
              <a:spcAft>
                <a:spcPts val="0"/>
              </a:spcAft>
              <a:defRPr/>
            </a:pPr>
            <a:r>
              <a:rPr kumimoji="0" lang="en-US" altLang="zh-TW" sz="700" i="1" dirty="0">
                <a:solidFill>
                  <a:srgbClr val="4B4B4B"/>
                </a:solidFill>
                <a:ea typeface="MS PGothic" pitchFamily="34" charset="-128"/>
              </a:rPr>
              <a:t>2.Sustainable Development Scenario</a:t>
            </a:r>
            <a:r>
              <a:rPr kumimoji="0" lang="zh-TW" altLang="en-US" sz="700" i="1" dirty="0">
                <a:solidFill>
                  <a:srgbClr val="4B4B4B"/>
                </a:solidFill>
                <a:ea typeface="MS PGothic" pitchFamily="34" charset="-128"/>
              </a:rPr>
              <a:t> </a:t>
            </a:r>
            <a:r>
              <a:rPr kumimoji="0" lang="en-US" altLang="zh-TW" sz="700" i="1" dirty="0">
                <a:solidFill>
                  <a:srgbClr val="4B4B4B"/>
                </a:solidFill>
                <a:ea typeface="MS PGothic" pitchFamily="34" charset="-128"/>
              </a:rPr>
              <a:t>(SDS) is a surge in clean energy policies and investment puts the energy system on track to achieve sustainable energy objectives in full, including the Paris Agreement, energy access and air quality goals.</a:t>
            </a:r>
            <a:endParaRPr kumimoji="0" lang="en-US" altLang="zh-TW" sz="700" b="0" i="1" u="none" strike="noStrike" kern="1200" cap="none" spc="0" normalizeH="0" noProof="0" dirty="0">
              <a:ln>
                <a:noFill/>
              </a:ln>
              <a:solidFill>
                <a:srgbClr val="4B4B4B"/>
              </a:solidFill>
              <a:effectLst/>
              <a:uLnTx/>
              <a:uFillTx/>
              <a:ea typeface="MS PGothic" pitchFamily="34" charset="-128"/>
              <a:cs typeface="Arial Unicode MS" pitchFamily="34" charset="-128"/>
            </a:endParaRPr>
          </a:p>
          <a:p>
            <a:pPr marL="228600" lvl="0" indent="-228600" defTabSz="914400" eaLnBrk="0" hangingPunct="0">
              <a:lnSpc>
                <a:spcPct val="90000"/>
              </a:lnSpc>
              <a:spcBef>
                <a:spcPts val="0"/>
              </a:spcBef>
              <a:spcAft>
                <a:spcPts val="0"/>
              </a:spcAft>
              <a:defRPr/>
            </a:pPr>
            <a:r>
              <a:rPr kumimoji="0" lang="en-US" altLang="zh-TW" sz="700" b="0" i="1" u="none" strike="noStrike" kern="1200" cap="none" spc="0" normalizeH="0" noProof="0" dirty="0">
                <a:ln>
                  <a:noFill/>
                </a:ln>
                <a:solidFill>
                  <a:srgbClr val="4B4B4B"/>
                </a:solidFill>
                <a:effectLst/>
                <a:uLnTx/>
                <a:uFillTx/>
                <a:ea typeface="MS PGothic" pitchFamily="34" charset="-128"/>
                <a:cs typeface="Arial Unicode MS" pitchFamily="34" charset="-128"/>
              </a:rPr>
              <a:t>Source:</a:t>
            </a:r>
            <a:r>
              <a:rPr kumimoji="0" lang="zh-TW" altLang="en-US" sz="700" i="1" dirty="0">
                <a:solidFill>
                  <a:srgbClr val="4B4B4B"/>
                </a:solidFill>
                <a:ea typeface="MS PGothic" pitchFamily="34" charset="-128"/>
                <a:cs typeface="Arial Unicode MS" pitchFamily="34" charset="-128"/>
              </a:rPr>
              <a:t> </a:t>
            </a:r>
            <a:r>
              <a:rPr kumimoji="0" lang="en-US" altLang="zh-TW" sz="700" i="1" dirty="0">
                <a:solidFill>
                  <a:srgbClr val="4B4B4B"/>
                </a:solidFill>
                <a:ea typeface="MS PGothic" pitchFamily="34" charset="-128"/>
                <a:cs typeface="Arial Unicode MS" pitchFamily="34" charset="-128"/>
              </a:rPr>
              <a:t>World Energy Outlook 2020, IEA</a:t>
            </a:r>
            <a:r>
              <a:rPr kumimoji="0" lang="en-US" altLang="zh-TW" sz="700" b="0" i="1" u="none" strike="noStrike" kern="1200" cap="none" spc="0" normalizeH="0" noProof="0" dirty="0">
                <a:ln>
                  <a:noFill/>
                </a:ln>
                <a:solidFill>
                  <a:srgbClr val="4B4B4B"/>
                </a:solidFill>
                <a:effectLst/>
                <a:uLnTx/>
                <a:uFillTx/>
                <a:ea typeface="MS PGothic" pitchFamily="34" charset="-128"/>
                <a:cs typeface="Arial Unicode MS" pitchFamily="34" charset="-128"/>
              </a:rPr>
              <a:t>, Oct, 2020</a:t>
            </a:r>
            <a:endParaRPr kumimoji="0" lang="zh-TW" altLang="en-US" sz="700" b="0" i="1" u="none" strike="noStrike" kern="1200" cap="none" spc="0" normalizeH="0" noProof="0" dirty="0">
              <a:ln>
                <a:noFill/>
              </a:ln>
              <a:solidFill>
                <a:srgbClr val="4B4B4B"/>
              </a:solidFill>
              <a:effectLst/>
              <a:uLnTx/>
              <a:uFillTx/>
              <a:ea typeface="MS PGothic" pitchFamily="34" charset="-128"/>
              <a:cs typeface="Arial Unicode MS" pitchFamily="34" charset="-128"/>
            </a:endParaRPr>
          </a:p>
        </p:txBody>
      </p:sp>
    </p:spTree>
    <p:extLst>
      <p:ext uri="{BB962C8B-B14F-4D97-AF65-F5344CB8AC3E}">
        <p14:creationId xmlns:p14="http://schemas.microsoft.com/office/powerpoint/2010/main" xmlns="" val="3914192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4">
            <a:extLst>
              <a:ext uri="{FF2B5EF4-FFF2-40B4-BE49-F238E27FC236}">
                <a16:creationId xmlns:a16="http://schemas.microsoft.com/office/drawing/2014/main" xmlns="" id="{9F1DA4A5-807E-46B7-AF32-8F40A5C180A0}"/>
              </a:ext>
            </a:extLst>
          </p:cNvPr>
          <p:cNvSpPr/>
          <p:nvPr/>
        </p:nvSpPr>
        <p:spPr>
          <a:xfrm>
            <a:off x="528818" y="871429"/>
            <a:ext cx="5274532" cy="5094514"/>
          </a:xfrm>
          <a:prstGeom prst="ellipse">
            <a:avLst/>
          </a:prstGeom>
          <a:gradFill>
            <a:gsLst>
              <a:gs pos="0">
                <a:schemeClr val="bg1">
                  <a:alpha val="70000"/>
                </a:schemeClr>
              </a:gs>
              <a:gs pos="100000">
                <a:srgbClr val="BAC4D3"/>
              </a:gs>
            </a:gsLst>
            <a:lin ang="150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TW" altLang="en-US" dirty="0"/>
          </a:p>
        </p:txBody>
      </p:sp>
      <p:sp>
        <p:nvSpPr>
          <p:cNvPr id="6" name="橢圓 5">
            <a:extLst>
              <a:ext uri="{FF2B5EF4-FFF2-40B4-BE49-F238E27FC236}">
                <a16:creationId xmlns:a16="http://schemas.microsoft.com/office/drawing/2014/main" xmlns="" id="{D223167B-A8DB-476D-881A-423010C12ECF}"/>
              </a:ext>
            </a:extLst>
          </p:cNvPr>
          <p:cNvSpPr/>
          <p:nvPr/>
        </p:nvSpPr>
        <p:spPr>
          <a:xfrm>
            <a:off x="749882" y="999806"/>
            <a:ext cx="5274532" cy="5094514"/>
          </a:xfrm>
          <a:prstGeom prst="ellipse">
            <a:avLst/>
          </a:prstGeom>
          <a:noFill/>
          <a:ln w="381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zh-TW" altLang="en-US"/>
          </a:p>
        </p:txBody>
      </p:sp>
      <p:sp>
        <p:nvSpPr>
          <p:cNvPr id="32770" name="矩形 5"/>
          <p:cNvSpPr>
            <a:spLocks noChangeArrowheads="1"/>
          </p:cNvSpPr>
          <p:nvPr/>
        </p:nvSpPr>
        <p:spPr bwMode="auto">
          <a:xfrm>
            <a:off x="871538" y="2816225"/>
            <a:ext cx="7796212" cy="1508125"/>
          </a:xfrm>
          <a:prstGeom prst="rect">
            <a:avLst/>
          </a:prstGeom>
          <a:noFill/>
          <a:ln w="9525">
            <a:noFill/>
            <a:miter lim="800000"/>
            <a:headEnd/>
            <a:tailEnd/>
          </a:ln>
        </p:spPr>
        <p:txBody>
          <a:bodyPr>
            <a:spAutoFit/>
          </a:bodyPr>
          <a:lstStyle/>
          <a:p>
            <a:pPr algn="ctr"/>
            <a:r>
              <a:rPr kumimoji="0" lang="en-GB" altLang="zh-TW" sz="4600" b="1" dirty="0">
                <a:solidFill>
                  <a:srgbClr val="848484"/>
                </a:solidFill>
                <a:ea typeface="Microsoft JhengHei" pitchFamily="34" charset="-120"/>
                <a:cs typeface="Arial" pitchFamily="34" charset="0"/>
              </a:rPr>
              <a:t>SAS Consolidated Performance Update</a:t>
            </a:r>
            <a:endParaRPr kumimoji="0" lang="en-US" altLang="zh-TW" sz="4600" b="1" dirty="0">
              <a:solidFill>
                <a:srgbClr val="848484"/>
              </a:solidFill>
              <a:ea typeface="Microsoft JhengHei" pitchFamily="34" charset="-120"/>
              <a:cs typeface="Arial" pitchFamily="34" charset="0"/>
            </a:endParaRPr>
          </a:p>
        </p:txBody>
      </p:sp>
      <p:sp>
        <p:nvSpPr>
          <p:cNvPr id="32771" name="投影片編號版面配置區 2"/>
          <p:cNvSpPr>
            <a:spLocks noGrp="1"/>
          </p:cNvSpPr>
          <p:nvPr>
            <p:ph type="sldNum" sz="quarter" idx="10"/>
          </p:nvPr>
        </p:nvSpPr>
        <p:spPr bwMode="auto">
          <a:noFill/>
          <a:ln>
            <a:miter lim="800000"/>
            <a:headEnd/>
            <a:tailEnd/>
          </a:ln>
        </p:spPr>
        <p:txBody>
          <a:bodyPr/>
          <a:lstStyle/>
          <a:p>
            <a:fld id="{5DB9F23D-0113-4BB4-A810-118592459D82}" type="slidenum">
              <a:rPr lang="zh-TW" altLang="en-US" smtClean="0"/>
              <a:pPr/>
              <a:t>13</a:t>
            </a:fld>
            <a:endParaRPr lang="zh-TW"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2FD858E0-180F-45CA-BCDB-50CD15ED8E5C}" type="slidenum">
              <a:rPr lang="zh-TW" altLang="en-US" smtClean="0"/>
              <a:pPr>
                <a:defRPr/>
              </a:pPr>
              <a:t>14</a:t>
            </a:fld>
            <a:endParaRPr lang="zh-TW" altLang="en-US"/>
          </a:p>
        </p:txBody>
      </p:sp>
      <p:sp>
        <p:nvSpPr>
          <p:cNvPr id="4" name="內容版面配置區 1"/>
          <p:cNvSpPr txBox="1">
            <a:spLocks/>
          </p:cNvSpPr>
          <p:nvPr/>
        </p:nvSpPr>
        <p:spPr>
          <a:xfrm>
            <a:off x="517524" y="1460500"/>
            <a:ext cx="8488363" cy="3924300"/>
          </a:xfrm>
          <a:prstGeom prst="rect">
            <a:avLst/>
          </a:prstGeom>
        </p:spPr>
        <p:txBody>
          <a:bodyPr vert="horz" wrap="square" numCol="1" anchor="t" anchorCtr="0" compatLnSpc="1">
            <a:prstTxWarp prst="textNoShape">
              <a:avLst/>
            </a:prstTxWarp>
            <a:normAutofit/>
          </a:bodyPr>
          <a:lstStyle/>
          <a:p>
            <a:pPr marL="0" lvl="1" indent="-228600" defTabSz="914400">
              <a:lnSpc>
                <a:spcPts val="1920"/>
              </a:lnSpc>
              <a:spcBef>
                <a:spcPts val="600"/>
              </a:spcBef>
              <a:buClr>
                <a:srgbClr val="1F497D"/>
              </a:buClr>
              <a:buSzPct val="100000"/>
              <a:buFont typeface="Wingdings" pitchFamily="2" charset="2"/>
              <a:buChar char="Ø"/>
              <a:defRPr/>
            </a:pPr>
            <a:r>
              <a:rPr lang="en-US" altLang="zh-TW" sz="1600" b="1" dirty="0">
                <a:solidFill>
                  <a:srgbClr val="1F497D"/>
                </a:solidFill>
                <a:latin typeface="Arial" charset="0"/>
              </a:rPr>
              <a:t>Fruitful Business Result</a:t>
            </a:r>
          </a:p>
          <a:p>
            <a:pPr marL="406800" lvl="2" indent="-230400" algn="just">
              <a:lnSpc>
                <a:spcPct val="100000"/>
              </a:lnSpc>
              <a:spcBef>
                <a:spcPts val="600"/>
              </a:spcBef>
              <a:buClrTx/>
              <a:buSzPct val="100000"/>
              <a:buFont typeface="Wingdings" panose="05000000000000000000" pitchFamily="2" charset="2"/>
              <a:buChar char="n"/>
              <a:defRPr/>
            </a:pPr>
            <a:r>
              <a:rPr lang="en-US" altLang="zh-TW" sz="1600" b="1" dirty="0">
                <a:solidFill>
                  <a:srgbClr val="1F497D"/>
                </a:solidFill>
                <a:cs typeface="Arial" pitchFamily="34" charset="0"/>
              </a:rPr>
              <a:t>Record-Breaking Year</a:t>
            </a:r>
          </a:p>
          <a:p>
            <a:pPr marL="572400" lvl="2" indent="-342000" algn="just" defTabSz="914400">
              <a:lnSpc>
                <a:spcPct val="100000"/>
              </a:lnSpc>
              <a:spcBef>
                <a:spcPts val="600"/>
              </a:spcBef>
              <a:spcAft>
                <a:spcPts val="0"/>
              </a:spcAft>
              <a:buClr>
                <a:srgbClr val="1F497D"/>
              </a:buClr>
              <a:buSzPct val="100000"/>
              <a:buFont typeface="Wingdings" panose="05000000000000000000" pitchFamily="2" charset="2"/>
              <a:buChar char="ü"/>
              <a:defRPr/>
            </a:pPr>
            <a:r>
              <a:rPr lang="en-US" altLang="zh-TW" sz="1600" dirty="0">
                <a:solidFill>
                  <a:srgbClr val="1F497D"/>
                </a:solidFill>
                <a:latin typeface="Arial" charset="0"/>
              </a:rPr>
              <a:t>3rd Best Revenue : NTD 61.4bn</a:t>
            </a:r>
          </a:p>
          <a:p>
            <a:pPr marL="572400" lvl="2" indent="-342000" defTabSz="914400">
              <a:lnSpc>
                <a:spcPct val="100000"/>
              </a:lnSpc>
              <a:spcBef>
                <a:spcPts val="600"/>
              </a:spcBef>
              <a:spcAft>
                <a:spcPts val="0"/>
              </a:spcAft>
              <a:buClr>
                <a:srgbClr val="1F497D"/>
              </a:buClr>
              <a:buSzPct val="100000"/>
              <a:buFont typeface="Wingdings" panose="05000000000000000000" pitchFamily="2" charset="2"/>
              <a:buChar char="ü"/>
              <a:defRPr/>
            </a:pPr>
            <a:r>
              <a:rPr lang="en-US" altLang="zh-TW" sz="1600" dirty="0">
                <a:solidFill>
                  <a:srgbClr val="1F497D"/>
                </a:solidFill>
                <a:cs typeface="Arial" pitchFamily="34" charset="0"/>
              </a:rPr>
              <a:t>All-Time High in many aspects – </a:t>
            </a:r>
            <a:br>
              <a:rPr lang="en-US" altLang="zh-TW" sz="1600" dirty="0">
                <a:solidFill>
                  <a:srgbClr val="1F497D"/>
                </a:solidFill>
                <a:cs typeface="Arial" pitchFamily="34" charset="0"/>
              </a:rPr>
            </a:br>
            <a:r>
              <a:rPr lang="en-US" altLang="zh-TW" sz="1600" dirty="0">
                <a:solidFill>
                  <a:srgbClr val="1F497D"/>
                </a:solidFill>
                <a:cs typeface="Arial" pitchFamily="34" charset="0"/>
              </a:rPr>
              <a:t>Gross Profit, EBITDA, Operating Profit,  Pre-tax Profit, Net Profit and EPS</a:t>
            </a:r>
          </a:p>
          <a:p>
            <a:pPr marL="572400" lvl="2" indent="-342000" defTabSz="914400">
              <a:lnSpc>
                <a:spcPct val="100000"/>
              </a:lnSpc>
              <a:spcBef>
                <a:spcPts val="600"/>
              </a:spcBef>
              <a:spcAft>
                <a:spcPts val="0"/>
              </a:spcAft>
              <a:buClr>
                <a:srgbClr val="1F497D"/>
              </a:buClr>
              <a:buSzPct val="100000"/>
              <a:buFont typeface="Wingdings" panose="05000000000000000000" pitchFamily="2" charset="2"/>
              <a:buChar char="ü"/>
              <a:defRPr/>
            </a:pPr>
            <a:r>
              <a:rPr lang="en-US" altLang="zh-TW" sz="1600" dirty="0">
                <a:solidFill>
                  <a:srgbClr val="1F497D"/>
                </a:solidFill>
                <a:latin typeface="Arial" charset="0"/>
              </a:rPr>
              <a:t>2020 EPS amounts to NT$ 10.82.</a:t>
            </a:r>
            <a:r>
              <a:rPr lang="zh-TW" altLang="en-US" sz="1600" dirty="0">
                <a:solidFill>
                  <a:srgbClr val="1F497D"/>
                </a:solidFill>
                <a:latin typeface="Arial" charset="0"/>
              </a:rPr>
              <a:t> </a:t>
            </a:r>
            <a:r>
              <a:rPr lang="en-US" altLang="zh-TW" sz="1600" dirty="0">
                <a:solidFill>
                  <a:srgbClr val="1F497D"/>
                </a:solidFill>
                <a:latin typeface="Arial" charset="0"/>
              </a:rPr>
              <a:t>(BEST EVER)</a:t>
            </a:r>
            <a:endParaRPr lang="en-US" altLang="zh-TW" sz="1600" b="1" dirty="0">
              <a:solidFill>
                <a:srgbClr val="1F497D"/>
              </a:solidFill>
              <a:latin typeface="Arial" charset="0"/>
            </a:endParaRPr>
          </a:p>
          <a:p>
            <a:pPr algn="just" defTabSz="914400">
              <a:lnSpc>
                <a:spcPts val="1920"/>
              </a:lnSpc>
              <a:spcBef>
                <a:spcPts val="600"/>
              </a:spcBef>
              <a:spcAft>
                <a:spcPts val="600"/>
              </a:spcAft>
              <a:buFont typeface="Wingdings" pitchFamily="2" charset="2"/>
              <a:buChar char="Ø"/>
              <a:tabLst>
                <a:tab pos="914400" algn="l"/>
              </a:tabLst>
            </a:pPr>
            <a:endParaRPr kumimoji="0" lang="en-US" altLang="zh-TW" sz="1600" b="1" dirty="0">
              <a:solidFill>
                <a:srgbClr val="1F497D"/>
              </a:solidFill>
              <a:ea typeface="Microsoft JhengHei" pitchFamily="34" charset="-120"/>
              <a:cs typeface="Arial" pitchFamily="34" charset="0"/>
            </a:endParaRPr>
          </a:p>
        </p:txBody>
      </p:sp>
      <p:sp>
        <p:nvSpPr>
          <p:cNvPr id="5" name="標題 6"/>
          <p:cNvSpPr>
            <a:spLocks noGrp="1"/>
          </p:cNvSpPr>
          <p:nvPr>
            <p:ph type="title"/>
          </p:nvPr>
        </p:nvSpPr>
        <p:spPr>
          <a:xfrm>
            <a:off x="249238" y="630238"/>
            <a:ext cx="8355012" cy="538162"/>
          </a:xfrm>
        </p:spPr>
        <p:txBody>
          <a:bodyPr/>
          <a:lstStyle/>
          <a:p>
            <a:pPr marL="342900" indent="-342900" eaLnBrk="1" hangingPunct="1">
              <a:defRPr/>
            </a:pPr>
            <a:r>
              <a:rPr kumimoji="1" lang="en-US" altLang="zh-TW" sz="2800" dirty="0">
                <a:latin typeface="Arial" pitchFamily="34" charset="0"/>
              </a:rPr>
              <a:t>Financial Highlights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2"/>
          <p:cNvSpPr>
            <a:spLocks noGrp="1"/>
          </p:cNvSpPr>
          <p:nvPr>
            <p:ph type="title"/>
          </p:nvPr>
        </p:nvSpPr>
        <p:spPr>
          <a:xfrm>
            <a:off x="249238" y="630238"/>
            <a:ext cx="8355012" cy="538162"/>
          </a:xfrm>
        </p:spPr>
        <p:txBody>
          <a:bodyPr/>
          <a:lstStyle/>
          <a:p>
            <a:pPr marL="342900" indent="-342900" eaLnBrk="1" hangingPunct="1">
              <a:lnSpc>
                <a:spcPct val="100000"/>
              </a:lnSpc>
              <a:defRPr/>
            </a:pPr>
            <a:r>
              <a:rPr lang="en-US" altLang="zh-TW" sz="2800" dirty="0">
                <a:latin typeface="+mj-lt"/>
              </a:rPr>
              <a:t>Financial Highlight : 2020 vs. 2019</a:t>
            </a:r>
          </a:p>
        </p:txBody>
      </p:sp>
      <p:sp>
        <p:nvSpPr>
          <p:cNvPr id="34819" name="文字版面配置區 9"/>
          <p:cNvSpPr txBox="1">
            <a:spLocks/>
          </p:cNvSpPr>
          <p:nvPr/>
        </p:nvSpPr>
        <p:spPr bwMode="auto">
          <a:xfrm>
            <a:off x="1320800" y="5870575"/>
            <a:ext cx="6242050" cy="231775"/>
          </a:xfrm>
          <a:prstGeom prst="rect">
            <a:avLst/>
          </a:prstGeom>
          <a:noFill/>
          <a:ln w="9525">
            <a:noFill/>
            <a:miter lim="800000"/>
            <a:headEnd/>
            <a:tailEnd/>
          </a:ln>
        </p:spPr>
        <p:txBody>
          <a:bodyPr/>
          <a:lstStyle/>
          <a:p>
            <a:pPr>
              <a:buFont typeface="Arial" pitchFamily="34" charset="0"/>
              <a:buAutoNum type="arabicPeriod"/>
            </a:pPr>
            <a:r>
              <a:rPr kumimoji="0" lang="en-US" altLang="zh-TW" sz="800" i="1" dirty="0">
                <a:solidFill>
                  <a:srgbClr val="4B4B4B"/>
                </a:solidFill>
                <a:ea typeface="Microsoft JhengHei" pitchFamily="34" charset="-120"/>
              </a:rPr>
              <a:t>EBITDA= Net  Profit + Tax + Interests + Depreciation + Amortization.</a:t>
            </a:r>
          </a:p>
          <a:p>
            <a:pPr>
              <a:buFont typeface="Arial" pitchFamily="34" charset="0"/>
              <a:buAutoNum type="arabicPeriod"/>
            </a:pPr>
            <a:r>
              <a:rPr kumimoji="0" lang="en-US" altLang="zh-TW" sz="800" i="1" dirty="0">
                <a:solidFill>
                  <a:srgbClr val="4B4B4B"/>
                </a:solidFill>
                <a:ea typeface="Microsoft JhengHei" pitchFamily="34" charset="-120"/>
              </a:rPr>
              <a:t>ROE =  Net  Profit / Average Shareholders Equity</a:t>
            </a:r>
          </a:p>
          <a:p>
            <a:pPr>
              <a:buFont typeface="Arial" pitchFamily="34" charset="0"/>
              <a:buAutoNum type="arabicPeriod"/>
            </a:pPr>
            <a:r>
              <a:rPr kumimoji="0" lang="en-US" altLang="zh-TW" sz="800" i="1" dirty="0">
                <a:solidFill>
                  <a:srgbClr val="4B4B4B"/>
                </a:solidFill>
                <a:ea typeface="Microsoft JhengHei" pitchFamily="34" charset="-120"/>
              </a:rPr>
              <a:t>ROA  = (Net  Profit + Interest*(1- Effective Tax Rate))/Average Asset</a:t>
            </a:r>
          </a:p>
        </p:txBody>
      </p:sp>
      <p:sp>
        <p:nvSpPr>
          <p:cNvPr id="34820" name="投影片編號版面配置區 2"/>
          <p:cNvSpPr>
            <a:spLocks noGrp="1"/>
          </p:cNvSpPr>
          <p:nvPr>
            <p:ph type="sldNum" sz="quarter" idx="10"/>
          </p:nvPr>
        </p:nvSpPr>
        <p:spPr bwMode="auto">
          <a:noFill/>
          <a:ln>
            <a:miter lim="800000"/>
            <a:headEnd/>
            <a:tailEnd/>
          </a:ln>
        </p:spPr>
        <p:txBody>
          <a:bodyPr/>
          <a:lstStyle/>
          <a:p>
            <a:fld id="{98C44660-47BA-421B-B996-86FB99F91172}" type="slidenum">
              <a:rPr lang="zh-TW" altLang="en-US" smtClean="0"/>
              <a:pPr/>
              <a:t>15</a:t>
            </a:fld>
            <a:endParaRPr lang="zh-TW" altLang="en-US"/>
          </a:p>
        </p:txBody>
      </p:sp>
      <p:graphicFrame>
        <p:nvGraphicFramePr>
          <p:cNvPr id="7" name="表格 6">
            <a:extLst>
              <a:ext uri="{FF2B5EF4-FFF2-40B4-BE49-F238E27FC236}">
                <a16:creationId xmlns:a16="http://schemas.microsoft.com/office/drawing/2014/main" xmlns="" id="{1DE69D61-8940-4AF7-9128-BB3D7B593509}"/>
              </a:ext>
            </a:extLst>
          </p:cNvPr>
          <p:cNvGraphicFramePr>
            <a:graphicFrameLocks noGrp="1"/>
          </p:cNvGraphicFramePr>
          <p:nvPr>
            <p:extLst>
              <p:ext uri="{D42A27DB-BD31-4B8C-83A1-F6EECF244321}">
                <p14:modId xmlns:p14="http://schemas.microsoft.com/office/powerpoint/2010/main" xmlns="" val="3582714975"/>
              </p:ext>
            </p:extLst>
          </p:nvPr>
        </p:nvGraphicFramePr>
        <p:xfrm>
          <a:off x="915665" y="1341438"/>
          <a:ext cx="6865201" cy="4370400"/>
        </p:xfrm>
        <a:graphic>
          <a:graphicData uri="http://schemas.openxmlformats.org/drawingml/2006/table">
            <a:tbl>
              <a:tblPr/>
              <a:tblGrid>
                <a:gridCol w="2429819">
                  <a:extLst>
                    <a:ext uri="{9D8B030D-6E8A-4147-A177-3AD203B41FA5}">
                      <a16:colId xmlns:a16="http://schemas.microsoft.com/office/drawing/2014/main" xmlns="" val="20000"/>
                    </a:ext>
                  </a:extLst>
                </a:gridCol>
                <a:gridCol w="1594166">
                  <a:extLst>
                    <a:ext uri="{9D8B030D-6E8A-4147-A177-3AD203B41FA5}">
                      <a16:colId xmlns:a16="http://schemas.microsoft.com/office/drawing/2014/main" xmlns="" val="20001"/>
                    </a:ext>
                  </a:extLst>
                </a:gridCol>
                <a:gridCol w="1594166">
                  <a:extLst>
                    <a:ext uri="{9D8B030D-6E8A-4147-A177-3AD203B41FA5}">
                      <a16:colId xmlns:a16="http://schemas.microsoft.com/office/drawing/2014/main" xmlns="" val="20002"/>
                    </a:ext>
                  </a:extLst>
                </a:gridCol>
                <a:gridCol w="1247050">
                  <a:extLst>
                    <a:ext uri="{9D8B030D-6E8A-4147-A177-3AD203B41FA5}">
                      <a16:colId xmlns:a16="http://schemas.microsoft.com/office/drawing/2014/main" xmlns="" val="20003"/>
                    </a:ext>
                  </a:extLst>
                </a:gridCol>
              </a:tblGrid>
              <a:tr h="341144">
                <a:tc>
                  <a:txBody>
                    <a:bodyPr/>
                    <a:lstStyle/>
                    <a:p>
                      <a:pPr algn="l" rtl="0" fontAlgn="ctr"/>
                      <a:r>
                        <a:rPr lang="en-US" sz="1600" b="0" i="1" u="none" strike="noStrike" dirty="0">
                          <a:solidFill>
                            <a:srgbClr val="000000"/>
                          </a:solidFill>
                          <a:latin typeface="Arial"/>
                        </a:rPr>
                        <a:t>(</a:t>
                      </a:r>
                      <a:r>
                        <a:rPr lang="en-US" sz="1600" b="0" i="1" u="none" strike="noStrike" dirty="0" err="1">
                          <a:solidFill>
                            <a:srgbClr val="000000"/>
                          </a:solidFill>
                          <a:latin typeface="Arial"/>
                        </a:rPr>
                        <a:t>NT$mn</a:t>
                      </a:r>
                      <a:r>
                        <a:rPr lang="en-US" sz="1600" b="0" i="1" u="none" strike="noStrike" dirty="0">
                          <a:solidFill>
                            <a:srgbClr val="000000"/>
                          </a:solidFill>
                          <a:latin typeface="Arial"/>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800" b="1" i="0" u="none" strike="noStrike" kern="1200" dirty="0">
                          <a:solidFill>
                            <a:srgbClr val="FFFFFF"/>
                          </a:solidFill>
                          <a:latin typeface="Arial"/>
                          <a:ea typeface="+mn-ea"/>
                          <a:cs typeface="+mn-cs"/>
                        </a:rPr>
                        <a:t>2020</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A6A6A6"/>
                    </a:solidFill>
                  </a:tcPr>
                </a:tc>
                <a:tc>
                  <a:txBody>
                    <a:bodyPr/>
                    <a:lstStyle/>
                    <a:p>
                      <a:pPr algn="ctr" rtl="0" fontAlgn="ctr"/>
                      <a:r>
                        <a:rPr lang="en-US" sz="1800" b="1" i="0" u="none" strike="noStrike" kern="1200" dirty="0">
                          <a:solidFill>
                            <a:srgbClr val="FFFFFF"/>
                          </a:solidFill>
                          <a:latin typeface="Arial"/>
                          <a:ea typeface="+mn-ea"/>
                          <a:cs typeface="+mn-cs"/>
                        </a:rPr>
                        <a:t>2019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A6A6A6"/>
                    </a:solidFill>
                  </a:tcPr>
                </a:tc>
                <a:tc>
                  <a:txBody>
                    <a:bodyPr/>
                    <a:lstStyle/>
                    <a:p>
                      <a:pPr algn="ctr" rtl="0" fontAlgn="ctr"/>
                      <a:r>
                        <a:rPr lang="en-US" sz="1800" b="1" i="0" u="none" strike="noStrike" kern="1200" dirty="0">
                          <a:solidFill>
                            <a:srgbClr val="FFFFFF"/>
                          </a:solidFill>
                          <a:latin typeface="Arial"/>
                          <a:ea typeface="+mn-ea"/>
                          <a:cs typeface="+mn-cs"/>
                        </a:rPr>
                        <a:t>YoY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366296">
                <a:tc>
                  <a:txBody>
                    <a:bodyPr/>
                    <a:lstStyle/>
                    <a:p>
                      <a:pPr marL="108000" algn="l" rtl="0" fontAlgn="ctr"/>
                      <a:r>
                        <a:rPr lang="en-US" sz="1800" b="1" i="0" u="none" strike="noStrike" dirty="0">
                          <a:solidFill>
                            <a:srgbClr val="FFFFFF"/>
                          </a:solidFill>
                          <a:latin typeface="Arial"/>
                        </a:rPr>
                        <a:t>Revenue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US" altLang="zh-TW" sz="1600" b="0" i="0" u="none" strike="noStrike" dirty="0">
                          <a:solidFill>
                            <a:srgbClr val="000000"/>
                          </a:solidFill>
                          <a:latin typeface="Arial"/>
                        </a:rPr>
                        <a:t>61,397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n-US" altLang="zh-TW" sz="1600" b="0" i="0" u="none" strike="noStrike">
                          <a:solidFill>
                            <a:srgbClr val="000000"/>
                          </a:solidFill>
                          <a:latin typeface="Arial"/>
                        </a:rPr>
                        <a:t>65,510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n-US" altLang="zh-TW" sz="1600" b="0" i="0" u="none" strike="noStrike">
                          <a:solidFill>
                            <a:srgbClr val="000000"/>
                          </a:solidFill>
                          <a:latin typeface="Arial"/>
                        </a:rPr>
                        <a:t>-6.3%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xmlns="" val="10001"/>
                  </a:ext>
                </a:extLst>
              </a:tr>
              <a:tr h="366296">
                <a:tc>
                  <a:txBody>
                    <a:bodyPr/>
                    <a:lstStyle/>
                    <a:p>
                      <a:pPr marL="108000" algn="l" rtl="0" fontAlgn="ctr"/>
                      <a:r>
                        <a:rPr lang="en-US" sz="1800" b="1" i="0" u="none" strike="noStrike" dirty="0">
                          <a:solidFill>
                            <a:srgbClr val="FFFFFF"/>
                          </a:solidFill>
                          <a:latin typeface="Arial"/>
                        </a:rPr>
                        <a:t>EBITDA*</a:t>
                      </a:r>
                      <a:r>
                        <a:rPr lang="en-US" sz="1800" b="1" i="0" u="none" strike="noStrike" baseline="30000" dirty="0">
                          <a:solidFill>
                            <a:srgbClr val="FFFFFF"/>
                          </a:solidFill>
                          <a:latin typeface="Arial"/>
                        </a:rPr>
                        <a:t>1</a:t>
                      </a:r>
                      <a:r>
                        <a:rPr lang="en-US" sz="1800" b="1" i="0" u="none" strike="noStrike" dirty="0">
                          <a:solidFill>
                            <a:srgbClr val="FFFFFF"/>
                          </a:solidFill>
                          <a:latin typeface="Arial"/>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US" altLang="zh-TW" sz="1600" b="0" i="0" u="none" strike="noStrike" dirty="0">
                          <a:solidFill>
                            <a:srgbClr val="000000"/>
                          </a:solidFill>
                          <a:latin typeface="Arial"/>
                        </a:rPr>
                        <a:t>22,232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n-US" altLang="zh-TW" sz="1600" b="0" i="0" u="none" strike="noStrike">
                          <a:solidFill>
                            <a:srgbClr val="000000"/>
                          </a:solidFill>
                          <a:latin typeface="Arial"/>
                        </a:rPr>
                        <a:t>18,668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n-US" altLang="zh-TW" sz="1600" b="0" i="0" u="none" strike="noStrike">
                          <a:solidFill>
                            <a:srgbClr val="000000"/>
                          </a:solidFill>
                          <a:latin typeface="Arial"/>
                        </a:rPr>
                        <a:t>19.1%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xmlns="" val="10002"/>
                  </a:ext>
                </a:extLst>
              </a:tr>
              <a:tr h="366296">
                <a:tc>
                  <a:txBody>
                    <a:bodyPr/>
                    <a:lstStyle/>
                    <a:p>
                      <a:pPr marL="108000" algn="l" rtl="0" fontAlgn="ctr"/>
                      <a:r>
                        <a:rPr lang="en-US" sz="1800" b="1" i="0" u="none" strike="noStrike" dirty="0">
                          <a:solidFill>
                            <a:srgbClr val="FFFFFF"/>
                          </a:solidFill>
                          <a:latin typeface="Arial"/>
                        </a:rPr>
                        <a:t>EBITDA %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US" altLang="zh-TW" sz="1600" b="0" i="0" u="none" strike="noStrike">
                          <a:solidFill>
                            <a:srgbClr val="000000"/>
                          </a:solidFill>
                          <a:latin typeface="Arial"/>
                        </a:rPr>
                        <a:t>36.2%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n-US" altLang="zh-TW" sz="1600" b="0" i="0" u="none" strike="noStrike" dirty="0">
                          <a:solidFill>
                            <a:srgbClr val="000000"/>
                          </a:solidFill>
                          <a:latin typeface="Arial"/>
                        </a:rPr>
                        <a:t>28.5%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n-US" altLang="zh-TW" sz="1600" b="0" i="0" u="none" strike="noStrike">
                          <a:solidFill>
                            <a:srgbClr val="000000"/>
                          </a:solidFill>
                          <a:latin typeface="Arial"/>
                        </a:rPr>
                        <a:t>7.7%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xmlns="" val="10003"/>
                  </a:ext>
                </a:extLst>
              </a:tr>
              <a:tr h="366296">
                <a:tc>
                  <a:txBody>
                    <a:bodyPr/>
                    <a:lstStyle/>
                    <a:p>
                      <a:pPr marL="108000" algn="l" rtl="0" fontAlgn="ctr"/>
                      <a:r>
                        <a:rPr lang="en-US" sz="1800" b="1" i="0" u="none" strike="noStrike">
                          <a:solidFill>
                            <a:srgbClr val="FFFFFF"/>
                          </a:solidFill>
                          <a:latin typeface="Arial"/>
                        </a:rPr>
                        <a:t>EBIT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US" altLang="zh-TW" sz="1600" b="0" i="0" u="none" strike="noStrike">
                          <a:solidFill>
                            <a:srgbClr val="000000"/>
                          </a:solidFill>
                          <a:latin typeface="Arial"/>
                        </a:rPr>
                        <a:t>16,084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n-US" altLang="zh-TW" sz="1600" b="0" i="0" u="none" strike="noStrike" dirty="0">
                          <a:solidFill>
                            <a:srgbClr val="000000"/>
                          </a:solidFill>
                          <a:latin typeface="Arial"/>
                        </a:rPr>
                        <a:t>12,049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n-US" altLang="zh-TW" sz="1600" b="0" i="0" u="none" strike="noStrike">
                          <a:solidFill>
                            <a:srgbClr val="000000"/>
                          </a:solidFill>
                          <a:latin typeface="Arial"/>
                        </a:rPr>
                        <a:t>33.5%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xmlns="" val="10004"/>
                  </a:ext>
                </a:extLst>
              </a:tr>
              <a:tr h="366296">
                <a:tc>
                  <a:txBody>
                    <a:bodyPr/>
                    <a:lstStyle/>
                    <a:p>
                      <a:pPr marL="108000" algn="l" rtl="0" fontAlgn="ctr"/>
                      <a:r>
                        <a:rPr lang="en-US" sz="1800" b="1" i="0" u="none" strike="noStrike" dirty="0">
                          <a:solidFill>
                            <a:srgbClr val="FFFFFF"/>
                          </a:solidFill>
                          <a:latin typeface="Arial"/>
                        </a:rPr>
                        <a:t>Operating Profit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US" altLang="zh-TW" sz="1600" b="0" i="0" u="none" strike="noStrike">
                          <a:solidFill>
                            <a:srgbClr val="000000"/>
                          </a:solidFill>
                          <a:latin typeface="Arial"/>
                        </a:rPr>
                        <a:t>14,932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n-US" altLang="zh-TW" sz="1600" b="0" i="0" u="none" strike="noStrike" dirty="0">
                          <a:solidFill>
                            <a:srgbClr val="000000"/>
                          </a:solidFill>
                          <a:latin typeface="Arial"/>
                        </a:rPr>
                        <a:t>13,515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rtl="0" fontAlgn="ctr"/>
                      <a:r>
                        <a:rPr lang="en-US" altLang="zh-TW" sz="1600" b="0" i="0" u="none" strike="noStrike" dirty="0">
                          <a:solidFill>
                            <a:srgbClr val="000000"/>
                          </a:solidFill>
                          <a:latin typeface="Arial"/>
                        </a:rPr>
                        <a:t>10.5%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xmlns="" val="10005"/>
                  </a:ext>
                </a:extLst>
              </a:tr>
              <a:tr h="366296">
                <a:tc>
                  <a:txBody>
                    <a:bodyPr/>
                    <a:lstStyle/>
                    <a:p>
                      <a:pPr marL="108000" algn="l" rtl="0" fontAlgn="ctr"/>
                      <a:r>
                        <a:rPr lang="en-US" sz="1800" b="1" i="0" u="none" strike="noStrike" dirty="0">
                          <a:solidFill>
                            <a:srgbClr val="FFFFFF"/>
                          </a:solidFill>
                          <a:latin typeface="Arial"/>
                        </a:rPr>
                        <a:t>Operating Profit %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US" altLang="zh-TW" sz="1600" b="0" i="0" u="none" strike="noStrike">
                          <a:solidFill>
                            <a:srgbClr val="000000"/>
                          </a:solidFill>
                          <a:latin typeface="Arial"/>
                        </a:rPr>
                        <a:t>24.3%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n-US" altLang="zh-TW" sz="1600" b="0" i="0" u="none" strike="noStrike">
                          <a:solidFill>
                            <a:srgbClr val="000000"/>
                          </a:solidFill>
                          <a:latin typeface="Arial"/>
                        </a:rPr>
                        <a:t>20.6%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n-US" altLang="zh-TW" sz="1600" b="0" i="0" u="none" strike="noStrike" dirty="0">
                          <a:solidFill>
                            <a:srgbClr val="000000"/>
                          </a:solidFill>
                          <a:latin typeface="Arial"/>
                        </a:rPr>
                        <a:t>3.7%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xmlns="" val="10006"/>
                  </a:ext>
                </a:extLst>
              </a:tr>
              <a:tr h="366296">
                <a:tc>
                  <a:txBody>
                    <a:bodyPr/>
                    <a:lstStyle/>
                    <a:p>
                      <a:pPr marL="108000" algn="l" rtl="0" fontAlgn="ctr"/>
                      <a:r>
                        <a:rPr lang="en-US" sz="1800" b="1" i="0" u="none" strike="noStrike">
                          <a:solidFill>
                            <a:srgbClr val="FFFFFF"/>
                          </a:solidFill>
                          <a:latin typeface="Arial"/>
                        </a:rPr>
                        <a:t>Net Profit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US" altLang="zh-TW" sz="1600" b="0" i="0" u="none" strike="noStrike">
                          <a:solidFill>
                            <a:srgbClr val="000000"/>
                          </a:solidFill>
                          <a:latin typeface="Arial"/>
                        </a:rPr>
                        <a:t>12,711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n-US" altLang="zh-TW" sz="1600" b="0" i="0" u="none" strike="noStrike">
                          <a:solidFill>
                            <a:srgbClr val="000000"/>
                          </a:solidFill>
                          <a:latin typeface="Arial"/>
                        </a:rPr>
                        <a:t>8,895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n-US" altLang="zh-TW" sz="1600" b="0" i="0" u="none" strike="noStrike" dirty="0">
                          <a:solidFill>
                            <a:srgbClr val="000000"/>
                          </a:solidFill>
                          <a:latin typeface="Arial"/>
                        </a:rPr>
                        <a:t>42.9%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xmlns="" val="10007"/>
                  </a:ext>
                </a:extLst>
              </a:tr>
              <a:tr h="366296">
                <a:tc>
                  <a:txBody>
                    <a:bodyPr/>
                    <a:lstStyle/>
                    <a:p>
                      <a:pPr marL="108000" algn="l" rtl="0" fontAlgn="ctr"/>
                      <a:r>
                        <a:rPr lang="en-US" sz="1800" b="1" i="0" u="none" strike="noStrike">
                          <a:solidFill>
                            <a:srgbClr val="FFFFFF"/>
                          </a:solidFill>
                          <a:latin typeface="Arial"/>
                        </a:rPr>
                        <a:t>Net Profit %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US" altLang="zh-TW" sz="1600" b="0" i="0" u="none" strike="noStrike">
                          <a:solidFill>
                            <a:srgbClr val="000000"/>
                          </a:solidFill>
                          <a:latin typeface="Arial"/>
                        </a:rPr>
                        <a:t>20.7%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n-US" altLang="zh-TW" sz="1600" b="0" i="0" u="none" strike="noStrike">
                          <a:solidFill>
                            <a:srgbClr val="000000"/>
                          </a:solidFill>
                          <a:latin typeface="Arial"/>
                        </a:rPr>
                        <a:t>13.6%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n-US" altLang="zh-TW" sz="1600" b="0" i="0" u="none" strike="noStrike" dirty="0">
                          <a:solidFill>
                            <a:srgbClr val="000000"/>
                          </a:solidFill>
                          <a:latin typeface="Arial"/>
                        </a:rPr>
                        <a:t>7.1%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xmlns="" val="10008"/>
                  </a:ext>
                </a:extLst>
              </a:tr>
              <a:tr h="366296">
                <a:tc>
                  <a:txBody>
                    <a:bodyPr/>
                    <a:lstStyle/>
                    <a:p>
                      <a:pPr marL="108000" algn="l" rtl="0" fontAlgn="ctr"/>
                      <a:r>
                        <a:rPr lang="en-US" sz="1800" b="1" i="0" u="none" strike="noStrike">
                          <a:solidFill>
                            <a:srgbClr val="FFFFFF"/>
                          </a:solidFill>
                          <a:latin typeface="Arial"/>
                        </a:rPr>
                        <a:t>EPS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US" sz="1600" b="0" i="0" u="none" strike="noStrike">
                          <a:solidFill>
                            <a:srgbClr val="000000"/>
                          </a:solidFill>
                          <a:latin typeface="Arial"/>
                        </a:rPr>
                        <a:t>NT$10.82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n-US" sz="1600" b="0" i="0" u="none" strike="noStrike">
                          <a:solidFill>
                            <a:srgbClr val="000000"/>
                          </a:solidFill>
                          <a:latin typeface="Arial"/>
                        </a:rPr>
                        <a:t>NT$3.86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n-US" sz="1600" b="0" i="0" u="none" strike="noStrike" dirty="0">
                          <a:solidFill>
                            <a:srgbClr val="000000"/>
                          </a:solidFill>
                          <a:latin typeface="Arial"/>
                        </a:rPr>
                        <a:t>NT$6.96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xmlns="" val="10009"/>
                  </a:ext>
                </a:extLst>
              </a:tr>
              <a:tr h="366296">
                <a:tc>
                  <a:txBody>
                    <a:bodyPr/>
                    <a:lstStyle/>
                    <a:p>
                      <a:pPr marL="108000" algn="l" rtl="0" fontAlgn="ctr"/>
                      <a:r>
                        <a:rPr lang="en-US" sz="1800" b="1" i="0" u="none" strike="noStrike">
                          <a:solidFill>
                            <a:srgbClr val="FFFFFF"/>
                          </a:solidFill>
                          <a:latin typeface="Arial"/>
                        </a:rPr>
                        <a:t>ROE*</a:t>
                      </a:r>
                      <a:r>
                        <a:rPr lang="en-US" sz="1800" b="1" i="0" u="none" strike="noStrike" baseline="30000">
                          <a:solidFill>
                            <a:srgbClr val="FFFFFF"/>
                          </a:solidFill>
                          <a:latin typeface="Arial"/>
                        </a:rPr>
                        <a:t>2 </a:t>
                      </a:r>
                      <a:r>
                        <a:rPr lang="en-US" sz="1800" b="1" i="0" u="none" strike="noStrike" baseline="-25000">
                          <a:solidFill>
                            <a:srgbClr val="FFFFFF"/>
                          </a:solidFill>
                          <a:latin typeface="Arial"/>
                        </a:rPr>
                        <a:t>(annualized) </a:t>
                      </a:r>
                      <a:endParaRPr lang="en-US" sz="1800" b="1" i="0" u="none" strike="noStrike">
                        <a:solidFill>
                          <a:srgbClr val="FFFFFF"/>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US" altLang="zh-TW" sz="1600" b="0" i="0" u="none" strike="noStrike">
                          <a:solidFill>
                            <a:srgbClr val="000000"/>
                          </a:solidFill>
                          <a:latin typeface="Arial"/>
                        </a:rPr>
                        <a:t>25.9%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n-US" altLang="zh-TW" sz="1600" b="0" i="0" u="none" strike="noStrike">
                          <a:solidFill>
                            <a:srgbClr val="000000"/>
                          </a:solidFill>
                          <a:latin typeface="Arial"/>
                        </a:rPr>
                        <a:t>18.4%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rtl="0" fontAlgn="ctr"/>
                      <a:r>
                        <a:rPr lang="en-US" altLang="zh-TW" sz="1600" b="0" i="0" u="none" strike="noStrike" dirty="0">
                          <a:solidFill>
                            <a:srgbClr val="000000"/>
                          </a:solidFill>
                          <a:latin typeface="Arial"/>
                        </a:rPr>
                        <a:t>7.4%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xmlns="" val="10010"/>
                  </a:ext>
                </a:extLst>
              </a:tr>
              <a:tr h="366296">
                <a:tc>
                  <a:txBody>
                    <a:bodyPr/>
                    <a:lstStyle/>
                    <a:p>
                      <a:pPr marL="108000" algn="l" rtl="0" fontAlgn="ctr"/>
                      <a:r>
                        <a:rPr lang="en-US" sz="1800" b="1" i="0" u="none" strike="noStrike" dirty="0">
                          <a:solidFill>
                            <a:srgbClr val="FFFFFF"/>
                          </a:solidFill>
                          <a:latin typeface="Arial"/>
                        </a:rPr>
                        <a:t>ROA*</a:t>
                      </a:r>
                      <a:r>
                        <a:rPr lang="en-US" sz="1800" b="1" i="0" u="none" strike="noStrike" baseline="30000" dirty="0">
                          <a:solidFill>
                            <a:srgbClr val="FFFFFF"/>
                          </a:solidFill>
                          <a:latin typeface="Arial"/>
                        </a:rPr>
                        <a:t>3</a:t>
                      </a:r>
                      <a:r>
                        <a:rPr lang="en-US" sz="1800" b="1" i="0" u="none" strike="noStrike" baseline="-25000" dirty="0">
                          <a:solidFill>
                            <a:srgbClr val="FFFFFF"/>
                          </a:solidFill>
                          <a:latin typeface="Arial"/>
                        </a:rPr>
                        <a:t>(annualized)</a:t>
                      </a:r>
                      <a:r>
                        <a:rPr lang="en-US" sz="1800" b="1" i="0" u="none" strike="noStrike" dirty="0">
                          <a:solidFill>
                            <a:srgbClr val="FFFFFF"/>
                          </a:solidFill>
                          <a:latin typeface="Arial"/>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US" altLang="zh-TW" sz="1600" b="0" i="0" u="none" strike="noStrike">
                          <a:solidFill>
                            <a:srgbClr val="000000"/>
                          </a:solidFill>
                          <a:latin typeface="Arial"/>
                        </a:rPr>
                        <a:t>11.6%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gn="ctr" rtl="0" fontAlgn="ctr"/>
                      <a:r>
                        <a:rPr lang="en-US" altLang="zh-TW" sz="1600" b="0" i="0" u="none" strike="noStrike">
                          <a:solidFill>
                            <a:srgbClr val="000000"/>
                          </a:solidFill>
                          <a:latin typeface="Arial"/>
                        </a:rPr>
                        <a:t>8.5%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rtl="0" fontAlgn="ctr"/>
                      <a:r>
                        <a:rPr lang="en-US" altLang="zh-TW" sz="1600" b="0" i="0" u="none" strike="noStrike" dirty="0">
                          <a:solidFill>
                            <a:srgbClr val="000000"/>
                          </a:solidFill>
                          <a:latin typeface="Arial"/>
                        </a:rPr>
                        <a:t>3.2%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2879141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3">
            <a:extLst>
              <a:ext uri="{FF2B5EF4-FFF2-40B4-BE49-F238E27FC236}">
                <a16:creationId xmlns:a16="http://schemas.microsoft.com/office/drawing/2014/main" xmlns="" id="{C0750E9E-307A-4108-9C09-78102531FEFF}"/>
              </a:ext>
            </a:extLst>
          </p:cNvPr>
          <p:cNvGraphicFramePr>
            <a:graphicFrameLocks/>
          </p:cNvGraphicFramePr>
          <p:nvPr>
            <p:extLst>
              <p:ext uri="{D42A27DB-BD31-4B8C-83A1-F6EECF244321}">
                <p14:modId xmlns:p14="http://schemas.microsoft.com/office/powerpoint/2010/main" xmlns="" val="544106914"/>
              </p:ext>
            </p:extLst>
          </p:nvPr>
        </p:nvGraphicFramePr>
        <p:xfrm>
          <a:off x="4588727" y="1758950"/>
          <a:ext cx="3971925" cy="4294188"/>
        </p:xfrm>
        <a:graphic>
          <a:graphicData uri="http://schemas.openxmlformats.org/presentationml/2006/ole">
            <p:oleObj spid="_x0000_s150672" name="Worksheet" r:id="rId3" imgW="3971880" imgH="4448335" progId="">
              <p:embed/>
            </p:oleObj>
          </a:graphicData>
        </a:graphic>
      </p:graphicFrame>
      <p:sp>
        <p:nvSpPr>
          <p:cNvPr id="7" name="Text Placeholder 14"/>
          <p:cNvSpPr txBox="1">
            <a:spLocks/>
          </p:cNvSpPr>
          <p:nvPr/>
        </p:nvSpPr>
        <p:spPr>
          <a:xfrm>
            <a:off x="628650" y="1684338"/>
            <a:ext cx="3867150" cy="219075"/>
          </a:xfrm>
          <a:prstGeom prst="rect">
            <a:avLst/>
          </a:prstGeom>
          <a:solidFill>
            <a:schemeClr val="bg2">
              <a:lumMod val="90000"/>
            </a:schemeClr>
          </a:solidFill>
        </p:spPr>
        <p:txBody>
          <a:bodyPr anchor="ctr"/>
          <a:lstStyle/>
          <a:p>
            <a:pPr marL="228600" indent="-228600" algn="ctr" defTabSz="914400" fontAlgn="auto">
              <a:lnSpc>
                <a:spcPct val="90000"/>
              </a:lnSpc>
              <a:spcBef>
                <a:spcPts val="1000"/>
              </a:spcBef>
              <a:spcAft>
                <a:spcPts val="0"/>
              </a:spcAft>
              <a:buFont typeface="Arial" panose="020B0604020202020204" pitchFamily="34" charset="0"/>
              <a:buNone/>
              <a:defRPr/>
            </a:pPr>
            <a:r>
              <a:rPr kumimoji="0" lang="en-US" sz="1200" b="1" dirty="0">
                <a:solidFill>
                  <a:srgbClr val="1F497D"/>
                </a:solidFill>
                <a:ea typeface="+mn-ea"/>
                <a:cs typeface="Arial" pitchFamily="34" charset="0"/>
              </a:rPr>
              <a:t>Quarterly </a:t>
            </a:r>
          </a:p>
        </p:txBody>
      </p:sp>
      <p:sp>
        <p:nvSpPr>
          <p:cNvPr id="2054" name="標題 6"/>
          <p:cNvSpPr>
            <a:spLocks noGrp="1"/>
          </p:cNvSpPr>
          <p:nvPr>
            <p:ph type="title"/>
          </p:nvPr>
        </p:nvSpPr>
        <p:spPr>
          <a:xfrm>
            <a:off x="249238" y="630238"/>
            <a:ext cx="8355012" cy="538162"/>
          </a:xfrm>
        </p:spPr>
        <p:txBody>
          <a:bodyPr/>
          <a:lstStyle/>
          <a:p>
            <a:pPr marL="342900" indent="-342900" eaLnBrk="1" hangingPunct="1">
              <a:lnSpc>
                <a:spcPct val="100000"/>
              </a:lnSpc>
              <a:defRPr/>
            </a:pPr>
            <a:r>
              <a:rPr lang="en-US" altLang="zh-TW" sz="2800" dirty="0">
                <a:latin typeface="+mj-lt"/>
              </a:rPr>
              <a:t>Revenue</a:t>
            </a:r>
          </a:p>
        </p:txBody>
      </p:sp>
      <p:sp>
        <p:nvSpPr>
          <p:cNvPr id="2055" name="文字版面配置區 9"/>
          <p:cNvSpPr txBox="1">
            <a:spLocks/>
          </p:cNvSpPr>
          <p:nvPr/>
        </p:nvSpPr>
        <p:spPr bwMode="auto">
          <a:xfrm>
            <a:off x="679450" y="5894388"/>
            <a:ext cx="7683500" cy="231775"/>
          </a:xfrm>
          <a:prstGeom prst="rect">
            <a:avLst/>
          </a:prstGeom>
          <a:noFill/>
          <a:ln w="9525">
            <a:noFill/>
            <a:miter lim="800000"/>
            <a:headEnd/>
            <a:tailEnd/>
          </a:ln>
        </p:spPr>
        <p:txBody>
          <a:bodyPr/>
          <a:lstStyle/>
          <a:p>
            <a:r>
              <a:rPr kumimoji="0" lang="en-US" altLang="zh-TW" sz="700" i="1" dirty="0">
                <a:solidFill>
                  <a:srgbClr val="4B4B4B"/>
                </a:solidFill>
                <a:latin typeface="+mj-lt"/>
                <a:ea typeface="微軟正黑體" pitchFamily="34" charset="-120"/>
                <a:cs typeface="Arial" pitchFamily="34" charset="0"/>
              </a:rPr>
              <a:t>Note: </a:t>
            </a:r>
          </a:p>
          <a:p>
            <a:r>
              <a:rPr kumimoji="0" lang="en-US" altLang="zh-TW" sz="700" i="1" dirty="0">
                <a:solidFill>
                  <a:srgbClr val="4B4B4B"/>
                </a:solidFill>
                <a:latin typeface="+mj-lt"/>
                <a:ea typeface="微軟正黑體" pitchFamily="34" charset="-120"/>
                <a:cs typeface="Arial" pitchFamily="34" charset="0"/>
              </a:rPr>
              <a:t>1.Upon completion of GWC’s acquisition of </a:t>
            </a:r>
            <a:r>
              <a:rPr kumimoji="0" lang="en-US" altLang="zh-TW" sz="700" i="1" dirty="0" err="1">
                <a:solidFill>
                  <a:srgbClr val="4B4B4B"/>
                </a:solidFill>
                <a:latin typeface="+mj-lt"/>
                <a:ea typeface="微軟正黑體" pitchFamily="34" charset="-120"/>
                <a:cs typeface="Arial" pitchFamily="34" charset="0"/>
              </a:rPr>
              <a:t>SunEdison</a:t>
            </a:r>
            <a:r>
              <a:rPr kumimoji="0" lang="en-US" altLang="zh-TW" sz="700" i="1" dirty="0">
                <a:solidFill>
                  <a:srgbClr val="4B4B4B"/>
                </a:solidFill>
                <a:latin typeface="+mj-lt"/>
                <a:ea typeface="微軟正黑體" pitchFamily="34" charset="-120"/>
                <a:cs typeface="Arial" pitchFamily="34" charset="0"/>
              </a:rPr>
              <a:t> Semiconductor (“SEMI”) in 2016, FY2016 financials has included earnings from SEMI from the period of 02 Dec 2016 – 31 Dec 2016. </a:t>
            </a:r>
          </a:p>
          <a:p>
            <a:r>
              <a:rPr kumimoji="0" lang="en-US" altLang="zh-TW" sz="700" i="1" dirty="0">
                <a:solidFill>
                  <a:srgbClr val="4B4B4B"/>
                </a:solidFill>
                <a:latin typeface="+mj-lt"/>
                <a:ea typeface="微軟正黑體" pitchFamily="34" charset="-120"/>
                <a:cs typeface="Arial" pitchFamily="34" charset="0"/>
              </a:rPr>
              <a:t>2. Impairment of assets</a:t>
            </a:r>
            <a:r>
              <a:rPr kumimoji="0" lang="zh-TW" altLang="en-US" sz="700" i="1" dirty="0">
                <a:solidFill>
                  <a:srgbClr val="4B4B4B"/>
                </a:solidFill>
                <a:latin typeface="+mj-lt"/>
                <a:ea typeface="微軟正黑體" pitchFamily="34" charset="-120"/>
                <a:cs typeface="Arial" pitchFamily="34" charset="0"/>
              </a:rPr>
              <a:t> </a:t>
            </a:r>
            <a:r>
              <a:rPr kumimoji="0" lang="en-US" altLang="zh-TW" sz="700" i="1" dirty="0">
                <a:solidFill>
                  <a:srgbClr val="4B4B4B"/>
                </a:solidFill>
                <a:latin typeface="+mj-lt"/>
                <a:ea typeface="微軟正黑體" pitchFamily="34" charset="-120"/>
                <a:cs typeface="Arial" pitchFamily="34" charset="0"/>
              </a:rPr>
              <a:t>and onerous contract provision were recognized in 4Q18 &amp; 2Q19 respectively.</a:t>
            </a:r>
          </a:p>
          <a:p>
            <a:endParaRPr kumimoji="0" lang="en-US" altLang="zh-TW" sz="700" i="1" dirty="0">
              <a:solidFill>
                <a:srgbClr val="4B4B4B"/>
              </a:solidFill>
              <a:latin typeface="+mj-lt"/>
              <a:ea typeface="微軟正黑體" pitchFamily="34" charset="-120"/>
              <a:cs typeface="Arial" pitchFamily="34" charset="0"/>
            </a:endParaRPr>
          </a:p>
          <a:p>
            <a:pPr algn="ctr"/>
            <a:endParaRPr kumimoji="0" lang="zh-TW" altLang="en-US" sz="700" i="1" dirty="0">
              <a:solidFill>
                <a:srgbClr val="4B4B4B"/>
              </a:solidFill>
              <a:latin typeface="+mj-lt"/>
              <a:ea typeface="微軟正黑體" pitchFamily="34" charset="-120"/>
              <a:cs typeface="Arial" pitchFamily="34" charset="0"/>
            </a:endParaRPr>
          </a:p>
        </p:txBody>
      </p:sp>
      <p:sp>
        <p:nvSpPr>
          <p:cNvPr id="2056" name="投影片編號版面配置區 2"/>
          <p:cNvSpPr>
            <a:spLocks noGrp="1"/>
          </p:cNvSpPr>
          <p:nvPr>
            <p:ph type="sldNum" sz="quarter" idx="10"/>
          </p:nvPr>
        </p:nvSpPr>
        <p:spPr bwMode="auto">
          <a:noFill/>
          <a:ln>
            <a:miter lim="800000"/>
            <a:headEnd/>
            <a:tailEnd/>
          </a:ln>
        </p:spPr>
        <p:txBody>
          <a:bodyPr/>
          <a:lstStyle/>
          <a:p>
            <a:fld id="{BBF2B91C-8F24-41AD-8D45-B337BC5FC5BC}" type="slidenum">
              <a:rPr lang="zh-TW" altLang="en-US" smtClean="0"/>
              <a:pPr/>
              <a:t>16</a:t>
            </a:fld>
            <a:endParaRPr lang="zh-TW" altLang="en-US"/>
          </a:p>
        </p:txBody>
      </p:sp>
      <p:sp>
        <p:nvSpPr>
          <p:cNvPr id="14" name="Text Placeholder 19"/>
          <p:cNvSpPr txBox="1">
            <a:spLocks/>
          </p:cNvSpPr>
          <p:nvPr/>
        </p:nvSpPr>
        <p:spPr>
          <a:xfrm>
            <a:off x="4710113" y="1684338"/>
            <a:ext cx="3865562" cy="220662"/>
          </a:xfrm>
          <a:prstGeom prst="rect">
            <a:avLst/>
          </a:prstGeom>
          <a:solidFill>
            <a:schemeClr val="bg2">
              <a:lumMod val="90000"/>
            </a:schemeClr>
          </a:solidFill>
        </p:spPr>
        <p:txBody>
          <a:bodyPr anchor="ctr"/>
          <a:lstStyle/>
          <a:p>
            <a:pPr marL="228600" indent="-228600" algn="ctr" defTabSz="914400" fontAlgn="auto">
              <a:lnSpc>
                <a:spcPct val="90000"/>
              </a:lnSpc>
              <a:spcBef>
                <a:spcPts val="1000"/>
              </a:spcBef>
              <a:spcAft>
                <a:spcPts val="0"/>
              </a:spcAft>
              <a:buFont typeface="Arial" panose="020B0604020202020204" pitchFamily="34" charset="0"/>
              <a:buNone/>
              <a:defRPr/>
            </a:pPr>
            <a:r>
              <a:rPr kumimoji="0" lang="en-US" sz="1200" b="1" dirty="0">
                <a:solidFill>
                  <a:srgbClr val="1F497D"/>
                </a:solidFill>
                <a:ea typeface="+mn-ea"/>
                <a:cs typeface="Arial" pitchFamily="34" charset="0"/>
              </a:rPr>
              <a:t>Annual</a:t>
            </a:r>
          </a:p>
        </p:txBody>
      </p:sp>
      <p:sp>
        <p:nvSpPr>
          <p:cNvPr id="2058" name="TextBox 21"/>
          <p:cNvSpPr txBox="1">
            <a:spLocks noChangeArrowheads="1"/>
          </p:cNvSpPr>
          <p:nvPr/>
        </p:nvSpPr>
        <p:spPr bwMode="auto">
          <a:xfrm>
            <a:off x="4649788" y="2089150"/>
            <a:ext cx="760412" cy="215900"/>
          </a:xfrm>
          <a:prstGeom prst="rect">
            <a:avLst/>
          </a:prstGeom>
          <a:noFill/>
          <a:ln w="9525">
            <a:noFill/>
            <a:miter lim="800000"/>
            <a:headEnd/>
            <a:tailEnd/>
          </a:ln>
        </p:spPr>
        <p:txBody>
          <a:bodyPr>
            <a:spAutoFit/>
          </a:bodyPr>
          <a:lstStyle/>
          <a:p>
            <a:r>
              <a:rPr kumimoji="0" lang="en-GB" altLang="zh-TW" sz="800" b="1" i="1" dirty="0">
                <a:solidFill>
                  <a:srgbClr val="000000"/>
                </a:solidFill>
              </a:rPr>
              <a:t>(</a:t>
            </a:r>
            <a:r>
              <a:rPr kumimoji="0" lang="en-GB" altLang="zh-TW" sz="800" b="1" i="1" dirty="0" err="1">
                <a:solidFill>
                  <a:srgbClr val="000000"/>
                </a:solidFill>
              </a:rPr>
              <a:t>NT$mn</a:t>
            </a:r>
            <a:r>
              <a:rPr kumimoji="0" lang="en-GB" altLang="zh-TW" sz="800" b="1" i="1" dirty="0">
                <a:solidFill>
                  <a:srgbClr val="000000"/>
                </a:solidFill>
              </a:rPr>
              <a:t> )</a:t>
            </a:r>
            <a:endParaRPr kumimoji="0" lang="en-US" altLang="zh-TW" sz="800" b="1" i="1" dirty="0">
              <a:solidFill>
                <a:srgbClr val="000000"/>
              </a:solidFill>
            </a:endParaRPr>
          </a:p>
        </p:txBody>
      </p:sp>
      <p:sp>
        <p:nvSpPr>
          <p:cNvPr id="11" name="TextBox 21"/>
          <p:cNvSpPr txBox="1">
            <a:spLocks noChangeArrowheads="1"/>
          </p:cNvSpPr>
          <p:nvPr/>
        </p:nvSpPr>
        <p:spPr bwMode="auto">
          <a:xfrm>
            <a:off x="571660" y="2087312"/>
            <a:ext cx="760412" cy="215900"/>
          </a:xfrm>
          <a:prstGeom prst="rect">
            <a:avLst/>
          </a:prstGeom>
          <a:noFill/>
          <a:ln w="9525">
            <a:noFill/>
            <a:miter lim="800000"/>
            <a:headEnd/>
            <a:tailEnd/>
          </a:ln>
        </p:spPr>
        <p:txBody>
          <a:bodyPr>
            <a:spAutoFit/>
          </a:bodyPr>
          <a:lstStyle/>
          <a:p>
            <a:r>
              <a:rPr kumimoji="0" lang="en-GB" altLang="zh-TW" sz="800" b="1" i="1" dirty="0">
                <a:solidFill>
                  <a:srgbClr val="000000"/>
                </a:solidFill>
              </a:rPr>
              <a:t>(</a:t>
            </a:r>
            <a:r>
              <a:rPr kumimoji="0" lang="en-GB" altLang="zh-TW" sz="800" b="1" i="1" dirty="0" err="1">
                <a:solidFill>
                  <a:srgbClr val="000000"/>
                </a:solidFill>
              </a:rPr>
              <a:t>NT$mn</a:t>
            </a:r>
            <a:r>
              <a:rPr kumimoji="0" lang="en-GB" altLang="zh-TW" sz="800" b="1" i="1" dirty="0">
                <a:solidFill>
                  <a:srgbClr val="000000"/>
                </a:solidFill>
              </a:rPr>
              <a:t> )</a:t>
            </a:r>
            <a:endParaRPr kumimoji="0" lang="en-US" altLang="zh-TW" sz="800" b="1" i="1" dirty="0">
              <a:solidFill>
                <a:srgbClr val="000000"/>
              </a:solidFill>
            </a:endParaRPr>
          </a:p>
        </p:txBody>
      </p:sp>
      <p:graphicFrame>
        <p:nvGraphicFramePr>
          <p:cNvPr id="12" name="Content Placeholder 17">
            <a:extLst>
              <a:ext uri="{FF2B5EF4-FFF2-40B4-BE49-F238E27FC236}">
                <a16:creationId xmlns:a16="http://schemas.microsoft.com/office/drawing/2014/main" xmlns="" id="{30F203F1-359C-4EF6-9687-506DFF843782}"/>
              </a:ext>
            </a:extLst>
          </p:cNvPr>
          <p:cNvGraphicFramePr>
            <a:graphicFrameLocks/>
          </p:cNvGraphicFramePr>
          <p:nvPr>
            <p:extLst>
              <p:ext uri="{D42A27DB-BD31-4B8C-83A1-F6EECF244321}">
                <p14:modId xmlns:p14="http://schemas.microsoft.com/office/powerpoint/2010/main" xmlns="" val="3773109018"/>
              </p:ext>
            </p:extLst>
          </p:nvPr>
        </p:nvGraphicFramePr>
        <p:xfrm>
          <a:off x="514527" y="2687638"/>
          <a:ext cx="4160837" cy="3232150"/>
        </p:xfrm>
        <a:graphic>
          <a:graphicData uri="http://schemas.openxmlformats.org/presentationml/2006/ole">
            <p:oleObj spid="_x0000_s150673" name="Worksheet" r:id="rId4" imgW="4162320" imgH="3219370" progId="">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標題 6"/>
          <p:cNvSpPr>
            <a:spLocks noGrp="1"/>
          </p:cNvSpPr>
          <p:nvPr>
            <p:ph type="title"/>
          </p:nvPr>
        </p:nvSpPr>
        <p:spPr>
          <a:xfrm>
            <a:off x="249238" y="630238"/>
            <a:ext cx="8355012" cy="538162"/>
          </a:xfrm>
        </p:spPr>
        <p:txBody>
          <a:bodyPr/>
          <a:lstStyle/>
          <a:p>
            <a:pPr marL="342900" indent="-342900" eaLnBrk="1" hangingPunct="1">
              <a:lnSpc>
                <a:spcPct val="100000"/>
              </a:lnSpc>
              <a:defRPr/>
            </a:pPr>
            <a:r>
              <a:rPr lang="en-US" altLang="zh-TW" sz="2800" dirty="0">
                <a:latin typeface="+mj-lt"/>
              </a:rPr>
              <a:t>Gross Profit</a:t>
            </a:r>
          </a:p>
        </p:txBody>
      </p:sp>
      <p:sp>
        <p:nvSpPr>
          <p:cNvPr id="3079" name="文字版面配置區 9"/>
          <p:cNvSpPr txBox="1">
            <a:spLocks/>
          </p:cNvSpPr>
          <p:nvPr/>
        </p:nvSpPr>
        <p:spPr bwMode="auto">
          <a:xfrm>
            <a:off x="679450" y="5894388"/>
            <a:ext cx="7683500" cy="231775"/>
          </a:xfrm>
          <a:prstGeom prst="rect">
            <a:avLst/>
          </a:prstGeom>
          <a:noFill/>
          <a:ln w="9525">
            <a:noFill/>
            <a:miter lim="800000"/>
            <a:headEnd/>
            <a:tailEnd/>
          </a:ln>
        </p:spPr>
        <p:txBody>
          <a:bodyPr/>
          <a:lstStyle/>
          <a:p>
            <a:r>
              <a:rPr kumimoji="0" lang="en-US" altLang="zh-TW" sz="700" i="1" dirty="0">
                <a:solidFill>
                  <a:srgbClr val="4B4B4B"/>
                </a:solidFill>
                <a:latin typeface="+mj-lt"/>
                <a:ea typeface="微軟正黑體" pitchFamily="34" charset="-120"/>
                <a:cs typeface="Arial" pitchFamily="34" charset="0"/>
              </a:rPr>
              <a:t>Note: </a:t>
            </a:r>
          </a:p>
          <a:p>
            <a:r>
              <a:rPr kumimoji="0" lang="en-US" altLang="zh-TW" sz="700" i="1" dirty="0">
                <a:solidFill>
                  <a:srgbClr val="4B4B4B"/>
                </a:solidFill>
                <a:latin typeface="+mj-lt"/>
                <a:ea typeface="微軟正黑體" pitchFamily="34" charset="-120"/>
                <a:cs typeface="Arial" pitchFamily="34" charset="0"/>
              </a:rPr>
              <a:t>1.Upon completion of GWC’s acquisition of </a:t>
            </a:r>
            <a:r>
              <a:rPr kumimoji="0" lang="en-US" altLang="zh-TW" sz="700" i="1" dirty="0" err="1">
                <a:solidFill>
                  <a:srgbClr val="4B4B4B"/>
                </a:solidFill>
                <a:latin typeface="+mj-lt"/>
                <a:ea typeface="微軟正黑體" pitchFamily="34" charset="-120"/>
                <a:cs typeface="Arial" pitchFamily="34" charset="0"/>
              </a:rPr>
              <a:t>SunEdison</a:t>
            </a:r>
            <a:r>
              <a:rPr kumimoji="0" lang="en-US" altLang="zh-TW" sz="700" i="1" dirty="0">
                <a:solidFill>
                  <a:srgbClr val="4B4B4B"/>
                </a:solidFill>
                <a:latin typeface="+mj-lt"/>
                <a:ea typeface="微軟正黑體" pitchFamily="34" charset="-120"/>
                <a:cs typeface="Arial" pitchFamily="34" charset="0"/>
              </a:rPr>
              <a:t> Semiconductor (“SEMI”) in 2016, FY2016 financials has included earnings from SEMI from the period of 02 Dec 2016 – 31 Dec 2016. </a:t>
            </a:r>
          </a:p>
          <a:p>
            <a:r>
              <a:rPr kumimoji="0" lang="en-US" altLang="zh-TW" sz="700" i="1" dirty="0">
                <a:solidFill>
                  <a:srgbClr val="4B4B4B"/>
                </a:solidFill>
                <a:latin typeface="+mj-lt"/>
                <a:ea typeface="微軟正黑體" pitchFamily="34" charset="-120"/>
                <a:cs typeface="Arial" pitchFamily="34" charset="0"/>
              </a:rPr>
              <a:t>2. Impairment of assets</a:t>
            </a:r>
            <a:r>
              <a:rPr kumimoji="0" lang="zh-TW" altLang="en-US" sz="700" i="1" dirty="0">
                <a:solidFill>
                  <a:srgbClr val="4B4B4B"/>
                </a:solidFill>
                <a:latin typeface="+mj-lt"/>
                <a:ea typeface="微軟正黑體" pitchFamily="34" charset="-120"/>
                <a:cs typeface="Arial" pitchFamily="34" charset="0"/>
              </a:rPr>
              <a:t> </a:t>
            </a:r>
            <a:r>
              <a:rPr kumimoji="0" lang="en-US" altLang="zh-TW" sz="700" i="1" dirty="0">
                <a:solidFill>
                  <a:srgbClr val="4B4B4B"/>
                </a:solidFill>
                <a:latin typeface="+mj-lt"/>
                <a:ea typeface="微軟正黑體" pitchFamily="34" charset="-120"/>
                <a:cs typeface="Arial" pitchFamily="34" charset="0"/>
              </a:rPr>
              <a:t>and onerous contract provision were recognized in 4Q18 &amp; 2Q19 respectively</a:t>
            </a:r>
          </a:p>
          <a:p>
            <a:endParaRPr kumimoji="0" lang="en-US" altLang="zh-TW" sz="700" i="1" dirty="0">
              <a:solidFill>
                <a:srgbClr val="4B4B4B"/>
              </a:solidFill>
              <a:latin typeface="+mj-lt"/>
              <a:ea typeface="微軟正黑體" pitchFamily="34" charset="-120"/>
              <a:cs typeface="Arial" pitchFamily="34" charset="0"/>
            </a:endParaRPr>
          </a:p>
          <a:p>
            <a:pPr algn="ctr"/>
            <a:endParaRPr kumimoji="0" lang="zh-TW" altLang="en-US" sz="700" i="1" dirty="0">
              <a:solidFill>
                <a:srgbClr val="4B4B4B"/>
              </a:solidFill>
              <a:latin typeface="+mj-lt"/>
              <a:ea typeface="微軟正黑體" pitchFamily="34" charset="-120"/>
              <a:cs typeface="Arial" pitchFamily="34" charset="0"/>
            </a:endParaRPr>
          </a:p>
        </p:txBody>
      </p:sp>
      <p:sp>
        <p:nvSpPr>
          <p:cNvPr id="3080" name="投影片編號版面配置區 2"/>
          <p:cNvSpPr>
            <a:spLocks noGrp="1"/>
          </p:cNvSpPr>
          <p:nvPr>
            <p:ph type="sldNum" sz="quarter" idx="10"/>
          </p:nvPr>
        </p:nvSpPr>
        <p:spPr bwMode="auto">
          <a:noFill/>
          <a:ln>
            <a:miter lim="800000"/>
            <a:headEnd/>
            <a:tailEnd/>
          </a:ln>
        </p:spPr>
        <p:txBody>
          <a:bodyPr/>
          <a:lstStyle/>
          <a:p>
            <a:fld id="{CB42A6EB-7AF6-4EA0-BD44-3C6BF0FCEDD4}" type="slidenum">
              <a:rPr lang="zh-TW" altLang="en-US" smtClean="0"/>
              <a:pPr/>
              <a:t>17</a:t>
            </a:fld>
            <a:endParaRPr lang="zh-TW" altLang="en-US"/>
          </a:p>
        </p:txBody>
      </p:sp>
      <p:sp>
        <p:nvSpPr>
          <p:cNvPr id="3082" name="TextBox 21"/>
          <p:cNvSpPr txBox="1">
            <a:spLocks noChangeArrowheads="1"/>
          </p:cNvSpPr>
          <p:nvPr/>
        </p:nvSpPr>
        <p:spPr bwMode="auto">
          <a:xfrm>
            <a:off x="4649788" y="1936750"/>
            <a:ext cx="760412" cy="215900"/>
          </a:xfrm>
          <a:prstGeom prst="rect">
            <a:avLst/>
          </a:prstGeom>
          <a:noFill/>
          <a:ln w="9525">
            <a:noFill/>
            <a:miter lim="800000"/>
            <a:headEnd/>
            <a:tailEnd/>
          </a:ln>
        </p:spPr>
        <p:txBody>
          <a:bodyPr>
            <a:spAutoFit/>
          </a:bodyPr>
          <a:lstStyle/>
          <a:p>
            <a:r>
              <a:rPr kumimoji="0" lang="en-GB" altLang="zh-TW" sz="800" b="1" i="1" dirty="0">
                <a:solidFill>
                  <a:srgbClr val="000000"/>
                </a:solidFill>
              </a:rPr>
              <a:t>(</a:t>
            </a:r>
            <a:r>
              <a:rPr kumimoji="0" lang="en-GB" altLang="zh-TW" sz="800" b="1" i="1" dirty="0" err="1">
                <a:solidFill>
                  <a:srgbClr val="000000"/>
                </a:solidFill>
              </a:rPr>
              <a:t>NT$mn</a:t>
            </a:r>
            <a:r>
              <a:rPr kumimoji="0" lang="en-GB" altLang="zh-TW" sz="800" b="1" i="1" dirty="0">
                <a:solidFill>
                  <a:srgbClr val="000000"/>
                </a:solidFill>
              </a:rPr>
              <a:t>)</a:t>
            </a:r>
            <a:endParaRPr kumimoji="0" lang="en-US" altLang="zh-TW" sz="800" b="1" i="1" dirty="0">
              <a:solidFill>
                <a:srgbClr val="000000"/>
              </a:solidFill>
            </a:endParaRPr>
          </a:p>
        </p:txBody>
      </p:sp>
      <p:sp>
        <p:nvSpPr>
          <p:cNvPr id="14" name="TextBox 21"/>
          <p:cNvSpPr txBox="1">
            <a:spLocks noChangeArrowheads="1"/>
          </p:cNvSpPr>
          <p:nvPr/>
        </p:nvSpPr>
        <p:spPr bwMode="auto">
          <a:xfrm>
            <a:off x="648779" y="1956946"/>
            <a:ext cx="760412" cy="215900"/>
          </a:xfrm>
          <a:prstGeom prst="rect">
            <a:avLst/>
          </a:prstGeom>
          <a:noFill/>
          <a:ln w="9525">
            <a:noFill/>
            <a:miter lim="800000"/>
            <a:headEnd/>
            <a:tailEnd/>
          </a:ln>
        </p:spPr>
        <p:txBody>
          <a:bodyPr>
            <a:spAutoFit/>
          </a:bodyPr>
          <a:lstStyle/>
          <a:p>
            <a:r>
              <a:rPr kumimoji="0" lang="en-GB" altLang="zh-TW" sz="800" b="1" i="1" dirty="0">
                <a:solidFill>
                  <a:srgbClr val="000000"/>
                </a:solidFill>
              </a:rPr>
              <a:t>(</a:t>
            </a:r>
            <a:r>
              <a:rPr kumimoji="0" lang="en-GB" altLang="zh-TW" sz="800" b="1" i="1" dirty="0" err="1">
                <a:solidFill>
                  <a:srgbClr val="000000"/>
                </a:solidFill>
              </a:rPr>
              <a:t>NT$mn</a:t>
            </a:r>
            <a:r>
              <a:rPr kumimoji="0" lang="en-GB" altLang="zh-TW" sz="800" b="1" i="1" dirty="0">
                <a:solidFill>
                  <a:srgbClr val="000000"/>
                </a:solidFill>
              </a:rPr>
              <a:t>)</a:t>
            </a:r>
            <a:endParaRPr kumimoji="0" lang="en-US" altLang="zh-TW" sz="800" b="1" i="1" dirty="0">
              <a:solidFill>
                <a:srgbClr val="000000"/>
              </a:solidFill>
            </a:endParaRPr>
          </a:p>
        </p:txBody>
      </p:sp>
      <p:sp>
        <p:nvSpPr>
          <p:cNvPr id="13" name="Text Placeholder 14">
            <a:extLst>
              <a:ext uri="{FF2B5EF4-FFF2-40B4-BE49-F238E27FC236}">
                <a16:creationId xmlns:a16="http://schemas.microsoft.com/office/drawing/2014/main" xmlns="" id="{EC85CD3E-BA2B-4AC5-9584-AC4FA327FC98}"/>
              </a:ext>
            </a:extLst>
          </p:cNvPr>
          <p:cNvSpPr txBox="1">
            <a:spLocks/>
          </p:cNvSpPr>
          <p:nvPr/>
        </p:nvSpPr>
        <p:spPr>
          <a:xfrm>
            <a:off x="628650" y="1684338"/>
            <a:ext cx="3867150" cy="219075"/>
          </a:xfrm>
          <a:prstGeom prst="rect">
            <a:avLst/>
          </a:prstGeom>
          <a:solidFill>
            <a:schemeClr val="bg2">
              <a:lumMod val="90000"/>
            </a:schemeClr>
          </a:solidFill>
        </p:spPr>
        <p:txBody>
          <a:bodyPr anchor="ctr"/>
          <a:lstStyle/>
          <a:p>
            <a:pPr marL="228600" indent="-228600" algn="ctr" defTabSz="914400" fontAlgn="auto">
              <a:lnSpc>
                <a:spcPct val="90000"/>
              </a:lnSpc>
              <a:spcBef>
                <a:spcPts val="1000"/>
              </a:spcBef>
              <a:spcAft>
                <a:spcPts val="0"/>
              </a:spcAft>
              <a:buFont typeface="Arial" panose="020B0604020202020204" pitchFamily="34" charset="0"/>
              <a:buNone/>
              <a:defRPr/>
            </a:pPr>
            <a:r>
              <a:rPr kumimoji="0" lang="en-US" sz="1200" b="1" dirty="0">
                <a:solidFill>
                  <a:srgbClr val="1F497D"/>
                </a:solidFill>
                <a:ea typeface="+mn-ea"/>
                <a:cs typeface="Arial" pitchFamily="34" charset="0"/>
              </a:rPr>
              <a:t>Quarterly </a:t>
            </a:r>
          </a:p>
        </p:txBody>
      </p:sp>
      <p:sp>
        <p:nvSpPr>
          <p:cNvPr id="15" name="Text Placeholder 19">
            <a:extLst>
              <a:ext uri="{FF2B5EF4-FFF2-40B4-BE49-F238E27FC236}">
                <a16:creationId xmlns:a16="http://schemas.microsoft.com/office/drawing/2014/main" xmlns="" id="{7169F8B6-410C-40D6-9185-D910F2F1C9B8}"/>
              </a:ext>
            </a:extLst>
          </p:cNvPr>
          <p:cNvSpPr txBox="1">
            <a:spLocks/>
          </p:cNvSpPr>
          <p:nvPr/>
        </p:nvSpPr>
        <p:spPr>
          <a:xfrm>
            <a:off x="4710113" y="1684338"/>
            <a:ext cx="3865562" cy="220662"/>
          </a:xfrm>
          <a:prstGeom prst="rect">
            <a:avLst/>
          </a:prstGeom>
          <a:solidFill>
            <a:schemeClr val="bg2">
              <a:lumMod val="90000"/>
            </a:schemeClr>
          </a:solidFill>
        </p:spPr>
        <p:txBody>
          <a:bodyPr anchor="ctr"/>
          <a:lstStyle/>
          <a:p>
            <a:pPr marL="228600" indent="-228600" algn="ctr" defTabSz="914400" fontAlgn="auto">
              <a:lnSpc>
                <a:spcPct val="90000"/>
              </a:lnSpc>
              <a:spcBef>
                <a:spcPts val="1000"/>
              </a:spcBef>
              <a:spcAft>
                <a:spcPts val="0"/>
              </a:spcAft>
              <a:buFont typeface="Arial" panose="020B0604020202020204" pitchFamily="34" charset="0"/>
              <a:buNone/>
              <a:defRPr/>
            </a:pPr>
            <a:r>
              <a:rPr kumimoji="0" lang="en-US" sz="1200" b="1" dirty="0">
                <a:solidFill>
                  <a:srgbClr val="1F497D"/>
                </a:solidFill>
                <a:ea typeface="+mn-ea"/>
                <a:cs typeface="Arial" pitchFamily="34" charset="0"/>
              </a:rPr>
              <a:t>Annual</a:t>
            </a:r>
          </a:p>
        </p:txBody>
      </p:sp>
      <p:graphicFrame>
        <p:nvGraphicFramePr>
          <p:cNvPr id="12" name="圖表 11">
            <a:extLst>
              <a:ext uri="{FF2B5EF4-FFF2-40B4-BE49-F238E27FC236}">
                <a16:creationId xmlns:a16="http://schemas.microsoft.com/office/drawing/2014/main" xmlns="" id="{BEFBB3C3-160A-4D8C-8945-089393356D2B}"/>
              </a:ext>
            </a:extLst>
          </p:cNvPr>
          <p:cNvGraphicFramePr>
            <a:graphicFrameLocks noGrp="1"/>
          </p:cNvGraphicFramePr>
          <p:nvPr>
            <p:extLst>
              <p:ext uri="{D42A27DB-BD31-4B8C-83A1-F6EECF244321}">
                <p14:modId xmlns:p14="http://schemas.microsoft.com/office/powerpoint/2010/main" xmlns="" val="2036391430"/>
              </p:ext>
            </p:extLst>
          </p:nvPr>
        </p:nvGraphicFramePr>
        <p:xfrm>
          <a:off x="723220" y="2203606"/>
          <a:ext cx="3986893" cy="3619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圖表 16">
            <a:extLst>
              <a:ext uri="{FF2B5EF4-FFF2-40B4-BE49-F238E27FC236}">
                <a16:creationId xmlns:a16="http://schemas.microsoft.com/office/drawing/2014/main" xmlns="" id="{00000000-0008-0000-0000-000002000000}"/>
              </a:ext>
            </a:extLst>
          </p:cNvPr>
          <p:cNvGraphicFramePr>
            <a:graphicFrameLocks noGrp="1"/>
          </p:cNvGraphicFramePr>
          <p:nvPr>
            <p:extLst>
              <p:ext uri="{D42A27DB-BD31-4B8C-83A1-F6EECF244321}">
                <p14:modId xmlns:p14="http://schemas.microsoft.com/office/powerpoint/2010/main" xmlns="" val="1295535876"/>
              </p:ext>
            </p:extLst>
          </p:nvPr>
        </p:nvGraphicFramePr>
        <p:xfrm>
          <a:off x="4760913" y="2014382"/>
          <a:ext cx="3785108" cy="38563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Box 21"/>
          <p:cNvSpPr txBox="1">
            <a:spLocks noChangeArrowheads="1"/>
          </p:cNvSpPr>
          <p:nvPr/>
        </p:nvSpPr>
        <p:spPr bwMode="auto">
          <a:xfrm>
            <a:off x="544513" y="1905000"/>
            <a:ext cx="776287" cy="215900"/>
          </a:xfrm>
          <a:prstGeom prst="rect">
            <a:avLst/>
          </a:prstGeom>
          <a:noFill/>
          <a:ln w="9525">
            <a:noFill/>
            <a:miter lim="800000"/>
            <a:headEnd/>
            <a:tailEnd/>
          </a:ln>
        </p:spPr>
        <p:txBody>
          <a:bodyPr>
            <a:spAutoFit/>
          </a:bodyPr>
          <a:lstStyle/>
          <a:p>
            <a:r>
              <a:rPr kumimoji="0" lang="en-GB" altLang="zh-TW" sz="800" b="1" i="1">
                <a:solidFill>
                  <a:srgbClr val="000000"/>
                </a:solidFill>
              </a:rPr>
              <a:t>(NT$mn)</a:t>
            </a:r>
            <a:endParaRPr kumimoji="0" lang="en-US" altLang="zh-TW" sz="800" b="1" i="1">
              <a:solidFill>
                <a:srgbClr val="000000"/>
              </a:solidFill>
            </a:endParaRPr>
          </a:p>
        </p:txBody>
      </p:sp>
      <p:sp>
        <p:nvSpPr>
          <p:cNvPr id="4103" name="文字版面配置區 9"/>
          <p:cNvSpPr txBox="1">
            <a:spLocks/>
          </p:cNvSpPr>
          <p:nvPr/>
        </p:nvSpPr>
        <p:spPr bwMode="auto">
          <a:xfrm>
            <a:off x="679450" y="5894388"/>
            <a:ext cx="7683500" cy="231775"/>
          </a:xfrm>
          <a:prstGeom prst="rect">
            <a:avLst/>
          </a:prstGeom>
          <a:noFill/>
          <a:ln w="9525">
            <a:noFill/>
            <a:miter lim="800000"/>
            <a:headEnd/>
            <a:tailEnd/>
          </a:ln>
        </p:spPr>
        <p:txBody>
          <a:bodyPr/>
          <a:lstStyle/>
          <a:p>
            <a:r>
              <a:rPr kumimoji="0" lang="en-US" altLang="zh-TW" sz="700" i="1" dirty="0">
                <a:solidFill>
                  <a:srgbClr val="4B4B4B"/>
                </a:solidFill>
                <a:latin typeface="+mn-lt"/>
                <a:ea typeface="微軟正黑體" pitchFamily="34" charset="-120"/>
                <a:cs typeface="Arial" pitchFamily="34" charset="0"/>
              </a:rPr>
              <a:t>Note: </a:t>
            </a:r>
          </a:p>
          <a:p>
            <a:r>
              <a:rPr kumimoji="0" lang="en-US" altLang="zh-TW" sz="700" i="1" dirty="0">
                <a:solidFill>
                  <a:srgbClr val="4B4B4B"/>
                </a:solidFill>
                <a:latin typeface="+mn-lt"/>
                <a:ea typeface="微軟正黑體" pitchFamily="34" charset="-120"/>
                <a:cs typeface="Arial" pitchFamily="34" charset="0"/>
              </a:rPr>
              <a:t>1.Upon completion of GWC’s acquisition of </a:t>
            </a:r>
            <a:r>
              <a:rPr kumimoji="0" lang="en-US" altLang="zh-TW" sz="700" i="1" dirty="0" err="1">
                <a:solidFill>
                  <a:srgbClr val="4B4B4B"/>
                </a:solidFill>
                <a:latin typeface="+mn-lt"/>
                <a:ea typeface="微軟正黑體" pitchFamily="34" charset="-120"/>
                <a:cs typeface="Arial" pitchFamily="34" charset="0"/>
              </a:rPr>
              <a:t>SunEdison</a:t>
            </a:r>
            <a:r>
              <a:rPr kumimoji="0" lang="en-US" altLang="zh-TW" sz="700" i="1" dirty="0">
                <a:solidFill>
                  <a:srgbClr val="4B4B4B"/>
                </a:solidFill>
                <a:latin typeface="+mn-lt"/>
                <a:ea typeface="微軟正黑體" pitchFamily="34" charset="-120"/>
                <a:cs typeface="Arial" pitchFamily="34" charset="0"/>
              </a:rPr>
              <a:t> Semiconductor (“SEMI”) in 2016, FY2016 financials has included earnings from SEMI from the period of 02 Dec 2016 – 31 Dec 2016. </a:t>
            </a:r>
          </a:p>
          <a:p>
            <a:r>
              <a:rPr kumimoji="0" lang="en-US" altLang="zh-TW" sz="700" i="1" dirty="0">
                <a:solidFill>
                  <a:srgbClr val="4B4B4B"/>
                </a:solidFill>
                <a:latin typeface="+mn-lt"/>
                <a:ea typeface="微軟正黑體" pitchFamily="34" charset="-120"/>
                <a:cs typeface="Arial" pitchFamily="34" charset="0"/>
              </a:rPr>
              <a:t>2. Impairment of assets</a:t>
            </a:r>
            <a:r>
              <a:rPr kumimoji="0" lang="zh-TW" altLang="en-US" sz="700" i="1" dirty="0">
                <a:solidFill>
                  <a:srgbClr val="4B4B4B"/>
                </a:solidFill>
                <a:latin typeface="+mn-lt"/>
                <a:ea typeface="微軟正黑體" pitchFamily="34" charset="-120"/>
                <a:cs typeface="Arial" pitchFamily="34" charset="0"/>
              </a:rPr>
              <a:t> </a:t>
            </a:r>
            <a:r>
              <a:rPr kumimoji="0" lang="en-US" altLang="zh-TW" sz="700" i="1" dirty="0">
                <a:solidFill>
                  <a:srgbClr val="4B4B4B"/>
                </a:solidFill>
                <a:latin typeface="+mn-lt"/>
                <a:ea typeface="微軟正黑體" pitchFamily="34" charset="-120"/>
                <a:cs typeface="Arial" pitchFamily="34" charset="0"/>
              </a:rPr>
              <a:t>and onerous contract provision were recognized in 4Q18 &amp; 2Q19 respectively</a:t>
            </a:r>
          </a:p>
          <a:p>
            <a:endParaRPr kumimoji="0" lang="en-US" altLang="zh-TW" sz="700" i="1" dirty="0">
              <a:solidFill>
                <a:srgbClr val="4B4B4B"/>
              </a:solidFill>
              <a:latin typeface="+mn-lt"/>
              <a:ea typeface="微軟正黑體" pitchFamily="34" charset="-120"/>
              <a:cs typeface="Arial" pitchFamily="34" charset="0"/>
            </a:endParaRPr>
          </a:p>
          <a:p>
            <a:pPr algn="ctr"/>
            <a:endParaRPr kumimoji="0" lang="zh-TW" altLang="en-US" sz="700" i="1" dirty="0">
              <a:solidFill>
                <a:srgbClr val="4B4B4B"/>
              </a:solidFill>
              <a:latin typeface="+mn-lt"/>
              <a:ea typeface="微軟正黑體" pitchFamily="34" charset="-120"/>
              <a:cs typeface="Arial" pitchFamily="34" charset="0"/>
            </a:endParaRPr>
          </a:p>
        </p:txBody>
      </p:sp>
      <p:sp>
        <p:nvSpPr>
          <p:cNvPr id="4104" name="投影片編號版面配置區 2"/>
          <p:cNvSpPr>
            <a:spLocks noGrp="1"/>
          </p:cNvSpPr>
          <p:nvPr>
            <p:ph type="sldNum" sz="quarter" idx="10"/>
          </p:nvPr>
        </p:nvSpPr>
        <p:spPr bwMode="auto">
          <a:noFill/>
          <a:ln>
            <a:miter lim="800000"/>
            <a:headEnd/>
            <a:tailEnd/>
          </a:ln>
        </p:spPr>
        <p:txBody>
          <a:bodyPr/>
          <a:lstStyle/>
          <a:p>
            <a:fld id="{B04C9BD4-A1C3-4541-80C9-DDEC6CD1B9EA}" type="slidenum">
              <a:rPr lang="zh-TW" altLang="en-US" smtClean="0"/>
              <a:pPr/>
              <a:t>18</a:t>
            </a:fld>
            <a:endParaRPr lang="zh-TW" altLang="en-US"/>
          </a:p>
        </p:txBody>
      </p:sp>
      <p:sp>
        <p:nvSpPr>
          <p:cNvPr id="4106" name="TextBox 21"/>
          <p:cNvSpPr txBox="1">
            <a:spLocks noChangeArrowheads="1"/>
          </p:cNvSpPr>
          <p:nvPr/>
        </p:nvSpPr>
        <p:spPr bwMode="auto">
          <a:xfrm>
            <a:off x="4722813" y="1897063"/>
            <a:ext cx="760412" cy="215900"/>
          </a:xfrm>
          <a:prstGeom prst="rect">
            <a:avLst/>
          </a:prstGeom>
          <a:noFill/>
          <a:ln w="9525">
            <a:noFill/>
            <a:miter lim="800000"/>
            <a:headEnd/>
            <a:tailEnd/>
          </a:ln>
        </p:spPr>
        <p:txBody>
          <a:bodyPr>
            <a:spAutoFit/>
          </a:bodyPr>
          <a:lstStyle/>
          <a:p>
            <a:r>
              <a:rPr kumimoji="0" lang="en-GB" altLang="zh-TW" sz="800" b="1" i="1">
                <a:solidFill>
                  <a:srgbClr val="000000"/>
                </a:solidFill>
              </a:rPr>
              <a:t>(NT$mn )</a:t>
            </a:r>
            <a:endParaRPr kumimoji="0" lang="en-US" altLang="zh-TW" sz="800" b="1" i="1">
              <a:solidFill>
                <a:srgbClr val="000000"/>
              </a:solidFill>
            </a:endParaRPr>
          </a:p>
        </p:txBody>
      </p:sp>
      <p:sp>
        <p:nvSpPr>
          <p:cNvPr id="14" name="標題 6">
            <a:extLst>
              <a:ext uri="{FF2B5EF4-FFF2-40B4-BE49-F238E27FC236}">
                <a16:creationId xmlns:a16="http://schemas.microsoft.com/office/drawing/2014/main" xmlns="" id="{D8936114-3E32-4091-9C14-3485125355E6}"/>
              </a:ext>
            </a:extLst>
          </p:cNvPr>
          <p:cNvSpPr>
            <a:spLocks noGrp="1"/>
          </p:cNvSpPr>
          <p:nvPr>
            <p:ph type="title"/>
          </p:nvPr>
        </p:nvSpPr>
        <p:spPr>
          <a:xfrm>
            <a:off x="249238" y="630238"/>
            <a:ext cx="8355012" cy="538162"/>
          </a:xfrm>
        </p:spPr>
        <p:txBody>
          <a:bodyPr/>
          <a:lstStyle/>
          <a:p>
            <a:pPr marL="342900" indent="-342900" eaLnBrk="1" hangingPunct="1">
              <a:lnSpc>
                <a:spcPct val="100000"/>
              </a:lnSpc>
              <a:defRPr/>
            </a:pPr>
            <a:r>
              <a:rPr lang="en-US" altLang="zh-TW" sz="2800" dirty="0">
                <a:latin typeface="+mj-lt"/>
              </a:rPr>
              <a:t>Operation Profit</a:t>
            </a:r>
          </a:p>
        </p:txBody>
      </p:sp>
      <p:sp>
        <p:nvSpPr>
          <p:cNvPr id="15" name="Text Placeholder 14">
            <a:extLst>
              <a:ext uri="{FF2B5EF4-FFF2-40B4-BE49-F238E27FC236}">
                <a16:creationId xmlns:a16="http://schemas.microsoft.com/office/drawing/2014/main" xmlns="" id="{C969C80A-61C6-4272-9949-AE0111A7E98B}"/>
              </a:ext>
            </a:extLst>
          </p:cNvPr>
          <p:cNvSpPr txBox="1">
            <a:spLocks/>
          </p:cNvSpPr>
          <p:nvPr/>
        </p:nvSpPr>
        <p:spPr>
          <a:xfrm>
            <a:off x="628650" y="1684338"/>
            <a:ext cx="3867150" cy="219075"/>
          </a:xfrm>
          <a:prstGeom prst="rect">
            <a:avLst/>
          </a:prstGeom>
          <a:solidFill>
            <a:schemeClr val="bg2">
              <a:lumMod val="90000"/>
            </a:schemeClr>
          </a:solidFill>
        </p:spPr>
        <p:txBody>
          <a:bodyPr anchor="ctr"/>
          <a:lstStyle/>
          <a:p>
            <a:pPr marL="228600" indent="-228600" algn="ctr" defTabSz="914400" fontAlgn="auto">
              <a:lnSpc>
                <a:spcPct val="90000"/>
              </a:lnSpc>
              <a:spcBef>
                <a:spcPts val="1000"/>
              </a:spcBef>
              <a:spcAft>
                <a:spcPts val="0"/>
              </a:spcAft>
              <a:buFont typeface="Arial" panose="020B0604020202020204" pitchFamily="34" charset="0"/>
              <a:buNone/>
              <a:defRPr/>
            </a:pPr>
            <a:r>
              <a:rPr kumimoji="0" lang="en-US" sz="1200" b="1" dirty="0">
                <a:solidFill>
                  <a:srgbClr val="1F497D"/>
                </a:solidFill>
                <a:ea typeface="+mn-ea"/>
                <a:cs typeface="Arial" pitchFamily="34" charset="0"/>
              </a:rPr>
              <a:t>Quarterly </a:t>
            </a:r>
          </a:p>
        </p:txBody>
      </p:sp>
      <p:sp>
        <p:nvSpPr>
          <p:cNvPr id="16" name="Text Placeholder 19">
            <a:extLst>
              <a:ext uri="{FF2B5EF4-FFF2-40B4-BE49-F238E27FC236}">
                <a16:creationId xmlns:a16="http://schemas.microsoft.com/office/drawing/2014/main" xmlns="" id="{7028ECB6-39CA-48FA-8BFF-0B6E10BBE2B8}"/>
              </a:ext>
            </a:extLst>
          </p:cNvPr>
          <p:cNvSpPr txBox="1">
            <a:spLocks/>
          </p:cNvSpPr>
          <p:nvPr/>
        </p:nvSpPr>
        <p:spPr>
          <a:xfrm>
            <a:off x="4710113" y="1684338"/>
            <a:ext cx="3865562" cy="220662"/>
          </a:xfrm>
          <a:prstGeom prst="rect">
            <a:avLst/>
          </a:prstGeom>
          <a:solidFill>
            <a:schemeClr val="bg2">
              <a:lumMod val="90000"/>
            </a:schemeClr>
          </a:solidFill>
        </p:spPr>
        <p:txBody>
          <a:bodyPr anchor="ctr"/>
          <a:lstStyle/>
          <a:p>
            <a:pPr marL="228600" indent="-228600" algn="ctr" defTabSz="914400" fontAlgn="auto">
              <a:lnSpc>
                <a:spcPct val="90000"/>
              </a:lnSpc>
              <a:spcBef>
                <a:spcPts val="1000"/>
              </a:spcBef>
              <a:spcAft>
                <a:spcPts val="0"/>
              </a:spcAft>
              <a:buFont typeface="Arial" panose="020B0604020202020204" pitchFamily="34" charset="0"/>
              <a:buNone/>
              <a:defRPr/>
            </a:pPr>
            <a:r>
              <a:rPr kumimoji="0" lang="en-US" sz="1200" b="1" dirty="0">
                <a:solidFill>
                  <a:srgbClr val="1F497D"/>
                </a:solidFill>
                <a:ea typeface="+mn-ea"/>
                <a:cs typeface="Arial" pitchFamily="34" charset="0"/>
              </a:rPr>
              <a:t>Annual</a:t>
            </a:r>
          </a:p>
        </p:txBody>
      </p:sp>
      <p:graphicFrame>
        <p:nvGraphicFramePr>
          <p:cNvPr id="12" name="圖表 11">
            <a:extLst>
              <a:ext uri="{FF2B5EF4-FFF2-40B4-BE49-F238E27FC236}">
                <a16:creationId xmlns:a16="http://schemas.microsoft.com/office/drawing/2014/main" xmlns="" id="{DA4111D8-1675-4E89-9578-C7ADB79A7F7C}"/>
              </a:ext>
            </a:extLst>
          </p:cNvPr>
          <p:cNvGraphicFramePr>
            <a:graphicFrameLocks noGrp="1"/>
          </p:cNvGraphicFramePr>
          <p:nvPr>
            <p:extLst>
              <p:ext uri="{D42A27DB-BD31-4B8C-83A1-F6EECF244321}">
                <p14:modId xmlns:p14="http://schemas.microsoft.com/office/powerpoint/2010/main" xmlns="" val="1688083934"/>
              </p:ext>
            </p:extLst>
          </p:nvPr>
        </p:nvGraphicFramePr>
        <p:xfrm>
          <a:off x="4594578" y="1710603"/>
          <a:ext cx="3983182" cy="4517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圖表 18">
            <a:extLst>
              <a:ext uri="{FF2B5EF4-FFF2-40B4-BE49-F238E27FC236}">
                <a16:creationId xmlns:a16="http://schemas.microsoft.com/office/drawing/2014/main" xmlns="" id="{6C3C8179-FC95-401A-8CB8-772E8C7032F2}"/>
              </a:ext>
            </a:extLst>
          </p:cNvPr>
          <p:cNvGraphicFramePr>
            <a:graphicFrameLocks noGrp="1"/>
          </p:cNvGraphicFramePr>
          <p:nvPr>
            <p:extLst>
              <p:ext uri="{D42A27DB-BD31-4B8C-83A1-F6EECF244321}">
                <p14:modId xmlns:p14="http://schemas.microsoft.com/office/powerpoint/2010/main" xmlns="" val="2827581317"/>
              </p:ext>
            </p:extLst>
          </p:nvPr>
        </p:nvGraphicFramePr>
        <p:xfrm>
          <a:off x="606072" y="2154139"/>
          <a:ext cx="4009030" cy="390951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內容版面配置區 2"/>
          <p:cNvSpPr txBox="1">
            <a:spLocks/>
          </p:cNvSpPr>
          <p:nvPr/>
        </p:nvSpPr>
        <p:spPr bwMode="auto">
          <a:xfrm>
            <a:off x="534988" y="1228725"/>
            <a:ext cx="8326437" cy="4735513"/>
          </a:xfrm>
          <a:prstGeom prst="rect">
            <a:avLst/>
          </a:prstGeom>
          <a:noFill/>
          <a:ln w="9525">
            <a:noFill/>
            <a:miter lim="800000"/>
            <a:headEnd/>
            <a:tailEnd/>
          </a:ln>
        </p:spPr>
        <p:txBody>
          <a:bodyPr/>
          <a:lstStyle/>
          <a:p>
            <a:pPr indent="-457200" algn="just" defTabSz="914400">
              <a:lnSpc>
                <a:spcPct val="90000"/>
              </a:lnSpc>
              <a:spcBef>
                <a:spcPts val="1000"/>
              </a:spcBef>
              <a:buFont typeface="Arial" pitchFamily="34" charset="0"/>
              <a:buNone/>
            </a:pPr>
            <a:r>
              <a:rPr kumimoji="0" lang="en-US" altLang="zh-TW" sz="1600" dirty="0">
                <a:ea typeface="Microsoft JhengHei" pitchFamily="34" charset="-120"/>
                <a:cs typeface="Arial" pitchFamily="34" charset="0"/>
              </a:rPr>
              <a:t>This presentation has been prepared by Sino-American Silicon Products Inc. (the “Company”). This presentation and the materials provided herewith do not constitute an offer to sell or issue or the solicitation of an offer to buy or acquire securities of the Company in any jurisdiction or an inducement to enter into investment activity, nor may it or any part of it form the basis of or be relied on in connection with any contract or commitment whatsoever. Any decision to purchase securities in a proposed offering should be made solely on the basis of the information contained in the offering circular published in relation to such proposed offering, if any.</a:t>
            </a:r>
          </a:p>
          <a:p>
            <a:pPr indent="-457200" algn="just" defTabSz="914400">
              <a:lnSpc>
                <a:spcPct val="90000"/>
              </a:lnSpc>
              <a:spcBef>
                <a:spcPts val="1000"/>
              </a:spcBef>
              <a:buFont typeface="Arial" pitchFamily="34" charset="0"/>
              <a:buNone/>
            </a:pPr>
            <a:endParaRPr kumimoji="0" lang="en-US" altLang="zh-TW" sz="1600" dirty="0">
              <a:ea typeface="Microsoft JhengHei" pitchFamily="34" charset="-120"/>
              <a:cs typeface="Arial" pitchFamily="34" charset="0"/>
            </a:endParaRPr>
          </a:p>
          <a:p>
            <a:pPr indent="-457200" algn="just" defTabSz="914400">
              <a:lnSpc>
                <a:spcPct val="90000"/>
              </a:lnSpc>
              <a:spcBef>
                <a:spcPts val="1000"/>
              </a:spcBef>
              <a:buFont typeface="Arial" pitchFamily="34" charset="0"/>
              <a:buNone/>
            </a:pPr>
            <a:r>
              <a:rPr kumimoji="0" lang="en-US" altLang="zh-TW" sz="1600" dirty="0">
                <a:ea typeface="Microsoft JhengHei" pitchFamily="34" charset="-120"/>
                <a:cs typeface="Arial" pitchFamily="34" charset="0"/>
              </a:rPr>
              <a:t>The information contained in this presentation has not been independently verified. No representation, warranty or undertaking, express or implied, is made as to, and no reliance should be placed on, the fairness, accuracy, completeness or correctness of the information or the opinions contained herein. The information contained in this document should be considered in the context of the circumstances prevailing at the time and has not been, and will not be, updated to reflect material developments which may occur after the date of the presentation. None of the Company nor any of its affiliates, advisors or representatives will be liable (in negligence or otherwise) for any loss howsoever arising from any use of this presentation or its contents or otherwise arising in connection with the presentation.</a:t>
            </a:r>
          </a:p>
          <a:p>
            <a:pPr indent="-457200" algn="just" defTabSz="914400">
              <a:lnSpc>
                <a:spcPct val="90000"/>
              </a:lnSpc>
              <a:spcBef>
                <a:spcPts val="1000"/>
              </a:spcBef>
              <a:buFont typeface="Arial" pitchFamily="34" charset="0"/>
              <a:buNone/>
            </a:pPr>
            <a:endParaRPr kumimoji="0" lang="en-US" altLang="zh-TW" sz="1600" dirty="0">
              <a:ea typeface="Microsoft JhengHei" pitchFamily="34" charset="-120"/>
              <a:cs typeface="Arial" pitchFamily="34" charset="0"/>
            </a:endParaRPr>
          </a:p>
        </p:txBody>
      </p:sp>
      <p:sp>
        <p:nvSpPr>
          <p:cNvPr id="23556" name="投影片編號版面配置區 2"/>
          <p:cNvSpPr>
            <a:spLocks noGrp="1"/>
          </p:cNvSpPr>
          <p:nvPr>
            <p:ph type="sldNum" sz="quarter" idx="10"/>
          </p:nvPr>
        </p:nvSpPr>
        <p:spPr bwMode="auto">
          <a:noFill/>
          <a:ln>
            <a:miter lim="800000"/>
            <a:headEnd/>
            <a:tailEnd/>
          </a:ln>
        </p:spPr>
        <p:txBody>
          <a:bodyPr/>
          <a:lstStyle/>
          <a:p>
            <a:fld id="{70B04793-D2ED-44F2-AAFB-DAB709613BB2}" type="slidenum">
              <a:rPr lang="zh-TW" altLang="en-US" smtClean="0"/>
              <a:pPr/>
              <a:t>1</a:t>
            </a:fld>
            <a:endParaRPr lang="zh-TW" altLang="en-US" dirty="0"/>
          </a:p>
        </p:txBody>
      </p:sp>
      <p:sp>
        <p:nvSpPr>
          <p:cNvPr id="6" name="標題 3"/>
          <p:cNvSpPr txBox="1">
            <a:spLocks/>
          </p:cNvSpPr>
          <p:nvPr/>
        </p:nvSpPr>
        <p:spPr bwMode="auto">
          <a:xfrm>
            <a:off x="249238" y="542925"/>
            <a:ext cx="8355012" cy="538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457200" indent="-457200"/>
            <a:r>
              <a:rPr lang="en-US" altLang="zh-TW" sz="2800" b="1" dirty="0">
                <a:solidFill>
                  <a:srgbClr val="2F5597"/>
                </a:solidFill>
                <a:cs typeface="Arial" pitchFamily="34" charset="0"/>
              </a:rPr>
              <a:t>Disclaimer</a:t>
            </a:r>
            <a:endParaRPr lang="zh-TW" altLang="en-US" sz="2800" b="1" dirty="0">
              <a:solidFill>
                <a:srgbClr val="2F5597"/>
              </a:solidFill>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Box 21"/>
          <p:cNvSpPr txBox="1">
            <a:spLocks noChangeArrowheads="1"/>
          </p:cNvSpPr>
          <p:nvPr/>
        </p:nvSpPr>
        <p:spPr bwMode="auto">
          <a:xfrm>
            <a:off x="544513" y="1905000"/>
            <a:ext cx="771525" cy="215900"/>
          </a:xfrm>
          <a:prstGeom prst="rect">
            <a:avLst/>
          </a:prstGeom>
          <a:noFill/>
          <a:ln w="9525">
            <a:noFill/>
            <a:miter lim="800000"/>
            <a:headEnd/>
            <a:tailEnd/>
          </a:ln>
        </p:spPr>
        <p:txBody>
          <a:bodyPr>
            <a:spAutoFit/>
          </a:bodyPr>
          <a:lstStyle/>
          <a:p>
            <a:r>
              <a:rPr kumimoji="0" lang="en-GB" altLang="zh-TW" sz="800" b="1" i="1">
                <a:solidFill>
                  <a:srgbClr val="000000"/>
                </a:solidFill>
              </a:rPr>
              <a:t>(NT$mn)</a:t>
            </a:r>
            <a:endParaRPr kumimoji="0" lang="en-US" altLang="zh-TW" sz="800" b="1" i="1">
              <a:solidFill>
                <a:srgbClr val="000000"/>
              </a:solidFill>
            </a:endParaRPr>
          </a:p>
        </p:txBody>
      </p:sp>
      <p:sp>
        <p:nvSpPr>
          <p:cNvPr id="4102" name="標題 6"/>
          <p:cNvSpPr>
            <a:spLocks noGrp="1"/>
          </p:cNvSpPr>
          <p:nvPr>
            <p:ph type="title"/>
          </p:nvPr>
        </p:nvSpPr>
        <p:spPr>
          <a:xfrm>
            <a:off x="249238" y="630238"/>
            <a:ext cx="8355012" cy="538162"/>
          </a:xfrm>
        </p:spPr>
        <p:txBody>
          <a:bodyPr/>
          <a:lstStyle/>
          <a:p>
            <a:pPr marL="342900" indent="-342900" eaLnBrk="1" hangingPunct="1">
              <a:lnSpc>
                <a:spcPct val="100000"/>
              </a:lnSpc>
              <a:defRPr/>
            </a:pPr>
            <a:r>
              <a:rPr lang="en-US" altLang="zh-TW" sz="2800" dirty="0">
                <a:latin typeface="+mj-lt"/>
                <a:ea typeface="Microsoft JhengHei" panose="020B0604030504040204" pitchFamily="34" charset="-120"/>
              </a:rPr>
              <a:t>Net Profit</a:t>
            </a:r>
          </a:p>
        </p:txBody>
      </p:sp>
      <p:sp>
        <p:nvSpPr>
          <p:cNvPr id="5127" name="投影片編號版面配置區 2"/>
          <p:cNvSpPr>
            <a:spLocks noGrp="1"/>
          </p:cNvSpPr>
          <p:nvPr>
            <p:ph type="sldNum" sz="quarter" idx="10"/>
          </p:nvPr>
        </p:nvSpPr>
        <p:spPr bwMode="auto">
          <a:noFill/>
          <a:ln>
            <a:miter lim="800000"/>
            <a:headEnd/>
            <a:tailEnd/>
          </a:ln>
        </p:spPr>
        <p:txBody>
          <a:bodyPr/>
          <a:lstStyle/>
          <a:p>
            <a:fld id="{691A7398-BE25-48FE-AA6D-41EB8473EDEB}" type="slidenum">
              <a:rPr lang="zh-TW" altLang="en-US" smtClean="0"/>
              <a:pPr/>
              <a:t>19</a:t>
            </a:fld>
            <a:endParaRPr lang="zh-TW" altLang="en-US"/>
          </a:p>
        </p:txBody>
      </p:sp>
      <p:sp>
        <p:nvSpPr>
          <p:cNvPr id="5129" name="文字版面配置區 9"/>
          <p:cNvSpPr txBox="1">
            <a:spLocks/>
          </p:cNvSpPr>
          <p:nvPr/>
        </p:nvSpPr>
        <p:spPr bwMode="auto">
          <a:xfrm>
            <a:off x="679450" y="5894388"/>
            <a:ext cx="7683500" cy="231775"/>
          </a:xfrm>
          <a:prstGeom prst="rect">
            <a:avLst/>
          </a:prstGeom>
          <a:noFill/>
          <a:ln w="9525">
            <a:noFill/>
            <a:miter lim="800000"/>
            <a:headEnd/>
            <a:tailEnd/>
          </a:ln>
        </p:spPr>
        <p:txBody>
          <a:bodyPr/>
          <a:lstStyle/>
          <a:p>
            <a:r>
              <a:rPr kumimoji="0" lang="en-US" altLang="zh-TW" sz="700" i="1" dirty="0">
                <a:solidFill>
                  <a:srgbClr val="4B4B4B"/>
                </a:solidFill>
                <a:latin typeface="+mn-lt"/>
                <a:ea typeface="微軟正黑體" pitchFamily="34" charset="-120"/>
                <a:cs typeface="Arial" pitchFamily="34" charset="0"/>
              </a:rPr>
              <a:t>Note: </a:t>
            </a:r>
          </a:p>
          <a:p>
            <a:r>
              <a:rPr kumimoji="0" lang="en-US" altLang="zh-TW" sz="700" i="1" dirty="0">
                <a:solidFill>
                  <a:srgbClr val="4B4B4B"/>
                </a:solidFill>
                <a:latin typeface="+mn-lt"/>
                <a:ea typeface="微軟正黑體" pitchFamily="34" charset="-120"/>
                <a:cs typeface="Arial" pitchFamily="34" charset="0"/>
              </a:rPr>
              <a:t>1.Upon completion of GWC’s acquisition of </a:t>
            </a:r>
            <a:r>
              <a:rPr kumimoji="0" lang="en-US" altLang="zh-TW" sz="700" i="1" dirty="0" err="1">
                <a:solidFill>
                  <a:srgbClr val="4B4B4B"/>
                </a:solidFill>
                <a:latin typeface="+mn-lt"/>
                <a:ea typeface="微軟正黑體" pitchFamily="34" charset="-120"/>
                <a:cs typeface="Arial" pitchFamily="34" charset="0"/>
              </a:rPr>
              <a:t>SunEdison</a:t>
            </a:r>
            <a:r>
              <a:rPr kumimoji="0" lang="en-US" altLang="zh-TW" sz="700" i="1" dirty="0">
                <a:solidFill>
                  <a:srgbClr val="4B4B4B"/>
                </a:solidFill>
                <a:latin typeface="+mn-lt"/>
                <a:ea typeface="微軟正黑體" pitchFamily="34" charset="-120"/>
                <a:cs typeface="Arial" pitchFamily="34" charset="0"/>
              </a:rPr>
              <a:t> Semiconductor (“SEMI”) in 2016, FY2016 financials has included earnings from SEMI from the period of 02 Dec 2016 – 31 Dec 2016. </a:t>
            </a:r>
          </a:p>
          <a:p>
            <a:r>
              <a:rPr kumimoji="0" lang="en-US" altLang="zh-TW" sz="700" i="1" dirty="0">
                <a:solidFill>
                  <a:srgbClr val="4B4B4B"/>
                </a:solidFill>
                <a:latin typeface="+mn-lt"/>
                <a:ea typeface="微軟正黑體" pitchFamily="34" charset="-120"/>
                <a:cs typeface="Arial" pitchFamily="34" charset="0"/>
              </a:rPr>
              <a:t>2. Impairment of assets</a:t>
            </a:r>
            <a:r>
              <a:rPr kumimoji="0" lang="zh-TW" altLang="en-US" sz="700" i="1" dirty="0">
                <a:solidFill>
                  <a:srgbClr val="4B4B4B"/>
                </a:solidFill>
                <a:latin typeface="+mn-lt"/>
                <a:ea typeface="微軟正黑體" pitchFamily="34" charset="-120"/>
                <a:cs typeface="Arial" pitchFamily="34" charset="0"/>
              </a:rPr>
              <a:t> </a:t>
            </a:r>
            <a:r>
              <a:rPr kumimoji="0" lang="en-US" altLang="zh-TW" sz="700" i="1" dirty="0">
                <a:solidFill>
                  <a:srgbClr val="4B4B4B"/>
                </a:solidFill>
                <a:latin typeface="+mn-lt"/>
                <a:ea typeface="微軟正黑體" pitchFamily="34" charset="-120"/>
                <a:cs typeface="Arial" pitchFamily="34" charset="0"/>
              </a:rPr>
              <a:t>and onerous contract provision were recognized in 4Q18 &amp; 2Q19 respectively</a:t>
            </a:r>
          </a:p>
          <a:p>
            <a:pPr algn="ctr"/>
            <a:endParaRPr kumimoji="0" lang="zh-TW" altLang="en-US" sz="700" i="1" dirty="0">
              <a:solidFill>
                <a:srgbClr val="4B4B4B"/>
              </a:solidFill>
              <a:latin typeface="+mn-lt"/>
              <a:ea typeface="微軟正黑體" pitchFamily="34" charset="-120"/>
              <a:cs typeface="Arial" pitchFamily="34" charset="0"/>
            </a:endParaRPr>
          </a:p>
        </p:txBody>
      </p:sp>
      <p:sp>
        <p:nvSpPr>
          <p:cNvPr id="5130" name="TextBox 21"/>
          <p:cNvSpPr txBox="1">
            <a:spLocks noChangeArrowheads="1"/>
          </p:cNvSpPr>
          <p:nvPr/>
        </p:nvSpPr>
        <p:spPr bwMode="auto">
          <a:xfrm>
            <a:off x="4649788" y="1903413"/>
            <a:ext cx="760412" cy="214312"/>
          </a:xfrm>
          <a:prstGeom prst="rect">
            <a:avLst/>
          </a:prstGeom>
          <a:noFill/>
          <a:ln w="9525">
            <a:noFill/>
            <a:miter lim="800000"/>
            <a:headEnd/>
            <a:tailEnd/>
          </a:ln>
        </p:spPr>
        <p:txBody>
          <a:bodyPr>
            <a:spAutoFit/>
          </a:bodyPr>
          <a:lstStyle/>
          <a:p>
            <a:r>
              <a:rPr kumimoji="0" lang="en-GB" altLang="zh-TW" sz="800" b="1" i="1">
                <a:solidFill>
                  <a:srgbClr val="000000"/>
                </a:solidFill>
              </a:rPr>
              <a:t>(NT$mn )</a:t>
            </a:r>
            <a:endParaRPr kumimoji="0" lang="en-US" altLang="zh-TW" sz="800" b="1" i="1">
              <a:solidFill>
                <a:srgbClr val="000000"/>
              </a:solidFill>
            </a:endParaRPr>
          </a:p>
        </p:txBody>
      </p:sp>
      <p:sp>
        <p:nvSpPr>
          <p:cNvPr id="11" name="Text Placeholder 14">
            <a:extLst>
              <a:ext uri="{FF2B5EF4-FFF2-40B4-BE49-F238E27FC236}">
                <a16:creationId xmlns:a16="http://schemas.microsoft.com/office/drawing/2014/main" xmlns="" id="{5356D803-A91C-4C4E-AE65-FE794C61C836}"/>
              </a:ext>
            </a:extLst>
          </p:cNvPr>
          <p:cNvSpPr txBox="1">
            <a:spLocks/>
          </p:cNvSpPr>
          <p:nvPr/>
        </p:nvSpPr>
        <p:spPr>
          <a:xfrm>
            <a:off x="628650" y="1684338"/>
            <a:ext cx="3867150" cy="219075"/>
          </a:xfrm>
          <a:prstGeom prst="rect">
            <a:avLst/>
          </a:prstGeom>
          <a:solidFill>
            <a:schemeClr val="bg2">
              <a:lumMod val="90000"/>
            </a:schemeClr>
          </a:solidFill>
        </p:spPr>
        <p:txBody>
          <a:bodyPr anchor="ctr"/>
          <a:lstStyle/>
          <a:p>
            <a:pPr marL="228600" indent="-228600" algn="ctr" defTabSz="914400" fontAlgn="auto">
              <a:lnSpc>
                <a:spcPct val="90000"/>
              </a:lnSpc>
              <a:spcBef>
                <a:spcPts val="1000"/>
              </a:spcBef>
              <a:spcAft>
                <a:spcPts val="0"/>
              </a:spcAft>
              <a:buFont typeface="Arial" panose="020B0604020202020204" pitchFamily="34" charset="0"/>
              <a:buNone/>
              <a:defRPr/>
            </a:pPr>
            <a:r>
              <a:rPr kumimoji="0" lang="en-US" sz="1200" b="1" dirty="0">
                <a:solidFill>
                  <a:srgbClr val="1F497D"/>
                </a:solidFill>
                <a:ea typeface="+mn-ea"/>
                <a:cs typeface="Arial" pitchFamily="34" charset="0"/>
              </a:rPr>
              <a:t>Quarterly </a:t>
            </a:r>
          </a:p>
        </p:txBody>
      </p:sp>
      <p:sp>
        <p:nvSpPr>
          <p:cNvPr id="12" name="Text Placeholder 19">
            <a:extLst>
              <a:ext uri="{FF2B5EF4-FFF2-40B4-BE49-F238E27FC236}">
                <a16:creationId xmlns:a16="http://schemas.microsoft.com/office/drawing/2014/main" xmlns="" id="{DB9D17C3-3383-4965-BE33-7D4DD3BAF530}"/>
              </a:ext>
            </a:extLst>
          </p:cNvPr>
          <p:cNvSpPr txBox="1">
            <a:spLocks/>
          </p:cNvSpPr>
          <p:nvPr/>
        </p:nvSpPr>
        <p:spPr>
          <a:xfrm>
            <a:off x="4710113" y="1684338"/>
            <a:ext cx="3865562" cy="220662"/>
          </a:xfrm>
          <a:prstGeom prst="rect">
            <a:avLst/>
          </a:prstGeom>
          <a:solidFill>
            <a:schemeClr val="bg2">
              <a:lumMod val="90000"/>
            </a:schemeClr>
          </a:solidFill>
        </p:spPr>
        <p:txBody>
          <a:bodyPr anchor="ctr"/>
          <a:lstStyle/>
          <a:p>
            <a:pPr marL="228600" indent="-228600" algn="ctr" defTabSz="914400" fontAlgn="auto">
              <a:lnSpc>
                <a:spcPct val="90000"/>
              </a:lnSpc>
              <a:spcBef>
                <a:spcPts val="1000"/>
              </a:spcBef>
              <a:spcAft>
                <a:spcPts val="0"/>
              </a:spcAft>
              <a:buFont typeface="Arial" panose="020B0604020202020204" pitchFamily="34" charset="0"/>
              <a:buNone/>
              <a:defRPr/>
            </a:pPr>
            <a:r>
              <a:rPr kumimoji="0" lang="en-US" sz="1200" b="1" dirty="0">
                <a:solidFill>
                  <a:srgbClr val="1F497D"/>
                </a:solidFill>
                <a:ea typeface="+mn-ea"/>
                <a:cs typeface="Arial" pitchFamily="34" charset="0"/>
              </a:rPr>
              <a:t>Annual</a:t>
            </a:r>
          </a:p>
        </p:txBody>
      </p:sp>
      <p:graphicFrame>
        <p:nvGraphicFramePr>
          <p:cNvPr id="13" name="Object 3">
            <a:extLst>
              <a:ext uri="{FF2B5EF4-FFF2-40B4-BE49-F238E27FC236}">
                <a16:creationId xmlns:a16="http://schemas.microsoft.com/office/drawing/2014/main" xmlns="" id="{1DBD6994-C165-423B-BB6D-39E91064654B}"/>
              </a:ext>
            </a:extLst>
          </p:cNvPr>
          <p:cNvGraphicFramePr>
            <a:graphicFrameLocks/>
          </p:cNvGraphicFramePr>
          <p:nvPr>
            <p:extLst>
              <p:ext uri="{D42A27DB-BD31-4B8C-83A1-F6EECF244321}">
                <p14:modId xmlns:p14="http://schemas.microsoft.com/office/powerpoint/2010/main" xmlns="" val="3054080229"/>
              </p:ext>
            </p:extLst>
          </p:nvPr>
        </p:nvGraphicFramePr>
        <p:xfrm>
          <a:off x="4698471" y="1684338"/>
          <a:ext cx="3884613" cy="4600575"/>
        </p:xfrm>
        <a:graphic>
          <a:graphicData uri="http://schemas.openxmlformats.org/presentationml/2006/ole">
            <p:oleObj spid="_x0000_s153744" name="Worksheet" r:id="rId3" imgW="3886200" imgH="4600695" progId="">
              <p:embed/>
            </p:oleObj>
          </a:graphicData>
        </a:graphic>
      </p:graphicFrame>
      <p:graphicFrame>
        <p:nvGraphicFramePr>
          <p:cNvPr id="14" name="Content Placeholder 17">
            <a:extLst>
              <a:ext uri="{FF2B5EF4-FFF2-40B4-BE49-F238E27FC236}">
                <a16:creationId xmlns:a16="http://schemas.microsoft.com/office/drawing/2014/main" xmlns="" id="{16A0F98B-CC76-40B7-9199-953B5D90792A}"/>
              </a:ext>
            </a:extLst>
          </p:cNvPr>
          <p:cNvGraphicFramePr>
            <a:graphicFrameLocks/>
          </p:cNvGraphicFramePr>
          <p:nvPr>
            <p:extLst>
              <p:ext uri="{D42A27DB-BD31-4B8C-83A1-F6EECF244321}">
                <p14:modId xmlns:p14="http://schemas.microsoft.com/office/powerpoint/2010/main" xmlns="" val="3359168692"/>
              </p:ext>
            </p:extLst>
          </p:nvPr>
        </p:nvGraphicFramePr>
        <p:xfrm>
          <a:off x="818004" y="2382028"/>
          <a:ext cx="3608740" cy="3637772"/>
        </p:xfrm>
        <a:graphic>
          <a:graphicData uri="http://schemas.openxmlformats.org/presentationml/2006/ole">
            <p:oleObj spid="_x0000_s153745" name="Worksheet" r:id="rId4" imgW="3419640" imgH="3619540" progId="">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3">
            <a:extLst>
              <a:ext uri="{FF2B5EF4-FFF2-40B4-BE49-F238E27FC236}">
                <a16:creationId xmlns:a16="http://schemas.microsoft.com/office/drawing/2014/main" xmlns="" id="{830C95BC-526C-4E51-9962-52BD5286B229}"/>
              </a:ext>
            </a:extLst>
          </p:cNvPr>
          <p:cNvGraphicFramePr>
            <a:graphicFrameLocks/>
          </p:cNvGraphicFramePr>
          <p:nvPr>
            <p:extLst>
              <p:ext uri="{D42A27DB-BD31-4B8C-83A1-F6EECF244321}">
                <p14:modId xmlns:p14="http://schemas.microsoft.com/office/powerpoint/2010/main" xmlns="" val="1716721487"/>
              </p:ext>
            </p:extLst>
          </p:nvPr>
        </p:nvGraphicFramePr>
        <p:xfrm>
          <a:off x="4694687" y="1078088"/>
          <a:ext cx="4010554" cy="4238976"/>
        </p:xfrm>
        <a:graphic>
          <a:graphicData uri="http://schemas.openxmlformats.org/presentationml/2006/ole">
            <p:oleObj spid="_x0000_s154739" name="Worksheet" r:id="rId3" imgW="3952800" imgH="3876715" progId="">
              <p:embed/>
            </p:oleObj>
          </a:graphicData>
        </a:graphic>
      </p:graphicFrame>
      <p:graphicFrame>
        <p:nvGraphicFramePr>
          <p:cNvPr id="19" name="Content Placeholder 17">
            <a:extLst>
              <a:ext uri="{FF2B5EF4-FFF2-40B4-BE49-F238E27FC236}">
                <a16:creationId xmlns:a16="http://schemas.microsoft.com/office/drawing/2014/main" xmlns="" id="{F8DBB0A6-BF9B-4379-BFD6-7263720A2F97}"/>
              </a:ext>
            </a:extLst>
          </p:cNvPr>
          <p:cNvGraphicFramePr>
            <a:graphicFrameLocks/>
          </p:cNvGraphicFramePr>
          <p:nvPr>
            <p:extLst>
              <p:ext uri="{D42A27DB-BD31-4B8C-83A1-F6EECF244321}">
                <p14:modId xmlns:p14="http://schemas.microsoft.com/office/powerpoint/2010/main" xmlns="" val="2020096186"/>
              </p:ext>
            </p:extLst>
          </p:nvPr>
        </p:nvGraphicFramePr>
        <p:xfrm>
          <a:off x="674688" y="2528538"/>
          <a:ext cx="3774626" cy="3535186"/>
        </p:xfrm>
        <a:graphic>
          <a:graphicData uri="http://schemas.openxmlformats.org/presentationml/2006/ole">
            <p:oleObj spid="_x0000_s154740" name="Worksheet" r:id="rId4" imgW="4105440" imgH="3467180" progId="">
              <p:embed/>
            </p:oleObj>
          </a:graphicData>
        </a:graphic>
      </p:graphicFrame>
      <p:sp>
        <p:nvSpPr>
          <p:cNvPr id="6148" name="TextBox 21"/>
          <p:cNvSpPr txBox="1">
            <a:spLocks noChangeArrowheads="1"/>
          </p:cNvSpPr>
          <p:nvPr/>
        </p:nvSpPr>
        <p:spPr bwMode="auto">
          <a:xfrm>
            <a:off x="662207" y="2357610"/>
            <a:ext cx="555625" cy="215900"/>
          </a:xfrm>
          <a:prstGeom prst="rect">
            <a:avLst/>
          </a:prstGeom>
          <a:noFill/>
          <a:ln w="9525">
            <a:noFill/>
            <a:miter lim="800000"/>
            <a:headEnd/>
            <a:tailEnd/>
          </a:ln>
        </p:spPr>
        <p:txBody>
          <a:bodyPr>
            <a:spAutoFit/>
          </a:bodyPr>
          <a:lstStyle/>
          <a:p>
            <a:r>
              <a:rPr kumimoji="0" lang="en-GB" altLang="zh-TW" sz="800" b="1" i="1" dirty="0">
                <a:solidFill>
                  <a:srgbClr val="000000"/>
                </a:solidFill>
              </a:rPr>
              <a:t>(NT$ )</a:t>
            </a:r>
            <a:endParaRPr kumimoji="0" lang="en-US" altLang="zh-TW" sz="800" b="1" i="1" dirty="0">
              <a:solidFill>
                <a:srgbClr val="000000"/>
              </a:solidFill>
            </a:endParaRPr>
          </a:p>
        </p:txBody>
      </p:sp>
      <p:sp>
        <p:nvSpPr>
          <p:cNvPr id="6150" name="文字版面配置區 9"/>
          <p:cNvSpPr txBox="1">
            <a:spLocks/>
          </p:cNvSpPr>
          <p:nvPr/>
        </p:nvSpPr>
        <p:spPr bwMode="auto">
          <a:xfrm>
            <a:off x="679450" y="5891213"/>
            <a:ext cx="7683500" cy="231775"/>
          </a:xfrm>
          <a:prstGeom prst="rect">
            <a:avLst/>
          </a:prstGeom>
          <a:noFill/>
          <a:ln w="9525">
            <a:noFill/>
            <a:miter lim="800000"/>
            <a:headEnd/>
            <a:tailEnd/>
          </a:ln>
        </p:spPr>
        <p:txBody>
          <a:bodyPr/>
          <a:lstStyle/>
          <a:p>
            <a:pPr algn="ctr"/>
            <a:endParaRPr kumimoji="0" lang="zh-TW" altLang="en-US" sz="700" i="1">
              <a:ea typeface="微軟正黑體" pitchFamily="34" charset="-120"/>
            </a:endParaRPr>
          </a:p>
        </p:txBody>
      </p:sp>
      <p:sp>
        <p:nvSpPr>
          <p:cNvPr id="5127" name="標題 6"/>
          <p:cNvSpPr>
            <a:spLocks noGrp="1"/>
          </p:cNvSpPr>
          <p:nvPr>
            <p:ph type="title"/>
          </p:nvPr>
        </p:nvSpPr>
        <p:spPr>
          <a:xfrm>
            <a:off x="249238" y="630238"/>
            <a:ext cx="8355012" cy="538162"/>
          </a:xfrm>
        </p:spPr>
        <p:txBody>
          <a:bodyPr/>
          <a:lstStyle/>
          <a:p>
            <a:pPr marL="342900" indent="-342900" eaLnBrk="1" hangingPunct="1">
              <a:lnSpc>
                <a:spcPct val="100000"/>
              </a:lnSpc>
              <a:defRPr/>
            </a:pPr>
            <a:r>
              <a:rPr lang="en-US" altLang="zh-TW" sz="2800" dirty="0">
                <a:latin typeface="+mj-lt"/>
                <a:ea typeface="Microsoft JhengHei" panose="020B0604030504040204" pitchFamily="34" charset="-120"/>
              </a:rPr>
              <a:t>EPS</a:t>
            </a:r>
          </a:p>
        </p:txBody>
      </p:sp>
      <p:sp>
        <p:nvSpPr>
          <p:cNvPr id="6152" name="文字版面配置區 9"/>
          <p:cNvSpPr txBox="1">
            <a:spLocks/>
          </p:cNvSpPr>
          <p:nvPr/>
        </p:nvSpPr>
        <p:spPr bwMode="auto">
          <a:xfrm>
            <a:off x="679450" y="5894388"/>
            <a:ext cx="7683500" cy="231775"/>
          </a:xfrm>
          <a:prstGeom prst="rect">
            <a:avLst/>
          </a:prstGeom>
          <a:noFill/>
          <a:ln w="9525">
            <a:noFill/>
            <a:miter lim="800000"/>
            <a:headEnd/>
            <a:tailEnd/>
          </a:ln>
        </p:spPr>
        <p:txBody>
          <a:bodyPr/>
          <a:lstStyle/>
          <a:p>
            <a:r>
              <a:rPr kumimoji="0" lang="en-US" altLang="zh-TW" sz="700" i="1" dirty="0">
                <a:solidFill>
                  <a:srgbClr val="4B4B4B"/>
                </a:solidFill>
                <a:latin typeface="+mn-lt"/>
                <a:ea typeface="微軟正黑體" pitchFamily="34" charset="-120"/>
                <a:cs typeface="Arial" pitchFamily="34" charset="0"/>
              </a:rPr>
              <a:t>Note: </a:t>
            </a:r>
          </a:p>
          <a:p>
            <a:r>
              <a:rPr kumimoji="0" lang="en-US" altLang="zh-TW" sz="700" i="1" dirty="0">
                <a:solidFill>
                  <a:srgbClr val="4B4B4B"/>
                </a:solidFill>
                <a:latin typeface="+mn-lt"/>
                <a:ea typeface="微軟正黑體" pitchFamily="34" charset="-120"/>
                <a:cs typeface="Arial" pitchFamily="34" charset="0"/>
              </a:rPr>
              <a:t>1.Upon completion of GWC’s acquisition of </a:t>
            </a:r>
            <a:r>
              <a:rPr kumimoji="0" lang="en-US" altLang="zh-TW" sz="700" i="1" dirty="0" err="1">
                <a:solidFill>
                  <a:srgbClr val="4B4B4B"/>
                </a:solidFill>
                <a:latin typeface="+mn-lt"/>
                <a:ea typeface="微軟正黑體" pitchFamily="34" charset="-120"/>
                <a:cs typeface="Arial" pitchFamily="34" charset="0"/>
              </a:rPr>
              <a:t>SunEdison</a:t>
            </a:r>
            <a:r>
              <a:rPr kumimoji="0" lang="en-US" altLang="zh-TW" sz="700" i="1" dirty="0">
                <a:solidFill>
                  <a:srgbClr val="4B4B4B"/>
                </a:solidFill>
                <a:latin typeface="+mn-lt"/>
                <a:ea typeface="微軟正黑體" pitchFamily="34" charset="-120"/>
                <a:cs typeface="Arial" pitchFamily="34" charset="0"/>
              </a:rPr>
              <a:t> Semiconductor (“SEMI”) in 2016, FY2016 financials has included earnings from SEMI from the period of 02 Dec 2016 – 31 Dec 2016. </a:t>
            </a:r>
          </a:p>
          <a:p>
            <a:r>
              <a:rPr kumimoji="0" lang="en-US" altLang="zh-TW" sz="700" i="1" dirty="0">
                <a:solidFill>
                  <a:srgbClr val="4B4B4B"/>
                </a:solidFill>
                <a:latin typeface="+mn-lt"/>
                <a:ea typeface="微軟正黑體" pitchFamily="34" charset="-120"/>
                <a:cs typeface="Arial" pitchFamily="34" charset="0"/>
              </a:rPr>
              <a:t>2. Impairment of assets</a:t>
            </a:r>
            <a:r>
              <a:rPr kumimoji="0" lang="zh-TW" altLang="en-US" sz="700" i="1" dirty="0">
                <a:solidFill>
                  <a:srgbClr val="4B4B4B"/>
                </a:solidFill>
                <a:latin typeface="+mn-lt"/>
                <a:ea typeface="微軟正黑體" pitchFamily="34" charset="-120"/>
                <a:cs typeface="Arial" pitchFamily="34" charset="0"/>
              </a:rPr>
              <a:t> </a:t>
            </a:r>
            <a:r>
              <a:rPr kumimoji="0" lang="en-US" altLang="zh-TW" sz="700" i="1" dirty="0">
                <a:solidFill>
                  <a:srgbClr val="4B4B4B"/>
                </a:solidFill>
                <a:latin typeface="+mn-lt"/>
                <a:ea typeface="微軟正黑體" pitchFamily="34" charset="-120"/>
                <a:cs typeface="Arial" pitchFamily="34" charset="0"/>
              </a:rPr>
              <a:t>and onerous contract provision were recognized in 4Q18 &amp; 2Q19 respectively</a:t>
            </a:r>
          </a:p>
          <a:p>
            <a:endParaRPr kumimoji="0" lang="en-US" altLang="zh-TW" sz="700" i="1" dirty="0">
              <a:solidFill>
                <a:srgbClr val="4B4B4B"/>
              </a:solidFill>
              <a:latin typeface="+mn-lt"/>
              <a:ea typeface="微軟正黑體" pitchFamily="34" charset="-120"/>
              <a:cs typeface="Arial" pitchFamily="34" charset="0"/>
            </a:endParaRPr>
          </a:p>
          <a:p>
            <a:pPr algn="ctr"/>
            <a:endParaRPr kumimoji="0" lang="zh-TW" altLang="en-US" sz="700" i="1" dirty="0">
              <a:solidFill>
                <a:srgbClr val="4B4B4B"/>
              </a:solidFill>
              <a:latin typeface="+mn-lt"/>
              <a:ea typeface="微軟正黑體" pitchFamily="34" charset="-120"/>
              <a:cs typeface="Arial" pitchFamily="34" charset="0"/>
            </a:endParaRPr>
          </a:p>
        </p:txBody>
      </p:sp>
      <p:sp>
        <p:nvSpPr>
          <p:cNvPr id="6153" name="投影片編號版面配置區 2"/>
          <p:cNvSpPr>
            <a:spLocks noGrp="1"/>
          </p:cNvSpPr>
          <p:nvPr>
            <p:ph type="sldNum" sz="quarter" idx="10"/>
          </p:nvPr>
        </p:nvSpPr>
        <p:spPr bwMode="auto">
          <a:noFill/>
          <a:ln>
            <a:miter lim="800000"/>
            <a:headEnd/>
            <a:tailEnd/>
          </a:ln>
        </p:spPr>
        <p:txBody>
          <a:bodyPr/>
          <a:lstStyle/>
          <a:p>
            <a:fld id="{8DCDCA33-209B-43B0-8E84-A2B78BD9D7CD}" type="slidenum">
              <a:rPr lang="zh-TW" altLang="en-US" smtClean="0"/>
              <a:pPr/>
              <a:t>20</a:t>
            </a:fld>
            <a:endParaRPr lang="zh-TW" altLang="en-US"/>
          </a:p>
        </p:txBody>
      </p:sp>
      <p:sp>
        <p:nvSpPr>
          <p:cNvPr id="12" name="TextBox 21"/>
          <p:cNvSpPr txBox="1">
            <a:spLocks noChangeArrowheads="1"/>
          </p:cNvSpPr>
          <p:nvPr/>
        </p:nvSpPr>
        <p:spPr bwMode="auto">
          <a:xfrm>
            <a:off x="4995035" y="2357275"/>
            <a:ext cx="555625" cy="215900"/>
          </a:xfrm>
          <a:prstGeom prst="rect">
            <a:avLst/>
          </a:prstGeom>
          <a:noFill/>
          <a:ln w="9525">
            <a:noFill/>
            <a:miter lim="800000"/>
            <a:headEnd/>
            <a:tailEnd/>
          </a:ln>
        </p:spPr>
        <p:txBody>
          <a:bodyPr>
            <a:spAutoFit/>
          </a:bodyPr>
          <a:lstStyle/>
          <a:p>
            <a:r>
              <a:rPr kumimoji="0" lang="en-GB" altLang="zh-TW" sz="800" b="1" i="1" dirty="0">
                <a:solidFill>
                  <a:srgbClr val="000000"/>
                </a:solidFill>
              </a:rPr>
              <a:t>(NT$ )</a:t>
            </a:r>
            <a:endParaRPr kumimoji="0" lang="en-US" altLang="zh-TW" sz="800" b="1" i="1" dirty="0">
              <a:solidFill>
                <a:srgbClr val="000000"/>
              </a:solidFill>
            </a:endParaRPr>
          </a:p>
        </p:txBody>
      </p:sp>
      <p:sp>
        <p:nvSpPr>
          <p:cNvPr id="13" name="Text Placeholder 14">
            <a:extLst>
              <a:ext uri="{FF2B5EF4-FFF2-40B4-BE49-F238E27FC236}">
                <a16:creationId xmlns:a16="http://schemas.microsoft.com/office/drawing/2014/main" xmlns="" id="{E1F1B95A-F250-4FF0-B907-A5CB3EF55914}"/>
              </a:ext>
            </a:extLst>
          </p:cNvPr>
          <p:cNvSpPr txBox="1">
            <a:spLocks/>
          </p:cNvSpPr>
          <p:nvPr/>
        </p:nvSpPr>
        <p:spPr>
          <a:xfrm>
            <a:off x="628650" y="1684338"/>
            <a:ext cx="3867150" cy="219075"/>
          </a:xfrm>
          <a:prstGeom prst="rect">
            <a:avLst/>
          </a:prstGeom>
          <a:solidFill>
            <a:schemeClr val="bg2">
              <a:lumMod val="90000"/>
            </a:schemeClr>
          </a:solidFill>
        </p:spPr>
        <p:txBody>
          <a:bodyPr anchor="ctr"/>
          <a:lstStyle/>
          <a:p>
            <a:pPr marL="228600" indent="-228600" algn="ctr" defTabSz="914400" fontAlgn="auto">
              <a:lnSpc>
                <a:spcPct val="90000"/>
              </a:lnSpc>
              <a:spcBef>
                <a:spcPts val="1000"/>
              </a:spcBef>
              <a:spcAft>
                <a:spcPts val="0"/>
              </a:spcAft>
              <a:buFont typeface="Arial" panose="020B0604020202020204" pitchFamily="34" charset="0"/>
              <a:buNone/>
              <a:defRPr/>
            </a:pPr>
            <a:r>
              <a:rPr kumimoji="0" lang="en-US" sz="1200" b="1" dirty="0">
                <a:solidFill>
                  <a:srgbClr val="1F497D"/>
                </a:solidFill>
                <a:ea typeface="+mn-ea"/>
                <a:cs typeface="Arial" pitchFamily="34" charset="0"/>
              </a:rPr>
              <a:t>Quarterly </a:t>
            </a:r>
          </a:p>
        </p:txBody>
      </p:sp>
      <p:sp>
        <p:nvSpPr>
          <p:cNvPr id="14" name="Text Placeholder 19">
            <a:extLst>
              <a:ext uri="{FF2B5EF4-FFF2-40B4-BE49-F238E27FC236}">
                <a16:creationId xmlns:a16="http://schemas.microsoft.com/office/drawing/2014/main" xmlns="" id="{9925D1EA-5CE5-470C-88A1-80D68FB814D8}"/>
              </a:ext>
            </a:extLst>
          </p:cNvPr>
          <p:cNvSpPr txBox="1">
            <a:spLocks/>
          </p:cNvSpPr>
          <p:nvPr/>
        </p:nvSpPr>
        <p:spPr>
          <a:xfrm>
            <a:off x="4710113" y="1684338"/>
            <a:ext cx="3865562" cy="220662"/>
          </a:xfrm>
          <a:prstGeom prst="rect">
            <a:avLst/>
          </a:prstGeom>
          <a:solidFill>
            <a:schemeClr val="bg2">
              <a:lumMod val="90000"/>
            </a:schemeClr>
          </a:solidFill>
        </p:spPr>
        <p:txBody>
          <a:bodyPr anchor="ctr"/>
          <a:lstStyle/>
          <a:p>
            <a:pPr marL="228600" indent="-228600" algn="ctr" defTabSz="914400" fontAlgn="auto">
              <a:lnSpc>
                <a:spcPct val="90000"/>
              </a:lnSpc>
              <a:spcBef>
                <a:spcPts val="1000"/>
              </a:spcBef>
              <a:spcAft>
                <a:spcPts val="0"/>
              </a:spcAft>
              <a:buFont typeface="Arial" panose="020B0604020202020204" pitchFamily="34" charset="0"/>
              <a:buNone/>
              <a:defRPr/>
            </a:pPr>
            <a:r>
              <a:rPr kumimoji="0" lang="en-US" sz="1200" b="1" dirty="0">
                <a:solidFill>
                  <a:srgbClr val="1F497D"/>
                </a:solidFill>
                <a:ea typeface="+mn-ea"/>
                <a:cs typeface="Arial" pitchFamily="34" charset="0"/>
              </a:rPr>
              <a:t>Annual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字版面配置區 9"/>
          <p:cNvSpPr txBox="1">
            <a:spLocks/>
          </p:cNvSpPr>
          <p:nvPr/>
        </p:nvSpPr>
        <p:spPr bwMode="auto">
          <a:xfrm>
            <a:off x="1006475" y="5840413"/>
            <a:ext cx="8074025" cy="471487"/>
          </a:xfrm>
          <a:prstGeom prst="rect">
            <a:avLst/>
          </a:prstGeom>
          <a:noFill/>
          <a:ln w="9525">
            <a:noFill/>
            <a:miter lim="800000"/>
            <a:headEnd/>
            <a:tailEnd/>
          </a:ln>
        </p:spPr>
        <p:txBody>
          <a:bodyPr/>
          <a:lstStyle/>
          <a:p>
            <a:r>
              <a:rPr kumimoji="0" lang="en-US" altLang="zh-TW" sz="700" i="1" dirty="0">
                <a:solidFill>
                  <a:srgbClr val="4B4B4B"/>
                </a:solidFill>
                <a:latin typeface="+mn-lt"/>
                <a:ea typeface="Microsoft JhengHei" pitchFamily="34" charset="-120"/>
                <a:cs typeface="Arial" pitchFamily="34" charset="0"/>
              </a:rPr>
              <a:t>Note: </a:t>
            </a:r>
          </a:p>
          <a:p>
            <a:r>
              <a:rPr kumimoji="0" lang="en-US" altLang="zh-TW" sz="700" i="1" dirty="0">
                <a:solidFill>
                  <a:srgbClr val="4B4B4B"/>
                </a:solidFill>
                <a:latin typeface="+mn-lt"/>
                <a:ea typeface="Microsoft JhengHei" pitchFamily="34" charset="-120"/>
                <a:cs typeface="Arial" pitchFamily="34" charset="0"/>
              </a:rPr>
              <a:t>1.Upon completion of GWC’s acquisition of </a:t>
            </a:r>
            <a:r>
              <a:rPr kumimoji="0" lang="en-US" altLang="zh-TW" sz="700" i="1" dirty="0" err="1">
                <a:solidFill>
                  <a:srgbClr val="4B4B4B"/>
                </a:solidFill>
                <a:latin typeface="+mn-lt"/>
                <a:ea typeface="Microsoft JhengHei" pitchFamily="34" charset="-120"/>
                <a:cs typeface="Arial" pitchFamily="34" charset="0"/>
              </a:rPr>
              <a:t>SunEdison</a:t>
            </a:r>
            <a:r>
              <a:rPr kumimoji="0" lang="en-US" altLang="zh-TW" sz="700" i="1" dirty="0">
                <a:solidFill>
                  <a:srgbClr val="4B4B4B"/>
                </a:solidFill>
                <a:latin typeface="+mn-lt"/>
                <a:ea typeface="Microsoft JhengHei" pitchFamily="34" charset="-120"/>
                <a:cs typeface="Arial" pitchFamily="34" charset="0"/>
              </a:rPr>
              <a:t> Semiconductor (“SEMI”) in 2016, FY2016 financials has included earnings from SEMI from the period of 02 Dec 2016 – 31 Dec 2016. </a:t>
            </a:r>
          </a:p>
          <a:p>
            <a:r>
              <a:rPr kumimoji="0" lang="en-US" altLang="zh-TW" sz="700" i="1" dirty="0">
                <a:solidFill>
                  <a:srgbClr val="4B4B4B"/>
                </a:solidFill>
                <a:latin typeface="+mn-lt"/>
                <a:ea typeface="Microsoft JhengHei" pitchFamily="34" charset="-120"/>
                <a:cs typeface="Arial" pitchFamily="34" charset="0"/>
              </a:rPr>
              <a:t>2. Impairment of assets</a:t>
            </a:r>
            <a:r>
              <a:rPr kumimoji="0" lang="zh-TW" altLang="en-US" sz="700" i="1" dirty="0">
                <a:solidFill>
                  <a:srgbClr val="4B4B4B"/>
                </a:solidFill>
                <a:latin typeface="+mn-lt"/>
                <a:ea typeface="Microsoft JhengHei" pitchFamily="34" charset="-120"/>
                <a:cs typeface="Arial" pitchFamily="34" charset="0"/>
              </a:rPr>
              <a:t> </a:t>
            </a:r>
            <a:r>
              <a:rPr kumimoji="0" lang="en-US" altLang="zh-TW" sz="700" i="1" dirty="0">
                <a:solidFill>
                  <a:srgbClr val="4B4B4B"/>
                </a:solidFill>
                <a:latin typeface="+mn-lt"/>
                <a:ea typeface="Microsoft JhengHei" pitchFamily="34" charset="-120"/>
                <a:cs typeface="Arial" pitchFamily="34" charset="0"/>
              </a:rPr>
              <a:t>and onerous contract provision were recognized in 4Q18 &amp; 2Q19 respectively</a:t>
            </a:r>
          </a:p>
          <a:p>
            <a:endParaRPr kumimoji="0" lang="en-US" altLang="zh-TW" sz="700" i="1" dirty="0">
              <a:solidFill>
                <a:srgbClr val="4B4B4B"/>
              </a:solidFill>
              <a:latin typeface="+mn-lt"/>
              <a:ea typeface="Microsoft JhengHei" pitchFamily="34" charset="-120"/>
              <a:cs typeface="Arial" pitchFamily="34" charset="0"/>
            </a:endParaRPr>
          </a:p>
          <a:p>
            <a:pPr algn="ctr"/>
            <a:endParaRPr kumimoji="0" lang="zh-TW" altLang="en-US" sz="700" i="1" dirty="0">
              <a:solidFill>
                <a:srgbClr val="4B4B4B"/>
              </a:solidFill>
              <a:latin typeface="+mn-lt"/>
              <a:ea typeface="Microsoft JhengHei" pitchFamily="34" charset="-120"/>
              <a:cs typeface="Arial"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xmlns="" val="131488209"/>
              </p:ext>
            </p:extLst>
          </p:nvPr>
        </p:nvGraphicFramePr>
        <p:xfrm>
          <a:off x="292555" y="1140507"/>
          <a:ext cx="8713334" cy="4217307"/>
        </p:xfrm>
        <a:graphic>
          <a:graphicData uri="http://schemas.openxmlformats.org/drawingml/2006/table">
            <a:tbl>
              <a:tblPr/>
              <a:tblGrid>
                <a:gridCol w="2262628">
                  <a:extLst>
                    <a:ext uri="{9D8B030D-6E8A-4147-A177-3AD203B41FA5}">
                      <a16:colId xmlns:a16="http://schemas.microsoft.com/office/drawing/2014/main" xmlns="" val="20000"/>
                    </a:ext>
                  </a:extLst>
                </a:gridCol>
                <a:gridCol w="806363">
                  <a:extLst>
                    <a:ext uri="{9D8B030D-6E8A-4147-A177-3AD203B41FA5}">
                      <a16:colId xmlns:a16="http://schemas.microsoft.com/office/drawing/2014/main" xmlns="" val="20001"/>
                    </a:ext>
                  </a:extLst>
                </a:gridCol>
                <a:gridCol w="806363">
                  <a:extLst>
                    <a:ext uri="{9D8B030D-6E8A-4147-A177-3AD203B41FA5}">
                      <a16:colId xmlns:a16="http://schemas.microsoft.com/office/drawing/2014/main" xmlns="" val="20002"/>
                    </a:ext>
                  </a:extLst>
                </a:gridCol>
                <a:gridCol w="806363">
                  <a:extLst>
                    <a:ext uri="{9D8B030D-6E8A-4147-A177-3AD203B41FA5}">
                      <a16:colId xmlns:a16="http://schemas.microsoft.com/office/drawing/2014/main" xmlns="" val="20003"/>
                    </a:ext>
                  </a:extLst>
                </a:gridCol>
                <a:gridCol w="806363">
                  <a:extLst>
                    <a:ext uri="{9D8B030D-6E8A-4147-A177-3AD203B41FA5}">
                      <a16:colId xmlns:a16="http://schemas.microsoft.com/office/drawing/2014/main" xmlns="" val="20004"/>
                    </a:ext>
                  </a:extLst>
                </a:gridCol>
                <a:gridCol w="806363">
                  <a:extLst>
                    <a:ext uri="{9D8B030D-6E8A-4147-A177-3AD203B41FA5}">
                      <a16:colId xmlns:a16="http://schemas.microsoft.com/office/drawing/2014/main" xmlns="" val="20005"/>
                    </a:ext>
                  </a:extLst>
                </a:gridCol>
                <a:gridCol w="883738">
                  <a:extLst>
                    <a:ext uri="{9D8B030D-6E8A-4147-A177-3AD203B41FA5}">
                      <a16:colId xmlns:a16="http://schemas.microsoft.com/office/drawing/2014/main" xmlns="" val="20006"/>
                    </a:ext>
                  </a:extLst>
                </a:gridCol>
                <a:gridCol w="728988">
                  <a:extLst>
                    <a:ext uri="{9D8B030D-6E8A-4147-A177-3AD203B41FA5}">
                      <a16:colId xmlns:a16="http://schemas.microsoft.com/office/drawing/2014/main" xmlns="" val="20007"/>
                    </a:ext>
                  </a:extLst>
                </a:gridCol>
                <a:gridCol w="806165">
                  <a:extLst>
                    <a:ext uri="{9D8B030D-6E8A-4147-A177-3AD203B41FA5}">
                      <a16:colId xmlns:a16="http://schemas.microsoft.com/office/drawing/2014/main" xmlns="" val="20008"/>
                    </a:ext>
                  </a:extLst>
                </a:gridCol>
              </a:tblGrid>
              <a:tr h="250756">
                <a:tc>
                  <a:txBody>
                    <a:bodyPr/>
                    <a:lstStyle/>
                    <a:p>
                      <a:pPr algn="l" fontAlgn="b"/>
                      <a:r>
                        <a:rPr lang="en-US" sz="1400" b="1" i="0" u="none" strike="noStrike" dirty="0">
                          <a:solidFill>
                            <a:srgbClr val="FFFFFF"/>
                          </a:solidFill>
                          <a:latin typeface="+mn-lt"/>
                        </a:rPr>
                        <a:t>Income statement</a:t>
                      </a:r>
                    </a:p>
                  </a:txBody>
                  <a:tcPr marL="0" marR="0" marT="0" marB="0" anchor="b">
                    <a:lnL>
                      <a:noFill/>
                    </a:lnL>
                    <a:lnR>
                      <a:noFill/>
                    </a:lnR>
                    <a:lnT>
                      <a:noFill/>
                    </a:lnT>
                    <a:lnB>
                      <a:noFill/>
                    </a:lnB>
                    <a:solidFill>
                      <a:srgbClr val="002060"/>
                    </a:solidFill>
                  </a:tcPr>
                </a:tc>
                <a:tc>
                  <a:txBody>
                    <a:bodyPr/>
                    <a:lstStyle/>
                    <a:p>
                      <a:pPr algn="l" fontAlgn="b"/>
                      <a:r>
                        <a:rPr lang="zh-TW" altLang="en-US" sz="900" b="0" i="0" u="none" strike="noStrike" dirty="0">
                          <a:solidFill>
                            <a:srgbClr val="000000"/>
                          </a:solidFill>
                          <a:latin typeface="+mn-lt"/>
                        </a:rPr>
                        <a:t>　</a:t>
                      </a:r>
                    </a:p>
                  </a:txBody>
                  <a:tcPr marL="0" marR="0" marT="0" marB="0" anchor="b">
                    <a:lnL>
                      <a:noFill/>
                    </a:lnL>
                    <a:lnR>
                      <a:noFill/>
                    </a:lnR>
                    <a:lnT>
                      <a:noFill/>
                    </a:lnT>
                    <a:lnB>
                      <a:noFill/>
                    </a:lnB>
                    <a:solidFill>
                      <a:srgbClr val="002060"/>
                    </a:solidFill>
                  </a:tcPr>
                </a:tc>
                <a:tc>
                  <a:txBody>
                    <a:bodyPr/>
                    <a:lstStyle/>
                    <a:p>
                      <a:pPr algn="l" fontAlgn="b"/>
                      <a:r>
                        <a:rPr lang="zh-TW" altLang="en-US" sz="900" b="0" i="0" u="none" strike="noStrike">
                          <a:solidFill>
                            <a:srgbClr val="000000"/>
                          </a:solidFill>
                          <a:latin typeface="+mn-lt"/>
                        </a:rPr>
                        <a:t>　</a:t>
                      </a:r>
                    </a:p>
                  </a:txBody>
                  <a:tcPr marL="0" marR="0" marT="0" marB="0" anchor="b">
                    <a:lnL>
                      <a:noFill/>
                    </a:lnL>
                    <a:lnR>
                      <a:noFill/>
                    </a:lnR>
                    <a:lnT>
                      <a:noFill/>
                    </a:lnT>
                    <a:lnB>
                      <a:noFill/>
                    </a:lnB>
                    <a:solidFill>
                      <a:srgbClr val="002060"/>
                    </a:solidFill>
                  </a:tcPr>
                </a:tc>
                <a:tc>
                  <a:txBody>
                    <a:bodyPr/>
                    <a:lstStyle/>
                    <a:p>
                      <a:pPr algn="l" fontAlgn="b"/>
                      <a:r>
                        <a:rPr lang="zh-TW" altLang="en-US" sz="900" b="0" i="0" u="none" strike="noStrike">
                          <a:solidFill>
                            <a:srgbClr val="000000"/>
                          </a:solidFill>
                          <a:latin typeface="+mn-lt"/>
                        </a:rPr>
                        <a:t>　</a:t>
                      </a:r>
                    </a:p>
                  </a:txBody>
                  <a:tcPr marL="0" marR="0" marT="0" marB="0" anchor="b">
                    <a:lnL>
                      <a:noFill/>
                    </a:lnL>
                    <a:lnR>
                      <a:noFill/>
                    </a:lnR>
                    <a:lnT>
                      <a:noFill/>
                    </a:lnT>
                    <a:lnB>
                      <a:noFill/>
                    </a:lnB>
                    <a:solidFill>
                      <a:srgbClr val="002060"/>
                    </a:solidFill>
                  </a:tcPr>
                </a:tc>
                <a:tc>
                  <a:txBody>
                    <a:bodyPr/>
                    <a:lstStyle/>
                    <a:p>
                      <a:pPr algn="l" fontAlgn="b"/>
                      <a:r>
                        <a:rPr lang="zh-TW" altLang="en-US" sz="900" b="0" i="0" u="none" strike="noStrike">
                          <a:solidFill>
                            <a:srgbClr val="000000"/>
                          </a:solidFill>
                          <a:latin typeface="+mn-lt"/>
                        </a:rPr>
                        <a:t>　</a:t>
                      </a:r>
                    </a:p>
                  </a:txBody>
                  <a:tcPr marL="0" marR="0" marT="0" marB="0" anchor="b">
                    <a:lnL>
                      <a:noFill/>
                    </a:lnL>
                    <a:lnR>
                      <a:noFill/>
                    </a:lnR>
                    <a:lnT>
                      <a:noFill/>
                    </a:lnT>
                    <a:lnB>
                      <a:noFill/>
                    </a:lnB>
                    <a:solidFill>
                      <a:srgbClr val="002060"/>
                    </a:solidFill>
                  </a:tcPr>
                </a:tc>
                <a:tc>
                  <a:txBody>
                    <a:bodyPr/>
                    <a:lstStyle/>
                    <a:p>
                      <a:pPr algn="l" fontAlgn="b"/>
                      <a:r>
                        <a:rPr lang="zh-TW" altLang="en-US" sz="900" b="0" i="0" u="none" strike="noStrike" dirty="0">
                          <a:solidFill>
                            <a:srgbClr val="000000"/>
                          </a:solidFill>
                          <a:latin typeface="+mn-lt"/>
                        </a:rPr>
                        <a:t>　</a:t>
                      </a:r>
                    </a:p>
                  </a:txBody>
                  <a:tcPr marL="0" marR="0" marT="0" marB="0" anchor="b">
                    <a:lnL>
                      <a:noFill/>
                    </a:lnL>
                    <a:lnR>
                      <a:noFill/>
                    </a:lnR>
                    <a:lnT>
                      <a:noFill/>
                    </a:lnT>
                    <a:lnB>
                      <a:noFill/>
                    </a:lnB>
                    <a:solidFill>
                      <a:srgbClr val="002060"/>
                    </a:solidFill>
                  </a:tcPr>
                </a:tc>
                <a:tc>
                  <a:txBody>
                    <a:bodyPr/>
                    <a:lstStyle/>
                    <a:p>
                      <a:pPr algn="l" fontAlgn="b"/>
                      <a:r>
                        <a:rPr lang="zh-TW" altLang="en-US" sz="900" b="0" i="0" u="none" strike="noStrike">
                          <a:solidFill>
                            <a:srgbClr val="000000"/>
                          </a:solidFill>
                          <a:latin typeface="+mn-lt"/>
                        </a:rPr>
                        <a:t>　</a:t>
                      </a:r>
                    </a:p>
                  </a:txBody>
                  <a:tcPr marL="0" marR="0" marT="0" marB="0" anchor="b">
                    <a:lnL>
                      <a:noFill/>
                    </a:lnL>
                    <a:lnR>
                      <a:noFill/>
                    </a:lnR>
                    <a:lnT>
                      <a:noFill/>
                    </a:lnT>
                    <a:lnB>
                      <a:noFill/>
                    </a:lnB>
                    <a:solidFill>
                      <a:srgbClr val="002060"/>
                    </a:solidFill>
                  </a:tcPr>
                </a:tc>
                <a:tc>
                  <a:txBody>
                    <a:bodyPr/>
                    <a:lstStyle/>
                    <a:p>
                      <a:pPr algn="l" fontAlgn="b"/>
                      <a:r>
                        <a:rPr lang="zh-TW" altLang="en-US" sz="900" b="0" i="0" u="none" strike="noStrike">
                          <a:solidFill>
                            <a:srgbClr val="000000"/>
                          </a:solidFill>
                          <a:latin typeface="+mn-lt"/>
                        </a:rPr>
                        <a:t>　</a:t>
                      </a:r>
                    </a:p>
                  </a:txBody>
                  <a:tcPr marL="0" marR="0" marT="0" marB="0" anchor="b">
                    <a:lnL>
                      <a:noFill/>
                    </a:lnL>
                    <a:lnR>
                      <a:noFill/>
                    </a:lnR>
                    <a:lnT>
                      <a:noFill/>
                    </a:lnT>
                    <a:lnB>
                      <a:noFill/>
                    </a:lnB>
                    <a:solidFill>
                      <a:srgbClr val="002060"/>
                    </a:solidFill>
                  </a:tcPr>
                </a:tc>
                <a:tc>
                  <a:txBody>
                    <a:bodyPr/>
                    <a:lstStyle/>
                    <a:p>
                      <a:pPr algn="l" fontAlgn="b"/>
                      <a:endParaRPr lang="zh-TW" altLang="en-US" sz="900" b="0" i="0" u="none" strike="noStrike" dirty="0">
                        <a:solidFill>
                          <a:srgbClr val="000000"/>
                        </a:solidFill>
                        <a:latin typeface="+mn-lt"/>
                      </a:endParaRPr>
                    </a:p>
                  </a:txBody>
                  <a:tcPr marL="0" marR="0" marT="0" marB="0" anchor="b">
                    <a:lnL>
                      <a:noFill/>
                    </a:lnL>
                    <a:lnR>
                      <a:noFill/>
                    </a:lnR>
                    <a:lnT>
                      <a:noFill/>
                    </a:lnT>
                    <a:lnB>
                      <a:noFill/>
                    </a:lnB>
                    <a:solidFill>
                      <a:srgbClr val="002060"/>
                    </a:solidFill>
                  </a:tcPr>
                </a:tc>
                <a:extLst>
                  <a:ext uri="{0D108BD9-81ED-4DB2-BD59-A6C34878D82A}">
                    <a16:rowId xmlns:a16="http://schemas.microsoft.com/office/drawing/2014/main" xmlns="" val="10000"/>
                  </a:ext>
                </a:extLst>
              </a:tr>
              <a:tr h="529694">
                <a:tc>
                  <a:txBody>
                    <a:bodyPr/>
                    <a:lstStyle/>
                    <a:p>
                      <a:pPr algn="l" fontAlgn="ctr"/>
                      <a:r>
                        <a:rPr lang="en-US" sz="1100" b="0" i="1" u="none" strike="noStrike" dirty="0">
                          <a:solidFill>
                            <a:srgbClr val="000000"/>
                          </a:solidFill>
                          <a:latin typeface="+mn-lt"/>
                        </a:rPr>
                        <a:t>(</a:t>
                      </a:r>
                      <a:r>
                        <a:rPr lang="en-US" sz="1100" b="0" i="1" u="none" strike="noStrike" dirty="0" err="1">
                          <a:solidFill>
                            <a:srgbClr val="000000"/>
                          </a:solidFill>
                          <a:latin typeface="+mn-lt"/>
                        </a:rPr>
                        <a:t>NT$mn</a:t>
                      </a:r>
                      <a:r>
                        <a:rPr lang="en-US" sz="1100" b="0" i="1" u="none" strike="noStrike" dirty="0">
                          <a:solidFill>
                            <a:srgbClr val="000000"/>
                          </a:solidFill>
                          <a:latin typeface="+mn-lt"/>
                        </a:rPr>
                        <a:t>)</a:t>
                      </a:r>
                    </a:p>
                  </a:txBody>
                  <a:tcPr marL="0" marR="0" marT="0" marB="0" anchor="ctr">
                    <a:lnL>
                      <a:noFill/>
                    </a:lnL>
                    <a:lnR>
                      <a:noFill/>
                    </a:lnR>
                    <a:lnT>
                      <a:noFill/>
                    </a:lnT>
                    <a:lnB>
                      <a:noFill/>
                    </a:lnB>
                  </a:tcPr>
                </a:tc>
                <a:tc>
                  <a:txBody>
                    <a:bodyPr/>
                    <a:lstStyle/>
                    <a:p>
                      <a:pPr algn="r" fontAlgn="b"/>
                      <a:r>
                        <a:rPr lang="en-US" altLang="zh-TW" sz="1100" b="1" i="0" u="none" strike="noStrike" dirty="0">
                          <a:solidFill>
                            <a:srgbClr val="000000"/>
                          </a:solidFill>
                          <a:latin typeface="+mj-lt"/>
                        </a:rPr>
                        <a:t>2013</a:t>
                      </a: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TW" sz="1100" b="1" i="0" u="none" strike="noStrike" kern="1200" dirty="0">
                          <a:solidFill>
                            <a:srgbClr val="000000"/>
                          </a:solidFill>
                          <a:latin typeface="+mj-lt"/>
                          <a:ea typeface="+mn-ea"/>
                          <a:cs typeface="+mn-cs"/>
                        </a:rPr>
                        <a:t>2014</a:t>
                      </a: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TW" sz="1100" b="1" i="0" u="none" strike="noStrike" dirty="0">
                          <a:solidFill>
                            <a:srgbClr val="000000"/>
                          </a:solidFill>
                          <a:latin typeface="+mj-lt"/>
                        </a:rPr>
                        <a:t>2015</a:t>
                      </a: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TW" sz="1100" b="1" i="0" u="none" strike="noStrike" dirty="0">
                          <a:solidFill>
                            <a:srgbClr val="000000"/>
                          </a:solidFill>
                          <a:latin typeface="+mj-lt"/>
                        </a:rPr>
                        <a:t>2016</a:t>
                      </a: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TW" sz="1100" b="1" i="0" u="none" strike="noStrike" dirty="0">
                          <a:solidFill>
                            <a:srgbClr val="000000"/>
                          </a:solidFill>
                          <a:latin typeface="+mj-lt"/>
                        </a:rPr>
                        <a:t>2017</a:t>
                      </a: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TW" sz="1100" b="1" i="0" u="none" strike="noStrike" dirty="0">
                          <a:solidFill>
                            <a:srgbClr val="000000"/>
                          </a:solidFill>
                          <a:latin typeface="+mj-lt"/>
                        </a:rPr>
                        <a:t>2018</a:t>
                      </a: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TW" sz="1100" b="1" i="0" u="none" strike="noStrike" dirty="0">
                          <a:solidFill>
                            <a:srgbClr val="000000"/>
                          </a:solidFill>
                          <a:latin typeface="+mj-lt"/>
                        </a:rPr>
                        <a:t>2019</a:t>
                      </a: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zh-TW" sz="1100" b="1" i="0" u="none" strike="noStrike" dirty="0">
                          <a:solidFill>
                            <a:srgbClr val="000000"/>
                          </a:solidFill>
                          <a:latin typeface="+mj-lt"/>
                        </a:rPr>
                        <a:t>2020</a:t>
                      </a:r>
                      <a:endParaRPr lang="en-US" sz="1100" b="1" i="0" u="none" strike="noStrike" dirty="0">
                        <a:solidFill>
                          <a:srgbClr val="000000"/>
                        </a:solidFill>
                        <a:latin typeface="+mj-lt"/>
                      </a:endParaRP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64847">
                <a:tc>
                  <a:txBody>
                    <a:bodyPr/>
                    <a:lstStyle/>
                    <a:p>
                      <a:pPr algn="l" fontAlgn="ctr"/>
                      <a:r>
                        <a:rPr lang="en-US" sz="1100" b="1" i="0" u="none" strike="noStrike" dirty="0">
                          <a:solidFill>
                            <a:srgbClr val="000000"/>
                          </a:solidFill>
                          <a:latin typeface="+mn-lt"/>
                        </a:rPr>
                        <a:t>Revenue</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dirty="0">
                          <a:solidFill>
                            <a:srgbClr val="000000"/>
                          </a:solidFill>
                          <a:latin typeface="+mj-lt"/>
                        </a:rPr>
                        <a:t>22,215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dirty="0">
                          <a:solidFill>
                            <a:srgbClr val="000000"/>
                          </a:solidFill>
                          <a:latin typeface="+mj-lt"/>
                        </a:rPr>
                        <a:t>27,821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dirty="0">
                          <a:solidFill>
                            <a:srgbClr val="000000"/>
                          </a:solidFill>
                          <a:latin typeface="+mj-lt"/>
                        </a:rPr>
                        <a:t>28,269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dirty="0">
                          <a:solidFill>
                            <a:srgbClr val="000000"/>
                          </a:solidFill>
                          <a:latin typeface="+mj-lt"/>
                        </a:rPr>
                        <a:t>31,599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a:solidFill>
                            <a:srgbClr val="000000"/>
                          </a:solidFill>
                          <a:latin typeface="+mj-lt"/>
                        </a:rPr>
                        <a:t>59,371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dirty="0">
                          <a:solidFill>
                            <a:srgbClr val="000000"/>
                          </a:solidFill>
                          <a:latin typeface="+mj-lt"/>
                        </a:rPr>
                        <a:t>69,239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dirty="0">
                          <a:solidFill>
                            <a:srgbClr val="000000"/>
                          </a:solidFill>
                          <a:latin typeface="+mj-lt"/>
                        </a:rPr>
                        <a:t>65,510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dirty="0">
                          <a:solidFill>
                            <a:srgbClr val="000000"/>
                          </a:solidFill>
                          <a:latin typeface="+mj-lt"/>
                        </a:rPr>
                        <a:t>61,397 </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xmlns="" val="10002"/>
                  </a:ext>
                </a:extLst>
              </a:tr>
              <a:tr h="264847">
                <a:tc>
                  <a:txBody>
                    <a:bodyPr/>
                    <a:lstStyle/>
                    <a:p>
                      <a:pPr algn="l" fontAlgn="ctr"/>
                      <a:r>
                        <a:rPr lang="en-US" sz="1100" b="0" i="1" u="none" strike="noStrike">
                          <a:solidFill>
                            <a:srgbClr val="000000"/>
                          </a:solidFill>
                          <a:latin typeface="+mn-lt"/>
                        </a:rPr>
                        <a:t>Growth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20.8% </a:t>
                      </a:r>
                    </a:p>
                  </a:txBody>
                  <a:tcPr marL="0" marR="0" marT="0" marB="0" anchor="ctr">
                    <a:lnL>
                      <a:noFill/>
                    </a:lnL>
                    <a:lnR>
                      <a:noFill/>
                    </a:lnR>
                    <a:lnT>
                      <a:noFill/>
                    </a:lnT>
                    <a:lnB>
                      <a:noFill/>
                    </a:lnB>
                  </a:tcPr>
                </a:tc>
                <a:tc>
                  <a:txBody>
                    <a:bodyPr/>
                    <a:lstStyle/>
                    <a:p>
                      <a:pPr algn="r" fontAlgn="ctr"/>
                      <a:r>
                        <a:rPr lang="en-US" altLang="zh-TW" sz="1100" b="0" i="1" u="none" strike="noStrike" dirty="0">
                          <a:solidFill>
                            <a:srgbClr val="000000"/>
                          </a:solidFill>
                          <a:latin typeface="+mj-lt"/>
                        </a:rPr>
                        <a:t>25.2%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1.6%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11.8%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87.9% </a:t>
                      </a:r>
                    </a:p>
                  </a:txBody>
                  <a:tcPr marL="0" marR="0" marT="0" marB="0" anchor="ctr">
                    <a:lnL>
                      <a:noFill/>
                    </a:lnL>
                    <a:lnR>
                      <a:noFill/>
                    </a:lnR>
                    <a:lnT>
                      <a:noFill/>
                    </a:lnT>
                    <a:lnB>
                      <a:noFill/>
                    </a:lnB>
                  </a:tcPr>
                </a:tc>
                <a:tc>
                  <a:txBody>
                    <a:bodyPr/>
                    <a:lstStyle/>
                    <a:p>
                      <a:pPr algn="r" fontAlgn="ctr"/>
                      <a:r>
                        <a:rPr lang="en-US" altLang="zh-TW" sz="1100" b="0" i="1" u="none" strike="noStrike" dirty="0">
                          <a:solidFill>
                            <a:srgbClr val="000000"/>
                          </a:solidFill>
                          <a:latin typeface="+mj-lt"/>
                        </a:rPr>
                        <a:t>16.6% </a:t>
                      </a:r>
                    </a:p>
                  </a:txBody>
                  <a:tcPr marL="0" marR="0" marT="0" marB="0" anchor="ctr">
                    <a:lnL>
                      <a:noFill/>
                    </a:lnL>
                    <a:lnR>
                      <a:noFill/>
                    </a:lnR>
                    <a:lnT>
                      <a:noFill/>
                    </a:lnT>
                    <a:lnB>
                      <a:noFill/>
                    </a:lnB>
                  </a:tcPr>
                </a:tc>
                <a:tc>
                  <a:txBody>
                    <a:bodyPr/>
                    <a:lstStyle/>
                    <a:p>
                      <a:pPr algn="r" fontAlgn="ctr"/>
                      <a:r>
                        <a:rPr lang="en-US" altLang="zh-TW" sz="1100" b="0" i="1" u="none" strike="noStrike" dirty="0">
                          <a:solidFill>
                            <a:srgbClr val="000000"/>
                          </a:solidFill>
                          <a:latin typeface="+mj-lt"/>
                        </a:rPr>
                        <a:t>(5.4%)</a:t>
                      </a:r>
                    </a:p>
                  </a:txBody>
                  <a:tcPr marL="0" marR="0" marT="0" marB="0" anchor="ctr">
                    <a:lnL>
                      <a:noFill/>
                    </a:lnL>
                    <a:lnR>
                      <a:noFill/>
                    </a:lnR>
                    <a:lnT>
                      <a:noFill/>
                    </a:lnT>
                    <a:lnB>
                      <a:noFill/>
                    </a:lnB>
                  </a:tcPr>
                </a:tc>
                <a:tc>
                  <a:txBody>
                    <a:bodyPr/>
                    <a:lstStyle/>
                    <a:p>
                      <a:pPr algn="r" fontAlgn="ctr"/>
                      <a:r>
                        <a:rPr lang="en-US" altLang="zh-TW" sz="1100" b="0" i="1" u="none" strike="noStrike" dirty="0">
                          <a:solidFill>
                            <a:srgbClr val="000000"/>
                          </a:solidFill>
                          <a:latin typeface="+mj-lt"/>
                        </a:rPr>
                        <a:t>(6.3%)</a:t>
                      </a:r>
                      <a:endParaRPr lang="zh-TW" altLang="en-US" sz="1100" b="0" i="1" u="none" strike="noStrike" dirty="0">
                        <a:solidFill>
                          <a:srgbClr val="000000"/>
                        </a:solidFill>
                        <a:latin typeface="+mj-lt"/>
                      </a:endParaRPr>
                    </a:p>
                  </a:txBody>
                  <a:tcPr marL="0" marR="0" marT="0" marB="0" anchor="ctr">
                    <a:lnL>
                      <a:noFill/>
                    </a:lnL>
                    <a:lnR>
                      <a:noFill/>
                    </a:lnR>
                    <a:lnT>
                      <a:noFill/>
                    </a:lnT>
                    <a:lnB>
                      <a:noFill/>
                    </a:lnB>
                  </a:tcPr>
                </a:tc>
                <a:extLst>
                  <a:ext uri="{0D108BD9-81ED-4DB2-BD59-A6C34878D82A}">
                    <a16:rowId xmlns:a16="http://schemas.microsoft.com/office/drawing/2014/main" xmlns="" val="10003"/>
                  </a:ext>
                </a:extLst>
              </a:tr>
              <a:tr h="264847">
                <a:tc>
                  <a:txBody>
                    <a:bodyPr/>
                    <a:lstStyle/>
                    <a:p>
                      <a:pPr algn="l" fontAlgn="ctr"/>
                      <a:r>
                        <a:rPr lang="en-US" sz="1100" b="1" i="0" u="none" strike="noStrike" dirty="0">
                          <a:solidFill>
                            <a:srgbClr val="000000"/>
                          </a:solidFill>
                          <a:latin typeface="+mn-lt"/>
                        </a:rPr>
                        <a:t>Gross Profit</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a:solidFill>
                            <a:srgbClr val="000000"/>
                          </a:solidFill>
                          <a:latin typeface="+mj-lt"/>
                        </a:rPr>
                        <a:t>2,439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a:solidFill>
                            <a:srgbClr val="000000"/>
                          </a:solidFill>
                          <a:latin typeface="+mj-lt"/>
                        </a:rPr>
                        <a:t>3,498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a:solidFill>
                            <a:srgbClr val="000000"/>
                          </a:solidFill>
                          <a:latin typeface="+mj-lt"/>
                        </a:rPr>
                        <a:t>4,271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dirty="0">
                          <a:solidFill>
                            <a:srgbClr val="000000"/>
                          </a:solidFill>
                          <a:latin typeface="+mj-lt"/>
                        </a:rPr>
                        <a:t>3,435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a:solidFill>
                            <a:srgbClr val="000000"/>
                          </a:solidFill>
                          <a:latin typeface="+mj-lt"/>
                        </a:rPr>
                        <a:t>11,403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a:solidFill>
                            <a:srgbClr val="000000"/>
                          </a:solidFill>
                          <a:latin typeface="+mj-lt"/>
                        </a:rPr>
                        <a:t>18,642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dirty="0">
                          <a:solidFill>
                            <a:srgbClr val="000000"/>
                          </a:solidFill>
                          <a:latin typeface="+mj-lt"/>
                        </a:rPr>
                        <a:t>19,268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dirty="0">
                          <a:solidFill>
                            <a:srgbClr val="000000"/>
                          </a:solidFill>
                          <a:latin typeface="+mj-lt"/>
                        </a:rPr>
                        <a:t>21,114 </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xmlns="" val="10004"/>
                  </a:ext>
                </a:extLst>
              </a:tr>
              <a:tr h="264847">
                <a:tc>
                  <a:txBody>
                    <a:bodyPr/>
                    <a:lstStyle/>
                    <a:p>
                      <a:pPr algn="l" fontAlgn="ctr"/>
                      <a:r>
                        <a:rPr lang="en-US" sz="1100" b="0" i="1" u="none" strike="noStrike" dirty="0">
                          <a:solidFill>
                            <a:srgbClr val="000000"/>
                          </a:solidFill>
                          <a:latin typeface="+mn-lt"/>
                        </a:rPr>
                        <a:t>Gross Profit Margin (%)</a:t>
                      </a:r>
                    </a:p>
                  </a:txBody>
                  <a:tcPr marL="0" marR="0" marT="0" marB="0" anchor="ctr">
                    <a:lnL>
                      <a:noFill/>
                    </a:lnL>
                    <a:lnR>
                      <a:noFill/>
                    </a:lnR>
                    <a:lnT>
                      <a:noFill/>
                    </a:lnT>
                    <a:lnB>
                      <a:noFill/>
                    </a:lnB>
                  </a:tcPr>
                </a:tc>
                <a:tc>
                  <a:txBody>
                    <a:bodyPr/>
                    <a:lstStyle/>
                    <a:p>
                      <a:pPr algn="r" fontAlgn="ctr"/>
                      <a:r>
                        <a:rPr lang="en-US" altLang="zh-TW" sz="1100" b="0" i="1" u="none" strike="noStrike" dirty="0">
                          <a:solidFill>
                            <a:srgbClr val="000000"/>
                          </a:solidFill>
                          <a:latin typeface="+mj-lt"/>
                        </a:rPr>
                        <a:t>11.0%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12.6%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15.1% </a:t>
                      </a:r>
                    </a:p>
                  </a:txBody>
                  <a:tcPr marL="0" marR="0" marT="0" marB="0" anchor="ctr">
                    <a:lnL>
                      <a:noFill/>
                    </a:lnL>
                    <a:lnR>
                      <a:noFill/>
                    </a:lnR>
                    <a:lnT>
                      <a:noFill/>
                    </a:lnT>
                    <a:lnB>
                      <a:noFill/>
                    </a:lnB>
                  </a:tcPr>
                </a:tc>
                <a:tc>
                  <a:txBody>
                    <a:bodyPr/>
                    <a:lstStyle/>
                    <a:p>
                      <a:pPr algn="r" fontAlgn="ctr"/>
                      <a:r>
                        <a:rPr lang="en-US" altLang="zh-TW" sz="1100" b="0" i="1" u="none" strike="noStrike" dirty="0">
                          <a:solidFill>
                            <a:srgbClr val="000000"/>
                          </a:solidFill>
                          <a:latin typeface="+mj-lt"/>
                        </a:rPr>
                        <a:t>10.9%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19.2%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26.9%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29.4% </a:t>
                      </a:r>
                    </a:p>
                  </a:txBody>
                  <a:tcPr marL="0" marR="0" marT="0" marB="0" anchor="ctr">
                    <a:lnL>
                      <a:noFill/>
                    </a:lnL>
                    <a:lnR>
                      <a:noFill/>
                    </a:lnR>
                    <a:lnT>
                      <a:noFill/>
                    </a:lnT>
                    <a:lnB>
                      <a:noFill/>
                    </a:lnB>
                  </a:tcPr>
                </a:tc>
                <a:tc>
                  <a:txBody>
                    <a:bodyPr/>
                    <a:lstStyle/>
                    <a:p>
                      <a:pPr algn="r" fontAlgn="ctr"/>
                      <a:r>
                        <a:rPr lang="en-US" altLang="zh-TW" sz="1100" b="0" i="1" u="none" strike="noStrike" dirty="0">
                          <a:solidFill>
                            <a:srgbClr val="000000"/>
                          </a:solidFill>
                          <a:latin typeface="+mj-lt"/>
                        </a:rPr>
                        <a:t>34.4% </a:t>
                      </a:r>
                    </a:p>
                  </a:txBody>
                  <a:tcPr marL="0" marR="0" marT="0" marB="0" anchor="ctr">
                    <a:lnL>
                      <a:noFill/>
                    </a:lnL>
                    <a:lnR>
                      <a:noFill/>
                    </a:lnR>
                    <a:lnT>
                      <a:noFill/>
                    </a:lnT>
                    <a:lnB>
                      <a:noFill/>
                    </a:lnB>
                  </a:tcPr>
                </a:tc>
                <a:extLst>
                  <a:ext uri="{0D108BD9-81ED-4DB2-BD59-A6C34878D82A}">
                    <a16:rowId xmlns:a16="http://schemas.microsoft.com/office/drawing/2014/main" xmlns="" val="10005"/>
                  </a:ext>
                </a:extLst>
              </a:tr>
              <a:tr h="264847">
                <a:tc>
                  <a:txBody>
                    <a:bodyPr/>
                    <a:lstStyle/>
                    <a:p>
                      <a:pPr algn="l" fontAlgn="ctr"/>
                      <a:r>
                        <a:rPr lang="en-US" sz="1100" b="1" i="0" u="none" strike="noStrike" dirty="0">
                          <a:solidFill>
                            <a:srgbClr val="000000"/>
                          </a:solidFill>
                          <a:latin typeface="+mn-lt"/>
                        </a:rPr>
                        <a:t>EBITDA</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a:solidFill>
                            <a:srgbClr val="000000"/>
                          </a:solidFill>
                          <a:latin typeface="+mj-lt"/>
                        </a:rPr>
                        <a:t>4,058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a:solidFill>
                            <a:srgbClr val="000000"/>
                          </a:solidFill>
                          <a:latin typeface="+mj-lt"/>
                        </a:rPr>
                        <a:t>4,214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a:solidFill>
                            <a:srgbClr val="000000"/>
                          </a:solidFill>
                          <a:latin typeface="+mj-lt"/>
                        </a:rPr>
                        <a:t>4,184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a:solidFill>
                            <a:srgbClr val="000000"/>
                          </a:solidFill>
                          <a:latin typeface="+mj-lt"/>
                        </a:rPr>
                        <a:t>2,052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dirty="0">
                          <a:solidFill>
                            <a:srgbClr val="000000"/>
                          </a:solidFill>
                          <a:latin typeface="+mj-lt"/>
                        </a:rPr>
                        <a:t>11,741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a:solidFill>
                            <a:srgbClr val="000000"/>
                          </a:solidFill>
                          <a:latin typeface="+mj-lt"/>
                        </a:rPr>
                        <a:t>19,030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dirty="0">
                          <a:solidFill>
                            <a:srgbClr val="000000"/>
                          </a:solidFill>
                          <a:latin typeface="+mj-lt"/>
                        </a:rPr>
                        <a:t>18,668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a:solidFill>
                            <a:srgbClr val="000000"/>
                          </a:solidFill>
                          <a:latin typeface="+mj-lt"/>
                        </a:rPr>
                        <a:t>22,232 </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xmlns="" val="10006"/>
                  </a:ext>
                </a:extLst>
              </a:tr>
              <a:tr h="264847">
                <a:tc>
                  <a:txBody>
                    <a:bodyPr/>
                    <a:lstStyle/>
                    <a:p>
                      <a:pPr algn="l" fontAlgn="ctr"/>
                      <a:r>
                        <a:rPr lang="en-US" sz="1100" b="0" i="1" u="none" strike="noStrike" dirty="0">
                          <a:solidFill>
                            <a:srgbClr val="000000"/>
                          </a:solidFill>
                          <a:latin typeface="+mn-lt"/>
                        </a:rPr>
                        <a:t>EBITDA Margin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18.3% </a:t>
                      </a:r>
                    </a:p>
                  </a:txBody>
                  <a:tcPr marL="0" marR="0" marT="0" marB="0" anchor="ctr">
                    <a:lnL>
                      <a:noFill/>
                    </a:lnL>
                    <a:lnR>
                      <a:noFill/>
                    </a:lnR>
                    <a:lnT>
                      <a:noFill/>
                    </a:lnT>
                    <a:lnB>
                      <a:noFill/>
                    </a:lnB>
                  </a:tcPr>
                </a:tc>
                <a:tc>
                  <a:txBody>
                    <a:bodyPr/>
                    <a:lstStyle/>
                    <a:p>
                      <a:pPr algn="r" fontAlgn="ctr"/>
                      <a:r>
                        <a:rPr lang="en-US" altLang="zh-TW" sz="1100" b="0" i="1" u="none" strike="noStrike" dirty="0">
                          <a:solidFill>
                            <a:srgbClr val="000000"/>
                          </a:solidFill>
                          <a:latin typeface="+mj-lt"/>
                        </a:rPr>
                        <a:t>15.1%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14.8%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6.5% </a:t>
                      </a:r>
                    </a:p>
                  </a:txBody>
                  <a:tcPr marL="0" marR="0" marT="0" marB="0" anchor="ctr">
                    <a:lnL>
                      <a:noFill/>
                    </a:lnL>
                    <a:lnR>
                      <a:noFill/>
                    </a:lnR>
                    <a:lnT>
                      <a:noFill/>
                    </a:lnT>
                    <a:lnB>
                      <a:noFill/>
                    </a:lnB>
                  </a:tcPr>
                </a:tc>
                <a:tc>
                  <a:txBody>
                    <a:bodyPr/>
                    <a:lstStyle/>
                    <a:p>
                      <a:pPr algn="r" fontAlgn="ctr"/>
                      <a:r>
                        <a:rPr lang="en-US" altLang="zh-TW" sz="1100" b="0" i="1" u="none" strike="noStrike" dirty="0">
                          <a:solidFill>
                            <a:srgbClr val="000000"/>
                          </a:solidFill>
                          <a:latin typeface="+mj-lt"/>
                        </a:rPr>
                        <a:t>19.8%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27.5% </a:t>
                      </a:r>
                    </a:p>
                  </a:txBody>
                  <a:tcPr marL="0" marR="0" marT="0" marB="0" anchor="ctr">
                    <a:lnL>
                      <a:noFill/>
                    </a:lnL>
                    <a:lnR>
                      <a:noFill/>
                    </a:lnR>
                    <a:lnT>
                      <a:noFill/>
                    </a:lnT>
                    <a:lnB>
                      <a:noFill/>
                    </a:lnB>
                  </a:tcPr>
                </a:tc>
                <a:tc>
                  <a:txBody>
                    <a:bodyPr/>
                    <a:lstStyle/>
                    <a:p>
                      <a:pPr algn="r" fontAlgn="ctr"/>
                      <a:r>
                        <a:rPr lang="en-US" altLang="zh-TW" sz="1100" b="0" i="1" u="none" strike="noStrike" dirty="0">
                          <a:solidFill>
                            <a:srgbClr val="000000"/>
                          </a:solidFill>
                          <a:latin typeface="+mj-lt"/>
                        </a:rPr>
                        <a:t>28.5% </a:t>
                      </a:r>
                    </a:p>
                  </a:txBody>
                  <a:tcPr marL="0" marR="0" marT="0" marB="0" anchor="ctr">
                    <a:lnL>
                      <a:noFill/>
                    </a:lnL>
                    <a:lnR>
                      <a:noFill/>
                    </a:lnR>
                    <a:lnT>
                      <a:noFill/>
                    </a:lnT>
                    <a:lnB>
                      <a:noFill/>
                    </a:lnB>
                  </a:tcPr>
                </a:tc>
                <a:tc>
                  <a:txBody>
                    <a:bodyPr/>
                    <a:lstStyle/>
                    <a:p>
                      <a:pPr algn="r" fontAlgn="ctr"/>
                      <a:r>
                        <a:rPr lang="en-US" altLang="zh-TW" sz="1100" b="0" i="1" u="none" strike="noStrike" dirty="0">
                          <a:solidFill>
                            <a:srgbClr val="000000"/>
                          </a:solidFill>
                          <a:latin typeface="+mj-lt"/>
                        </a:rPr>
                        <a:t>36.2% </a:t>
                      </a:r>
                    </a:p>
                  </a:txBody>
                  <a:tcPr marL="0" marR="0" marT="0" marB="0" anchor="ctr">
                    <a:lnL>
                      <a:noFill/>
                    </a:lnL>
                    <a:lnR>
                      <a:noFill/>
                    </a:lnR>
                    <a:lnT>
                      <a:noFill/>
                    </a:lnT>
                    <a:lnB>
                      <a:noFill/>
                    </a:lnB>
                  </a:tcPr>
                </a:tc>
                <a:extLst>
                  <a:ext uri="{0D108BD9-81ED-4DB2-BD59-A6C34878D82A}">
                    <a16:rowId xmlns:a16="http://schemas.microsoft.com/office/drawing/2014/main" xmlns="" val="10007"/>
                  </a:ext>
                </a:extLst>
              </a:tr>
              <a:tr h="264847">
                <a:tc>
                  <a:txBody>
                    <a:bodyPr/>
                    <a:lstStyle/>
                    <a:p>
                      <a:pPr algn="l" fontAlgn="ctr"/>
                      <a:r>
                        <a:rPr lang="en-US" sz="1100" b="1" i="0" u="none" strike="noStrike" dirty="0">
                          <a:solidFill>
                            <a:srgbClr val="000000"/>
                          </a:solidFill>
                          <a:latin typeface="+mn-lt"/>
                        </a:rPr>
                        <a:t>Operating  Profit</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a:solidFill>
                            <a:srgbClr val="000000"/>
                          </a:solidFill>
                          <a:latin typeface="+mj-lt"/>
                        </a:rPr>
                        <a:t>629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a:solidFill>
                            <a:srgbClr val="000000"/>
                          </a:solidFill>
                          <a:latin typeface="+mj-lt"/>
                        </a:rPr>
                        <a:t>1,447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a:solidFill>
                            <a:srgbClr val="000000"/>
                          </a:solidFill>
                          <a:latin typeface="+mj-lt"/>
                        </a:rPr>
                        <a:t>2,236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a:solidFill>
                            <a:srgbClr val="000000"/>
                          </a:solidFill>
                          <a:latin typeface="+mj-lt"/>
                        </a:rPr>
                        <a:t>42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dirty="0">
                          <a:solidFill>
                            <a:srgbClr val="000000"/>
                          </a:solidFill>
                          <a:latin typeface="+mj-lt"/>
                        </a:rPr>
                        <a:t>6,325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a:solidFill>
                            <a:srgbClr val="000000"/>
                          </a:solidFill>
                          <a:latin typeface="+mj-lt"/>
                        </a:rPr>
                        <a:t>13,178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a:solidFill>
                            <a:srgbClr val="000000"/>
                          </a:solidFill>
                          <a:latin typeface="+mj-lt"/>
                        </a:rPr>
                        <a:t>13,515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dirty="0">
                          <a:solidFill>
                            <a:srgbClr val="000000"/>
                          </a:solidFill>
                          <a:latin typeface="+mj-lt"/>
                        </a:rPr>
                        <a:t>14,932 </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xmlns="" val="10008"/>
                  </a:ext>
                </a:extLst>
              </a:tr>
              <a:tr h="264847">
                <a:tc>
                  <a:txBody>
                    <a:bodyPr/>
                    <a:lstStyle/>
                    <a:p>
                      <a:pPr algn="l" fontAlgn="ctr"/>
                      <a:r>
                        <a:rPr lang="en-US" sz="1100" b="0" i="1" u="none" strike="noStrike" dirty="0">
                          <a:solidFill>
                            <a:srgbClr val="000000"/>
                          </a:solidFill>
                          <a:latin typeface="+mn-lt"/>
                        </a:rPr>
                        <a:t>Operating Profit Margin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2.8%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5.2%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7.9%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0.1% </a:t>
                      </a:r>
                    </a:p>
                  </a:txBody>
                  <a:tcPr marL="0" marR="0" marT="0" marB="0" anchor="ctr">
                    <a:lnL>
                      <a:noFill/>
                    </a:lnL>
                    <a:lnR>
                      <a:noFill/>
                    </a:lnR>
                    <a:lnT>
                      <a:noFill/>
                    </a:lnT>
                    <a:lnB>
                      <a:noFill/>
                    </a:lnB>
                  </a:tcPr>
                </a:tc>
                <a:tc>
                  <a:txBody>
                    <a:bodyPr/>
                    <a:lstStyle/>
                    <a:p>
                      <a:pPr algn="r" fontAlgn="ctr"/>
                      <a:r>
                        <a:rPr lang="en-US" altLang="zh-TW" sz="1100" b="0" i="1" u="none" strike="noStrike" dirty="0">
                          <a:solidFill>
                            <a:srgbClr val="000000"/>
                          </a:solidFill>
                          <a:latin typeface="+mj-lt"/>
                        </a:rPr>
                        <a:t>10.7%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19.0%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20.6% </a:t>
                      </a:r>
                    </a:p>
                  </a:txBody>
                  <a:tcPr marL="0" marR="0" marT="0" marB="0" anchor="ctr">
                    <a:lnL>
                      <a:noFill/>
                    </a:lnL>
                    <a:lnR>
                      <a:noFill/>
                    </a:lnR>
                    <a:lnT>
                      <a:noFill/>
                    </a:lnT>
                    <a:lnB>
                      <a:noFill/>
                    </a:lnB>
                  </a:tcPr>
                </a:tc>
                <a:tc>
                  <a:txBody>
                    <a:bodyPr/>
                    <a:lstStyle/>
                    <a:p>
                      <a:pPr algn="r" fontAlgn="ctr"/>
                      <a:r>
                        <a:rPr lang="en-US" altLang="zh-TW" sz="1100" b="0" i="1" u="none" strike="noStrike" dirty="0">
                          <a:solidFill>
                            <a:srgbClr val="000000"/>
                          </a:solidFill>
                          <a:latin typeface="+mj-lt"/>
                        </a:rPr>
                        <a:t>24.3% </a:t>
                      </a:r>
                    </a:p>
                  </a:txBody>
                  <a:tcPr marL="0" marR="0" marT="0" marB="0" anchor="ctr">
                    <a:lnL>
                      <a:noFill/>
                    </a:lnL>
                    <a:lnR>
                      <a:noFill/>
                    </a:lnR>
                    <a:lnT>
                      <a:noFill/>
                    </a:lnT>
                    <a:lnB>
                      <a:noFill/>
                    </a:lnB>
                  </a:tcPr>
                </a:tc>
                <a:extLst>
                  <a:ext uri="{0D108BD9-81ED-4DB2-BD59-A6C34878D82A}">
                    <a16:rowId xmlns:a16="http://schemas.microsoft.com/office/drawing/2014/main" xmlns="" val="10009"/>
                  </a:ext>
                </a:extLst>
              </a:tr>
              <a:tr h="264847">
                <a:tc>
                  <a:txBody>
                    <a:bodyPr/>
                    <a:lstStyle/>
                    <a:p>
                      <a:pPr algn="l" fontAlgn="ctr"/>
                      <a:r>
                        <a:rPr lang="en-US" sz="1100" b="1" i="0" u="none" strike="noStrike" dirty="0">
                          <a:solidFill>
                            <a:srgbClr val="000000"/>
                          </a:solidFill>
                          <a:latin typeface="+mn-lt"/>
                        </a:rPr>
                        <a:t>Profit before Tax</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a:solidFill>
                            <a:srgbClr val="000000"/>
                          </a:solidFill>
                          <a:latin typeface="+mj-lt"/>
                        </a:rPr>
                        <a:t>128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a:solidFill>
                            <a:srgbClr val="000000"/>
                          </a:solidFill>
                          <a:latin typeface="+mj-lt"/>
                        </a:rPr>
                        <a:t>1,925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a:solidFill>
                            <a:srgbClr val="000000"/>
                          </a:solidFill>
                          <a:latin typeface="+mj-lt"/>
                        </a:rPr>
                        <a:t>1,960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a:solidFill>
                            <a:srgbClr val="000000"/>
                          </a:solidFill>
                          <a:latin typeface="+mj-lt"/>
                        </a:rPr>
                        <a:t>(856)</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dirty="0">
                          <a:solidFill>
                            <a:srgbClr val="000000"/>
                          </a:solidFill>
                          <a:latin typeface="+mj-lt"/>
                        </a:rPr>
                        <a:t>5,126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a:solidFill>
                            <a:srgbClr val="000000"/>
                          </a:solidFill>
                          <a:latin typeface="+mj-lt"/>
                        </a:rPr>
                        <a:t>13,318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dirty="0">
                          <a:solidFill>
                            <a:srgbClr val="000000"/>
                          </a:solidFill>
                          <a:latin typeface="+mj-lt"/>
                        </a:rPr>
                        <a:t>13,924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dirty="0">
                          <a:solidFill>
                            <a:srgbClr val="000000"/>
                          </a:solidFill>
                          <a:latin typeface="+mj-lt"/>
                        </a:rPr>
                        <a:t>16,238 </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xmlns="" val="10010"/>
                  </a:ext>
                </a:extLst>
              </a:tr>
              <a:tr h="264847">
                <a:tc>
                  <a:txBody>
                    <a:bodyPr/>
                    <a:lstStyle/>
                    <a:p>
                      <a:pPr algn="l" fontAlgn="ctr"/>
                      <a:r>
                        <a:rPr lang="en-US" sz="1100" b="0" i="1" u="none" strike="noStrike" dirty="0">
                          <a:solidFill>
                            <a:srgbClr val="000000"/>
                          </a:solidFill>
                          <a:latin typeface="+mn-lt"/>
                        </a:rPr>
                        <a:t>Profit before Tax Margin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0.6%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6.9%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6.9%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(2.7%)</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8.6% </a:t>
                      </a:r>
                    </a:p>
                  </a:txBody>
                  <a:tcPr marL="0" marR="0" marT="0" marB="0" anchor="ctr">
                    <a:lnL>
                      <a:noFill/>
                    </a:lnL>
                    <a:lnR>
                      <a:noFill/>
                    </a:lnR>
                    <a:lnT>
                      <a:noFill/>
                    </a:lnT>
                    <a:lnB>
                      <a:noFill/>
                    </a:lnB>
                  </a:tcPr>
                </a:tc>
                <a:tc>
                  <a:txBody>
                    <a:bodyPr/>
                    <a:lstStyle/>
                    <a:p>
                      <a:pPr algn="r" fontAlgn="ctr"/>
                      <a:r>
                        <a:rPr lang="en-US" altLang="zh-TW" sz="1100" b="0" i="1" u="none" strike="noStrike" dirty="0">
                          <a:solidFill>
                            <a:srgbClr val="000000"/>
                          </a:solidFill>
                          <a:latin typeface="+mj-lt"/>
                        </a:rPr>
                        <a:t>19.2%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21.3% </a:t>
                      </a:r>
                    </a:p>
                  </a:txBody>
                  <a:tcPr marL="0" marR="0" marT="0" marB="0" anchor="ctr">
                    <a:lnL>
                      <a:noFill/>
                    </a:lnL>
                    <a:lnR>
                      <a:noFill/>
                    </a:lnR>
                    <a:lnT>
                      <a:noFill/>
                    </a:lnT>
                    <a:lnB>
                      <a:noFill/>
                    </a:lnB>
                  </a:tcPr>
                </a:tc>
                <a:tc>
                  <a:txBody>
                    <a:bodyPr/>
                    <a:lstStyle/>
                    <a:p>
                      <a:pPr algn="r" fontAlgn="ctr"/>
                      <a:r>
                        <a:rPr lang="en-US" altLang="zh-TW" sz="1100" b="0" i="1" u="none" strike="noStrike" dirty="0">
                          <a:solidFill>
                            <a:srgbClr val="000000"/>
                          </a:solidFill>
                          <a:latin typeface="+mj-lt"/>
                        </a:rPr>
                        <a:t>26.4% </a:t>
                      </a:r>
                    </a:p>
                  </a:txBody>
                  <a:tcPr marL="0" marR="0" marT="0" marB="0" anchor="ctr">
                    <a:lnL>
                      <a:noFill/>
                    </a:lnL>
                    <a:lnR>
                      <a:noFill/>
                    </a:lnR>
                    <a:lnT>
                      <a:noFill/>
                    </a:lnT>
                    <a:lnB>
                      <a:noFill/>
                    </a:lnB>
                  </a:tcPr>
                </a:tc>
                <a:extLst>
                  <a:ext uri="{0D108BD9-81ED-4DB2-BD59-A6C34878D82A}">
                    <a16:rowId xmlns:a16="http://schemas.microsoft.com/office/drawing/2014/main" xmlns="" val="10011"/>
                  </a:ext>
                </a:extLst>
              </a:tr>
              <a:tr h="264847">
                <a:tc>
                  <a:txBody>
                    <a:bodyPr/>
                    <a:lstStyle/>
                    <a:p>
                      <a:pPr algn="l" fontAlgn="ctr"/>
                      <a:r>
                        <a:rPr lang="en-US" sz="1100" b="1" i="0" u="none" strike="noStrike" dirty="0">
                          <a:solidFill>
                            <a:srgbClr val="000000"/>
                          </a:solidFill>
                          <a:latin typeface="+mn-lt"/>
                        </a:rPr>
                        <a:t>Net Profit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a:solidFill>
                            <a:srgbClr val="000000"/>
                          </a:solidFill>
                          <a:latin typeface="+mj-lt"/>
                        </a:rPr>
                        <a:t>340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a:solidFill>
                            <a:srgbClr val="000000"/>
                          </a:solidFill>
                          <a:latin typeface="+mj-lt"/>
                        </a:rPr>
                        <a:t>1,299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a:solidFill>
                            <a:srgbClr val="000000"/>
                          </a:solidFill>
                          <a:latin typeface="+mj-lt"/>
                        </a:rPr>
                        <a:t>1,056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a:solidFill>
                            <a:srgbClr val="000000"/>
                          </a:solidFill>
                          <a:latin typeface="+mj-lt"/>
                        </a:rPr>
                        <a:t>(1,289)</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a:solidFill>
                            <a:srgbClr val="000000"/>
                          </a:solidFill>
                          <a:latin typeface="+mj-lt"/>
                        </a:rPr>
                        <a:t>3,519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dirty="0">
                          <a:solidFill>
                            <a:srgbClr val="000000"/>
                          </a:solidFill>
                          <a:latin typeface="+mj-lt"/>
                        </a:rPr>
                        <a:t>8,635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dirty="0">
                          <a:solidFill>
                            <a:srgbClr val="000000"/>
                          </a:solidFill>
                          <a:latin typeface="+mj-lt"/>
                        </a:rPr>
                        <a:t>8,895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dirty="0">
                          <a:solidFill>
                            <a:srgbClr val="000000"/>
                          </a:solidFill>
                          <a:latin typeface="+mj-lt"/>
                        </a:rPr>
                        <a:t>12,711 </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xmlns="" val="10012"/>
                  </a:ext>
                </a:extLst>
              </a:tr>
              <a:tr h="264847">
                <a:tc>
                  <a:txBody>
                    <a:bodyPr/>
                    <a:lstStyle/>
                    <a:p>
                      <a:pPr algn="l" fontAlgn="ctr"/>
                      <a:r>
                        <a:rPr lang="en-US" sz="1100" b="0" i="0" u="none" strike="noStrike" dirty="0">
                          <a:solidFill>
                            <a:srgbClr val="000000"/>
                          </a:solidFill>
                          <a:latin typeface="+mn-lt"/>
                        </a:rPr>
                        <a:t>Net Profit Margin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1.5%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4.7%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3.7%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(4.1%)</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5.9% </a:t>
                      </a:r>
                    </a:p>
                  </a:txBody>
                  <a:tcPr marL="0" marR="0" marT="0" marB="0" anchor="ctr">
                    <a:lnL>
                      <a:noFill/>
                    </a:lnL>
                    <a:lnR>
                      <a:noFill/>
                    </a:lnR>
                    <a:lnT>
                      <a:noFill/>
                    </a:lnT>
                    <a:lnB>
                      <a:noFill/>
                    </a:lnB>
                  </a:tcPr>
                </a:tc>
                <a:tc>
                  <a:txBody>
                    <a:bodyPr/>
                    <a:lstStyle/>
                    <a:p>
                      <a:pPr algn="r" fontAlgn="ctr"/>
                      <a:r>
                        <a:rPr lang="en-US" altLang="zh-TW" sz="1100" b="0" i="1" u="none" strike="noStrike" dirty="0">
                          <a:solidFill>
                            <a:srgbClr val="000000"/>
                          </a:solidFill>
                          <a:latin typeface="+mj-lt"/>
                        </a:rPr>
                        <a:t>12.5% </a:t>
                      </a:r>
                    </a:p>
                  </a:txBody>
                  <a:tcPr marL="0" marR="0" marT="0" marB="0" anchor="ctr">
                    <a:lnL>
                      <a:noFill/>
                    </a:lnL>
                    <a:lnR>
                      <a:noFill/>
                    </a:lnR>
                    <a:lnT>
                      <a:noFill/>
                    </a:lnT>
                    <a:lnB>
                      <a:noFill/>
                    </a:lnB>
                  </a:tcPr>
                </a:tc>
                <a:tc>
                  <a:txBody>
                    <a:bodyPr/>
                    <a:lstStyle/>
                    <a:p>
                      <a:pPr algn="r" fontAlgn="ctr"/>
                      <a:r>
                        <a:rPr lang="en-US" altLang="zh-TW" sz="1100" b="0" i="1" u="none" strike="noStrike">
                          <a:solidFill>
                            <a:srgbClr val="000000"/>
                          </a:solidFill>
                          <a:latin typeface="+mj-lt"/>
                        </a:rPr>
                        <a:t>13.6% </a:t>
                      </a:r>
                    </a:p>
                  </a:txBody>
                  <a:tcPr marL="0" marR="0" marT="0" marB="0" anchor="ctr">
                    <a:lnL>
                      <a:noFill/>
                    </a:lnL>
                    <a:lnR>
                      <a:noFill/>
                    </a:lnR>
                    <a:lnT>
                      <a:noFill/>
                    </a:lnT>
                    <a:lnB>
                      <a:noFill/>
                    </a:lnB>
                  </a:tcPr>
                </a:tc>
                <a:tc>
                  <a:txBody>
                    <a:bodyPr/>
                    <a:lstStyle/>
                    <a:p>
                      <a:pPr algn="r" fontAlgn="ctr"/>
                      <a:r>
                        <a:rPr lang="en-US" altLang="zh-TW" sz="1100" b="0" i="1" u="none" strike="noStrike" dirty="0">
                          <a:solidFill>
                            <a:srgbClr val="000000"/>
                          </a:solidFill>
                          <a:latin typeface="+mj-lt"/>
                        </a:rPr>
                        <a:t>20.7% </a:t>
                      </a:r>
                    </a:p>
                  </a:txBody>
                  <a:tcPr marL="0" marR="0" marT="0" marB="0" anchor="ctr">
                    <a:lnL>
                      <a:noFill/>
                    </a:lnL>
                    <a:lnR>
                      <a:noFill/>
                    </a:lnR>
                    <a:lnT>
                      <a:noFill/>
                    </a:lnT>
                    <a:lnB>
                      <a:noFill/>
                    </a:lnB>
                  </a:tcPr>
                </a:tc>
                <a:extLst>
                  <a:ext uri="{0D108BD9-81ED-4DB2-BD59-A6C34878D82A}">
                    <a16:rowId xmlns:a16="http://schemas.microsoft.com/office/drawing/2014/main" xmlns="" val="10013"/>
                  </a:ext>
                </a:extLst>
              </a:tr>
              <a:tr h="258693">
                <a:tc>
                  <a:txBody>
                    <a:bodyPr/>
                    <a:lstStyle/>
                    <a:p>
                      <a:pPr algn="l" fontAlgn="ctr"/>
                      <a:r>
                        <a:rPr lang="en-US" sz="1100" b="1" i="0" u="none" strike="noStrike" dirty="0">
                          <a:solidFill>
                            <a:srgbClr val="000000"/>
                          </a:solidFill>
                          <a:latin typeface="+mn-lt"/>
                        </a:rPr>
                        <a:t>EPS (NT$)</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dirty="0">
                          <a:solidFill>
                            <a:srgbClr val="000000"/>
                          </a:solidFill>
                          <a:latin typeface="+mj-lt"/>
                        </a:rPr>
                        <a:t>0.57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dirty="0">
                          <a:solidFill>
                            <a:srgbClr val="000000"/>
                          </a:solidFill>
                          <a:latin typeface="+mj-lt"/>
                        </a:rPr>
                        <a:t>2.06 </a:t>
                      </a:r>
                    </a:p>
                  </a:txBody>
                  <a:tcPr marL="0" marR="0" marT="0" marB="0" anchor="ctr">
                    <a:lnL>
                      <a:noFill/>
                    </a:lnL>
                    <a:lnR>
                      <a:noFill/>
                    </a:lnR>
                    <a:lnT>
                      <a:noFill/>
                    </a:lnT>
                    <a:lnB>
                      <a:noFill/>
                    </a:lnB>
                    <a:solidFill>
                      <a:srgbClr val="F2F2F2"/>
                    </a:solidFill>
                  </a:tcPr>
                </a:tc>
                <a:tc>
                  <a:txBody>
                    <a:bodyPr/>
                    <a:lstStyle/>
                    <a:p>
                      <a:pPr marL="0" algn="r" defTabSz="914400" rtl="0" eaLnBrk="1" fontAlgn="ctr" latinLnBrk="0" hangingPunct="1"/>
                      <a:r>
                        <a:rPr lang="en-US" altLang="zh-TW" sz="1100" b="1" i="0" u="none" strike="noStrike" kern="1200" dirty="0">
                          <a:solidFill>
                            <a:srgbClr val="000000"/>
                          </a:solidFill>
                          <a:latin typeface="+mj-lt"/>
                          <a:ea typeface="+mn-ea"/>
                          <a:cs typeface="+mn-cs"/>
                        </a:rPr>
                        <a:t>0.93</a:t>
                      </a:r>
                    </a:p>
                  </a:txBody>
                  <a:tcPr marL="0" marR="0" marT="0" marB="0" anchor="ctr">
                    <a:lnL>
                      <a:noFill/>
                    </a:lnL>
                    <a:lnR>
                      <a:noFill/>
                    </a:lnR>
                    <a:lnT>
                      <a:noFill/>
                    </a:lnT>
                    <a:lnB>
                      <a:noFill/>
                    </a:lnB>
                    <a:solidFill>
                      <a:srgbClr val="F2F2F2"/>
                    </a:solidFill>
                  </a:tcPr>
                </a:tc>
                <a:tc>
                  <a:txBody>
                    <a:bodyPr/>
                    <a:lstStyle/>
                    <a:p>
                      <a:pPr marL="0" algn="r" defTabSz="914400" rtl="0" eaLnBrk="1" fontAlgn="ctr" latinLnBrk="0" hangingPunct="1"/>
                      <a:r>
                        <a:rPr lang="en-US" altLang="zh-TW" sz="1100" b="1" i="0" u="none" strike="noStrike" kern="1200" dirty="0">
                          <a:solidFill>
                            <a:srgbClr val="000000"/>
                          </a:solidFill>
                          <a:latin typeface="+mj-lt"/>
                          <a:ea typeface="+mn-ea"/>
                          <a:cs typeface="+mn-cs"/>
                        </a:rPr>
                        <a:t>(2.77)</a:t>
                      </a:r>
                    </a:p>
                  </a:txBody>
                  <a:tcPr marL="0" marR="0" marT="0" marB="0" anchor="ctr">
                    <a:lnL>
                      <a:noFill/>
                    </a:lnL>
                    <a:lnR>
                      <a:noFill/>
                    </a:lnR>
                    <a:lnT>
                      <a:noFill/>
                    </a:lnT>
                    <a:lnB>
                      <a:noFill/>
                    </a:lnB>
                    <a:solidFill>
                      <a:srgbClr val="F2F2F2"/>
                    </a:solidFill>
                  </a:tcPr>
                </a:tc>
                <a:tc>
                  <a:txBody>
                    <a:bodyPr/>
                    <a:lstStyle/>
                    <a:p>
                      <a:pPr marL="0" algn="r" defTabSz="914400" rtl="0" eaLnBrk="1" fontAlgn="ctr" latinLnBrk="0" hangingPunct="1"/>
                      <a:r>
                        <a:rPr lang="en-US" altLang="zh-TW" sz="1100" b="1" i="0" u="none" strike="noStrike" kern="1200" dirty="0">
                          <a:solidFill>
                            <a:srgbClr val="000000"/>
                          </a:solidFill>
                          <a:latin typeface="+mj-lt"/>
                          <a:ea typeface="+mn-ea"/>
                          <a:cs typeface="+mn-cs"/>
                        </a:rPr>
                        <a:t>1.80 </a:t>
                      </a:r>
                    </a:p>
                  </a:txBody>
                  <a:tcPr marL="0" marR="0" marT="0" marB="0" anchor="ctr">
                    <a:lnL>
                      <a:noFill/>
                    </a:lnL>
                    <a:lnR>
                      <a:noFill/>
                    </a:lnR>
                    <a:lnT>
                      <a:noFill/>
                    </a:lnT>
                    <a:lnB>
                      <a:noFill/>
                    </a:lnB>
                    <a:solidFill>
                      <a:srgbClr val="F2F2F2"/>
                    </a:solidFill>
                  </a:tcPr>
                </a:tc>
                <a:tc>
                  <a:txBody>
                    <a:bodyPr/>
                    <a:lstStyle/>
                    <a:p>
                      <a:pPr marL="0" algn="r" defTabSz="914400" rtl="0" eaLnBrk="1" fontAlgn="ctr" latinLnBrk="0" hangingPunct="1"/>
                      <a:r>
                        <a:rPr lang="zh-TW" altLang="en-US" sz="1100" b="1" i="0" u="none" strike="noStrike" kern="1200" dirty="0">
                          <a:solidFill>
                            <a:srgbClr val="000000"/>
                          </a:solidFill>
                          <a:latin typeface="+mj-lt"/>
                          <a:ea typeface="+mn-ea"/>
                          <a:cs typeface="+mn-cs"/>
                        </a:rPr>
                        <a:t>  </a:t>
                      </a:r>
                      <a:r>
                        <a:rPr lang="en-US" altLang="zh-TW" sz="1100" b="1" i="0" u="none" strike="noStrike" kern="1200" dirty="0">
                          <a:solidFill>
                            <a:srgbClr val="000000"/>
                          </a:solidFill>
                          <a:latin typeface="+mj-lt"/>
                          <a:ea typeface="+mn-ea"/>
                          <a:cs typeface="+mn-cs"/>
                        </a:rPr>
                        <a:t>3.36 </a:t>
                      </a:r>
                    </a:p>
                  </a:txBody>
                  <a:tcPr marL="0" marR="0" marT="0" marB="0" anchor="ctr">
                    <a:lnL>
                      <a:noFill/>
                    </a:lnL>
                    <a:lnR>
                      <a:noFill/>
                    </a:lnR>
                    <a:lnT>
                      <a:noFill/>
                    </a:lnT>
                    <a:lnB>
                      <a:noFill/>
                    </a:lnB>
                    <a:solidFill>
                      <a:srgbClr val="F2F2F2"/>
                    </a:solidFill>
                  </a:tcPr>
                </a:tc>
                <a:tc>
                  <a:txBody>
                    <a:bodyPr/>
                    <a:lstStyle/>
                    <a:p>
                      <a:pPr marL="0" algn="r" defTabSz="914400" rtl="0" eaLnBrk="1" fontAlgn="ctr" latinLnBrk="0" hangingPunct="1"/>
                      <a:r>
                        <a:rPr lang="en-US" altLang="zh-TW" sz="1100" b="1" i="0" u="none" strike="noStrike" kern="1200" dirty="0">
                          <a:solidFill>
                            <a:srgbClr val="000000"/>
                          </a:solidFill>
                          <a:latin typeface="+mj-lt"/>
                          <a:ea typeface="+mn-ea"/>
                          <a:cs typeface="+mn-cs"/>
                        </a:rPr>
                        <a:t>3.86 </a:t>
                      </a:r>
                    </a:p>
                  </a:txBody>
                  <a:tcPr marL="0" marR="0" marT="0" marB="0" anchor="ctr">
                    <a:lnL>
                      <a:noFill/>
                    </a:lnL>
                    <a:lnR>
                      <a:noFill/>
                    </a:lnR>
                    <a:lnT>
                      <a:noFill/>
                    </a:lnT>
                    <a:lnB>
                      <a:noFill/>
                    </a:lnB>
                    <a:solidFill>
                      <a:srgbClr val="F2F2F2"/>
                    </a:solidFill>
                  </a:tcPr>
                </a:tc>
                <a:tc>
                  <a:txBody>
                    <a:bodyPr/>
                    <a:lstStyle/>
                    <a:p>
                      <a:pPr algn="r" fontAlgn="ctr"/>
                      <a:r>
                        <a:rPr lang="en-US" altLang="zh-TW" sz="1100" b="1" i="0" u="none" strike="noStrike" dirty="0">
                          <a:solidFill>
                            <a:srgbClr val="000000"/>
                          </a:solidFill>
                          <a:latin typeface="+mj-lt"/>
                        </a:rPr>
                        <a:t>10.82</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xmlns="" val="10014"/>
                  </a:ext>
                </a:extLst>
              </a:tr>
            </a:tbl>
          </a:graphicData>
        </a:graphic>
      </p:graphicFrame>
      <p:sp>
        <p:nvSpPr>
          <p:cNvPr id="6" name="投影片編號版面配置區 2"/>
          <p:cNvSpPr>
            <a:spLocks noGrp="1"/>
          </p:cNvSpPr>
          <p:nvPr>
            <p:ph type="sldNum" sz="quarter" idx="4294967295"/>
          </p:nvPr>
        </p:nvSpPr>
        <p:spPr bwMode="auto">
          <a:xfrm>
            <a:off x="8678863" y="6362700"/>
            <a:ext cx="327025" cy="2762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r"/>
            <a:fld id="{B7B66ACE-7613-4440-A7EC-AD9B1CF775CA}" type="slidenum">
              <a:rPr lang="zh-TW" altLang="en-US" sz="800" smtClean="0">
                <a:latin typeface="Microsoft JhengHei" pitchFamily="34" charset="-120"/>
                <a:ea typeface="Microsoft JhengHei" pitchFamily="34" charset="-120"/>
              </a:rPr>
              <a:pPr algn="r"/>
              <a:t>21</a:t>
            </a:fld>
            <a:endParaRPr lang="zh-TW" altLang="en-US" sz="800" dirty="0">
              <a:latin typeface="Microsoft JhengHei" pitchFamily="34" charset="-120"/>
              <a:ea typeface="Microsoft JhengHei" pitchFamily="34" charset="-120"/>
            </a:endParaRPr>
          </a:p>
        </p:txBody>
      </p:sp>
      <p:sp>
        <p:nvSpPr>
          <p:cNvPr id="9" name="標題 6">
            <a:extLst>
              <a:ext uri="{FF2B5EF4-FFF2-40B4-BE49-F238E27FC236}">
                <a16:creationId xmlns:a16="http://schemas.microsoft.com/office/drawing/2014/main" xmlns="" id="{6A0D64A4-D46F-452D-AC91-5B886DDAC958}"/>
              </a:ext>
            </a:extLst>
          </p:cNvPr>
          <p:cNvSpPr txBox="1">
            <a:spLocks/>
          </p:cNvSpPr>
          <p:nvPr/>
        </p:nvSpPr>
        <p:spPr bwMode="auto">
          <a:xfrm>
            <a:off x="249238" y="630238"/>
            <a:ext cx="8709024" cy="538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3000" b="1" kern="1200">
                <a:solidFill>
                  <a:srgbClr val="2F5597"/>
                </a:solidFill>
                <a:latin typeface="Calibri" pitchFamily="34" charset="0"/>
                <a:ea typeface="Microsoft JhengHei" pitchFamily="34" charset="-120"/>
                <a:cs typeface="+mj-cs"/>
              </a:defRPr>
            </a:lvl1pPr>
            <a:lvl2pPr algn="l" rtl="0" eaLnBrk="0" fontAlgn="base" hangingPunct="0">
              <a:lnSpc>
                <a:spcPct val="90000"/>
              </a:lnSpc>
              <a:spcBef>
                <a:spcPct val="0"/>
              </a:spcBef>
              <a:spcAft>
                <a:spcPct val="0"/>
              </a:spcAft>
              <a:defRPr sz="3000" b="1">
                <a:solidFill>
                  <a:srgbClr val="2F5597"/>
                </a:solidFill>
                <a:latin typeface="Calibri" pitchFamily="34" charset="0"/>
                <a:ea typeface="Microsoft JhengHei" pitchFamily="34" charset="-120"/>
              </a:defRPr>
            </a:lvl2pPr>
            <a:lvl3pPr algn="l" rtl="0" eaLnBrk="0" fontAlgn="base" hangingPunct="0">
              <a:lnSpc>
                <a:spcPct val="90000"/>
              </a:lnSpc>
              <a:spcBef>
                <a:spcPct val="0"/>
              </a:spcBef>
              <a:spcAft>
                <a:spcPct val="0"/>
              </a:spcAft>
              <a:defRPr sz="3000" b="1">
                <a:solidFill>
                  <a:srgbClr val="2F5597"/>
                </a:solidFill>
                <a:latin typeface="Calibri" pitchFamily="34" charset="0"/>
                <a:ea typeface="Microsoft JhengHei" pitchFamily="34" charset="-120"/>
              </a:defRPr>
            </a:lvl3pPr>
            <a:lvl4pPr algn="l" rtl="0" eaLnBrk="0" fontAlgn="base" hangingPunct="0">
              <a:lnSpc>
                <a:spcPct val="90000"/>
              </a:lnSpc>
              <a:spcBef>
                <a:spcPct val="0"/>
              </a:spcBef>
              <a:spcAft>
                <a:spcPct val="0"/>
              </a:spcAft>
              <a:defRPr sz="3000" b="1">
                <a:solidFill>
                  <a:srgbClr val="2F5597"/>
                </a:solidFill>
                <a:latin typeface="Calibri" pitchFamily="34" charset="0"/>
                <a:ea typeface="Microsoft JhengHei" pitchFamily="34" charset="-120"/>
              </a:defRPr>
            </a:lvl4pPr>
            <a:lvl5pPr algn="l" rtl="0" eaLnBrk="0" fontAlgn="base" hangingPunct="0">
              <a:lnSpc>
                <a:spcPct val="90000"/>
              </a:lnSpc>
              <a:spcBef>
                <a:spcPct val="0"/>
              </a:spcBef>
              <a:spcAft>
                <a:spcPct val="0"/>
              </a:spcAft>
              <a:defRPr sz="3000" b="1">
                <a:solidFill>
                  <a:srgbClr val="2F5597"/>
                </a:solidFill>
                <a:latin typeface="Calibri" pitchFamily="34" charset="0"/>
                <a:ea typeface="Microsoft JhengHei" pitchFamily="34" charset="-120"/>
              </a:defRPr>
            </a:lvl5pPr>
            <a:lvl6pPr marL="457200" algn="l" rtl="0" fontAlgn="base">
              <a:lnSpc>
                <a:spcPct val="90000"/>
              </a:lnSpc>
              <a:spcBef>
                <a:spcPct val="0"/>
              </a:spcBef>
              <a:spcAft>
                <a:spcPct val="0"/>
              </a:spcAft>
              <a:defRPr sz="3000" b="1">
                <a:solidFill>
                  <a:srgbClr val="2F5597"/>
                </a:solidFill>
                <a:latin typeface="Calibri" pitchFamily="34" charset="0"/>
                <a:ea typeface="Microsoft JhengHei" pitchFamily="34" charset="-120"/>
              </a:defRPr>
            </a:lvl6pPr>
            <a:lvl7pPr marL="914400" algn="l" rtl="0" fontAlgn="base">
              <a:lnSpc>
                <a:spcPct val="90000"/>
              </a:lnSpc>
              <a:spcBef>
                <a:spcPct val="0"/>
              </a:spcBef>
              <a:spcAft>
                <a:spcPct val="0"/>
              </a:spcAft>
              <a:defRPr sz="3000" b="1">
                <a:solidFill>
                  <a:srgbClr val="2F5597"/>
                </a:solidFill>
                <a:latin typeface="Calibri" pitchFamily="34" charset="0"/>
                <a:ea typeface="Microsoft JhengHei" pitchFamily="34" charset="-120"/>
              </a:defRPr>
            </a:lvl7pPr>
            <a:lvl8pPr marL="1371600" algn="l" rtl="0" fontAlgn="base">
              <a:lnSpc>
                <a:spcPct val="90000"/>
              </a:lnSpc>
              <a:spcBef>
                <a:spcPct val="0"/>
              </a:spcBef>
              <a:spcAft>
                <a:spcPct val="0"/>
              </a:spcAft>
              <a:defRPr sz="3000" b="1">
                <a:solidFill>
                  <a:srgbClr val="2F5597"/>
                </a:solidFill>
                <a:latin typeface="Calibri" pitchFamily="34" charset="0"/>
                <a:ea typeface="Microsoft JhengHei" pitchFamily="34" charset="-120"/>
              </a:defRPr>
            </a:lvl8pPr>
            <a:lvl9pPr marL="1828800" algn="l" rtl="0" fontAlgn="base">
              <a:lnSpc>
                <a:spcPct val="90000"/>
              </a:lnSpc>
              <a:spcBef>
                <a:spcPct val="0"/>
              </a:spcBef>
              <a:spcAft>
                <a:spcPct val="0"/>
              </a:spcAft>
              <a:defRPr sz="3000" b="1">
                <a:solidFill>
                  <a:srgbClr val="2F5597"/>
                </a:solidFill>
                <a:latin typeface="Calibri" pitchFamily="34" charset="0"/>
                <a:ea typeface="Microsoft JhengHei" pitchFamily="34" charset="-120"/>
              </a:defRPr>
            </a:lvl9pPr>
          </a:lstStyle>
          <a:p>
            <a:pPr marL="342900" indent="-342900" defTabSz="914400" eaLnBrk="1" hangingPunct="1">
              <a:lnSpc>
                <a:spcPct val="100000"/>
              </a:lnSpc>
              <a:defRPr/>
            </a:pPr>
            <a:r>
              <a:rPr kumimoji="0" lang="en-US" altLang="zh-TW" sz="2800" dirty="0">
                <a:latin typeface="+mj-lt"/>
              </a:rPr>
              <a:t>Income Statement</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字版面配置區 9"/>
          <p:cNvSpPr txBox="1">
            <a:spLocks/>
          </p:cNvSpPr>
          <p:nvPr/>
        </p:nvSpPr>
        <p:spPr bwMode="auto">
          <a:xfrm>
            <a:off x="1106488" y="5702300"/>
            <a:ext cx="8074800" cy="231775"/>
          </a:xfrm>
          <a:prstGeom prst="rect">
            <a:avLst/>
          </a:prstGeom>
          <a:noFill/>
          <a:ln w="9525">
            <a:noFill/>
            <a:miter lim="800000"/>
            <a:headEnd/>
            <a:tailEnd/>
          </a:ln>
        </p:spPr>
        <p:txBody>
          <a:bodyPr/>
          <a:lstStyle/>
          <a:p>
            <a:r>
              <a:rPr kumimoji="0" lang="en-US" altLang="zh-TW" sz="700" i="1" dirty="0">
                <a:solidFill>
                  <a:srgbClr val="4B4B4B"/>
                </a:solidFill>
                <a:latin typeface="+mn-lt"/>
                <a:ea typeface="Microsoft JhengHei" pitchFamily="34" charset="-120"/>
              </a:rPr>
              <a:t>Note: </a:t>
            </a:r>
          </a:p>
          <a:p>
            <a:r>
              <a:rPr kumimoji="0" lang="en-US" altLang="zh-TW" sz="700" i="1" dirty="0">
                <a:solidFill>
                  <a:srgbClr val="4B4B4B"/>
                </a:solidFill>
                <a:latin typeface="+mn-lt"/>
                <a:ea typeface="Microsoft JhengHei" pitchFamily="34" charset="-120"/>
                <a:cs typeface="Arial" pitchFamily="34" charset="0"/>
              </a:rPr>
              <a:t>1. </a:t>
            </a:r>
            <a:r>
              <a:rPr kumimoji="0" lang="en-US" altLang="zh-TW" sz="700" i="1" dirty="0">
                <a:solidFill>
                  <a:srgbClr val="4B4B4B"/>
                </a:solidFill>
                <a:latin typeface="+mn-lt"/>
                <a:ea typeface="Microsoft JhengHei" pitchFamily="34" charset="-120"/>
              </a:rPr>
              <a:t>Upon completion of GWC’s acquisition of </a:t>
            </a:r>
            <a:r>
              <a:rPr kumimoji="0" lang="en-US" altLang="zh-TW" sz="700" i="1" dirty="0" err="1">
                <a:solidFill>
                  <a:srgbClr val="4B4B4B"/>
                </a:solidFill>
                <a:latin typeface="+mn-lt"/>
                <a:ea typeface="Microsoft JhengHei" pitchFamily="34" charset="-120"/>
              </a:rPr>
              <a:t>SunEdison</a:t>
            </a:r>
            <a:r>
              <a:rPr kumimoji="0" lang="en-US" altLang="zh-TW" sz="700" i="1" dirty="0">
                <a:solidFill>
                  <a:srgbClr val="4B4B4B"/>
                </a:solidFill>
                <a:latin typeface="+mn-lt"/>
                <a:ea typeface="Microsoft JhengHei" pitchFamily="34" charset="-120"/>
              </a:rPr>
              <a:t> Semiconductor (“SEMI”) in 2016, FY2016 financials has included earnings from SEMI from the period of 02 Dec 2016 – 31 Dec 2016. </a:t>
            </a:r>
          </a:p>
          <a:p>
            <a:r>
              <a:rPr kumimoji="0" lang="en-US" altLang="zh-TW" sz="700" i="1" dirty="0">
                <a:solidFill>
                  <a:srgbClr val="4B4B4B"/>
                </a:solidFill>
                <a:latin typeface="+mn-lt"/>
                <a:ea typeface="Microsoft JhengHei" pitchFamily="34" charset="-120"/>
              </a:rPr>
              <a:t>2. Impairment of assets</a:t>
            </a:r>
            <a:r>
              <a:rPr kumimoji="0" lang="zh-TW" altLang="en-US" sz="700" i="1" dirty="0">
                <a:solidFill>
                  <a:srgbClr val="4B4B4B"/>
                </a:solidFill>
                <a:latin typeface="+mn-lt"/>
                <a:ea typeface="Microsoft JhengHei" pitchFamily="34" charset="-120"/>
              </a:rPr>
              <a:t> </a:t>
            </a:r>
            <a:r>
              <a:rPr kumimoji="0" lang="en-US" altLang="zh-TW" sz="700" i="1" dirty="0">
                <a:solidFill>
                  <a:srgbClr val="4B4B4B"/>
                </a:solidFill>
                <a:latin typeface="+mn-lt"/>
                <a:ea typeface="Microsoft JhengHei" pitchFamily="34" charset="-120"/>
              </a:rPr>
              <a:t>and onerous contract provision were recognized in 4Q18 &amp; 2Q19 respectively</a:t>
            </a:r>
            <a:endParaRPr kumimoji="0" lang="en-GB" altLang="zh-TW" sz="700" i="1" dirty="0">
              <a:solidFill>
                <a:srgbClr val="4B4B4B"/>
              </a:solidFill>
              <a:latin typeface="+mn-lt"/>
              <a:ea typeface="Microsoft JhengHei" pitchFamily="34" charset="-120"/>
            </a:endParaRPr>
          </a:p>
          <a:p>
            <a:r>
              <a:rPr kumimoji="0" lang="en-GB" altLang="zh-TW" sz="700" i="1" dirty="0">
                <a:solidFill>
                  <a:srgbClr val="4B4B4B"/>
                </a:solidFill>
                <a:latin typeface="+mn-lt"/>
                <a:ea typeface="Microsoft JhengHei" pitchFamily="34" charset="-120"/>
              </a:rPr>
              <a:t>3. Account receivables include account receivables from related parties.</a:t>
            </a:r>
          </a:p>
          <a:p>
            <a:r>
              <a:rPr kumimoji="0" lang="en-GB" altLang="zh-TW" sz="700" i="1" dirty="0">
                <a:solidFill>
                  <a:srgbClr val="4B4B4B"/>
                </a:solidFill>
                <a:latin typeface="+mn-lt"/>
                <a:ea typeface="Microsoft JhengHei" pitchFamily="34" charset="-120"/>
              </a:rPr>
              <a:t>4. Account payables include account payables from related parties.</a:t>
            </a:r>
          </a:p>
          <a:p>
            <a:endParaRPr kumimoji="0" lang="en-US" altLang="zh-TW" sz="700" i="1" dirty="0">
              <a:solidFill>
                <a:srgbClr val="4B4B4B"/>
              </a:solidFill>
              <a:latin typeface="+mn-lt"/>
              <a:ea typeface="Microsoft JhengHei" pitchFamily="34" charset="-120"/>
            </a:endParaRPr>
          </a:p>
          <a:p>
            <a:endParaRPr kumimoji="0" lang="zh-TW" altLang="en-US" sz="700" i="1" dirty="0">
              <a:solidFill>
                <a:srgbClr val="4B4B4B"/>
              </a:solidFill>
              <a:latin typeface="+mn-lt"/>
              <a:ea typeface="Microsoft JhengHei"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xmlns="" val="3983616490"/>
              </p:ext>
            </p:extLst>
          </p:nvPr>
        </p:nvGraphicFramePr>
        <p:xfrm>
          <a:off x="435431" y="1231900"/>
          <a:ext cx="8481556" cy="4470393"/>
        </p:xfrm>
        <a:graphic>
          <a:graphicData uri="http://schemas.openxmlformats.org/drawingml/2006/table">
            <a:tbl>
              <a:tblPr/>
              <a:tblGrid>
                <a:gridCol w="744722">
                  <a:extLst>
                    <a:ext uri="{9D8B030D-6E8A-4147-A177-3AD203B41FA5}">
                      <a16:colId xmlns:a16="http://schemas.microsoft.com/office/drawing/2014/main" xmlns="" val="20000"/>
                    </a:ext>
                  </a:extLst>
                </a:gridCol>
                <a:gridCol w="910214">
                  <a:extLst>
                    <a:ext uri="{9D8B030D-6E8A-4147-A177-3AD203B41FA5}">
                      <a16:colId xmlns:a16="http://schemas.microsoft.com/office/drawing/2014/main" xmlns="" val="20001"/>
                    </a:ext>
                  </a:extLst>
                </a:gridCol>
                <a:gridCol w="323992">
                  <a:extLst>
                    <a:ext uri="{9D8B030D-6E8A-4147-A177-3AD203B41FA5}">
                      <a16:colId xmlns:a16="http://schemas.microsoft.com/office/drawing/2014/main" xmlns="" val="20002"/>
                    </a:ext>
                  </a:extLst>
                </a:gridCol>
                <a:gridCol w="420730">
                  <a:extLst>
                    <a:ext uri="{9D8B030D-6E8A-4147-A177-3AD203B41FA5}">
                      <a16:colId xmlns:a16="http://schemas.microsoft.com/office/drawing/2014/main" xmlns="" val="20003"/>
                    </a:ext>
                  </a:extLst>
                </a:gridCol>
                <a:gridCol w="744722">
                  <a:extLst>
                    <a:ext uri="{9D8B030D-6E8A-4147-A177-3AD203B41FA5}">
                      <a16:colId xmlns:a16="http://schemas.microsoft.com/office/drawing/2014/main" xmlns="" val="20004"/>
                    </a:ext>
                  </a:extLst>
                </a:gridCol>
                <a:gridCol w="744722">
                  <a:extLst>
                    <a:ext uri="{9D8B030D-6E8A-4147-A177-3AD203B41FA5}">
                      <a16:colId xmlns:a16="http://schemas.microsoft.com/office/drawing/2014/main" xmlns="" val="20005"/>
                    </a:ext>
                  </a:extLst>
                </a:gridCol>
                <a:gridCol w="744722">
                  <a:extLst>
                    <a:ext uri="{9D8B030D-6E8A-4147-A177-3AD203B41FA5}">
                      <a16:colId xmlns:a16="http://schemas.microsoft.com/office/drawing/2014/main" xmlns="" val="20006"/>
                    </a:ext>
                  </a:extLst>
                </a:gridCol>
                <a:gridCol w="744722">
                  <a:extLst>
                    <a:ext uri="{9D8B030D-6E8A-4147-A177-3AD203B41FA5}">
                      <a16:colId xmlns:a16="http://schemas.microsoft.com/office/drawing/2014/main" xmlns="" val="20007"/>
                    </a:ext>
                  </a:extLst>
                </a:gridCol>
                <a:gridCol w="744722">
                  <a:extLst>
                    <a:ext uri="{9D8B030D-6E8A-4147-A177-3AD203B41FA5}">
                      <a16:colId xmlns:a16="http://schemas.microsoft.com/office/drawing/2014/main" xmlns="" val="20008"/>
                    </a:ext>
                  </a:extLst>
                </a:gridCol>
                <a:gridCol w="786096">
                  <a:extLst>
                    <a:ext uri="{9D8B030D-6E8A-4147-A177-3AD203B41FA5}">
                      <a16:colId xmlns:a16="http://schemas.microsoft.com/office/drawing/2014/main" xmlns="" val="20009"/>
                    </a:ext>
                  </a:extLst>
                </a:gridCol>
                <a:gridCol w="786096">
                  <a:extLst>
                    <a:ext uri="{9D8B030D-6E8A-4147-A177-3AD203B41FA5}">
                      <a16:colId xmlns:a16="http://schemas.microsoft.com/office/drawing/2014/main" xmlns="" val="20010"/>
                    </a:ext>
                  </a:extLst>
                </a:gridCol>
                <a:gridCol w="786096">
                  <a:extLst>
                    <a:ext uri="{9D8B030D-6E8A-4147-A177-3AD203B41FA5}">
                      <a16:colId xmlns:a16="http://schemas.microsoft.com/office/drawing/2014/main" xmlns="" val="20011"/>
                    </a:ext>
                  </a:extLst>
                </a:gridCol>
              </a:tblGrid>
              <a:tr h="264774">
                <a:tc gridSpan="4">
                  <a:txBody>
                    <a:bodyPr/>
                    <a:lstStyle/>
                    <a:p>
                      <a:pPr algn="l" rtl="0" fontAlgn="ctr"/>
                      <a:r>
                        <a:rPr lang="en-US" sz="1100" b="1" i="0" u="none" strike="noStrike" dirty="0">
                          <a:solidFill>
                            <a:srgbClr val="FFFFFF"/>
                          </a:solidFill>
                          <a:latin typeface="+mj-lt"/>
                        </a:rPr>
                        <a:t>Balance Sheet</a:t>
                      </a:r>
                    </a:p>
                  </a:txBody>
                  <a:tcPr marL="0" marR="0" marT="0" marB="0" anchor="ctr">
                    <a:lnL>
                      <a:noFill/>
                    </a:lnL>
                    <a:lnR>
                      <a:noFill/>
                    </a:lnR>
                    <a:lnT>
                      <a:noFill/>
                    </a:lnT>
                    <a:lnB>
                      <a:noFill/>
                    </a:lnB>
                    <a:solidFill>
                      <a:srgbClr val="00206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r" rtl="0" fontAlgn="b"/>
                      <a:r>
                        <a:rPr lang="zh-TW" altLang="en-US" sz="1050" b="0" i="0" u="none" strike="noStrike" dirty="0">
                          <a:solidFill>
                            <a:srgbClr val="000000"/>
                          </a:solidFill>
                          <a:latin typeface="+mj-lt"/>
                        </a:rPr>
                        <a:t>　</a:t>
                      </a:r>
                    </a:p>
                  </a:txBody>
                  <a:tcPr marL="0" marR="0" marT="0" marB="0" anchor="b">
                    <a:lnL>
                      <a:noFill/>
                    </a:lnL>
                    <a:lnR>
                      <a:noFill/>
                    </a:lnR>
                    <a:lnT>
                      <a:noFill/>
                    </a:lnT>
                    <a:lnB>
                      <a:noFill/>
                    </a:lnB>
                    <a:solidFill>
                      <a:srgbClr val="002060"/>
                    </a:solidFill>
                  </a:tcPr>
                </a:tc>
                <a:tc>
                  <a:txBody>
                    <a:bodyPr/>
                    <a:lstStyle/>
                    <a:p>
                      <a:pPr algn="r" rtl="0" fontAlgn="b"/>
                      <a:r>
                        <a:rPr lang="zh-TW" altLang="en-US" sz="1050" b="0" i="0" u="none" strike="noStrike" dirty="0">
                          <a:solidFill>
                            <a:srgbClr val="000000"/>
                          </a:solidFill>
                          <a:latin typeface="+mj-lt"/>
                        </a:rPr>
                        <a:t>　</a:t>
                      </a:r>
                    </a:p>
                  </a:txBody>
                  <a:tcPr marL="0" marR="0" marT="0" marB="0" anchor="b">
                    <a:lnL>
                      <a:noFill/>
                    </a:lnL>
                    <a:lnR>
                      <a:noFill/>
                    </a:lnR>
                    <a:lnT>
                      <a:noFill/>
                    </a:lnT>
                    <a:lnB>
                      <a:noFill/>
                    </a:lnB>
                    <a:solidFill>
                      <a:srgbClr val="002060"/>
                    </a:solidFill>
                  </a:tcPr>
                </a:tc>
                <a:tc>
                  <a:txBody>
                    <a:bodyPr/>
                    <a:lstStyle/>
                    <a:p>
                      <a:pPr algn="r" rtl="0" fontAlgn="b"/>
                      <a:r>
                        <a:rPr lang="zh-TW" altLang="en-US" sz="1050" b="0" i="0" u="none" strike="noStrike">
                          <a:solidFill>
                            <a:srgbClr val="000000"/>
                          </a:solidFill>
                          <a:latin typeface="+mj-lt"/>
                        </a:rPr>
                        <a:t>　</a:t>
                      </a:r>
                    </a:p>
                  </a:txBody>
                  <a:tcPr marL="0" marR="0" marT="0" marB="0" anchor="b">
                    <a:lnL>
                      <a:noFill/>
                    </a:lnL>
                    <a:lnR>
                      <a:noFill/>
                    </a:lnR>
                    <a:lnT>
                      <a:noFill/>
                    </a:lnT>
                    <a:lnB>
                      <a:noFill/>
                    </a:lnB>
                    <a:solidFill>
                      <a:srgbClr val="002060"/>
                    </a:solidFill>
                  </a:tcPr>
                </a:tc>
                <a:tc>
                  <a:txBody>
                    <a:bodyPr/>
                    <a:lstStyle/>
                    <a:p>
                      <a:pPr algn="r" rtl="0" fontAlgn="b"/>
                      <a:r>
                        <a:rPr lang="zh-TW" altLang="en-US" sz="1050" b="0" i="0" u="none" strike="noStrike">
                          <a:solidFill>
                            <a:srgbClr val="000000"/>
                          </a:solidFill>
                          <a:latin typeface="+mj-lt"/>
                        </a:rPr>
                        <a:t>　</a:t>
                      </a:r>
                    </a:p>
                  </a:txBody>
                  <a:tcPr marL="0" marR="0" marT="0" marB="0" anchor="b">
                    <a:lnL>
                      <a:noFill/>
                    </a:lnL>
                    <a:lnR>
                      <a:noFill/>
                    </a:lnR>
                    <a:lnT>
                      <a:noFill/>
                    </a:lnT>
                    <a:lnB>
                      <a:noFill/>
                    </a:lnB>
                    <a:solidFill>
                      <a:srgbClr val="002060"/>
                    </a:solidFill>
                  </a:tcPr>
                </a:tc>
                <a:tc>
                  <a:txBody>
                    <a:bodyPr/>
                    <a:lstStyle/>
                    <a:p>
                      <a:pPr algn="r" rtl="0" fontAlgn="b"/>
                      <a:r>
                        <a:rPr lang="zh-TW" altLang="en-US" sz="1050" b="0" i="0" u="none" strike="noStrike">
                          <a:solidFill>
                            <a:srgbClr val="000000"/>
                          </a:solidFill>
                          <a:latin typeface="+mj-lt"/>
                        </a:rPr>
                        <a:t>　</a:t>
                      </a:r>
                    </a:p>
                  </a:txBody>
                  <a:tcPr marL="0" marR="0" marT="0" marB="0" anchor="b">
                    <a:lnL>
                      <a:noFill/>
                    </a:lnL>
                    <a:lnR>
                      <a:noFill/>
                    </a:lnR>
                    <a:lnT>
                      <a:noFill/>
                    </a:lnT>
                    <a:lnB>
                      <a:noFill/>
                    </a:lnB>
                    <a:solidFill>
                      <a:srgbClr val="002060"/>
                    </a:solidFill>
                  </a:tcPr>
                </a:tc>
                <a:tc>
                  <a:txBody>
                    <a:bodyPr/>
                    <a:lstStyle/>
                    <a:p>
                      <a:pPr algn="r" rtl="0" fontAlgn="b"/>
                      <a:r>
                        <a:rPr lang="zh-TW" altLang="en-US" sz="1050" b="0" i="0" u="none" strike="noStrike">
                          <a:solidFill>
                            <a:srgbClr val="000000"/>
                          </a:solidFill>
                          <a:latin typeface="+mj-lt"/>
                        </a:rPr>
                        <a:t>　</a:t>
                      </a:r>
                    </a:p>
                  </a:txBody>
                  <a:tcPr marL="0" marR="0" marT="0" marB="0" anchor="b">
                    <a:lnL>
                      <a:noFill/>
                    </a:lnL>
                    <a:lnR>
                      <a:noFill/>
                    </a:lnR>
                    <a:lnT>
                      <a:noFill/>
                    </a:lnT>
                    <a:lnB>
                      <a:noFill/>
                    </a:lnB>
                    <a:solidFill>
                      <a:srgbClr val="002060"/>
                    </a:solidFill>
                  </a:tcPr>
                </a:tc>
                <a:tc>
                  <a:txBody>
                    <a:bodyPr/>
                    <a:lstStyle/>
                    <a:p>
                      <a:pPr algn="r" rtl="0" fontAlgn="b"/>
                      <a:r>
                        <a:rPr lang="zh-TW" altLang="en-US" sz="1050" b="0" i="0" u="none" strike="noStrike">
                          <a:solidFill>
                            <a:srgbClr val="000000"/>
                          </a:solidFill>
                          <a:latin typeface="+mj-lt"/>
                        </a:rPr>
                        <a:t>　</a:t>
                      </a:r>
                    </a:p>
                  </a:txBody>
                  <a:tcPr marL="0" marR="0" marT="0" marB="0" anchor="b">
                    <a:lnL>
                      <a:noFill/>
                    </a:lnL>
                    <a:lnR>
                      <a:noFill/>
                    </a:lnR>
                    <a:lnT>
                      <a:noFill/>
                    </a:lnT>
                    <a:lnB>
                      <a:noFill/>
                    </a:lnB>
                    <a:solidFill>
                      <a:srgbClr val="002060"/>
                    </a:solidFill>
                  </a:tcPr>
                </a:tc>
                <a:tc>
                  <a:txBody>
                    <a:bodyPr/>
                    <a:lstStyle/>
                    <a:p>
                      <a:pPr algn="r" rtl="0" fontAlgn="b"/>
                      <a:r>
                        <a:rPr lang="zh-TW" altLang="en-US" sz="1050" b="0" i="0" u="none" strike="noStrike" dirty="0">
                          <a:solidFill>
                            <a:srgbClr val="000000"/>
                          </a:solidFill>
                          <a:latin typeface="+mj-lt"/>
                        </a:rPr>
                        <a:t>　</a:t>
                      </a:r>
                    </a:p>
                  </a:txBody>
                  <a:tcPr marL="0" marR="0" marT="0" marB="0" anchor="b">
                    <a:lnL>
                      <a:noFill/>
                    </a:lnL>
                    <a:lnR>
                      <a:noFill/>
                    </a:lnR>
                    <a:lnT>
                      <a:noFill/>
                    </a:lnT>
                    <a:lnB>
                      <a:noFill/>
                    </a:lnB>
                    <a:solidFill>
                      <a:srgbClr val="002060"/>
                    </a:solidFill>
                  </a:tcPr>
                </a:tc>
                <a:extLst>
                  <a:ext uri="{0D108BD9-81ED-4DB2-BD59-A6C34878D82A}">
                    <a16:rowId xmlns:a16="http://schemas.microsoft.com/office/drawing/2014/main" xmlns="" val="10000"/>
                  </a:ext>
                </a:extLst>
              </a:tr>
              <a:tr h="264774">
                <a:tc gridSpan="4">
                  <a:txBody>
                    <a:bodyPr/>
                    <a:lstStyle/>
                    <a:p>
                      <a:pPr algn="l" rtl="0" fontAlgn="b"/>
                      <a:r>
                        <a:rPr lang="en-US" sz="1100" b="0" i="1" u="none" strike="noStrike" dirty="0">
                          <a:solidFill>
                            <a:srgbClr val="000000"/>
                          </a:solidFill>
                          <a:latin typeface="+mj-lt"/>
                        </a:rPr>
                        <a:t>(</a:t>
                      </a:r>
                      <a:r>
                        <a:rPr lang="en-US" sz="1100" b="0" i="1" u="none" strike="noStrike" dirty="0" err="1">
                          <a:solidFill>
                            <a:srgbClr val="000000"/>
                          </a:solidFill>
                          <a:latin typeface="+mj-lt"/>
                        </a:rPr>
                        <a:t>NT$mn</a:t>
                      </a:r>
                      <a:r>
                        <a:rPr lang="en-US" sz="1100" b="0" i="1" u="none" strike="noStrike" dirty="0">
                          <a:solidFill>
                            <a:srgbClr val="000000"/>
                          </a:solidFill>
                          <a:latin typeface="+mj-lt"/>
                        </a:rPr>
                        <a:t>)</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pPr algn="l" rtl="0" fontAlgn="b"/>
                      <a:endParaRPr lang="zh-TW" altLang="en-US" sz="1200" b="0" i="0" u="none" strike="noStrike">
                        <a:solidFill>
                          <a:srgbClr val="000000"/>
                        </a:solidFill>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rtl="0" fontAlgn="b"/>
                      <a:endParaRPr lang="zh-TW" altLang="en-US" sz="1200" b="0" i="0" u="none" strike="noStrike" dirty="0">
                        <a:solidFill>
                          <a:srgbClr val="000000"/>
                        </a:solidFill>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rowSpan="2">
                  <a:txBody>
                    <a:bodyPr/>
                    <a:lstStyle/>
                    <a:p>
                      <a:pPr algn="r" rtl="0" fontAlgn="b"/>
                      <a:r>
                        <a:rPr lang="en-US" altLang="zh-TW" sz="1100" b="1" i="0" u="none" strike="noStrike" dirty="0">
                          <a:solidFill>
                            <a:srgbClr val="000000"/>
                          </a:solidFill>
                          <a:latin typeface="+mj-lt"/>
                        </a:rPr>
                        <a:t>2013</a:t>
                      </a:r>
                    </a:p>
                    <a:p>
                      <a:pPr algn="r" fontAlgn="b"/>
                      <a:r>
                        <a:rPr lang="zh-TW" altLang="en-US" sz="1100" b="0" i="0" u="none" strike="noStrike" dirty="0">
                          <a:solidFill>
                            <a:srgbClr val="000000"/>
                          </a:solidFill>
                          <a:latin typeface="+mj-lt"/>
                        </a:rPr>
                        <a:t>　</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r" rtl="0" fontAlgn="b"/>
                      <a:r>
                        <a:rPr lang="en-US" altLang="zh-TW" sz="1100" b="1" i="0" u="none" strike="noStrike" dirty="0">
                          <a:solidFill>
                            <a:srgbClr val="000000"/>
                          </a:solidFill>
                          <a:latin typeface="+mj-lt"/>
                        </a:rPr>
                        <a:t>2014</a:t>
                      </a:r>
                    </a:p>
                    <a:p>
                      <a:pPr algn="r" fontAlgn="b"/>
                      <a:r>
                        <a:rPr lang="zh-TW" altLang="en-US" sz="1100" b="0" i="0" u="none" strike="noStrike" dirty="0">
                          <a:solidFill>
                            <a:srgbClr val="000000"/>
                          </a:solidFill>
                          <a:latin typeface="+mj-lt"/>
                        </a:rPr>
                        <a:t>　</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r" rtl="0" fontAlgn="b"/>
                      <a:r>
                        <a:rPr lang="en-US" altLang="zh-TW" sz="1100" b="1" i="0" u="none" strike="noStrike" dirty="0">
                          <a:solidFill>
                            <a:srgbClr val="000000"/>
                          </a:solidFill>
                          <a:latin typeface="+mj-lt"/>
                        </a:rPr>
                        <a:t>2015</a:t>
                      </a:r>
                    </a:p>
                    <a:p>
                      <a:pPr algn="r" fontAlgn="b"/>
                      <a:r>
                        <a:rPr lang="zh-TW" altLang="en-US" sz="1100" b="0" i="0" u="none" strike="noStrike" dirty="0">
                          <a:solidFill>
                            <a:srgbClr val="000000"/>
                          </a:solidFill>
                          <a:latin typeface="+mj-lt"/>
                        </a:rPr>
                        <a:t>　</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r" rtl="0" fontAlgn="b"/>
                      <a:r>
                        <a:rPr lang="en-US" altLang="zh-TW" sz="1100" b="1" i="0" u="none" strike="noStrike" dirty="0">
                          <a:solidFill>
                            <a:srgbClr val="000000"/>
                          </a:solidFill>
                          <a:latin typeface="+mj-lt"/>
                        </a:rPr>
                        <a:t>2016</a:t>
                      </a:r>
                    </a:p>
                    <a:p>
                      <a:pPr algn="r" fontAlgn="b"/>
                      <a:r>
                        <a:rPr lang="zh-TW" altLang="en-US" sz="1100" b="0" i="0" u="none" strike="noStrike" dirty="0">
                          <a:solidFill>
                            <a:srgbClr val="000000"/>
                          </a:solidFill>
                          <a:latin typeface="+mj-lt"/>
                        </a:rPr>
                        <a:t>　</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r" rtl="0" fontAlgn="b"/>
                      <a:r>
                        <a:rPr lang="en-US" altLang="zh-TW" sz="1100" b="1" i="0" u="none" strike="noStrike" dirty="0">
                          <a:solidFill>
                            <a:srgbClr val="000000"/>
                          </a:solidFill>
                          <a:latin typeface="+mj-lt"/>
                        </a:rPr>
                        <a:t>2017</a:t>
                      </a:r>
                    </a:p>
                    <a:p>
                      <a:pPr algn="r" fontAlgn="b"/>
                      <a:r>
                        <a:rPr lang="zh-TW" altLang="en-US" sz="1100" b="0" i="0" u="none" strike="noStrike" dirty="0">
                          <a:solidFill>
                            <a:srgbClr val="000000"/>
                          </a:solidFill>
                          <a:latin typeface="+mj-lt"/>
                        </a:rPr>
                        <a:t>　</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r" fontAlgn="b"/>
                      <a:r>
                        <a:rPr lang="en-US" altLang="zh-TW" sz="1100" b="1" i="0" u="none" strike="noStrike" dirty="0">
                          <a:solidFill>
                            <a:srgbClr val="000000"/>
                          </a:solidFill>
                          <a:latin typeface="+mj-lt"/>
                        </a:rPr>
                        <a:t>2018</a:t>
                      </a:r>
                    </a:p>
                    <a:p>
                      <a:pPr algn="r" fontAlgn="b"/>
                      <a:r>
                        <a:rPr lang="zh-TW" altLang="en-US" sz="1100" b="0" i="0" u="none" strike="noStrike" dirty="0">
                          <a:solidFill>
                            <a:srgbClr val="000000"/>
                          </a:solidFill>
                          <a:latin typeface="+mj-lt"/>
                        </a:rPr>
                        <a:t>　</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r" fontAlgn="b"/>
                      <a:r>
                        <a:rPr lang="en-US" altLang="zh-TW" sz="1100" b="1" i="0" u="none" strike="noStrike" dirty="0">
                          <a:solidFill>
                            <a:srgbClr val="000000"/>
                          </a:solidFill>
                          <a:latin typeface="+mj-lt"/>
                        </a:rPr>
                        <a:t>2019</a:t>
                      </a:r>
                    </a:p>
                    <a:p>
                      <a:pPr algn="r" fontAlgn="b"/>
                      <a:r>
                        <a:rPr lang="zh-TW" altLang="en-US" sz="1100" b="0" i="0" u="none" strike="noStrike" dirty="0">
                          <a:solidFill>
                            <a:srgbClr val="000000"/>
                          </a:solidFill>
                          <a:latin typeface="+mj-lt"/>
                        </a:rPr>
                        <a:t>　</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r" fontAlgn="b"/>
                      <a:r>
                        <a:rPr lang="en-US" sz="1100" b="1" i="0" u="none" strike="noStrike" dirty="0">
                          <a:solidFill>
                            <a:srgbClr val="000000"/>
                          </a:solidFill>
                          <a:latin typeface="+mj-lt"/>
                        </a:rPr>
                        <a:t>2020</a:t>
                      </a:r>
                    </a:p>
                    <a:p>
                      <a:pPr algn="r" fontAlgn="b"/>
                      <a:r>
                        <a:rPr lang="zh-TW" altLang="en-US" sz="1100" b="0" i="0" u="none" strike="noStrike" dirty="0">
                          <a:solidFill>
                            <a:srgbClr val="000000"/>
                          </a:solidFill>
                          <a:latin typeface="+mj-lt"/>
                        </a:rPr>
                        <a:t>　</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71089">
                <a:tc>
                  <a:txBody>
                    <a:bodyPr/>
                    <a:lstStyle/>
                    <a:p>
                      <a:pPr algn="l" fontAlgn="b"/>
                      <a:r>
                        <a:rPr lang="zh-TW" altLang="en-US" sz="1100" b="0" i="1" u="none" strike="noStrike">
                          <a:solidFill>
                            <a:srgbClr val="000000"/>
                          </a:solidFill>
                          <a:latin typeface="+mj-lt"/>
                        </a:rPr>
                        <a:t>　</a:t>
                      </a:r>
                    </a:p>
                  </a:txBody>
                  <a:tcPr marL="0" marR="0" marT="0" marB="0" anchor="b">
                    <a:lnL>
                      <a:noFill/>
                    </a:lnL>
                    <a:lnR>
                      <a:noFill/>
                    </a:lnR>
                    <a:lnT w="6350" cap="flat" cmpd="sng" algn="ctr">
                      <a:noFill/>
                      <a:prstDash val="solid"/>
                      <a:round/>
                      <a:headEnd type="none" w="med" len="med"/>
                      <a:tailEnd type="none" w="med" len="med"/>
                    </a:lnT>
                    <a:lnB>
                      <a:noFill/>
                    </a:lnB>
                  </a:tcPr>
                </a:tc>
                <a:tc gridSpan="2">
                  <a:txBody>
                    <a:bodyPr/>
                    <a:lstStyle/>
                    <a:p>
                      <a:pPr algn="l" fontAlgn="b"/>
                      <a:r>
                        <a:rPr lang="zh-TW" altLang="en-US" sz="1100" b="0" i="0" u="none" strike="noStrike">
                          <a:solidFill>
                            <a:srgbClr val="000000"/>
                          </a:solidFill>
                          <a:latin typeface="+mj-lt"/>
                        </a:rPr>
                        <a:t>　</a:t>
                      </a:r>
                    </a:p>
                  </a:txBody>
                  <a:tcPr marL="0" marR="0" marT="0" marB="0" anchor="b">
                    <a:lnL>
                      <a:noFill/>
                    </a:lnL>
                    <a:lnR>
                      <a:noFill/>
                    </a:lnR>
                    <a:lnT w="6350" cap="flat" cmpd="sng" algn="ctr">
                      <a:noFill/>
                      <a:prstDash val="solid"/>
                      <a:round/>
                      <a:headEnd type="none" w="med" len="med"/>
                      <a:tailEnd type="none" w="med" len="med"/>
                    </a:lnT>
                    <a:lnB>
                      <a:noFill/>
                    </a:lnB>
                  </a:tcPr>
                </a:tc>
                <a:tc hMerge="1">
                  <a:txBody>
                    <a:bodyPr/>
                    <a:lstStyle/>
                    <a:p>
                      <a:pPr algn="l" fontAlgn="b"/>
                      <a:endParaRPr lang="zh-TW" altLang="en-US" sz="1200" b="0" i="0" u="none" strike="noStrike">
                        <a:solidFill>
                          <a:srgbClr val="000000"/>
                        </a:solidFill>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zh-TW" altLang="en-US" sz="1100" b="0" i="0" u="none" strike="noStrike" dirty="0">
                          <a:solidFill>
                            <a:srgbClr val="000000"/>
                          </a:solidFill>
                          <a:latin typeface="+mj-lt"/>
                        </a:rPr>
                        <a:t>　</a:t>
                      </a:r>
                    </a:p>
                  </a:txBody>
                  <a:tcPr marL="0" marR="0" marT="0" marB="0" anchor="b">
                    <a:lnL>
                      <a:noFill/>
                    </a:lnL>
                    <a:lnR>
                      <a:noFill/>
                    </a:lnR>
                    <a:lnT w="6350" cap="flat" cmpd="sng" algn="ctr">
                      <a:noFill/>
                      <a:prstDash val="solid"/>
                      <a:round/>
                      <a:headEnd type="none" w="med" len="med"/>
                      <a:tailEnd type="none" w="med" len="med"/>
                    </a:lnT>
                    <a:lnB>
                      <a:noFill/>
                    </a:lnB>
                  </a:tcPr>
                </a:tc>
                <a:tc vMerge="1">
                  <a:txBody>
                    <a:bodyPr/>
                    <a:lstStyle/>
                    <a:p>
                      <a:pPr algn="r" fontAlgn="b"/>
                      <a:endParaRPr lang="zh-TW" altLang="en-US" sz="1200" b="0" i="0" u="none" strike="noStrike" dirty="0">
                        <a:solidFill>
                          <a:srgbClr val="000000"/>
                        </a:solidFill>
                        <a:latin typeface="+mn-lt"/>
                      </a:endParaRP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vMerge="1">
                  <a:txBody>
                    <a:bodyPr/>
                    <a:lstStyle/>
                    <a:p>
                      <a:pPr algn="r" fontAlgn="b"/>
                      <a:endParaRPr lang="zh-TW" altLang="en-US" sz="1200" b="0" i="0" u="none" strike="noStrike" dirty="0">
                        <a:solidFill>
                          <a:srgbClr val="000000"/>
                        </a:solidFill>
                        <a:latin typeface="+mn-lt"/>
                      </a:endParaRP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vMerge="1">
                  <a:txBody>
                    <a:bodyPr/>
                    <a:lstStyle/>
                    <a:p>
                      <a:pPr algn="r" fontAlgn="b"/>
                      <a:endParaRPr lang="zh-TW" altLang="en-US" sz="1200" b="0" i="0" u="none" strike="noStrike" dirty="0">
                        <a:solidFill>
                          <a:srgbClr val="000000"/>
                        </a:solidFill>
                        <a:latin typeface="+mn-lt"/>
                      </a:endParaRP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vMerge="1">
                  <a:txBody>
                    <a:bodyPr/>
                    <a:lstStyle/>
                    <a:p>
                      <a:pPr algn="r" fontAlgn="b"/>
                      <a:endParaRPr lang="zh-TW" altLang="en-US" sz="1200" b="0" i="0" u="none" strike="noStrike" dirty="0">
                        <a:solidFill>
                          <a:srgbClr val="000000"/>
                        </a:solidFill>
                        <a:latin typeface="+mn-lt"/>
                      </a:endParaRP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vMerge="1">
                  <a:txBody>
                    <a:bodyPr/>
                    <a:lstStyle/>
                    <a:p>
                      <a:pPr algn="r" fontAlgn="b"/>
                      <a:endParaRPr lang="zh-TW" altLang="en-US" sz="1200" b="0" i="0" u="none" strike="noStrike" dirty="0">
                        <a:solidFill>
                          <a:srgbClr val="000000"/>
                        </a:solidFill>
                        <a:latin typeface="+mn-lt"/>
                      </a:endParaRP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vMerge="1">
                  <a:txBody>
                    <a:bodyPr/>
                    <a:lstStyle/>
                    <a:p>
                      <a:pPr algn="r" fontAlgn="b"/>
                      <a:endParaRPr lang="zh-TW" altLang="en-US" sz="1200" b="0" i="0" u="none" strike="noStrike" dirty="0">
                        <a:solidFill>
                          <a:srgbClr val="000000"/>
                        </a:solidFill>
                        <a:latin typeface="+mn-lt"/>
                      </a:endParaRP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vMerge="1">
                  <a:txBody>
                    <a:bodyPr/>
                    <a:lstStyle/>
                    <a:p>
                      <a:pPr algn="r" fontAlgn="b"/>
                      <a:endParaRPr lang="zh-TW" altLang="en-US" sz="1200" b="0" i="0" u="none" strike="noStrike" dirty="0">
                        <a:solidFill>
                          <a:srgbClr val="000000"/>
                        </a:solidFill>
                        <a:latin typeface="+mn-lt"/>
                      </a:endParaRP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vMerge="1">
                  <a:txBody>
                    <a:bodyPr/>
                    <a:lstStyle/>
                    <a:p>
                      <a:pPr algn="r" fontAlgn="b"/>
                      <a:endParaRPr lang="zh-TW" altLang="en-US" sz="1200" b="0" i="0" u="none" strike="noStrike" dirty="0">
                        <a:solidFill>
                          <a:srgbClr val="000000"/>
                        </a:solidFill>
                        <a:latin typeface="+mn-lt"/>
                      </a:endParaRP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64774">
                <a:tc gridSpan="3">
                  <a:txBody>
                    <a:bodyPr/>
                    <a:lstStyle/>
                    <a:p>
                      <a:pPr algn="l" rtl="0" fontAlgn="b"/>
                      <a:r>
                        <a:rPr lang="en-US" sz="1100" b="1" i="0" u="sng" strike="noStrike" dirty="0">
                          <a:solidFill>
                            <a:srgbClr val="000000"/>
                          </a:solidFill>
                          <a:latin typeface="+mj-lt"/>
                        </a:rPr>
                        <a:t>Assets</a:t>
                      </a:r>
                    </a:p>
                  </a:txBody>
                  <a:tcPr marL="0" marR="0" marT="0" marB="0" anchor="ctr">
                    <a:lnL>
                      <a:noFill/>
                    </a:lnL>
                    <a:lnR>
                      <a:noFill/>
                    </a:lnR>
                    <a:lnT>
                      <a:noFill/>
                    </a:lnT>
                    <a:lnB>
                      <a:noFill/>
                    </a:lnB>
                    <a:solidFill>
                      <a:srgbClr val="D8D8D8"/>
                    </a:solidFill>
                  </a:tcPr>
                </a:tc>
                <a:tc hMerge="1">
                  <a:txBody>
                    <a:bodyPr/>
                    <a:lstStyle/>
                    <a:p>
                      <a:endParaRPr lang="zh-TW" altLang="en-US"/>
                    </a:p>
                  </a:txBody>
                  <a:tcPr/>
                </a:tc>
                <a:tc hMerge="1">
                  <a:txBody>
                    <a:bodyPr/>
                    <a:lstStyle/>
                    <a:p>
                      <a:pPr algn="l" rtl="0" fontAlgn="b"/>
                      <a:endParaRPr lang="zh-TW" altLang="en-US" sz="1200" b="0" i="0" u="none" strike="noStrike">
                        <a:solidFill>
                          <a:srgbClr val="000000"/>
                        </a:solidFill>
                        <a:latin typeface="+mn-lt"/>
                      </a:endParaRPr>
                    </a:p>
                  </a:txBody>
                  <a:tcPr marL="0" marR="0" marT="0" marB="0" anchor="b">
                    <a:lnL>
                      <a:noFill/>
                    </a:lnL>
                    <a:lnR>
                      <a:noFill/>
                    </a:lnR>
                    <a:lnT>
                      <a:noFill/>
                    </a:lnT>
                    <a:lnB>
                      <a:noFill/>
                    </a:lnB>
                    <a:solidFill>
                      <a:srgbClr val="D8D8D8"/>
                    </a:solidFill>
                  </a:tcPr>
                </a:tc>
                <a:tc>
                  <a:txBody>
                    <a:bodyPr/>
                    <a:lstStyle/>
                    <a:p>
                      <a:pPr algn="l" rtl="0" fontAlgn="b"/>
                      <a:r>
                        <a:rPr lang="zh-TW" altLang="en-US" sz="1100" b="0" i="0" u="none" strike="noStrike">
                          <a:solidFill>
                            <a:srgbClr val="000000"/>
                          </a:solidFill>
                          <a:latin typeface="+mj-lt"/>
                        </a:rPr>
                        <a:t>　</a:t>
                      </a:r>
                    </a:p>
                  </a:txBody>
                  <a:tcPr marL="0" marR="0" marT="0" marB="0" anchor="ctr">
                    <a:lnL>
                      <a:noFill/>
                    </a:lnL>
                    <a:lnR>
                      <a:noFill/>
                    </a:lnR>
                    <a:lnT>
                      <a:noFill/>
                    </a:lnT>
                    <a:lnB>
                      <a:noFill/>
                    </a:lnB>
                    <a:solidFill>
                      <a:srgbClr val="D8D8D8"/>
                    </a:solidFill>
                  </a:tcPr>
                </a:tc>
                <a:tc>
                  <a:txBody>
                    <a:bodyPr/>
                    <a:lstStyle/>
                    <a:p>
                      <a:pPr algn="l" rtl="0" fontAlgn="b"/>
                      <a:r>
                        <a:rPr lang="zh-TW" altLang="en-US" sz="1050" b="0" i="0" u="none" strike="noStrike">
                          <a:solidFill>
                            <a:srgbClr val="000000"/>
                          </a:solidFill>
                          <a:latin typeface="+mj-lt"/>
                        </a:rPr>
                        <a:t>　</a:t>
                      </a:r>
                    </a:p>
                  </a:txBody>
                  <a:tcPr marL="0" marR="0" marT="0" marB="0" anchor="ctr">
                    <a:lnL>
                      <a:noFill/>
                    </a:lnL>
                    <a:lnR>
                      <a:noFill/>
                    </a:lnR>
                    <a:lnT>
                      <a:noFill/>
                    </a:lnT>
                    <a:lnB>
                      <a:noFill/>
                    </a:lnB>
                    <a:solidFill>
                      <a:srgbClr val="D8D8D8"/>
                    </a:solidFill>
                  </a:tcPr>
                </a:tc>
                <a:tc>
                  <a:txBody>
                    <a:bodyPr/>
                    <a:lstStyle/>
                    <a:p>
                      <a:pPr algn="l" rtl="0" fontAlgn="b"/>
                      <a:r>
                        <a:rPr lang="zh-TW" altLang="en-US" sz="1050" b="0" i="0" u="none" strike="noStrike">
                          <a:solidFill>
                            <a:srgbClr val="000000"/>
                          </a:solidFill>
                          <a:latin typeface="+mj-lt"/>
                        </a:rPr>
                        <a:t>　</a:t>
                      </a:r>
                    </a:p>
                  </a:txBody>
                  <a:tcPr marL="0" marR="0" marT="0" marB="0" anchor="ctr">
                    <a:lnL>
                      <a:noFill/>
                    </a:lnL>
                    <a:lnR>
                      <a:noFill/>
                    </a:lnR>
                    <a:lnT>
                      <a:noFill/>
                    </a:lnT>
                    <a:lnB>
                      <a:noFill/>
                    </a:lnB>
                    <a:solidFill>
                      <a:srgbClr val="D8D8D8"/>
                    </a:solidFill>
                  </a:tcPr>
                </a:tc>
                <a:tc>
                  <a:txBody>
                    <a:bodyPr/>
                    <a:lstStyle/>
                    <a:p>
                      <a:pPr algn="l" rtl="0" fontAlgn="b"/>
                      <a:r>
                        <a:rPr lang="zh-TW" altLang="en-US" sz="1050" b="0" i="0" u="none" strike="noStrike">
                          <a:solidFill>
                            <a:srgbClr val="000000"/>
                          </a:solidFill>
                          <a:latin typeface="+mj-lt"/>
                        </a:rPr>
                        <a:t>　</a:t>
                      </a:r>
                    </a:p>
                  </a:txBody>
                  <a:tcPr marL="0" marR="0" marT="0" marB="0" anchor="ctr">
                    <a:lnL>
                      <a:noFill/>
                    </a:lnL>
                    <a:lnR>
                      <a:noFill/>
                    </a:lnR>
                    <a:lnT>
                      <a:noFill/>
                    </a:lnT>
                    <a:lnB>
                      <a:noFill/>
                    </a:lnB>
                    <a:solidFill>
                      <a:srgbClr val="D8D8D8"/>
                    </a:solidFill>
                  </a:tcPr>
                </a:tc>
                <a:tc>
                  <a:txBody>
                    <a:bodyPr/>
                    <a:lstStyle/>
                    <a:p>
                      <a:pPr algn="l" rtl="0" fontAlgn="b"/>
                      <a:r>
                        <a:rPr lang="zh-TW" altLang="en-US" sz="1050" b="0" i="0" u="none" strike="noStrike">
                          <a:solidFill>
                            <a:srgbClr val="000000"/>
                          </a:solidFill>
                          <a:latin typeface="+mj-lt"/>
                        </a:rPr>
                        <a:t>　</a:t>
                      </a:r>
                    </a:p>
                  </a:txBody>
                  <a:tcPr marL="0" marR="0" marT="0" marB="0" anchor="ctr">
                    <a:lnL>
                      <a:noFill/>
                    </a:lnL>
                    <a:lnR>
                      <a:noFill/>
                    </a:lnR>
                    <a:lnT>
                      <a:noFill/>
                    </a:lnT>
                    <a:lnB>
                      <a:noFill/>
                    </a:lnB>
                    <a:solidFill>
                      <a:srgbClr val="D8D8D8"/>
                    </a:solidFill>
                  </a:tcPr>
                </a:tc>
                <a:tc>
                  <a:txBody>
                    <a:bodyPr/>
                    <a:lstStyle/>
                    <a:p>
                      <a:pPr algn="l" rtl="0" fontAlgn="b"/>
                      <a:r>
                        <a:rPr lang="zh-TW" altLang="en-US" sz="1050" b="0" i="0" u="none" strike="noStrike" dirty="0">
                          <a:solidFill>
                            <a:srgbClr val="000000"/>
                          </a:solidFill>
                          <a:latin typeface="+mj-lt"/>
                        </a:rPr>
                        <a:t>　</a:t>
                      </a:r>
                    </a:p>
                  </a:txBody>
                  <a:tcPr marL="0" marR="0" marT="0" marB="0" anchor="ctr">
                    <a:lnL>
                      <a:noFill/>
                    </a:lnL>
                    <a:lnR>
                      <a:noFill/>
                    </a:lnR>
                    <a:lnT>
                      <a:noFill/>
                    </a:lnT>
                    <a:lnB>
                      <a:noFill/>
                    </a:lnB>
                    <a:solidFill>
                      <a:srgbClr val="D8D8D8"/>
                    </a:solidFill>
                  </a:tcPr>
                </a:tc>
                <a:tc>
                  <a:txBody>
                    <a:bodyPr/>
                    <a:lstStyle/>
                    <a:p>
                      <a:pPr algn="l" rtl="0" fontAlgn="b"/>
                      <a:r>
                        <a:rPr lang="zh-TW" altLang="en-US" sz="1050" b="0" i="0" u="none" strike="noStrike" dirty="0">
                          <a:solidFill>
                            <a:srgbClr val="000000"/>
                          </a:solidFill>
                          <a:latin typeface="+mj-lt"/>
                        </a:rPr>
                        <a:t>　</a:t>
                      </a:r>
                    </a:p>
                  </a:txBody>
                  <a:tcPr marL="0" marR="0" marT="0" marB="0" anchor="ctr">
                    <a:lnL>
                      <a:noFill/>
                    </a:lnL>
                    <a:lnR>
                      <a:noFill/>
                    </a:lnR>
                    <a:lnT>
                      <a:noFill/>
                    </a:lnT>
                    <a:lnB>
                      <a:noFill/>
                    </a:lnB>
                    <a:solidFill>
                      <a:srgbClr val="D8D8D8"/>
                    </a:solidFill>
                  </a:tcPr>
                </a:tc>
                <a:tc>
                  <a:txBody>
                    <a:bodyPr/>
                    <a:lstStyle/>
                    <a:p>
                      <a:pPr algn="l" rtl="0" fontAlgn="b"/>
                      <a:r>
                        <a:rPr lang="zh-TW" altLang="en-US" sz="1050" b="0" i="0" u="none" strike="noStrike" dirty="0">
                          <a:solidFill>
                            <a:srgbClr val="000000"/>
                          </a:solidFill>
                          <a:latin typeface="+mj-lt"/>
                        </a:rPr>
                        <a:t>　</a:t>
                      </a:r>
                    </a:p>
                  </a:txBody>
                  <a:tcPr marL="0" marR="0" marT="0" marB="0" anchor="ctr">
                    <a:lnL>
                      <a:noFill/>
                    </a:lnL>
                    <a:lnR>
                      <a:noFill/>
                    </a:lnR>
                    <a:lnT>
                      <a:noFill/>
                    </a:lnT>
                    <a:lnB>
                      <a:noFill/>
                    </a:lnB>
                    <a:solidFill>
                      <a:srgbClr val="D8D8D8"/>
                    </a:solidFill>
                  </a:tcPr>
                </a:tc>
                <a:tc>
                  <a:txBody>
                    <a:bodyPr/>
                    <a:lstStyle/>
                    <a:p>
                      <a:pPr algn="l" rtl="0" fontAlgn="b"/>
                      <a:r>
                        <a:rPr lang="zh-TW" altLang="en-US" sz="1050" b="0" i="0" u="none" strike="noStrike" dirty="0">
                          <a:solidFill>
                            <a:srgbClr val="000000"/>
                          </a:solidFill>
                          <a:latin typeface="+mj-lt"/>
                        </a:rPr>
                        <a:t>　</a:t>
                      </a:r>
                    </a:p>
                  </a:txBody>
                  <a:tcPr marL="0" marR="0" marT="0" marB="0" anchor="ctr">
                    <a:lnL>
                      <a:noFill/>
                    </a:lnL>
                    <a:lnR>
                      <a:noFill/>
                    </a:lnR>
                    <a:lnT>
                      <a:noFill/>
                    </a:lnT>
                    <a:lnB>
                      <a:noFill/>
                    </a:lnB>
                    <a:solidFill>
                      <a:srgbClr val="D8D8D8"/>
                    </a:solidFill>
                  </a:tcPr>
                </a:tc>
                <a:extLst>
                  <a:ext uri="{0D108BD9-81ED-4DB2-BD59-A6C34878D82A}">
                    <a16:rowId xmlns:a16="http://schemas.microsoft.com/office/drawing/2014/main" xmlns="" val="10003"/>
                  </a:ext>
                </a:extLst>
              </a:tr>
              <a:tr h="269614">
                <a:tc gridSpan="4">
                  <a:txBody>
                    <a:bodyPr/>
                    <a:lstStyle/>
                    <a:p>
                      <a:pPr marL="144000" algn="l" rtl="0" fontAlgn="b"/>
                      <a:r>
                        <a:rPr lang="en-US" sz="1100" b="0" i="0" u="none" strike="noStrike" dirty="0">
                          <a:solidFill>
                            <a:srgbClr val="000000"/>
                          </a:solidFill>
                          <a:latin typeface="+mj-lt"/>
                        </a:rPr>
                        <a:t>Cash and cash equivalents</a:t>
                      </a:r>
                    </a:p>
                  </a:txBody>
                  <a:tcPr marL="0" marR="0" marT="0" marB="0" anchor="ctr">
                    <a:lnL>
                      <a:noFill/>
                    </a:lnL>
                    <a:lnR>
                      <a:noFill/>
                    </a:lnR>
                    <a:lnT>
                      <a:noFill/>
                    </a:lnT>
                    <a:lnB>
                      <a:noFill/>
                    </a:lnB>
                  </a:tcPr>
                </a:tc>
                <a:tc hMerge="1">
                  <a:txBody>
                    <a:bodyPr/>
                    <a:lstStyle/>
                    <a:p>
                      <a:pPr algn="l" rtl="0" fontAlgn="b"/>
                      <a:endParaRPr lang="en-US" sz="1200" b="0" i="0" u="none" strike="noStrike" dirty="0">
                        <a:solidFill>
                          <a:srgbClr val="000000"/>
                        </a:solidFill>
                        <a:latin typeface="+mn-lt"/>
                      </a:endParaRPr>
                    </a:p>
                  </a:txBody>
                  <a:tcPr marL="0" marR="0" marT="0" marB="0" anchor="b">
                    <a:lnL>
                      <a:noFill/>
                    </a:lnL>
                    <a:lnR>
                      <a:noFill/>
                    </a:lnR>
                    <a:lnT>
                      <a:noFill/>
                    </a:lnT>
                    <a:lnB>
                      <a:noFill/>
                    </a:lnB>
                  </a:tcPr>
                </a:tc>
                <a:tc hMerge="1">
                  <a:txBody>
                    <a:bodyPr/>
                    <a:lstStyle/>
                    <a:p>
                      <a:endParaRPr lang="zh-TW" altLang="en-US"/>
                    </a:p>
                  </a:txBody>
                  <a:tcPr/>
                </a:tc>
                <a:tc hMerge="1">
                  <a:txBody>
                    <a:bodyPr/>
                    <a:lstStyle/>
                    <a:p>
                      <a:endParaRPr lang="zh-TW" altLang="en-US"/>
                    </a:p>
                  </a:txBody>
                  <a:tcPr/>
                </a:tc>
                <a:tc>
                  <a:txBody>
                    <a:bodyPr/>
                    <a:lstStyle/>
                    <a:p>
                      <a:pPr algn="r" rtl="0" fontAlgn="b"/>
                      <a:r>
                        <a:rPr lang="en-US" altLang="zh-TW" sz="1050" b="0" i="0" u="none" strike="noStrike" dirty="0">
                          <a:solidFill>
                            <a:srgbClr val="000000"/>
                          </a:solidFill>
                          <a:latin typeface="+mj-lt"/>
                        </a:rPr>
                        <a:t>3,682</a:t>
                      </a:r>
                    </a:p>
                  </a:txBody>
                  <a:tcPr marL="0" marR="0" marT="0" marB="0" anchor="ctr">
                    <a:lnL>
                      <a:noFill/>
                    </a:lnL>
                    <a:lnR>
                      <a:noFill/>
                    </a:lnR>
                    <a:lnT>
                      <a:noFill/>
                    </a:lnT>
                    <a:lnB>
                      <a:noFill/>
                    </a:lnB>
                  </a:tcPr>
                </a:tc>
                <a:tc>
                  <a:txBody>
                    <a:bodyPr/>
                    <a:lstStyle/>
                    <a:p>
                      <a:pPr algn="r" rtl="0" fontAlgn="b"/>
                      <a:r>
                        <a:rPr lang="en-US" altLang="zh-TW" sz="1050" b="0" i="0" u="none" strike="noStrike">
                          <a:solidFill>
                            <a:srgbClr val="000000"/>
                          </a:solidFill>
                          <a:latin typeface="+mj-lt"/>
                        </a:rPr>
                        <a:t>5,391</a:t>
                      </a:r>
                    </a:p>
                  </a:txBody>
                  <a:tcPr marL="0" marR="0" marT="0" marB="0" anchor="ctr">
                    <a:lnL>
                      <a:noFill/>
                    </a:lnL>
                    <a:lnR>
                      <a:noFill/>
                    </a:lnR>
                    <a:lnT>
                      <a:noFill/>
                    </a:lnT>
                    <a:lnB>
                      <a:noFill/>
                    </a:lnB>
                  </a:tcPr>
                </a:tc>
                <a:tc>
                  <a:txBody>
                    <a:bodyPr/>
                    <a:lstStyle/>
                    <a:p>
                      <a:pPr algn="r" rtl="0" fontAlgn="b"/>
                      <a:r>
                        <a:rPr lang="en-US" altLang="zh-TW" sz="1050" b="0" i="0" u="none" strike="noStrike" dirty="0">
                          <a:solidFill>
                            <a:srgbClr val="000000"/>
                          </a:solidFill>
                          <a:latin typeface="+mj-lt"/>
                        </a:rPr>
                        <a:t>5,902</a:t>
                      </a:r>
                    </a:p>
                  </a:txBody>
                  <a:tcPr marL="0" marR="0" marT="0" marB="0" anchor="ctr">
                    <a:lnL>
                      <a:noFill/>
                    </a:lnL>
                    <a:lnR>
                      <a:noFill/>
                    </a:lnR>
                    <a:lnT>
                      <a:noFill/>
                    </a:lnT>
                    <a:lnB>
                      <a:noFill/>
                    </a:lnB>
                  </a:tcPr>
                </a:tc>
                <a:tc>
                  <a:txBody>
                    <a:bodyPr/>
                    <a:lstStyle/>
                    <a:p>
                      <a:pPr algn="r" rtl="0" fontAlgn="b"/>
                      <a:r>
                        <a:rPr lang="en-US" altLang="zh-TW" sz="1050" b="0" i="0" u="none" strike="noStrike">
                          <a:solidFill>
                            <a:srgbClr val="000000"/>
                          </a:solidFill>
                          <a:latin typeface="+mj-lt"/>
                        </a:rPr>
                        <a:t>9,269</a:t>
                      </a:r>
                    </a:p>
                  </a:txBody>
                  <a:tcPr marL="0" marR="0" marT="0" marB="0" anchor="ctr">
                    <a:lnL>
                      <a:noFill/>
                    </a:lnL>
                    <a:lnR>
                      <a:noFill/>
                    </a:lnR>
                    <a:lnT>
                      <a:noFill/>
                    </a:lnT>
                    <a:lnB>
                      <a:noFill/>
                    </a:lnB>
                  </a:tcPr>
                </a:tc>
                <a:tc>
                  <a:txBody>
                    <a:bodyPr/>
                    <a:lstStyle/>
                    <a:p>
                      <a:pPr algn="r" rtl="0" fontAlgn="b"/>
                      <a:r>
                        <a:rPr lang="en-US" altLang="zh-TW" sz="1050" b="0" i="0" u="none" strike="noStrike">
                          <a:solidFill>
                            <a:srgbClr val="000000"/>
                          </a:solidFill>
                          <a:latin typeface="+mj-lt"/>
                        </a:rPr>
                        <a:t>20,343</a:t>
                      </a:r>
                    </a:p>
                  </a:txBody>
                  <a:tcPr marL="0" marR="0" marT="0" marB="0" anchor="ctr">
                    <a:lnL>
                      <a:noFill/>
                    </a:lnL>
                    <a:lnR>
                      <a:noFill/>
                    </a:lnR>
                    <a:lnT>
                      <a:noFill/>
                    </a:lnT>
                    <a:lnB>
                      <a:noFill/>
                    </a:lnB>
                  </a:tcPr>
                </a:tc>
                <a:tc>
                  <a:txBody>
                    <a:bodyPr/>
                    <a:lstStyle/>
                    <a:p>
                      <a:pPr algn="r" rtl="0" fontAlgn="b"/>
                      <a:r>
                        <a:rPr lang="en-US" altLang="zh-TW" sz="1050" b="0" i="0" u="none" strike="noStrike">
                          <a:solidFill>
                            <a:srgbClr val="000000"/>
                          </a:solidFill>
                          <a:latin typeface="+mj-lt"/>
                        </a:rPr>
                        <a:t>36,829</a:t>
                      </a:r>
                    </a:p>
                  </a:txBody>
                  <a:tcPr marL="0" marR="0" marT="0" marB="0" anchor="ctr">
                    <a:lnL>
                      <a:noFill/>
                    </a:lnL>
                    <a:lnR>
                      <a:noFill/>
                    </a:lnR>
                    <a:lnT>
                      <a:noFill/>
                    </a:lnT>
                    <a:lnB>
                      <a:noFill/>
                    </a:lnB>
                  </a:tcPr>
                </a:tc>
                <a:tc>
                  <a:txBody>
                    <a:bodyPr/>
                    <a:lstStyle/>
                    <a:p>
                      <a:pPr marL="0" algn="r" defTabSz="914400" rtl="0" eaLnBrk="1" fontAlgn="b" latinLnBrk="0" hangingPunct="1"/>
                      <a:r>
                        <a:rPr lang="en-US" altLang="zh-TW" sz="1050" b="0" i="0" u="none" strike="noStrike" kern="1200" dirty="0">
                          <a:solidFill>
                            <a:srgbClr val="000000"/>
                          </a:solidFill>
                          <a:latin typeface="+mj-lt"/>
                          <a:ea typeface="+mn-ea"/>
                          <a:cs typeface="+mn-cs"/>
                        </a:rPr>
                        <a:t>34,901</a:t>
                      </a:r>
                    </a:p>
                  </a:txBody>
                  <a:tcPr marL="0" marR="0" marT="0" marB="0" anchor="ctr">
                    <a:lnL>
                      <a:noFill/>
                    </a:lnL>
                    <a:lnR>
                      <a:noFill/>
                    </a:lnR>
                    <a:lnT>
                      <a:noFill/>
                    </a:lnT>
                    <a:lnB>
                      <a:noFill/>
                    </a:lnB>
                  </a:tcPr>
                </a:tc>
                <a:tc>
                  <a:txBody>
                    <a:bodyPr/>
                    <a:lstStyle/>
                    <a:p>
                      <a:pPr marL="0" algn="r" defTabSz="914400" rtl="0" eaLnBrk="1" fontAlgn="b" latinLnBrk="0" hangingPunct="1"/>
                      <a:r>
                        <a:rPr lang="en-US" altLang="zh-TW" sz="1050" b="0" i="0" u="none" strike="noStrike" kern="1200" dirty="0">
                          <a:solidFill>
                            <a:srgbClr val="000000"/>
                          </a:solidFill>
                          <a:latin typeface="+mj-lt"/>
                          <a:ea typeface="+mn-ea"/>
                          <a:cs typeface="+mn-cs"/>
                        </a:rPr>
                        <a:t>23,813</a:t>
                      </a:r>
                    </a:p>
                  </a:txBody>
                  <a:tcPr marL="0" marR="0" marT="0" marB="0" anchor="ctr">
                    <a:lnL>
                      <a:noFill/>
                    </a:lnL>
                    <a:lnR>
                      <a:noFill/>
                    </a:lnR>
                    <a:lnT>
                      <a:noFill/>
                    </a:lnT>
                    <a:lnB>
                      <a:noFill/>
                    </a:lnB>
                  </a:tcPr>
                </a:tc>
                <a:extLst>
                  <a:ext uri="{0D108BD9-81ED-4DB2-BD59-A6C34878D82A}">
                    <a16:rowId xmlns:a16="http://schemas.microsoft.com/office/drawing/2014/main" xmlns="" val="10004"/>
                  </a:ext>
                </a:extLst>
              </a:tr>
              <a:tr h="269614">
                <a:tc gridSpan="4">
                  <a:txBody>
                    <a:bodyPr/>
                    <a:lstStyle/>
                    <a:p>
                      <a:pPr marL="144000" algn="l" rtl="0" fontAlgn="b"/>
                      <a:r>
                        <a:rPr lang="en-US" sz="1100" b="0" i="0" u="none" strike="noStrike" dirty="0">
                          <a:solidFill>
                            <a:srgbClr val="000000"/>
                          </a:solidFill>
                          <a:latin typeface="+mj-lt"/>
                        </a:rPr>
                        <a:t>Account receivable</a:t>
                      </a:r>
                    </a:p>
                  </a:txBody>
                  <a:tcPr marL="0" marR="0" marT="0" marB="0" anchor="ctr">
                    <a:lnL>
                      <a:noFill/>
                    </a:lnL>
                    <a:lnR>
                      <a:noFill/>
                    </a:lnR>
                    <a:lnT>
                      <a:noFill/>
                    </a:lnT>
                    <a:lnB>
                      <a:noFill/>
                    </a:lnB>
                  </a:tcPr>
                </a:tc>
                <a:tc hMerge="1">
                  <a:txBody>
                    <a:bodyPr/>
                    <a:lstStyle/>
                    <a:p>
                      <a:pPr algn="l" rtl="0" fontAlgn="b"/>
                      <a:endParaRPr lang="en-US" sz="1200" b="0" i="0" u="none" strike="noStrike" dirty="0">
                        <a:solidFill>
                          <a:srgbClr val="000000"/>
                        </a:solidFill>
                        <a:latin typeface="+mn-lt"/>
                      </a:endParaRPr>
                    </a:p>
                  </a:txBody>
                  <a:tcPr marL="0" marR="0" marT="0" marB="0" anchor="b">
                    <a:lnL>
                      <a:noFill/>
                    </a:lnL>
                    <a:lnR>
                      <a:noFill/>
                    </a:lnR>
                    <a:lnT>
                      <a:noFill/>
                    </a:lnT>
                    <a:lnB>
                      <a:noFill/>
                    </a:lnB>
                  </a:tcPr>
                </a:tc>
                <a:tc hMerge="1">
                  <a:txBody>
                    <a:bodyPr/>
                    <a:lstStyle/>
                    <a:p>
                      <a:endParaRPr lang="zh-TW" altLang="en-US"/>
                    </a:p>
                  </a:txBody>
                  <a:tcPr/>
                </a:tc>
                <a:tc hMerge="1">
                  <a:txBody>
                    <a:bodyPr/>
                    <a:lstStyle/>
                    <a:p>
                      <a:endParaRPr lang="zh-TW" altLang="en-US"/>
                    </a:p>
                  </a:txBody>
                  <a:tcPr/>
                </a:tc>
                <a:tc>
                  <a:txBody>
                    <a:bodyPr/>
                    <a:lstStyle/>
                    <a:p>
                      <a:pPr algn="r" rtl="0" fontAlgn="b"/>
                      <a:r>
                        <a:rPr lang="en-US" altLang="zh-TW" sz="1050" b="0" i="0" u="none" strike="noStrike" dirty="0">
                          <a:solidFill>
                            <a:srgbClr val="000000"/>
                          </a:solidFill>
                          <a:latin typeface="+mj-lt"/>
                        </a:rPr>
                        <a:t>4,064</a:t>
                      </a:r>
                    </a:p>
                  </a:txBody>
                  <a:tcPr marL="0" marR="0" marT="0" marB="0" anchor="ctr">
                    <a:lnL>
                      <a:noFill/>
                    </a:lnL>
                    <a:lnR>
                      <a:noFill/>
                    </a:lnR>
                    <a:lnT>
                      <a:noFill/>
                    </a:lnT>
                    <a:lnB>
                      <a:noFill/>
                    </a:lnB>
                  </a:tcPr>
                </a:tc>
                <a:tc>
                  <a:txBody>
                    <a:bodyPr/>
                    <a:lstStyle/>
                    <a:p>
                      <a:pPr algn="r" rtl="0" fontAlgn="b"/>
                      <a:r>
                        <a:rPr lang="en-US" altLang="zh-TW" sz="1050" b="0" i="0" u="none" strike="noStrike" dirty="0">
                          <a:solidFill>
                            <a:srgbClr val="000000"/>
                          </a:solidFill>
                          <a:latin typeface="+mj-lt"/>
                        </a:rPr>
                        <a:t>5,019</a:t>
                      </a:r>
                    </a:p>
                  </a:txBody>
                  <a:tcPr marL="0" marR="0" marT="0" marB="0" anchor="ctr">
                    <a:lnL>
                      <a:noFill/>
                    </a:lnL>
                    <a:lnR>
                      <a:noFill/>
                    </a:lnR>
                    <a:lnT>
                      <a:noFill/>
                    </a:lnT>
                    <a:lnB>
                      <a:noFill/>
                    </a:lnB>
                  </a:tcPr>
                </a:tc>
                <a:tc>
                  <a:txBody>
                    <a:bodyPr/>
                    <a:lstStyle/>
                    <a:p>
                      <a:pPr algn="r" rtl="0" fontAlgn="b"/>
                      <a:r>
                        <a:rPr lang="en-US" altLang="zh-TW" sz="1050" b="0" i="0" u="none" strike="noStrike">
                          <a:solidFill>
                            <a:srgbClr val="000000"/>
                          </a:solidFill>
                          <a:latin typeface="+mj-lt"/>
                        </a:rPr>
                        <a:t>6,204</a:t>
                      </a:r>
                    </a:p>
                  </a:txBody>
                  <a:tcPr marL="0" marR="0" marT="0" marB="0" anchor="ctr">
                    <a:lnL>
                      <a:noFill/>
                    </a:lnL>
                    <a:lnR>
                      <a:noFill/>
                    </a:lnR>
                    <a:lnT>
                      <a:noFill/>
                    </a:lnT>
                    <a:lnB>
                      <a:noFill/>
                    </a:lnB>
                  </a:tcPr>
                </a:tc>
                <a:tc>
                  <a:txBody>
                    <a:bodyPr/>
                    <a:lstStyle/>
                    <a:p>
                      <a:pPr algn="r" rtl="0" fontAlgn="b"/>
                      <a:r>
                        <a:rPr lang="en-US" altLang="zh-TW" sz="1050" b="0" i="0" u="none" strike="noStrike">
                          <a:solidFill>
                            <a:srgbClr val="000000"/>
                          </a:solidFill>
                          <a:latin typeface="+mj-lt"/>
                        </a:rPr>
                        <a:t>8,560</a:t>
                      </a:r>
                    </a:p>
                  </a:txBody>
                  <a:tcPr marL="0" marR="0" marT="0" marB="0" anchor="ctr">
                    <a:lnL>
                      <a:noFill/>
                    </a:lnL>
                    <a:lnR>
                      <a:noFill/>
                    </a:lnR>
                    <a:lnT>
                      <a:noFill/>
                    </a:lnT>
                    <a:lnB>
                      <a:noFill/>
                    </a:lnB>
                  </a:tcPr>
                </a:tc>
                <a:tc>
                  <a:txBody>
                    <a:bodyPr/>
                    <a:lstStyle/>
                    <a:p>
                      <a:pPr algn="r" rtl="0" fontAlgn="b"/>
                      <a:r>
                        <a:rPr lang="en-US" altLang="zh-TW" sz="1050" b="0" i="0" u="none" strike="noStrike">
                          <a:solidFill>
                            <a:srgbClr val="000000"/>
                          </a:solidFill>
                          <a:latin typeface="+mj-lt"/>
                        </a:rPr>
                        <a:t>8,830</a:t>
                      </a:r>
                    </a:p>
                  </a:txBody>
                  <a:tcPr marL="0" marR="0" marT="0" marB="0" anchor="ctr">
                    <a:lnL>
                      <a:noFill/>
                    </a:lnL>
                    <a:lnR>
                      <a:noFill/>
                    </a:lnR>
                    <a:lnT>
                      <a:noFill/>
                    </a:lnT>
                    <a:lnB>
                      <a:noFill/>
                    </a:lnB>
                  </a:tcPr>
                </a:tc>
                <a:tc>
                  <a:txBody>
                    <a:bodyPr/>
                    <a:lstStyle/>
                    <a:p>
                      <a:pPr algn="r" rtl="0" fontAlgn="b"/>
                      <a:r>
                        <a:rPr lang="en-US" altLang="zh-TW" sz="1050" b="0" i="0" u="none" strike="noStrike" dirty="0">
                          <a:solidFill>
                            <a:srgbClr val="000000"/>
                          </a:solidFill>
                          <a:latin typeface="+mj-lt"/>
                        </a:rPr>
                        <a:t>9,881</a:t>
                      </a:r>
                    </a:p>
                  </a:txBody>
                  <a:tcPr marL="0" marR="0" marT="0" marB="0" anchor="ctr">
                    <a:lnL>
                      <a:noFill/>
                    </a:lnL>
                    <a:lnR>
                      <a:noFill/>
                    </a:lnR>
                    <a:lnT>
                      <a:noFill/>
                    </a:lnT>
                    <a:lnB>
                      <a:noFill/>
                    </a:lnB>
                  </a:tcPr>
                </a:tc>
                <a:tc>
                  <a:txBody>
                    <a:bodyPr/>
                    <a:lstStyle/>
                    <a:p>
                      <a:pPr marL="0" algn="r" defTabSz="914400" rtl="0" eaLnBrk="1" fontAlgn="b" latinLnBrk="0" hangingPunct="1"/>
                      <a:r>
                        <a:rPr lang="en-US" altLang="zh-TW" sz="1050" b="0" i="0" u="none" strike="noStrike" kern="1200" dirty="0">
                          <a:solidFill>
                            <a:srgbClr val="000000"/>
                          </a:solidFill>
                          <a:latin typeface="+mj-lt"/>
                          <a:ea typeface="+mn-ea"/>
                          <a:cs typeface="+mn-cs"/>
                        </a:rPr>
                        <a:t>8,507</a:t>
                      </a:r>
                    </a:p>
                  </a:txBody>
                  <a:tcPr marL="0" marR="0" marT="0" marB="0" anchor="ctr">
                    <a:lnL>
                      <a:noFill/>
                    </a:lnL>
                    <a:lnR>
                      <a:noFill/>
                    </a:lnR>
                    <a:lnT>
                      <a:noFill/>
                    </a:lnT>
                    <a:lnB>
                      <a:noFill/>
                    </a:lnB>
                  </a:tcPr>
                </a:tc>
                <a:tc>
                  <a:txBody>
                    <a:bodyPr/>
                    <a:lstStyle/>
                    <a:p>
                      <a:pPr marL="0" algn="r" defTabSz="914400" rtl="0" eaLnBrk="1" fontAlgn="b" latinLnBrk="0" hangingPunct="1"/>
                      <a:r>
                        <a:rPr lang="en-US" altLang="zh-TW" sz="1050" b="0" i="0" u="none" strike="noStrike" kern="1200" dirty="0">
                          <a:solidFill>
                            <a:srgbClr val="000000"/>
                          </a:solidFill>
                          <a:latin typeface="+mj-lt"/>
                          <a:ea typeface="+mn-ea"/>
                          <a:cs typeface="+mn-cs"/>
                        </a:rPr>
                        <a:t>8,407</a:t>
                      </a:r>
                    </a:p>
                  </a:txBody>
                  <a:tcPr marL="0" marR="0" marT="0" marB="0" anchor="ctr">
                    <a:lnL>
                      <a:noFill/>
                    </a:lnL>
                    <a:lnR>
                      <a:noFill/>
                    </a:lnR>
                    <a:lnT>
                      <a:noFill/>
                    </a:lnT>
                    <a:lnB>
                      <a:noFill/>
                    </a:lnB>
                  </a:tcPr>
                </a:tc>
                <a:extLst>
                  <a:ext uri="{0D108BD9-81ED-4DB2-BD59-A6C34878D82A}">
                    <a16:rowId xmlns:a16="http://schemas.microsoft.com/office/drawing/2014/main" xmlns="" val="10005"/>
                  </a:ext>
                </a:extLst>
              </a:tr>
              <a:tr h="269614">
                <a:tc gridSpan="4">
                  <a:txBody>
                    <a:bodyPr/>
                    <a:lstStyle/>
                    <a:p>
                      <a:pPr marL="144000" algn="l" rtl="0" fontAlgn="b"/>
                      <a:r>
                        <a:rPr lang="en-US" sz="1100" b="0" i="0" u="none" strike="noStrike" dirty="0">
                          <a:solidFill>
                            <a:srgbClr val="000000"/>
                          </a:solidFill>
                          <a:latin typeface="+mj-lt"/>
                        </a:rPr>
                        <a:t>Inventories</a:t>
                      </a:r>
                    </a:p>
                  </a:txBody>
                  <a:tcPr marL="0" marR="0" marT="0" marB="0" anchor="ctr">
                    <a:lnL>
                      <a:noFill/>
                    </a:lnL>
                    <a:lnR>
                      <a:noFill/>
                    </a:lnR>
                    <a:lnT>
                      <a:noFill/>
                    </a:lnT>
                    <a:lnB>
                      <a:noFill/>
                    </a:lnB>
                  </a:tcPr>
                </a:tc>
                <a:tc hMerge="1">
                  <a:txBody>
                    <a:bodyPr/>
                    <a:lstStyle/>
                    <a:p>
                      <a:pPr algn="l" rtl="0" fontAlgn="b"/>
                      <a:endParaRPr lang="en-US" sz="1200" b="0" i="0" u="none" strike="noStrike" dirty="0">
                        <a:solidFill>
                          <a:srgbClr val="000000"/>
                        </a:solidFill>
                        <a:latin typeface="+mn-lt"/>
                      </a:endParaRPr>
                    </a:p>
                  </a:txBody>
                  <a:tcPr marL="0" marR="0" marT="0" marB="0" anchor="b">
                    <a:lnL>
                      <a:noFill/>
                    </a:lnL>
                    <a:lnR>
                      <a:noFill/>
                    </a:lnR>
                    <a:lnT>
                      <a:noFill/>
                    </a:lnT>
                    <a:lnB>
                      <a:noFill/>
                    </a:lnB>
                  </a:tcPr>
                </a:tc>
                <a:tc hMerge="1">
                  <a:txBody>
                    <a:bodyPr/>
                    <a:lstStyle/>
                    <a:p>
                      <a:pPr algn="l" fontAlgn="b"/>
                      <a:endParaRPr lang="zh-TW" altLang="en-US" sz="1200" b="0" i="0" u="none" strike="noStrike" dirty="0">
                        <a:solidFill>
                          <a:srgbClr val="000000"/>
                        </a:solidFill>
                        <a:latin typeface="+mn-lt"/>
                      </a:endParaRPr>
                    </a:p>
                  </a:txBody>
                  <a:tcPr marL="0" marR="0" marT="0" marB="0" anchor="b">
                    <a:lnL>
                      <a:noFill/>
                    </a:lnL>
                    <a:lnR>
                      <a:noFill/>
                    </a:lnR>
                    <a:lnT>
                      <a:noFill/>
                    </a:lnT>
                    <a:lnB>
                      <a:noFill/>
                    </a:lnB>
                  </a:tcPr>
                </a:tc>
                <a:tc hMerge="1">
                  <a:txBody>
                    <a:bodyPr/>
                    <a:lstStyle/>
                    <a:p>
                      <a:endParaRPr lang="zh-TW" altLang="en-US"/>
                    </a:p>
                  </a:txBody>
                  <a:tcPr/>
                </a:tc>
                <a:tc>
                  <a:txBody>
                    <a:bodyPr/>
                    <a:lstStyle/>
                    <a:p>
                      <a:pPr algn="r" rtl="0" fontAlgn="b"/>
                      <a:r>
                        <a:rPr lang="en-US" altLang="zh-TW" sz="1050" b="0" i="0" u="none" strike="noStrike">
                          <a:solidFill>
                            <a:srgbClr val="000000"/>
                          </a:solidFill>
                          <a:latin typeface="+mj-lt"/>
                        </a:rPr>
                        <a:t>4,416</a:t>
                      </a:r>
                    </a:p>
                  </a:txBody>
                  <a:tcPr marL="0" marR="0" marT="0" marB="0" anchor="ctr">
                    <a:lnL>
                      <a:noFill/>
                    </a:lnL>
                    <a:lnR>
                      <a:noFill/>
                    </a:lnR>
                    <a:lnT>
                      <a:noFill/>
                    </a:lnT>
                    <a:lnB>
                      <a:noFill/>
                    </a:lnB>
                  </a:tcPr>
                </a:tc>
                <a:tc>
                  <a:txBody>
                    <a:bodyPr/>
                    <a:lstStyle/>
                    <a:p>
                      <a:pPr algn="r" rtl="0" fontAlgn="b"/>
                      <a:r>
                        <a:rPr lang="en-US" altLang="zh-TW" sz="1050" b="0" i="0" u="none" strike="noStrike">
                          <a:solidFill>
                            <a:srgbClr val="000000"/>
                          </a:solidFill>
                          <a:latin typeface="+mj-lt"/>
                        </a:rPr>
                        <a:t>1,607</a:t>
                      </a:r>
                    </a:p>
                  </a:txBody>
                  <a:tcPr marL="0" marR="0" marT="0" marB="0" anchor="ctr">
                    <a:lnL>
                      <a:noFill/>
                    </a:lnL>
                    <a:lnR>
                      <a:noFill/>
                    </a:lnR>
                    <a:lnT>
                      <a:noFill/>
                    </a:lnT>
                    <a:lnB>
                      <a:noFill/>
                    </a:lnB>
                  </a:tcPr>
                </a:tc>
                <a:tc>
                  <a:txBody>
                    <a:bodyPr/>
                    <a:lstStyle/>
                    <a:p>
                      <a:pPr algn="r" rtl="0" fontAlgn="b"/>
                      <a:r>
                        <a:rPr lang="en-US" altLang="zh-TW" sz="1050" b="0" i="0" u="none" strike="noStrike" dirty="0">
                          <a:solidFill>
                            <a:srgbClr val="000000"/>
                          </a:solidFill>
                          <a:latin typeface="+mj-lt"/>
                        </a:rPr>
                        <a:t>5,749</a:t>
                      </a:r>
                    </a:p>
                  </a:txBody>
                  <a:tcPr marL="0" marR="0" marT="0" marB="0" anchor="ctr">
                    <a:lnL>
                      <a:noFill/>
                    </a:lnL>
                    <a:lnR>
                      <a:noFill/>
                    </a:lnR>
                    <a:lnT>
                      <a:noFill/>
                    </a:lnT>
                    <a:lnB>
                      <a:noFill/>
                    </a:lnB>
                  </a:tcPr>
                </a:tc>
                <a:tc>
                  <a:txBody>
                    <a:bodyPr/>
                    <a:lstStyle/>
                    <a:p>
                      <a:pPr algn="r" rtl="0" fontAlgn="b"/>
                      <a:r>
                        <a:rPr lang="en-US" altLang="zh-TW" sz="1050" b="0" i="0" u="none" strike="noStrike">
                          <a:solidFill>
                            <a:srgbClr val="000000"/>
                          </a:solidFill>
                          <a:latin typeface="+mj-lt"/>
                        </a:rPr>
                        <a:t>9,708</a:t>
                      </a:r>
                    </a:p>
                  </a:txBody>
                  <a:tcPr marL="0" marR="0" marT="0" marB="0" anchor="ctr">
                    <a:lnL>
                      <a:noFill/>
                    </a:lnL>
                    <a:lnR>
                      <a:noFill/>
                    </a:lnR>
                    <a:lnT>
                      <a:noFill/>
                    </a:lnT>
                    <a:lnB>
                      <a:noFill/>
                    </a:lnB>
                  </a:tcPr>
                </a:tc>
                <a:tc>
                  <a:txBody>
                    <a:bodyPr/>
                    <a:lstStyle/>
                    <a:p>
                      <a:pPr algn="r" rtl="0" fontAlgn="b"/>
                      <a:r>
                        <a:rPr lang="en-US" altLang="zh-TW" sz="1050" b="0" i="0" u="none" strike="noStrike">
                          <a:solidFill>
                            <a:srgbClr val="000000"/>
                          </a:solidFill>
                          <a:latin typeface="+mj-lt"/>
                        </a:rPr>
                        <a:t>10,048</a:t>
                      </a:r>
                    </a:p>
                  </a:txBody>
                  <a:tcPr marL="0" marR="0" marT="0" marB="0" anchor="ctr">
                    <a:lnL>
                      <a:noFill/>
                    </a:lnL>
                    <a:lnR>
                      <a:noFill/>
                    </a:lnR>
                    <a:lnT>
                      <a:noFill/>
                    </a:lnT>
                    <a:lnB>
                      <a:noFill/>
                    </a:lnB>
                  </a:tcPr>
                </a:tc>
                <a:tc>
                  <a:txBody>
                    <a:bodyPr/>
                    <a:lstStyle/>
                    <a:p>
                      <a:pPr algn="r" rtl="0" fontAlgn="b"/>
                      <a:r>
                        <a:rPr lang="en-US" altLang="zh-TW" sz="1050" b="0" i="0" u="none" strike="noStrike">
                          <a:solidFill>
                            <a:srgbClr val="000000"/>
                          </a:solidFill>
                          <a:latin typeface="+mj-lt"/>
                        </a:rPr>
                        <a:t>7,881</a:t>
                      </a:r>
                    </a:p>
                  </a:txBody>
                  <a:tcPr marL="0" marR="0" marT="0" marB="0" anchor="ctr">
                    <a:lnL>
                      <a:noFill/>
                    </a:lnL>
                    <a:lnR>
                      <a:noFill/>
                    </a:lnR>
                    <a:lnT>
                      <a:noFill/>
                    </a:lnT>
                    <a:lnB>
                      <a:noFill/>
                    </a:lnB>
                  </a:tcPr>
                </a:tc>
                <a:tc>
                  <a:txBody>
                    <a:bodyPr/>
                    <a:lstStyle/>
                    <a:p>
                      <a:pPr marL="0" algn="r" defTabSz="914400" rtl="0" eaLnBrk="1" fontAlgn="b" latinLnBrk="0" hangingPunct="1"/>
                      <a:r>
                        <a:rPr lang="en-US" altLang="zh-TW" sz="1050" b="0" i="0" u="none" strike="noStrike" kern="1200" dirty="0">
                          <a:solidFill>
                            <a:srgbClr val="000000"/>
                          </a:solidFill>
                          <a:latin typeface="+mj-lt"/>
                          <a:ea typeface="+mn-ea"/>
                          <a:cs typeface="+mn-cs"/>
                        </a:rPr>
                        <a:t>7,398</a:t>
                      </a:r>
                    </a:p>
                  </a:txBody>
                  <a:tcPr marL="0" marR="0" marT="0" marB="0" anchor="ctr">
                    <a:lnL>
                      <a:noFill/>
                    </a:lnL>
                    <a:lnR>
                      <a:noFill/>
                    </a:lnR>
                    <a:lnT>
                      <a:noFill/>
                    </a:lnT>
                    <a:lnB>
                      <a:noFill/>
                    </a:lnB>
                  </a:tcPr>
                </a:tc>
                <a:tc>
                  <a:txBody>
                    <a:bodyPr/>
                    <a:lstStyle/>
                    <a:p>
                      <a:pPr marL="0" algn="r" defTabSz="914400" rtl="0" eaLnBrk="1" fontAlgn="b" latinLnBrk="0" hangingPunct="1"/>
                      <a:r>
                        <a:rPr lang="en-US" altLang="zh-TW" sz="1050" b="0" i="0" u="none" strike="noStrike" kern="1200" dirty="0">
                          <a:solidFill>
                            <a:srgbClr val="000000"/>
                          </a:solidFill>
                          <a:latin typeface="+mj-lt"/>
                          <a:ea typeface="+mn-ea"/>
                          <a:cs typeface="+mn-cs"/>
                        </a:rPr>
                        <a:t>7,929</a:t>
                      </a:r>
                    </a:p>
                  </a:txBody>
                  <a:tcPr marL="0" marR="0" marT="0" marB="0" anchor="ctr">
                    <a:lnL>
                      <a:noFill/>
                    </a:lnL>
                    <a:lnR>
                      <a:noFill/>
                    </a:lnR>
                    <a:lnT>
                      <a:noFill/>
                    </a:lnT>
                    <a:lnB>
                      <a:noFill/>
                    </a:lnB>
                  </a:tcPr>
                </a:tc>
                <a:extLst>
                  <a:ext uri="{0D108BD9-81ED-4DB2-BD59-A6C34878D82A}">
                    <a16:rowId xmlns:a16="http://schemas.microsoft.com/office/drawing/2014/main" xmlns="" val="10006"/>
                  </a:ext>
                </a:extLst>
              </a:tr>
              <a:tr h="269614">
                <a:tc gridSpan="4">
                  <a:txBody>
                    <a:bodyPr/>
                    <a:lstStyle/>
                    <a:p>
                      <a:pPr marL="144000" algn="l" rtl="0" fontAlgn="b"/>
                      <a:r>
                        <a:rPr lang="en-US" sz="1100" b="0" i="0" u="none" strike="noStrike" dirty="0">
                          <a:solidFill>
                            <a:srgbClr val="000000"/>
                          </a:solidFill>
                          <a:latin typeface="+mj-lt"/>
                        </a:rPr>
                        <a:t>Property, plant and equipment</a:t>
                      </a:r>
                    </a:p>
                  </a:txBody>
                  <a:tcPr marL="0" marR="0" marT="0" marB="0" anchor="ctr">
                    <a:lnL>
                      <a:noFill/>
                    </a:lnL>
                    <a:lnR>
                      <a:noFill/>
                    </a:lnR>
                    <a:lnT>
                      <a:noFill/>
                    </a:lnT>
                    <a:lnB>
                      <a:noFill/>
                    </a:lnB>
                  </a:tcPr>
                </a:tc>
                <a:tc hMerge="1">
                  <a:txBody>
                    <a:bodyPr/>
                    <a:lstStyle/>
                    <a:p>
                      <a:pPr algn="l" rtl="0" fontAlgn="b"/>
                      <a:endParaRPr lang="en-US" sz="1200" b="0" i="0" u="none" strike="noStrike" dirty="0">
                        <a:solidFill>
                          <a:srgbClr val="000000"/>
                        </a:solidFill>
                        <a:latin typeface="+mn-lt"/>
                      </a:endParaRPr>
                    </a:p>
                  </a:txBody>
                  <a:tcPr marL="0" marR="0" marT="0" marB="0" anchor="b">
                    <a:lnL>
                      <a:noFill/>
                    </a:lnL>
                    <a:lnR>
                      <a:noFill/>
                    </a:lnR>
                    <a:lnT>
                      <a:noFill/>
                    </a:lnT>
                    <a:lnB>
                      <a:noFill/>
                    </a:lnB>
                  </a:tcPr>
                </a:tc>
                <a:tc hMerge="1">
                  <a:txBody>
                    <a:bodyPr/>
                    <a:lstStyle/>
                    <a:p>
                      <a:endParaRPr lang="zh-TW" altLang="en-US"/>
                    </a:p>
                  </a:txBody>
                  <a:tcPr/>
                </a:tc>
                <a:tc hMerge="1">
                  <a:txBody>
                    <a:bodyPr/>
                    <a:lstStyle/>
                    <a:p>
                      <a:endParaRPr lang="zh-TW" altLang="en-US"/>
                    </a:p>
                  </a:txBody>
                  <a:tcPr/>
                </a:tc>
                <a:tc>
                  <a:txBody>
                    <a:bodyPr/>
                    <a:lstStyle/>
                    <a:p>
                      <a:pPr algn="r" rtl="0" fontAlgn="b"/>
                      <a:r>
                        <a:rPr lang="en-US" altLang="zh-TW" sz="1050" b="0" i="0" u="none" strike="noStrike" dirty="0">
                          <a:solidFill>
                            <a:srgbClr val="000000"/>
                          </a:solidFill>
                          <a:latin typeface="+mj-lt"/>
                        </a:rPr>
                        <a:t>16,098</a:t>
                      </a:r>
                    </a:p>
                  </a:txBody>
                  <a:tcPr marL="0" marR="0" marT="0" marB="0" anchor="ctr">
                    <a:lnL>
                      <a:noFill/>
                    </a:lnL>
                    <a:lnR>
                      <a:noFill/>
                    </a:lnR>
                    <a:lnT>
                      <a:noFill/>
                    </a:lnT>
                    <a:lnB>
                      <a:noFill/>
                    </a:lnB>
                  </a:tcPr>
                </a:tc>
                <a:tc>
                  <a:txBody>
                    <a:bodyPr/>
                    <a:lstStyle/>
                    <a:p>
                      <a:pPr algn="r" rtl="0" fontAlgn="b"/>
                      <a:r>
                        <a:rPr lang="en-US" altLang="zh-TW" sz="1050" b="0" i="0" u="none" strike="noStrike" dirty="0">
                          <a:solidFill>
                            <a:srgbClr val="000000"/>
                          </a:solidFill>
                          <a:latin typeface="+mj-lt"/>
                        </a:rPr>
                        <a:t>15,244</a:t>
                      </a:r>
                    </a:p>
                  </a:txBody>
                  <a:tcPr marL="0" marR="0" marT="0" marB="0" anchor="ctr">
                    <a:lnL>
                      <a:noFill/>
                    </a:lnL>
                    <a:lnR>
                      <a:noFill/>
                    </a:lnR>
                    <a:lnT>
                      <a:noFill/>
                    </a:lnT>
                    <a:lnB>
                      <a:noFill/>
                    </a:lnB>
                  </a:tcPr>
                </a:tc>
                <a:tc>
                  <a:txBody>
                    <a:bodyPr/>
                    <a:lstStyle/>
                    <a:p>
                      <a:pPr algn="r" rtl="0" fontAlgn="b"/>
                      <a:r>
                        <a:rPr lang="en-US" altLang="zh-TW" sz="1050" b="0" i="0" u="none" strike="noStrike" dirty="0">
                          <a:solidFill>
                            <a:srgbClr val="000000"/>
                          </a:solidFill>
                          <a:latin typeface="+mj-lt"/>
                        </a:rPr>
                        <a:t>18,905</a:t>
                      </a:r>
                    </a:p>
                  </a:txBody>
                  <a:tcPr marL="0" marR="0" marT="0" marB="0" anchor="ctr">
                    <a:lnL>
                      <a:noFill/>
                    </a:lnL>
                    <a:lnR>
                      <a:noFill/>
                    </a:lnR>
                    <a:lnT>
                      <a:noFill/>
                    </a:lnT>
                    <a:lnB>
                      <a:noFill/>
                    </a:lnB>
                  </a:tcPr>
                </a:tc>
                <a:tc>
                  <a:txBody>
                    <a:bodyPr/>
                    <a:lstStyle/>
                    <a:p>
                      <a:pPr algn="r" rtl="0" fontAlgn="b"/>
                      <a:r>
                        <a:rPr lang="en-US" altLang="zh-TW" sz="1050" b="0" i="0" u="none" strike="noStrike" dirty="0">
                          <a:solidFill>
                            <a:srgbClr val="000000"/>
                          </a:solidFill>
                          <a:latin typeface="+mj-lt"/>
                        </a:rPr>
                        <a:t>41,398</a:t>
                      </a:r>
                    </a:p>
                  </a:txBody>
                  <a:tcPr marL="0" marR="0" marT="0" marB="0" anchor="ctr">
                    <a:lnL>
                      <a:noFill/>
                    </a:lnL>
                    <a:lnR>
                      <a:noFill/>
                    </a:lnR>
                    <a:lnT>
                      <a:noFill/>
                    </a:lnT>
                    <a:lnB>
                      <a:noFill/>
                    </a:lnB>
                  </a:tcPr>
                </a:tc>
                <a:tc>
                  <a:txBody>
                    <a:bodyPr/>
                    <a:lstStyle/>
                    <a:p>
                      <a:pPr algn="r" rtl="0" fontAlgn="b"/>
                      <a:r>
                        <a:rPr lang="en-US" altLang="zh-TW" sz="1050" b="0" i="0" u="none" strike="noStrike" dirty="0">
                          <a:solidFill>
                            <a:srgbClr val="000000"/>
                          </a:solidFill>
                          <a:latin typeface="+mj-lt"/>
                        </a:rPr>
                        <a:t>37,529</a:t>
                      </a:r>
                    </a:p>
                  </a:txBody>
                  <a:tcPr marL="0" marR="0" marT="0" marB="0" anchor="ctr">
                    <a:lnL>
                      <a:noFill/>
                    </a:lnL>
                    <a:lnR>
                      <a:noFill/>
                    </a:lnR>
                    <a:lnT>
                      <a:noFill/>
                    </a:lnT>
                    <a:lnB>
                      <a:noFill/>
                    </a:lnB>
                  </a:tcPr>
                </a:tc>
                <a:tc>
                  <a:txBody>
                    <a:bodyPr/>
                    <a:lstStyle/>
                    <a:p>
                      <a:pPr algn="r" rtl="0" fontAlgn="b"/>
                      <a:r>
                        <a:rPr lang="en-US" altLang="zh-TW" sz="1050" b="0" i="0" u="none" strike="noStrike">
                          <a:solidFill>
                            <a:srgbClr val="000000"/>
                          </a:solidFill>
                          <a:latin typeface="+mj-lt"/>
                        </a:rPr>
                        <a:t>37,439</a:t>
                      </a:r>
                    </a:p>
                  </a:txBody>
                  <a:tcPr marL="0" marR="0" marT="0" marB="0" anchor="ctr">
                    <a:lnL>
                      <a:noFill/>
                    </a:lnL>
                    <a:lnR>
                      <a:noFill/>
                    </a:lnR>
                    <a:lnT>
                      <a:noFill/>
                    </a:lnT>
                    <a:lnB>
                      <a:noFill/>
                    </a:lnB>
                  </a:tcPr>
                </a:tc>
                <a:tc>
                  <a:txBody>
                    <a:bodyPr/>
                    <a:lstStyle/>
                    <a:p>
                      <a:pPr marL="0" algn="r" defTabSz="914400" rtl="0" eaLnBrk="1" fontAlgn="b" latinLnBrk="0" hangingPunct="1"/>
                      <a:r>
                        <a:rPr lang="en-US" altLang="zh-TW" sz="1050" b="0" i="0" u="none" strike="noStrike" kern="1200" dirty="0">
                          <a:solidFill>
                            <a:srgbClr val="000000"/>
                          </a:solidFill>
                          <a:latin typeface="+mj-lt"/>
                          <a:ea typeface="+mn-ea"/>
                          <a:cs typeface="+mn-cs"/>
                        </a:rPr>
                        <a:t>40,277</a:t>
                      </a:r>
                    </a:p>
                  </a:txBody>
                  <a:tcPr marL="0" marR="0" marT="0" marB="0" anchor="ctr">
                    <a:lnL>
                      <a:noFill/>
                    </a:lnL>
                    <a:lnR>
                      <a:noFill/>
                    </a:lnR>
                    <a:lnT>
                      <a:noFill/>
                    </a:lnT>
                    <a:lnB>
                      <a:noFill/>
                    </a:lnB>
                  </a:tcPr>
                </a:tc>
                <a:tc>
                  <a:txBody>
                    <a:bodyPr/>
                    <a:lstStyle/>
                    <a:p>
                      <a:pPr marL="0" algn="r" defTabSz="914400" rtl="0" eaLnBrk="1" fontAlgn="b" latinLnBrk="0" hangingPunct="1"/>
                      <a:r>
                        <a:rPr lang="en-US" altLang="zh-TW" sz="1050" b="0" i="0" u="none" strike="noStrike" kern="1200" dirty="0">
                          <a:solidFill>
                            <a:srgbClr val="000000"/>
                          </a:solidFill>
                          <a:latin typeface="+mj-lt"/>
                          <a:ea typeface="+mn-ea"/>
                          <a:cs typeface="+mn-cs"/>
                        </a:rPr>
                        <a:t>42,455</a:t>
                      </a:r>
                    </a:p>
                  </a:txBody>
                  <a:tcPr marL="0" marR="0" marT="0" marB="0" anchor="ctr">
                    <a:lnL>
                      <a:noFill/>
                    </a:lnL>
                    <a:lnR>
                      <a:noFill/>
                    </a:lnR>
                    <a:lnT>
                      <a:noFill/>
                    </a:lnT>
                    <a:lnB>
                      <a:noFill/>
                    </a:lnB>
                  </a:tcPr>
                </a:tc>
                <a:extLst>
                  <a:ext uri="{0D108BD9-81ED-4DB2-BD59-A6C34878D82A}">
                    <a16:rowId xmlns:a16="http://schemas.microsoft.com/office/drawing/2014/main" xmlns="" val="10007"/>
                  </a:ext>
                </a:extLst>
              </a:tr>
              <a:tr h="269614">
                <a:tc gridSpan="4">
                  <a:txBody>
                    <a:bodyPr/>
                    <a:lstStyle/>
                    <a:p>
                      <a:pPr algn="l" fontAlgn="b"/>
                      <a:r>
                        <a:rPr lang="zh-TW" altLang="en-US" sz="1100" b="0" i="0" u="none" strike="noStrike" dirty="0">
                          <a:solidFill>
                            <a:srgbClr val="000000"/>
                          </a:solidFill>
                          <a:latin typeface="+mj-lt"/>
                        </a:rPr>
                        <a:t>　</a:t>
                      </a:r>
                      <a:r>
                        <a:rPr lang="en-US" sz="1100" b="0" i="0" u="none" strike="noStrike" dirty="0">
                          <a:solidFill>
                            <a:srgbClr val="000000"/>
                          </a:solidFill>
                          <a:latin typeface="+mj-lt"/>
                        </a:rPr>
                        <a:t>Other assets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rtl="0" fontAlgn="b"/>
                      <a:endParaRPr lang="en-US" sz="1200" b="0" i="0" u="none" strike="noStrike" dirty="0">
                        <a:solidFill>
                          <a:srgbClr val="000000"/>
                        </a:solidFill>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r" rtl="0" fontAlgn="b"/>
                      <a:r>
                        <a:rPr lang="en-US" altLang="zh-TW" sz="1050" b="0" i="0" u="none" strike="noStrike" dirty="0">
                          <a:solidFill>
                            <a:srgbClr val="000000"/>
                          </a:solidFill>
                          <a:latin typeface="+mj-lt"/>
                        </a:rPr>
                        <a:t>11,414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altLang="zh-TW" sz="1050" b="0" i="0" u="none" strike="noStrike" dirty="0">
                          <a:solidFill>
                            <a:srgbClr val="000000"/>
                          </a:solidFill>
                          <a:latin typeface="+mj-lt"/>
                        </a:rPr>
                        <a:t>13,627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altLang="zh-TW" sz="1050" b="0" i="0" u="none" strike="noStrike" dirty="0">
                          <a:solidFill>
                            <a:srgbClr val="000000"/>
                          </a:solidFill>
                          <a:latin typeface="+mj-lt"/>
                        </a:rPr>
                        <a:t>9,427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altLang="zh-TW" sz="1050" b="0" i="0" u="none" strike="noStrike" dirty="0">
                          <a:solidFill>
                            <a:srgbClr val="000000"/>
                          </a:solidFill>
                          <a:latin typeface="+mj-lt"/>
                        </a:rPr>
                        <a:t>14,079</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altLang="zh-TW" sz="1050" b="0" i="0" u="none" strike="noStrike" dirty="0">
                          <a:solidFill>
                            <a:srgbClr val="000000"/>
                          </a:solidFill>
                          <a:latin typeface="+mj-lt"/>
                        </a:rPr>
                        <a:t>12,593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altLang="zh-TW" sz="1050" b="0" i="0" u="none" strike="noStrike" dirty="0">
                          <a:solidFill>
                            <a:srgbClr val="000000"/>
                          </a:solidFill>
                          <a:latin typeface="+mj-lt"/>
                        </a:rPr>
                        <a:t>11,955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US" altLang="zh-TW" sz="1050" b="0" i="0" u="none" strike="noStrike" kern="1200" dirty="0">
                          <a:solidFill>
                            <a:srgbClr val="000000"/>
                          </a:solidFill>
                          <a:latin typeface="+mj-lt"/>
                          <a:ea typeface="+mn-ea"/>
                          <a:cs typeface="+mn-cs"/>
                        </a:rPr>
                        <a:t>18,300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US" altLang="zh-TW" sz="1050" b="0" i="0" u="none" strike="noStrike" kern="1200" dirty="0">
                          <a:solidFill>
                            <a:srgbClr val="000000"/>
                          </a:solidFill>
                          <a:latin typeface="+mj-lt"/>
                          <a:ea typeface="+mn-ea"/>
                          <a:cs typeface="+mn-cs"/>
                        </a:rPr>
                        <a:t>27,349</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69614">
                <a:tc gridSpan="4">
                  <a:txBody>
                    <a:bodyPr/>
                    <a:lstStyle/>
                    <a:p>
                      <a:pPr algn="l" rtl="0" fontAlgn="b"/>
                      <a:r>
                        <a:rPr lang="en-US" sz="1100" b="1" i="0" u="none" strike="noStrike" dirty="0">
                          <a:solidFill>
                            <a:srgbClr val="000000"/>
                          </a:solidFill>
                          <a:latin typeface="+mj-lt"/>
                        </a:rPr>
                        <a:t>Total assets</a:t>
                      </a:r>
                    </a:p>
                  </a:txBody>
                  <a:tcPr marL="0" marR="0" marT="0" marB="0" anchor="ctr">
                    <a:lnL>
                      <a:noFill/>
                    </a:lnL>
                    <a:lnR>
                      <a:noFill/>
                    </a:lnR>
                    <a:lnT w="6350" cap="flat" cmpd="sng" algn="ctr">
                      <a:solidFill>
                        <a:srgbClr val="000000"/>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r" rtl="0" fontAlgn="b"/>
                      <a:r>
                        <a:rPr lang="en-US" altLang="zh-TW" sz="1050" b="1" i="0" u="none" strike="noStrike" dirty="0">
                          <a:solidFill>
                            <a:srgbClr val="000000"/>
                          </a:solidFill>
                          <a:latin typeface="+mj-lt"/>
                        </a:rPr>
                        <a:t>39,674</a:t>
                      </a:r>
                      <a:r>
                        <a:rPr lang="zh-TW" altLang="en-US" sz="1050" b="0" i="0" u="none" strike="noStrike" dirty="0">
                          <a:solidFill>
                            <a:srgbClr val="C00000"/>
                          </a:solidFill>
                          <a:latin typeface="+mj-lt"/>
                        </a:rPr>
                        <a:t>　</a:t>
                      </a:r>
                    </a:p>
                  </a:txBody>
                  <a:tcPr marL="0" marR="0" marT="0" marB="0" anchor="ctr">
                    <a:lnL>
                      <a:noFill/>
                    </a:lnL>
                    <a:lnR>
                      <a:noFill/>
                    </a:lnR>
                    <a:lnT w="6350" cap="flat" cmpd="sng" algn="ctr">
                      <a:solidFill>
                        <a:srgbClr val="000000"/>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algn="r" rtl="0" fontAlgn="b"/>
                      <a:r>
                        <a:rPr lang="en-US" altLang="zh-TW" sz="1050" b="1" i="0" u="none" strike="noStrike" dirty="0">
                          <a:solidFill>
                            <a:srgbClr val="000000"/>
                          </a:solidFill>
                          <a:latin typeface="+mj-lt"/>
                        </a:rPr>
                        <a:t>40,887</a:t>
                      </a:r>
                      <a:r>
                        <a:rPr lang="zh-TW" altLang="en-US" sz="1050" b="0" i="0" u="none" strike="noStrike" dirty="0">
                          <a:solidFill>
                            <a:srgbClr val="C00000"/>
                          </a:solidFill>
                          <a:latin typeface="+mj-lt"/>
                        </a:rPr>
                        <a:t>　</a:t>
                      </a:r>
                    </a:p>
                  </a:txBody>
                  <a:tcPr marL="0" marR="0" marT="0" marB="0" anchor="ctr">
                    <a:lnL>
                      <a:noFill/>
                    </a:lnL>
                    <a:lnR>
                      <a:noFill/>
                    </a:lnR>
                    <a:lnT w="6350" cap="flat" cmpd="sng" algn="ctr">
                      <a:solidFill>
                        <a:srgbClr val="000000"/>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algn="r" rtl="0" fontAlgn="b"/>
                      <a:r>
                        <a:rPr lang="en-US" altLang="zh-TW" sz="1050" b="1" i="0" u="none" strike="noStrike" dirty="0">
                          <a:solidFill>
                            <a:srgbClr val="000000"/>
                          </a:solidFill>
                          <a:latin typeface="+mj-lt"/>
                        </a:rPr>
                        <a:t>46,186</a:t>
                      </a:r>
                      <a:r>
                        <a:rPr lang="zh-TW" altLang="en-US" sz="1050" b="0" i="0" u="none" strike="noStrike" dirty="0">
                          <a:solidFill>
                            <a:srgbClr val="C00000"/>
                          </a:solidFill>
                          <a:latin typeface="+mj-lt"/>
                        </a:rPr>
                        <a:t>　</a:t>
                      </a:r>
                    </a:p>
                  </a:txBody>
                  <a:tcPr marL="0" marR="0" marT="0" marB="0" anchor="ctr">
                    <a:lnL>
                      <a:noFill/>
                    </a:lnL>
                    <a:lnR>
                      <a:noFill/>
                    </a:lnR>
                    <a:lnT w="6350" cap="flat" cmpd="sng" algn="ctr">
                      <a:solidFill>
                        <a:srgbClr val="000000"/>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algn="r" rtl="0" fontAlgn="b"/>
                      <a:r>
                        <a:rPr lang="en-US" altLang="zh-TW" sz="1050" b="1" i="0" u="none" strike="noStrike" dirty="0">
                          <a:solidFill>
                            <a:srgbClr val="000000"/>
                          </a:solidFill>
                          <a:latin typeface="+mj-lt"/>
                        </a:rPr>
                        <a:t>83,014</a:t>
                      </a:r>
                      <a:r>
                        <a:rPr lang="zh-TW" altLang="en-US" sz="1050" b="0" i="0" u="none" strike="noStrike" dirty="0">
                          <a:solidFill>
                            <a:srgbClr val="C00000"/>
                          </a:solidFill>
                          <a:latin typeface="+mj-lt"/>
                        </a:rPr>
                        <a:t>　</a:t>
                      </a:r>
                    </a:p>
                  </a:txBody>
                  <a:tcPr marL="0" marR="0" marT="0" marB="0" anchor="ctr">
                    <a:lnL>
                      <a:noFill/>
                    </a:lnL>
                    <a:lnR>
                      <a:noFill/>
                    </a:lnR>
                    <a:lnT w="6350" cap="flat" cmpd="sng" algn="ctr">
                      <a:solidFill>
                        <a:srgbClr val="000000"/>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algn="r" rtl="0" fontAlgn="b"/>
                      <a:r>
                        <a:rPr lang="en-US" altLang="zh-TW" sz="1050" b="1" i="0" u="none" strike="noStrike" dirty="0">
                          <a:solidFill>
                            <a:srgbClr val="000000"/>
                          </a:solidFill>
                          <a:latin typeface="+mj-lt"/>
                        </a:rPr>
                        <a:t>89,343</a:t>
                      </a:r>
                      <a:r>
                        <a:rPr lang="zh-TW" altLang="en-US" sz="1050" b="0" i="0" u="none" strike="noStrike" dirty="0">
                          <a:solidFill>
                            <a:srgbClr val="C00000"/>
                          </a:solidFill>
                          <a:latin typeface="+mj-lt"/>
                        </a:rPr>
                        <a:t>　</a:t>
                      </a:r>
                    </a:p>
                  </a:txBody>
                  <a:tcPr marL="0" marR="0" marT="0" marB="0" anchor="ctr">
                    <a:lnL>
                      <a:noFill/>
                    </a:lnL>
                    <a:lnR>
                      <a:noFill/>
                    </a:lnR>
                    <a:lnT w="6350" cap="flat" cmpd="sng" algn="ctr">
                      <a:solidFill>
                        <a:srgbClr val="000000"/>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algn="r" rtl="0" fontAlgn="b"/>
                      <a:r>
                        <a:rPr lang="en-US" altLang="zh-TW" sz="1050" b="1" i="0" u="none" strike="noStrike" dirty="0">
                          <a:solidFill>
                            <a:srgbClr val="000000"/>
                          </a:solidFill>
                          <a:latin typeface="+mj-lt"/>
                        </a:rPr>
                        <a:t>103,985</a:t>
                      </a:r>
                      <a:r>
                        <a:rPr lang="zh-TW" altLang="en-US" sz="1050" b="0" i="0" u="none" strike="noStrike" dirty="0">
                          <a:solidFill>
                            <a:srgbClr val="C00000"/>
                          </a:solidFill>
                          <a:latin typeface="+mj-lt"/>
                        </a:rPr>
                        <a:t>　</a:t>
                      </a:r>
                    </a:p>
                  </a:txBody>
                  <a:tcPr marL="0" marR="0" marT="0" marB="0" anchor="ctr">
                    <a:lnL>
                      <a:noFill/>
                    </a:lnL>
                    <a:lnR>
                      <a:noFill/>
                    </a:lnR>
                    <a:lnT w="6350" cap="flat" cmpd="sng" algn="ctr">
                      <a:solidFill>
                        <a:srgbClr val="000000"/>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algn="r" defTabSz="914400" rtl="0" eaLnBrk="1" fontAlgn="b" latinLnBrk="0" hangingPunct="1"/>
                      <a:r>
                        <a:rPr lang="en-US" altLang="zh-TW" sz="1050" b="1" i="0" u="none" strike="noStrike" kern="1200" dirty="0">
                          <a:solidFill>
                            <a:srgbClr val="000000"/>
                          </a:solidFill>
                          <a:latin typeface="+mj-lt"/>
                          <a:ea typeface="+mn-ea"/>
                          <a:cs typeface="+mn-cs"/>
                        </a:rPr>
                        <a:t>109,383</a:t>
                      </a:r>
                      <a:r>
                        <a:rPr lang="zh-TW" altLang="en-US" sz="1050" b="1" i="0" u="none" strike="noStrike" kern="1200" dirty="0">
                          <a:solidFill>
                            <a:srgbClr val="000000"/>
                          </a:solidFill>
                          <a:latin typeface="+mj-lt"/>
                          <a:ea typeface="+mn-ea"/>
                          <a:cs typeface="+mn-cs"/>
                        </a:rPr>
                        <a:t>　</a:t>
                      </a:r>
                    </a:p>
                  </a:txBody>
                  <a:tcPr marL="0" marR="0" marT="0" marB="0" anchor="ctr">
                    <a:lnL>
                      <a:noFill/>
                    </a:lnL>
                    <a:lnR>
                      <a:noFill/>
                    </a:lnR>
                    <a:lnT w="6350" cap="flat" cmpd="sng" algn="ctr">
                      <a:solidFill>
                        <a:srgbClr val="000000"/>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algn="r" defTabSz="914400" rtl="0" eaLnBrk="1" fontAlgn="b" latinLnBrk="0" hangingPunct="1"/>
                      <a:r>
                        <a:rPr lang="en-US" altLang="zh-TW" sz="1050" b="1" i="0" u="none" strike="noStrike" kern="1200" dirty="0">
                          <a:solidFill>
                            <a:srgbClr val="000000"/>
                          </a:solidFill>
                          <a:latin typeface="+mj-lt"/>
                          <a:ea typeface="+mn-ea"/>
                          <a:cs typeface="+mn-cs"/>
                        </a:rPr>
                        <a:t>109,953</a:t>
                      </a:r>
                    </a:p>
                  </a:txBody>
                  <a:tcPr marL="0" marR="0" marT="0" marB="0" anchor="ctr">
                    <a:lnL>
                      <a:noFill/>
                    </a:lnL>
                    <a:lnR>
                      <a:noFill/>
                    </a:lnR>
                    <a:lnT w="6350" cap="flat" cmpd="sng" algn="ctr">
                      <a:solidFill>
                        <a:srgbClr val="000000"/>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xmlns="" val="10009"/>
                  </a:ext>
                </a:extLst>
              </a:tr>
              <a:tr h="269614">
                <a:tc gridSpan="2">
                  <a:txBody>
                    <a:bodyPr/>
                    <a:lstStyle/>
                    <a:p>
                      <a:pPr algn="l" rtl="0" fontAlgn="b"/>
                      <a:r>
                        <a:rPr lang="en-US" sz="1100" b="1" i="0" u="sng" strike="noStrike" dirty="0">
                          <a:solidFill>
                            <a:srgbClr val="000000"/>
                          </a:solidFill>
                          <a:latin typeface="+mj-lt"/>
                        </a:rPr>
                        <a:t>Liabilities</a:t>
                      </a:r>
                    </a:p>
                  </a:txBody>
                  <a:tcPr marL="0" marR="0" marT="0" marB="0" anchor="ctr">
                    <a:lnL>
                      <a:noFill/>
                    </a:lnL>
                    <a:lnR>
                      <a:noFill/>
                    </a:lnR>
                    <a:lnT w="28575" cap="flat" cmpd="sng" algn="ctr">
                      <a:solidFill>
                        <a:schemeClr val="bg2">
                          <a:lumMod val="50000"/>
                        </a:schemeClr>
                      </a:solidFill>
                      <a:prstDash val="solid"/>
                      <a:round/>
                      <a:headEnd type="none" w="med" len="med"/>
                      <a:tailEnd type="none" w="med" len="med"/>
                    </a:lnT>
                    <a:lnB>
                      <a:noFill/>
                    </a:lnB>
                    <a:solidFill>
                      <a:srgbClr val="D8D8D8"/>
                    </a:solidFill>
                  </a:tcPr>
                </a:tc>
                <a:tc hMerge="1">
                  <a:txBody>
                    <a:bodyPr/>
                    <a:lstStyle/>
                    <a:p>
                      <a:endParaRPr lang="zh-TW" altLang="en-US"/>
                    </a:p>
                  </a:txBody>
                  <a:tcPr/>
                </a:tc>
                <a:tc gridSpan="2">
                  <a:txBody>
                    <a:bodyPr/>
                    <a:lstStyle/>
                    <a:p>
                      <a:pPr algn="l" rtl="0" fontAlgn="b"/>
                      <a:r>
                        <a:rPr lang="zh-TW" altLang="en-US" sz="1100" b="0" i="0" u="none" strike="noStrike" dirty="0">
                          <a:solidFill>
                            <a:srgbClr val="000000"/>
                          </a:solidFill>
                          <a:latin typeface="+mj-lt"/>
                        </a:rPr>
                        <a:t>　</a:t>
                      </a:r>
                    </a:p>
                  </a:txBody>
                  <a:tcPr marL="0" marR="0" marT="0" marB="0" anchor="ctr">
                    <a:lnL>
                      <a:noFill/>
                    </a:lnL>
                    <a:lnR>
                      <a:noFill/>
                    </a:lnR>
                    <a:lnT w="28575" cap="flat" cmpd="sng" algn="ctr">
                      <a:solidFill>
                        <a:schemeClr val="bg2">
                          <a:lumMod val="50000"/>
                        </a:schemeClr>
                      </a:solidFill>
                      <a:prstDash val="solid"/>
                      <a:round/>
                      <a:headEnd type="none" w="med" len="med"/>
                      <a:tailEnd type="none" w="med" len="med"/>
                    </a:lnT>
                    <a:lnB>
                      <a:noFill/>
                    </a:lnB>
                    <a:solidFill>
                      <a:srgbClr val="D8D8D8"/>
                    </a:solidFill>
                  </a:tcPr>
                </a:tc>
                <a:tc hMerge="1">
                  <a:txBody>
                    <a:bodyPr/>
                    <a:lstStyle/>
                    <a:p>
                      <a:endParaRPr lang="zh-TW" altLang="en-US"/>
                    </a:p>
                  </a:txBody>
                  <a:tcPr/>
                </a:tc>
                <a:tc>
                  <a:txBody>
                    <a:bodyPr/>
                    <a:lstStyle/>
                    <a:p>
                      <a:pPr algn="r" rtl="0" fontAlgn="b"/>
                      <a:endParaRPr lang="zh-TW" altLang="en-US" sz="1050" b="0" i="0" u="none" strike="noStrike" dirty="0">
                        <a:solidFill>
                          <a:srgbClr val="C00000"/>
                        </a:solidFill>
                        <a:latin typeface="+mj-lt"/>
                      </a:endParaRPr>
                    </a:p>
                  </a:txBody>
                  <a:tcPr marL="0" marR="0" marT="0" marB="0" anchor="ctr">
                    <a:lnL>
                      <a:noFill/>
                    </a:lnL>
                    <a:lnR>
                      <a:noFill/>
                    </a:lnR>
                    <a:lnT w="28575" cap="flat" cmpd="sng" algn="ctr">
                      <a:solidFill>
                        <a:schemeClr val="bg2">
                          <a:lumMod val="50000"/>
                        </a:schemeClr>
                      </a:solidFill>
                      <a:prstDash val="solid"/>
                      <a:round/>
                      <a:headEnd type="none" w="med" len="med"/>
                      <a:tailEnd type="none" w="med" len="med"/>
                    </a:lnT>
                    <a:lnB w="38100" cap="flat" cmpd="sng" algn="ctr">
                      <a:noFill/>
                      <a:prstDash val="solid"/>
                      <a:round/>
                      <a:headEnd type="none" w="med" len="med"/>
                      <a:tailEnd type="none" w="med" len="med"/>
                    </a:lnB>
                    <a:solidFill>
                      <a:srgbClr val="D8D8D8"/>
                    </a:solidFill>
                  </a:tcPr>
                </a:tc>
                <a:tc>
                  <a:txBody>
                    <a:bodyPr/>
                    <a:lstStyle/>
                    <a:p>
                      <a:pPr algn="r" rtl="0" fontAlgn="b"/>
                      <a:endParaRPr lang="zh-TW" altLang="en-US" sz="1050" b="0" i="0" u="none" strike="noStrike" dirty="0">
                        <a:solidFill>
                          <a:srgbClr val="C00000"/>
                        </a:solidFill>
                        <a:latin typeface="+mj-lt"/>
                      </a:endParaRPr>
                    </a:p>
                  </a:txBody>
                  <a:tcPr marL="0" marR="0" marT="0" marB="0" anchor="ctr">
                    <a:lnL>
                      <a:noFill/>
                    </a:lnL>
                    <a:lnR>
                      <a:noFill/>
                    </a:lnR>
                    <a:lnT w="28575" cap="flat" cmpd="sng" algn="ctr">
                      <a:solidFill>
                        <a:schemeClr val="bg2">
                          <a:lumMod val="50000"/>
                        </a:schemeClr>
                      </a:solidFill>
                      <a:prstDash val="solid"/>
                      <a:round/>
                      <a:headEnd type="none" w="med" len="med"/>
                      <a:tailEnd type="none" w="med" len="med"/>
                    </a:lnT>
                    <a:lnB w="38100" cap="flat" cmpd="sng" algn="ctr">
                      <a:noFill/>
                      <a:prstDash val="solid"/>
                      <a:round/>
                      <a:headEnd type="none" w="med" len="med"/>
                      <a:tailEnd type="none" w="med" len="med"/>
                    </a:lnB>
                    <a:solidFill>
                      <a:srgbClr val="D8D8D8"/>
                    </a:solidFill>
                  </a:tcPr>
                </a:tc>
                <a:tc>
                  <a:txBody>
                    <a:bodyPr/>
                    <a:lstStyle/>
                    <a:p>
                      <a:pPr algn="r" rtl="0" fontAlgn="b"/>
                      <a:endParaRPr lang="zh-TW" altLang="en-US" sz="1050" b="0" i="0" u="none" strike="noStrike" dirty="0">
                        <a:solidFill>
                          <a:srgbClr val="C00000"/>
                        </a:solidFill>
                        <a:latin typeface="+mj-lt"/>
                      </a:endParaRPr>
                    </a:p>
                  </a:txBody>
                  <a:tcPr marL="0" marR="0" marT="0" marB="0" anchor="ctr">
                    <a:lnL>
                      <a:noFill/>
                    </a:lnL>
                    <a:lnR>
                      <a:noFill/>
                    </a:lnR>
                    <a:lnT w="28575" cap="flat" cmpd="sng" algn="ctr">
                      <a:solidFill>
                        <a:schemeClr val="bg2">
                          <a:lumMod val="50000"/>
                        </a:schemeClr>
                      </a:solidFill>
                      <a:prstDash val="solid"/>
                      <a:round/>
                      <a:headEnd type="none" w="med" len="med"/>
                      <a:tailEnd type="none" w="med" len="med"/>
                    </a:lnT>
                    <a:lnB w="25400" cap="flat" cmpd="dbl" algn="ctr">
                      <a:noFill/>
                      <a:prstDash val="solid"/>
                      <a:round/>
                      <a:headEnd type="none" w="med" len="med"/>
                      <a:tailEnd type="none" w="med" len="med"/>
                    </a:lnB>
                    <a:solidFill>
                      <a:srgbClr val="D8D8D8"/>
                    </a:solidFill>
                  </a:tcPr>
                </a:tc>
                <a:tc>
                  <a:txBody>
                    <a:bodyPr/>
                    <a:lstStyle/>
                    <a:p>
                      <a:pPr algn="r" rtl="0" fontAlgn="b"/>
                      <a:endParaRPr lang="zh-TW" altLang="en-US" sz="1050" b="0" i="0" u="none" strike="noStrike" dirty="0">
                        <a:solidFill>
                          <a:srgbClr val="C00000"/>
                        </a:solidFill>
                        <a:latin typeface="+mj-lt"/>
                      </a:endParaRPr>
                    </a:p>
                  </a:txBody>
                  <a:tcPr marL="0" marR="0" marT="0" marB="0" anchor="ctr">
                    <a:lnL>
                      <a:noFill/>
                    </a:lnL>
                    <a:lnR>
                      <a:noFill/>
                    </a:lnR>
                    <a:lnT w="28575" cap="flat" cmpd="sng" algn="ctr">
                      <a:solidFill>
                        <a:schemeClr val="bg2">
                          <a:lumMod val="50000"/>
                        </a:schemeClr>
                      </a:solidFill>
                      <a:prstDash val="solid"/>
                      <a:round/>
                      <a:headEnd type="none" w="med" len="med"/>
                      <a:tailEnd type="none" w="med" len="med"/>
                    </a:lnT>
                    <a:lnB w="25400" cap="flat" cmpd="dbl" algn="ctr">
                      <a:noFill/>
                      <a:prstDash val="solid"/>
                      <a:round/>
                      <a:headEnd type="none" w="med" len="med"/>
                      <a:tailEnd type="none" w="med" len="med"/>
                    </a:lnB>
                    <a:solidFill>
                      <a:srgbClr val="D8D8D8"/>
                    </a:solidFill>
                  </a:tcPr>
                </a:tc>
                <a:tc>
                  <a:txBody>
                    <a:bodyPr/>
                    <a:lstStyle/>
                    <a:p>
                      <a:pPr algn="r" rtl="0" fontAlgn="b"/>
                      <a:endParaRPr lang="zh-TW" altLang="en-US" sz="1050" b="0" i="0" u="none" strike="noStrike" dirty="0">
                        <a:solidFill>
                          <a:srgbClr val="C00000"/>
                        </a:solidFill>
                        <a:latin typeface="+mj-lt"/>
                      </a:endParaRPr>
                    </a:p>
                  </a:txBody>
                  <a:tcPr marL="0" marR="0" marT="0" marB="0" anchor="ctr">
                    <a:lnL>
                      <a:noFill/>
                    </a:lnL>
                    <a:lnR>
                      <a:noFill/>
                    </a:lnR>
                    <a:lnT w="28575" cap="flat" cmpd="sng" algn="ctr">
                      <a:solidFill>
                        <a:schemeClr val="bg2">
                          <a:lumMod val="50000"/>
                        </a:schemeClr>
                      </a:solidFill>
                      <a:prstDash val="solid"/>
                      <a:round/>
                      <a:headEnd type="none" w="med" len="med"/>
                      <a:tailEnd type="none" w="med" len="med"/>
                    </a:lnT>
                    <a:lnB w="25400" cap="flat" cmpd="dbl" algn="ctr">
                      <a:noFill/>
                      <a:prstDash val="solid"/>
                      <a:round/>
                      <a:headEnd type="none" w="med" len="med"/>
                      <a:tailEnd type="none" w="med" len="med"/>
                    </a:lnB>
                    <a:solidFill>
                      <a:srgbClr val="D8D8D8"/>
                    </a:solidFill>
                  </a:tcPr>
                </a:tc>
                <a:tc>
                  <a:txBody>
                    <a:bodyPr/>
                    <a:lstStyle/>
                    <a:p>
                      <a:pPr algn="r" rtl="0" fontAlgn="b"/>
                      <a:endParaRPr lang="zh-TW" altLang="en-US" sz="1050" b="0" i="0" u="none" strike="noStrike" dirty="0">
                        <a:solidFill>
                          <a:srgbClr val="C00000"/>
                        </a:solidFill>
                        <a:latin typeface="+mj-lt"/>
                      </a:endParaRPr>
                    </a:p>
                  </a:txBody>
                  <a:tcPr marL="0" marR="0" marT="0" marB="0" anchor="ctr">
                    <a:lnL>
                      <a:noFill/>
                    </a:lnL>
                    <a:lnR>
                      <a:noFill/>
                    </a:lnR>
                    <a:lnT w="28575" cap="flat" cmpd="sng" algn="ctr">
                      <a:solidFill>
                        <a:schemeClr val="bg2">
                          <a:lumMod val="50000"/>
                        </a:schemeClr>
                      </a:solidFill>
                      <a:prstDash val="solid"/>
                      <a:round/>
                      <a:headEnd type="none" w="med" len="med"/>
                      <a:tailEnd type="none" w="med" len="med"/>
                    </a:lnT>
                    <a:lnB w="25400" cap="flat" cmpd="dbl" algn="ctr">
                      <a:noFill/>
                      <a:prstDash val="solid"/>
                      <a:round/>
                      <a:headEnd type="none" w="med" len="med"/>
                      <a:tailEnd type="none" w="med" len="med"/>
                    </a:lnB>
                    <a:solidFill>
                      <a:srgbClr val="D8D8D8"/>
                    </a:solidFill>
                  </a:tcPr>
                </a:tc>
                <a:tc>
                  <a:txBody>
                    <a:bodyPr/>
                    <a:lstStyle/>
                    <a:p>
                      <a:pPr algn="r" rtl="0" fontAlgn="b"/>
                      <a:endParaRPr lang="zh-TW" altLang="en-US" sz="1050" b="0" i="0" u="none" strike="noStrike" dirty="0">
                        <a:solidFill>
                          <a:srgbClr val="C00000"/>
                        </a:solidFill>
                        <a:latin typeface="+mj-lt"/>
                      </a:endParaRPr>
                    </a:p>
                  </a:txBody>
                  <a:tcPr marL="0" marR="0" marT="0" marB="0" anchor="ctr">
                    <a:lnL>
                      <a:noFill/>
                    </a:lnL>
                    <a:lnR>
                      <a:noFill/>
                    </a:lnR>
                    <a:lnT w="28575" cap="flat" cmpd="sng" algn="ctr">
                      <a:solidFill>
                        <a:schemeClr val="bg2">
                          <a:lumMod val="50000"/>
                        </a:schemeClr>
                      </a:solidFill>
                      <a:prstDash val="solid"/>
                      <a:round/>
                      <a:headEnd type="none" w="med" len="med"/>
                      <a:tailEnd type="none" w="med" len="med"/>
                    </a:lnT>
                    <a:lnB w="25400" cap="flat" cmpd="dbl" algn="ctr">
                      <a:noFill/>
                      <a:prstDash val="solid"/>
                      <a:round/>
                      <a:headEnd type="none" w="med" len="med"/>
                      <a:tailEnd type="none" w="med" len="med"/>
                    </a:lnB>
                    <a:solidFill>
                      <a:srgbClr val="D8D8D8"/>
                    </a:solidFill>
                  </a:tcPr>
                </a:tc>
                <a:tc>
                  <a:txBody>
                    <a:bodyPr/>
                    <a:lstStyle/>
                    <a:p>
                      <a:pPr marL="0" algn="r" defTabSz="914400" rtl="0" eaLnBrk="1" fontAlgn="b" latinLnBrk="0" hangingPunct="1"/>
                      <a:endParaRPr lang="zh-TW" altLang="en-US" sz="1050" b="0" i="0" u="none" strike="noStrike" kern="1200" dirty="0">
                        <a:solidFill>
                          <a:srgbClr val="000000"/>
                        </a:solidFill>
                        <a:latin typeface="+mj-lt"/>
                        <a:ea typeface="+mn-ea"/>
                        <a:cs typeface="+mn-cs"/>
                      </a:endParaRPr>
                    </a:p>
                  </a:txBody>
                  <a:tcPr marL="0" marR="0" marT="0" marB="0" anchor="ctr">
                    <a:lnL>
                      <a:noFill/>
                    </a:lnL>
                    <a:lnR>
                      <a:noFill/>
                    </a:lnR>
                    <a:lnT w="28575" cap="flat" cmpd="sng" algn="ctr">
                      <a:solidFill>
                        <a:schemeClr val="bg2">
                          <a:lumMod val="50000"/>
                        </a:schemeClr>
                      </a:solidFill>
                      <a:prstDash val="solid"/>
                      <a:round/>
                      <a:headEnd type="none" w="med" len="med"/>
                      <a:tailEnd type="none" w="med" len="med"/>
                    </a:lnT>
                    <a:lnB w="25400" cap="flat" cmpd="dbl" algn="ctr">
                      <a:noFill/>
                      <a:prstDash val="solid"/>
                      <a:round/>
                      <a:headEnd type="none" w="med" len="med"/>
                      <a:tailEnd type="none" w="med" len="med"/>
                    </a:lnB>
                    <a:solidFill>
                      <a:srgbClr val="D8D8D8"/>
                    </a:solidFill>
                  </a:tcPr>
                </a:tc>
                <a:extLst>
                  <a:ext uri="{0D108BD9-81ED-4DB2-BD59-A6C34878D82A}">
                    <a16:rowId xmlns:a16="http://schemas.microsoft.com/office/drawing/2014/main" xmlns="" val="10010"/>
                  </a:ext>
                </a:extLst>
              </a:tr>
              <a:tr h="269614">
                <a:tc gridSpan="4">
                  <a:txBody>
                    <a:bodyPr/>
                    <a:lstStyle/>
                    <a:p>
                      <a:pPr marL="144000" algn="l" rtl="0" fontAlgn="b"/>
                      <a:r>
                        <a:rPr lang="en-US" sz="1100" b="0" i="0" u="none" strike="noStrike" dirty="0">
                          <a:solidFill>
                            <a:srgbClr val="000000"/>
                          </a:solidFill>
                          <a:latin typeface="+mj-lt"/>
                        </a:rPr>
                        <a:t>Short-term loan</a:t>
                      </a:r>
                    </a:p>
                  </a:txBody>
                  <a:tcPr marL="0" marR="0" marT="0" marB="0" anchor="ctr">
                    <a:lnL>
                      <a:noFill/>
                    </a:lnL>
                    <a:lnR>
                      <a:noFill/>
                    </a:lnR>
                    <a:lnT>
                      <a:noFill/>
                    </a:lnT>
                    <a:lnB>
                      <a:noFill/>
                    </a:lnB>
                  </a:tcPr>
                </a:tc>
                <a:tc hMerge="1">
                  <a:txBody>
                    <a:bodyPr/>
                    <a:lstStyle/>
                    <a:p>
                      <a:pPr algn="l" rtl="0" fontAlgn="b"/>
                      <a:endParaRPr lang="en-US" sz="1200" b="0" i="0" u="none" strike="noStrike" dirty="0">
                        <a:solidFill>
                          <a:srgbClr val="000000"/>
                        </a:solidFill>
                        <a:latin typeface="+mn-lt"/>
                      </a:endParaRPr>
                    </a:p>
                  </a:txBody>
                  <a:tcPr marL="0" marR="0" marT="0" marB="0" anchor="b">
                    <a:lnL>
                      <a:noFill/>
                    </a:lnL>
                    <a:lnR>
                      <a:noFill/>
                    </a:lnR>
                    <a:lnT>
                      <a:noFill/>
                    </a:lnT>
                    <a:lnB>
                      <a:noFill/>
                    </a:lnB>
                  </a:tcPr>
                </a:tc>
                <a:tc hMerge="1">
                  <a:txBody>
                    <a:bodyPr/>
                    <a:lstStyle/>
                    <a:p>
                      <a:endParaRPr lang="zh-TW" altLang="en-US"/>
                    </a:p>
                  </a:txBody>
                  <a:tcPr/>
                </a:tc>
                <a:tc hMerge="1">
                  <a:txBody>
                    <a:bodyPr/>
                    <a:lstStyle/>
                    <a:p>
                      <a:endParaRPr lang="zh-TW" altLang="en-US"/>
                    </a:p>
                  </a:txBody>
                  <a:tcPr/>
                </a:tc>
                <a:tc>
                  <a:txBody>
                    <a:bodyPr/>
                    <a:lstStyle/>
                    <a:p>
                      <a:pPr algn="r" rtl="0" fontAlgn="b"/>
                      <a:r>
                        <a:rPr lang="en-US" altLang="zh-TW" sz="1050" b="0" i="0" u="none" strike="noStrike">
                          <a:solidFill>
                            <a:srgbClr val="000000"/>
                          </a:solidFill>
                          <a:latin typeface="+mj-lt"/>
                        </a:rPr>
                        <a:t>2,576</a:t>
                      </a:r>
                    </a:p>
                  </a:txBody>
                  <a:tcPr marL="0" marR="0" marT="0" marB="0" anchor="ctr">
                    <a:lnL>
                      <a:noFill/>
                    </a:lnL>
                    <a:lnR>
                      <a:noFill/>
                    </a:lnR>
                    <a:lnT>
                      <a:noFill/>
                    </a:lnT>
                    <a:lnB>
                      <a:noFill/>
                    </a:lnB>
                  </a:tcPr>
                </a:tc>
                <a:tc>
                  <a:txBody>
                    <a:bodyPr/>
                    <a:lstStyle/>
                    <a:p>
                      <a:pPr algn="r" rtl="0" fontAlgn="b"/>
                      <a:r>
                        <a:rPr lang="en-US" altLang="zh-TW" sz="1050" b="0" i="0" u="none" strike="noStrike">
                          <a:solidFill>
                            <a:srgbClr val="000000"/>
                          </a:solidFill>
                          <a:latin typeface="+mj-lt"/>
                        </a:rPr>
                        <a:t>3,486</a:t>
                      </a:r>
                    </a:p>
                  </a:txBody>
                  <a:tcPr marL="0" marR="0" marT="0" marB="0" anchor="ctr">
                    <a:lnL>
                      <a:noFill/>
                    </a:lnL>
                    <a:lnR>
                      <a:noFill/>
                    </a:lnR>
                    <a:lnT>
                      <a:noFill/>
                    </a:lnT>
                    <a:lnB>
                      <a:noFill/>
                    </a:lnB>
                  </a:tcPr>
                </a:tc>
                <a:tc>
                  <a:txBody>
                    <a:bodyPr/>
                    <a:lstStyle/>
                    <a:p>
                      <a:pPr algn="r" rtl="0" fontAlgn="b"/>
                      <a:r>
                        <a:rPr lang="en-US" altLang="zh-TW" sz="1050" b="0" i="0" u="none" strike="noStrike">
                          <a:solidFill>
                            <a:srgbClr val="000000"/>
                          </a:solidFill>
                          <a:latin typeface="+mj-lt"/>
                        </a:rPr>
                        <a:t>2,676</a:t>
                      </a:r>
                    </a:p>
                  </a:txBody>
                  <a:tcPr marL="0" marR="0" marT="0" marB="0" anchor="ctr">
                    <a:lnL>
                      <a:noFill/>
                    </a:lnL>
                    <a:lnR>
                      <a:noFill/>
                    </a:lnR>
                    <a:lnT>
                      <a:noFill/>
                    </a:lnT>
                    <a:lnB>
                      <a:noFill/>
                    </a:lnB>
                  </a:tcPr>
                </a:tc>
                <a:tc>
                  <a:txBody>
                    <a:bodyPr/>
                    <a:lstStyle/>
                    <a:p>
                      <a:pPr algn="r" rtl="0" fontAlgn="b"/>
                      <a:r>
                        <a:rPr lang="en-US" altLang="zh-TW" sz="1050" b="0" i="0" u="none" strike="noStrike">
                          <a:solidFill>
                            <a:srgbClr val="000000"/>
                          </a:solidFill>
                          <a:latin typeface="+mj-lt"/>
                        </a:rPr>
                        <a:t>17,704</a:t>
                      </a:r>
                    </a:p>
                  </a:txBody>
                  <a:tcPr marL="0" marR="0" marT="0" marB="0" anchor="ctr">
                    <a:lnL>
                      <a:noFill/>
                    </a:lnL>
                    <a:lnR>
                      <a:noFill/>
                    </a:lnR>
                    <a:lnT>
                      <a:noFill/>
                    </a:lnT>
                    <a:lnB>
                      <a:noFill/>
                    </a:lnB>
                  </a:tcPr>
                </a:tc>
                <a:tc>
                  <a:txBody>
                    <a:bodyPr/>
                    <a:lstStyle/>
                    <a:p>
                      <a:pPr algn="r" rtl="0" fontAlgn="b"/>
                      <a:r>
                        <a:rPr lang="en-US" altLang="zh-TW" sz="1050" b="0" i="0" u="none" strike="noStrike">
                          <a:solidFill>
                            <a:srgbClr val="000000"/>
                          </a:solidFill>
                          <a:latin typeface="+mj-lt"/>
                        </a:rPr>
                        <a:t>14,367</a:t>
                      </a:r>
                    </a:p>
                  </a:txBody>
                  <a:tcPr marL="0" marR="0" marT="0" marB="0" anchor="ctr">
                    <a:lnL>
                      <a:noFill/>
                    </a:lnL>
                    <a:lnR>
                      <a:noFill/>
                    </a:lnR>
                    <a:lnT>
                      <a:noFill/>
                    </a:lnT>
                    <a:lnB>
                      <a:noFill/>
                    </a:lnB>
                  </a:tcPr>
                </a:tc>
                <a:tc>
                  <a:txBody>
                    <a:bodyPr/>
                    <a:lstStyle/>
                    <a:p>
                      <a:pPr algn="r" rtl="0" fontAlgn="b"/>
                      <a:r>
                        <a:rPr lang="en-US" altLang="zh-TW" sz="1050" b="0" i="0" u="none" strike="noStrike">
                          <a:solidFill>
                            <a:srgbClr val="000000"/>
                          </a:solidFill>
                          <a:latin typeface="+mj-lt"/>
                        </a:rPr>
                        <a:t>9,335</a:t>
                      </a:r>
                    </a:p>
                  </a:txBody>
                  <a:tcPr marL="0" marR="0" marT="0" marB="0" anchor="ctr">
                    <a:lnL>
                      <a:noFill/>
                    </a:lnL>
                    <a:lnR>
                      <a:noFill/>
                    </a:lnR>
                    <a:lnT>
                      <a:noFill/>
                    </a:lnT>
                    <a:lnB>
                      <a:noFill/>
                    </a:lnB>
                  </a:tcPr>
                </a:tc>
                <a:tc>
                  <a:txBody>
                    <a:bodyPr/>
                    <a:lstStyle/>
                    <a:p>
                      <a:pPr algn="r" rtl="0" fontAlgn="b"/>
                      <a:r>
                        <a:rPr lang="en-US" altLang="zh-TW" sz="1050" b="0" i="0" u="none" strike="noStrike" dirty="0">
                          <a:solidFill>
                            <a:srgbClr val="000000"/>
                          </a:solidFill>
                          <a:latin typeface="+mj-lt"/>
                        </a:rPr>
                        <a:t>11,465</a:t>
                      </a:r>
                    </a:p>
                  </a:txBody>
                  <a:tcPr marL="0" marR="0" marT="0" marB="0" anchor="ctr">
                    <a:lnL>
                      <a:noFill/>
                    </a:lnL>
                    <a:lnR>
                      <a:noFill/>
                    </a:lnR>
                    <a:lnT>
                      <a:noFill/>
                    </a:lnT>
                    <a:lnB>
                      <a:noFill/>
                    </a:lnB>
                  </a:tcPr>
                </a:tc>
                <a:tc>
                  <a:txBody>
                    <a:bodyPr/>
                    <a:lstStyle/>
                    <a:p>
                      <a:pPr marL="0" algn="r" defTabSz="914400" rtl="0" eaLnBrk="1" fontAlgn="b" latinLnBrk="0" hangingPunct="1"/>
                      <a:r>
                        <a:rPr lang="en-US" altLang="zh-TW" sz="1050" b="0" i="0" u="none" strike="noStrike" kern="1200" dirty="0">
                          <a:solidFill>
                            <a:srgbClr val="000000"/>
                          </a:solidFill>
                          <a:latin typeface="+mj-lt"/>
                          <a:ea typeface="+mn-ea"/>
                          <a:cs typeface="+mn-cs"/>
                        </a:rPr>
                        <a:t>10,804</a:t>
                      </a:r>
                    </a:p>
                  </a:txBody>
                  <a:tcPr marL="0" marR="0" marT="0" marB="0" anchor="ctr">
                    <a:lnL>
                      <a:noFill/>
                    </a:lnL>
                    <a:lnR>
                      <a:noFill/>
                    </a:lnR>
                    <a:lnT>
                      <a:noFill/>
                    </a:lnT>
                    <a:lnB>
                      <a:noFill/>
                    </a:lnB>
                  </a:tcPr>
                </a:tc>
                <a:extLst>
                  <a:ext uri="{0D108BD9-81ED-4DB2-BD59-A6C34878D82A}">
                    <a16:rowId xmlns:a16="http://schemas.microsoft.com/office/drawing/2014/main" xmlns="" val="10011"/>
                  </a:ext>
                </a:extLst>
              </a:tr>
              <a:tr h="269614">
                <a:tc gridSpan="4">
                  <a:txBody>
                    <a:bodyPr/>
                    <a:lstStyle/>
                    <a:p>
                      <a:pPr marL="144000" algn="l" rtl="0" fontAlgn="b"/>
                      <a:r>
                        <a:rPr lang="en-US" sz="1100" b="0" i="0" u="none" strike="noStrike" dirty="0">
                          <a:solidFill>
                            <a:srgbClr val="000000"/>
                          </a:solidFill>
                          <a:latin typeface="+mj-lt"/>
                        </a:rPr>
                        <a:t>Account payable</a:t>
                      </a:r>
                    </a:p>
                  </a:txBody>
                  <a:tcPr marL="0" marR="0" marT="0" marB="0" anchor="ctr">
                    <a:lnL>
                      <a:noFill/>
                    </a:lnL>
                    <a:lnR>
                      <a:noFill/>
                    </a:lnR>
                    <a:lnT>
                      <a:noFill/>
                    </a:lnT>
                    <a:lnB>
                      <a:noFill/>
                    </a:lnB>
                  </a:tcPr>
                </a:tc>
                <a:tc hMerge="1">
                  <a:txBody>
                    <a:bodyPr/>
                    <a:lstStyle/>
                    <a:p>
                      <a:pPr algn="l" rtl="0" fontAlgn="b"/>
                      <a:endParaRPr lang="en-US" sz="1200" b="0" i="0" u="none" strike="noStrike" dirty="0">
                        <a:solidFill>
                          <a:srgbClr val="000000"/>
                        </a:solidFill>
                        <a:latin typeface="+mn-lt"/>
                      </a:endParaRPr>
                    </a:p>
                  </a:txBody>
                  <a:tcPr marL="0" marR="0" marT="0" marB="0" anchor="b">
                    <a:lnL>
                      <a:noFill/>
                    </a:lnL>
                    <a:lnR>
                      <a:noFill/>
                    </a:lnR>
                    <a:lnT>
                      <a:noFill/>
                    </a:lnT>
                    <a:lnB>
                      <a:noFill/>
                    </a:lnB>
                  </a:tcPr>
                </a:tc>
                <a:tc hMerge="1">
                  <a:txBody>
                    <a:bodyPr/>
                    <a:lstStyle/>
                    <a:p>
                      <a:endParaRPr lang="zh-TW" altLang="en-US"/>
                    </a:p>
                  </a:txBody>
                  <a:tcPr/>
                </a:tc>
                <a:tc hMerge="1">
                  <a:txBody>
                    <a:bodyPr/>
                    <a:lstStyle/>
                    <a:p>
                      <a:endParaRPr lang="zh-TW" altLang="en-US"/>
                    </a:p>
                  </a:txBody>
                  <a:tcPr/>
                </a:tc>
                <a:tc>
                  <a:txBody>
                    <a:bodyPr/>
                    <a:lstStyle/>
                    <a:p>
                      <a:pPr algn="r" rtl="0" fontAlgn="b"/>
                      <a:r>
                        <a:rPr lang="en-US" altLang="zh-TW" sz="1050" b="0" i="0" u="none" strike="noStrike">
                          <a:solidFill>
                            <a:srgbClr val="000000"/>
                          </a:solidFill>
                          <a:latin typeface="+mj-lt"/>
                        </a:rPr>
                        <a:t>2,754</a:t>
                      </a:r>
                    </a:p>
                  </a:txBody>
                  <a:tcPr marL="0" marR="0" marT="0" marB="0" anchor="ctr">
                    <a:lnL>
                      <a:noFill/>
                    </a:lnL>
                    <a:lnR>
                      <a:noFill/>
                    </a:lnR>
                    <a:lnT>
                      <a:noFill/>
                    </a:lnT>
                    <a:lnB>
                      <a:noFill/>
                    </a:lnB>
                  </a:tcPr>
                </a:tc>
                <a:tc>
                  <a:txBody>
                    <a:bodyPr/>
                    <a:lstStyle/>
                    <a:p>
                      <a:pPr algn="r" rtl="0" fontAlgn="b"/>
                      <a:r>
                        <a:rPr lang="en-US" altLang="zh-TW" sz="1050" b="0" i="0" u="none" strike="noStrike">
                          <a:solidFill>
                            <a:srgbClr val="000000"/>
                          </a:solidFill>
                          <a:latin typeface="+mj-lt"/>
                        </a:rPr>
                        <a:t>2,713</a:t>
                      </a:r>
                    </a:p>
                  </a:txBody>
                  <a:tcPr marL="0" marR="0" marT="0" marB="0" anchor="ctr">
                    <a:lnL>
                      <a:noFill/>
                    </a:lnL>
                    <a:lnR>
                      <a:noFill/>
                    </a:lnR>
                    <a:lnT>
                      <a:noFill/>
                    </a:lnT>
                    <a:lnB>
                      <a:noFill/>
                    </a:lnB>
                  </a:tcPr>
                </a:tc>
                <a:tc>
                  <a:txBody>
                    <a:bodyPr/>
                    <a:lstStyle/>
                    <a:p>
                      <a:pPr algn="r" rtl="0" fontAlgn="b"/>
                      <a:r>
                        <a:rPr lang="en-US" altLang="zh-TW" sz="1050" b="0" i="0" u="none" strike="noStrike">
                          <a:solidFill>
                            <a:srgbClr val="000000"/>
                          </a:solidFill>
                          <a:latin typeface="+mj-lt"/>
                        </a:rPr>
                        <a:t>2,932</a:t>
                      </a:r>
                    </a:p>
                  </a:txBody>
                  <a:tcPr marL="0" marR="0" marT="0" marB="0" anchor="ctr">
                    <a:lnL>
                      <a:noFill/>
                    </a:lnL>
                    <a:lnR>
                      <a:noFill/>
                    </a:lnR>
                    <a:lnT>
                      <a:noFill/>
                    </a:lnT>
                    <a:lnB>
                      <a:noFill/>
                    </a:lnB>
                  </a:tcPr>
                </a:tc>
                <a:tc>
                  <a:txBody>
                    <a:bodyPr/>
                    <a:lstStyle/>
                    <a:p>
                      <a:pPr algn="r" rtl="0" fontAlgn="b"/>
                      <a:r>
                        <a:rPr lang="en-US" altLang="zh-TW" sz="1050" b="0" i="0" u="none" strike="noStrike">
                          <a:solidFill>
                            <a:srgbClr val="000000"/>
                          </a:solidFill>
                          <a:latin typeface="+mj-lt"/>
                        </a:rPr>
                        <a:t>6,328</a:t>
                      </a:r>
                    </a:p>
                  </a:txBody>
                  <a:tcPr marL="0" marR="0" marT="0" marB="0" anchor="ctr">
                    <a:lnL>
                      <a:noFill/>
                    </a:lnL>
                    <a:lnR>
                      <a:noFill/>
                    </a:lnR>
                    <a:lnT>
                      <a:noFill/>
                    </a:lnT>
                    <a:lnB>
                      <a:noFill/>
                    </a:lnB>
                  </a:tcPr>
                </a:tc>
                <a:tc>
                  <a:txBody>
                    <a:bodyPr/>
                    <a:lstStyle/>
                    <a:p>
                      <a:pPr algn="r" rtl="0" fontAlgn="b"/>
                      <a:r>
                        <a:rPr lang="en-US" altLang="zh-TW" sz="1050" b="0" i="0" u="none" strike="noStrike">
                          <a:solidFill>
                            <a:srgbClr val="000000"/>
                          </a:solidFill>
                          <a:latin typeface="+mj-lt"/>
                        </a:rPr>
                        <a:t>5,352</a:t>
                      </a:r>
                    </a:p>
                  </a:txBody>
                  <a:tcPr marL="0" marR="0" marT="0" marB="0" anchor="ctr">
                    <a:lnL>
                      <a:noFill/>
                    </a:lnL>
                    <a:lnR>
                      <a:noFill/>
                    </a:lnR>
                    <a:lnT>
                      <a:noFill/>
                    </a:lnT>
                    <a:lnB>
                      <a:noFill/>
                    </a:lnB>
                  </a:tcPr>
                </a:tc>
                <a:tc>
                  <a:txBody>
                    <a:bodyPr/>
                    <a:lstStyle/>
                    <a:p>
                      <a:pPr algn="r" rtl="0" fontAlgn="b"/>
                      <a:r>
                        <a:rPr lang="en-US" altLang="zh-TW" sz="1050" b="0" i="0" u="none" strike="noStrike" dirty="0">
                          <a:solidFill>
                            <a:srgbClr val="000000"/>
                          </a:solidFill>
                          <a:latin typeface="+mj-lt"/>
                        </a:rPr>
                        <a:t>5,236</a:t>
                      </a:r>
                    </a:p>
                  </a:txBody>
                  <a:tcPr marL="0" marR="0" marT="0" marB="0" anchor="ctr">
                    <a:lnL>
                      <a:noFill/>
                    </a:lnL>
                    <a:lnR>
                      <a:noFill/>
                    </a:lnR>
                    <a:lnT>
                      <a:noFill/>
                    </a:lnT>
                    <a:lnB>
                      <a:noFill/>
                    </a:lnB>
                  </a:tcPr>
                </a:tc>
                <a:tc>
                  <a:txBody>
                    <a:bodyPr/>
                    <a:lstStyle/>
                    <a:p>
                      <a:pPr algn="r" rtl="0" fontAlgn="b"/>
                      <a:r>
                        <a:rPr lang="en-US" altLang="zh-TW" sz="1050" b="0" i="0" u="none" strike="noStrike" dirty="0">
                          <a:solidFill>
                            <a:srgbClr val="000000"/>
                          </a:solidFill>
                          <a:latin typeface="+mj-lt"/>
                        </a:rPr>
                        <a:t>4,180</a:t>
                      </a:r>
                    </a:p>
                  </a:txBody>
                  <a:tcPr marL="0" marR="0" marT="0" marB="0" anchor="ctr">
                    <a:lnL>
                      <a:noFill/>
                    </a:lnL>
                    <a:lnR>
                      <a:noFill/>
                    </a:lnR>
                    <a:lnT>
                      <a:noFill/>
                    </a:lnT>
                    <a:lnB>
                      <a:noFill/>
                    </a:lnB>
                  </a:tcPr>
                </a:tc>
                <a:tc>
                  <a:txBody>
                    <a:bodyPr/>
                    <a:lstStyle/>
                    <a:p>
                      <a:pPr marL="0" algn="r" defTabSz="914400" rtl="0" eaLnBrk="1" fontAlgn="b" latinLnBrk="0" hangingPunct="1"/>
                      <a:r>
                        <a:rPr lang="en-US" altLang="zh-TW" sz="1050" b="0" i="0" u="none" strike="noStrike" kern="1200" dirty="0">
                          <a:solidFill>
                            <a:srgbClr val="000000"/>
                          </a:solidFill>
                          <a:latin typeface="+mj-lt"/>
                          <a:ea typeface="+mn-ea"/>
                          <a:cs typeface="+mn-cs"/>
                        </a:rPr>
                        <a:t>4,204</a:t>
                      </a:r>
                    </a:p>
                  </a:txBody>
                  <a:tcPr marL="0" marR="0" marT="0" marB="0" anchor="ctr">
                    <a:lnL>
                      <a:noFill/>
                    </a:lnL>
                    <a:lnR>
                      <a:noFill/>
                    </a:lnR>
                    <a:lnT>
                      <a:noFill/>
                    </a:lnT>
                    <a:lnB>
                      <a:noFill/>
                    </a:lnB>
                  </a:tcPr>
                </a:tc>
                <a:extLst>
                  <a:ext uri="{0D108BD9-81ED-4DB2-BD59-A6C34878D82A}">
                    <a16:rowId xmlns:a16="http://schemas.microsoft.com/office/drawing/2014/main" xmlns="" val="10012"/>
                  </a:ext>
                </a:extLst>
              </a:tr>
              <a:tr h="269614">
                <a:tc gridSpan="4">
                  <a:txBody>
                    <a:bodyPr/>
                    <a:lstStyle/>
                    <a:p>
                      <a:pPr marL="144000" algn="l" rtl="0" fontAlgn="b"/>
                      <a:r>
                        <a:rPr lang="en-US" sz="1100" b="0" i="0" u="none" strike="noStrike" dirty="0">
                          <a:solidFill>
                            <a:srgbClr val="000000"/>
                          </a:solidFill>
                          <a:latin typeface="+mj-lt"/>
                        </a:rPr>
                        <a:t>Long term loan</a:t>
                      </a:r>
                    </a:p>
                  </a:txBody>
                  <a:tcPr marL="0" marR="0" marT="0" marB="0" anchor="ctr">
                    <a:lnL>
                      <a:noFill/>
                    </a:lnL>
                    <a:lnR>
                      <a:noFill/>
                    </a:lnR>
                    <a:lnT>
                      <a:noFill/>
                    </a:lnT>
                    <a:lnB>
                      <a:noFill/>
                    </a:lnB>
                  </a:tcPr>
                </a:tc>
                <a:tc hMerge="1">
                  <a:txBody>
                    <a:bodyPr/>
                    <a:lstStyle/>
                    <a:p>
                      <a:pPr algn="l" rtl="0" fontAlgn="b"/>
                      <a:endParaRPr lang="en-US" sz="1200" b="0" i="0" u="none" strike="noStrike" dirty="0">
                        <a:solidFill>
                          <a:srgbClr val="000000"/>
                        </a:solidFill>
                        <a:latin typeface="+mn-lt"/>
                      </a:endParaRPr>
                    </a:p>
                  </a:txBody>
                  <a:tcPr marL="0" marR="0" marT="0" marB="0" anchor="b">
                    <a:lnL>
                      <a:noFill/>
                    </a:lnL>
                    <a:lnR>
                      <a:noFill/>
                    </a:lnR>
                    <a:lnT>
                      <a:noFill/>
                    </a:lnT>
                    <a:lnB>
                      <a:noFill/>
                    </a:lnB>
                  </a:tcPr>
                </a:tc>
                <a:tc hMerge="1">
                  <a:txBody>
                    <a:bodyPr/>
                    <a:lstStyle/>
                    <a:p>
                      <a:endParaRPr lang="zh-TW" altLang="en-US"/>
                    </a:p>
                  </a:txBody>
                  <a:tcPr/>
                </a:tc>
                <a:tc hMerge="1">
                  <a:txBody>
                    <a:bodyPr/>
                    <a:lstStyle/>
                    <a:p>
                      <a:endParaRPr lang="zh-TW" altLang="en-US"/>
                    </a:p>
                  </a:txBody>
                  <a:tcPr/>
                </a:tc>
                <a:tc>
                  <a:txBody>
                    <a:bodyPr/>
                    <a:lstStyle/>
                    <a:p>
                      <a:pPr algn="r" rtl="0" fontAlgn="b"/>
                      <a:r>
                        <a:rPr lang="en-US" altLang="zh-TW" sz="1050" b="0" i="0" u="none" strike="noStrike" dirty="0">
                          <a:solidFill>
                            <a:srgbClr val="000000"/>
                          </a:solidFill>
                          <a:latin typeface="+mj-lt"/>
                        </a:rPr>
                        <a:t>4,373</a:t>
                      </a:r>
                    </a:p>
                  </a:txBody>
                  <a:tcPr marL="0" marR="0" marT="0" marB="0" anchor="ctr">
                    <a:lnL>
                      <a:noFill/>
                    </a:lnL>
                    <a:lnR>
                      <a:noFill/>
                    </a:lnR>
                    <a:lnT>
                      <a:noFill/>
                    </a:lnT>
                    <a:lnB>
                      <a:noFill/>
                    </a:lnB>
                  </a:tcPr>
                </a:tc>
                <a:tc>
                  <a:txBody>
                    <a:bodyPr/>
                    <a:lstStyle/>
                    <a:p>
                      <a:pPr algn="r" rtl="0" fontAlgn="b"/>
                      <a:r>
                        <a:rPr lang="en-US" altLang="zh-TW" sz="1050" b="0" i="0" u="none" strike="noStrike">
                          <a:solidFill>
                            <a:srgbClr val="000000"/>
                          </a:solidFill>
                          <a:latin typeface="+mj-lt"/>
                        </a:rPr>
                        <a:t>3,807</a:t>
                      </a:r>
                    </a:p>
                  </a:txBody>
                  <a:tcPr marL="0" marR="0" marT="0" marB="0" anchor="ctr">
                    <a:lnL>
                      <a:noFill/>
                    </a:lnL>
                    <a:lnR>
                      <a:noFill/>
                    </a:lnR>
                    <a:lnT>
                      <a:noFill/>
                    </a:lnT>
                    <a:lnB>
                      <a:noFill/>
                    </a:lnB>
                  </a:tcPr>
                </a:tc>
                <a:tc>
                  <a:txBody>
                    <a:bodyPr/>
                    <a:lstStyle/>
                    <a:p>
                      <a:pPr algn="r" rtl="0" fontAlgn="b"/>
                      <a:r>
                        <a:rPr lang="en-US" altLang="zh-TW" sz="1050" b="0" i="0" u="none" strike="noStrike">
                          <a:solidFill>
                            <a:srgbClr val="000000"/>
                          </a:solidFill>
                          <a:latin typeface="+mj-lt"/>
                        </a:rPr>
                        <a:t>2,546</a:t>
                      </a:r>
                    </a:p>
                  </a:txBody>
                  <a:tcPr marL="0" marR="0" marT="0" marB="0" anchor="ctr">
                    <a:lnL>
                      <a:noFill/>
                    </a:lnL>
                    <a:lnR>
                      <a:noFill/>
                    </a:lnR>
                    <a:lnT>
                      <a:noFill/>
                    </a:lnT>
                    <a:lnB>
                      <a:noFill/>
                    </a:lnB>
                  </a:tcPr>
                </a:tc>
                <a:tc>
                  <a:txBody>
                    <a:bodyPr/>
                    <a:lstStyle/>
                    <a:p>
                      <a:pPr algn="r" rtl="0" fontAlgn="b"/>
                      <a:r>
                        <a:rPr lang="en-US" altLang="zh-TW" sz="1050" b="0" i="0" u="none" strike="noStrike" dirty="0">
                          <a:solidFill>
                            <a:srgbClr val="000000"/>
                          </a:solidFill>
                          <a:latin typeface="+mj-lt"/>
                        </a:rPr>
                        <a:t>16,357</a:t>
                      </a:r>
                    </a:p>
                  </a:txBody>
                  <a:tcPr marL="0" marR="0" marT="0" marB="0" anchor="ctr">
                    <a:lnL>
                      <a:noFill/>
                    </a:lnL>
                    <a:lnR>
                      <a:noFill/>
                    </a:lnR>
                    <a:lnT>
                      <a:noFill/>
                    </a:lnT>
                    <a:lnB>
                      <a:noFill/>
                    </a:lnB>
                  </a:tcPr>
                </a:tc>
                <a:tc>
                  <a:txBody>
                    <a:bodyPr/>
                    <a:lstStyle/>
                    <a:p>
                      <a:pPr algn="r" rtl="0" fontAlgn="b"/>
                      <a:r>
                        <a:rPr lang="en-US" altLang="zh-TW" sz="1050" b="0" i="0" u="none" strike="noStrike">
                          <a:solidFill>
                            <a:srgbClr val="000000"/>
                          </a:solidFill>
                          <a:latin typeface="+mj-lt"/>
                        </a:rPr>
                        <a:t>5,034</a:t>
                      </a:r>
                    </a:p>
                  </a:txBody>
                  <a:tcPr marL="0" marR="0" marT="0" marB="0" anchor="ctr">
                    <a:lnL>
                      <a:noFill/>
                    </a:lnL>
                    <a:lnR>
                      <a:noFill/>
                    </a:lnR>
                    <a:lnT>
                      <a:noFill/>
                    </a:lnT>
                    <a:lnB>
                      <a:noFill/>
                    </a:lnB>
                  </a:tcPr>
                </a:tc>
                <a:tc>
                  <a:txBody>
                    <a:bodyPr/>
                    <a:lstStyle/>
                    <a:p>
                      <a:pPr algn="r" rtl="0" fontAlgn="b"/>
                      <a:r>
                        <a:rPr lang="en-US" altLang="zh-TW" sz="1050" b="0" i="0" u="none" strike="noStrike">
                          <a:solidFill>
                            <a:srgbClr val="000000"/>
                          </a:solidFill>
                          <a:latin typeface="+mj-lt"/>
                        </a:rPr>
                        <a:t>2,040</a:t>
                      </a:r>
                    </a:p>
                  </a:txBody>
                  <a:tcPr marL="0" marR="0" marT="0" marB="0" anchor="ctr">
                    <a:lnL>
                      <a:noFill/>
                    </a:lnL>
                    <a:lnR>
                      <a:noFill/>
                    </a:lnR>
                    <a:lnT>
                      <a:noFill/>
                    </a:lnT>
                    <a:lnB>
                      <a:noFill/>
                    </a:lnB>
                  </a:tcPr>
                </a:tc>
                <a:tc>
                  <a:txBody>
                    <a:bodyPr/>
                    <a:lstStyle/>
                    <a:p>
                      <a:pPr algn="r" rtl="0" fontAlgn="b"/>
                      <a:r>
                        <a:rPr lang="en-US" altLang="zh-TW" sz="1050" b="0" i="0" u="none" strike="noStrike" dirty="0">
                          <a:solidFill>
                            <a:srgbClr val="000000"/>
                          </a:solidFill>
                          <a:latin typeface="+mj-lt"/>
                        </a:rPr>
                        <a:t>--</a:t>
                      </a:r>
                    </a:p>
                  </a:txBody>
                  <a:tcPr marL="0" marR="0" marT="0" marB="0" anchor="ctr">
                    <a:lnL>
                      <a:noFill/>
                    </a:lnL>
                    <a:lnR>
                      <a:noFill/>
                    </a:lnR>
                    <a:lnT>
                      <a:noFill/>
                    </a:lnT>
                    <a:lnB>
                      <a:noFill/>
                    </a:lnB>
                  </a:tcPr>
                </a:tc>
                <a:tc>
                  <a:txBody>
                    <a:bodyPr/>
                    <a:lstStyle/>
                    <a:p>
                      <a:pPr marL="0" algn="r" defTabSz="914400" rtl="0" eaLnBrk="1" fontAlgn="b" latinLnBrk="0" hangingPunct="1"/>
                      <a:r>
                        <a:rPr lang="en-US" altLang="zh-TW" sz="1050" b="0" i="0" u="none" strike="noStrike" kern="1200" dirty="0">
                          <a:solidFill>
                            <a:srgbClr val="000000"/>
                          </a:solidFill>
                          <a:latin typeface="+mj-lt"/>
                          <a:ea typeface="+mn-ea"/>
                          <a:cs typeface="+mn-cs"/>
                        </a:rPr>
                        <a:t>1,048</a:t>
                      </a:r>
                    </a:p>
                  </a:txBody>
                  <a:tcPr marL="0" marR="0" marT="0" marB="0" anchor="ctr">
                    <a:lnL>
                      <a:noFill/>
                    </a:lnL>
                    <a:lnR>
                      <a:noFill/>
                    </a:lnR>
                    <a:lnT>
                      <a:noFill/>
                    </a:lnT>
                    <a:lnB>
                      <a:noFill/>
                    </a:lnB>
                  </a:tcPr>
                </a:tc>
                <a:extLst>
                  <a:ext uri="{0D108BD9-81ED-4DB2-BD59-A6C34878D82A}">
                    <a16:rowId xmlns:a16="http://schemas.microsoft.com/office/drawing/2014/main" xmlns="" val="10013"/>
                  </a:ext>
                </a:extLst>
              </a:tr>
              <a:tr h="269614">
                <a:tc gridSpan="4">
                  <a:txBody>
                    <a:bodyPr/>
                    <a:lstStyle/>
                    <a:p>
                      <a:pPr marL="144000" algn="l" rtl="0" fontAlgn="b"/>
                      <a:r>
                        <a:rPr lang="en-US" sz="1100" b="0" i="0" u="none" strike="noStrike" dirty="0">
                          <a:solidFill>
                            <a:srgbClr val="000000"/>
                          </a:solidFill>
                          <a:latin typeface="+mj-lt"/>
                        </a:rPr>
                        <a:t>Other liabilities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rtl="0" fontAlgn="b"/>
                      <a:endParaRPr lang="en-US" sz="1200" b="0" i="0" u="none" strike="noStrike" dirty="0">
                        <a:solidFill>
                          <a:srgbClr val="000000"/>
                        </a:solidFill>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r" rtl="0" fontAlgn="b"/>
                      <a:r>
                        <a:rPr lang="en-US" altLang="zh-TW" sz="1050" b="0" i="0" u="none" strike="noStrike">
                          <a:solidFill>
                            <a:srgbClr val="000000"/>
                          </a:solidFill>
                          <a:latin typeface="+mj-lt"/>
                        </a:rPr>
                        <a:t>9,385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altLang="zh-TW" sz="1050" b="0" i="0" u="none" strike="noStrike">
                          <a:solidFill>
                            <a:srgbClr val="000000"/>
                          </a:solidFill>
                          <a:latin typeface="+mj-lt"/>
                        </a:rPr>
                        <a:t>9,299</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altLang="zh-TW" sz="1050" b="0" i="0" u="none" strike="noStrike">
                          <a:solidFill>
                            <a:srgbClr val="000000"/>
                          </a:solidFill>
                          <a:latin typeface="+mj-lt"/>
                        </a:rPr>
                        <a:t>9,464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altLang="zh-TW" sz="1050" b="0" i="0" u="none" strike="noStrike">
                          <a:solidFill>
                            <a:srgbClr val="000000"/>
                          </a:solidFill>
                          <a:latin typeface="+mj-lt"/>
                        </a:rPr>
                        <a:t>15,399</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altLang="zh-TW" sz="1050" b="0" i="0" u="none" strike="noStrike">
                          <a:solidFill>
                            <a:srgbClr val="000000"/>
                          </a:solidFill>
                          <a:latin typeface="+mj-lt"/>
                        </a:rPr>
                        <a:t>20,814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altLang="zh-TW" sz="1050" b="0" i="0" u="none" strike="noStrike">
                          <a:solidFill>
                            <a:srgbClr val="000000"/>
                          </a:solidFill>
                          <a:latin typeface="+mj-lt"/>
                        </a:rPr>
                        <a:t>39,460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altLang="zh-TW" sz="1050" b="0" i="0" u="none" strike="noStrike" dirty="0">
                          <a:solidFill>
                            <a:srgbClr val="000000"/>
                          </a:solidFill>
                          <a:latin typeface="+mj-lt"/>
                        </a:rPr>
                        <a:t>45,122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US" altLang="zh-TW" sz="1050" b="0" i="0" u="none" strike="noStrike" kern="1200" dirty="0">
                          <a:solidFill>
                            <a:srgbClr val="000000"/>
                          </a:solidFill>
                          <a:latin typeface="+mj-lt"/>
                          <a:ea typeface="+mn-ea"/>
                          <a:cs typeface="+mn-cs"/>
                        </a:rPr>
                        <a:t>44,227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69614">
                <a:tc gridSpan="4">
                  <a:txBody>
                    <a:bodyPr/>
                    <a:lstStyle/>
                    <a:p>
                      <a:pPr algn="l" rtl="0" fontAlgn="b"/>
                      <a:r>
                        <a:rPr lang="en-US" sz="1100" b="1" i="0" u="none" strike="noStrike" dirty="0">
                          <a:solidFill>
                            <a:srgbClr val="000000"/>
                          </a:solidFill>
                          <a:latin typeface="+mj-lt"/>
                        </a:rPr>
                        <a:t>Total liabilities</a:t>
                      </a:r>
                    </a:p>
                  </a:txBody>
                  <a:tcPr marL="0" marR="0" marT="0" marB="0" anchor="ctr">
                    <a:lnL>
                      <a:noFill/>
                    </a:lnL>
                    <a:lnR>
                      <a:noFill/>
                    </a:lnR>
                    <a:lnT w="6350" cap="flat" cmpd="sng" algn="ctr">
                      <a:solidFill>
                        <a:srgbClr val="000000"/>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r" rtl="0" fontAlgn="b"/>
                      <a:r>
                        <a:rPr lang="en-US" altLang="zh-TW" sz="1050" b="1" i="0" u="none" strike="noStrike" dirty="0">
                          <a:solidFill>
                            <a:srgbClr val="000000"/>
                          </a:solidFill>
                          <a:latin typeface="+mj-lt"/>
                        </a:rPr>
                        <a:t>19,088</a:t>
                      </a:r>
                    </a:p>
                  </a:txBody>
                  <a:tcPr marL="0" marR="0" marT="0" marB="0" anchor="ctr">
                    <a:lnL>
                      <a:noFill/>
                    </a:lnL>
                    <a:lnR>
                      <a:noFill/>
                    </a:lnR>
                    <a:lnT w="6350" cap="flat" cmpd="sng" algn="ctr">
                      <a:solidFill>
                        <a:srgbClr val="000000"/>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algn="r" rtl="0" fontAlgn="b"/>
                      <a:r>
                        <a:rPr lang="en-US" altLang="zh-TW" sz="1050" b="1" i="0" u="none" strike="noStrike" dirty="0">
                          <a:solidFill>
                            <a:srgbClr val="000000"/>
                          </a:solidFill>
                          <a:latin typeface="+mj-lt"/>
                        </a:rPr>
                        <a:t>19,304</a:t>
                      </a:r>
                    </a:p>
                  </a:txBody>
                  <a:tcPr marL="0" marR="0" marT="0" marB="0" anchor="ctr">
                    <a:lnL>
                      <a:noFill/>
                    </a:lnL>
                    <a:lnR>
                      <a:noFill/>
                    </a:lnR>
                    <a:lnT w="6350" cap="flat" cmpd="sng" algn="ctr">
                      <a:solidFill>
                        <a:srgbClr val="000000"/>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algn="r" rtl="0" fontAlgn="b"/>
                      <a:r>
                        <a:rPr lang="en-US" altLang="zh-TW" sz="1050" b="1" i="0" u="none" strike="noStrike" dirty="0">
                          <a:solidFill>
                            <a:srgbClr val="000000"/>
                          </a:solidFill>
                          <a:latin typeface="+mj-lt"/>
                        </a:rPr>
                        <a:t>17,617</a:t>
                      </a:r>
                    </a:p>
                  </a:txBody>
                  <a:tcPr marL="0" marR="0" marT="0" marB="0" anchor="ctr">
                    <a:lnL>
                      <a:noFill/>
                    </a:lnL>
                    <a:lnR>
                      <a:noFill/>
                    </a:lnR>
                    <a:lnT w="6350" cap="flat" cmpd="sng" algn="ctr">
                      <a:solidFill>
                        <a:srgbClr val="000000"/>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algn="r" rtl="0" fontAlgn="b"/>
                      <a:r>
                        <a:rPr lang="en-US" altLang="zh-TW" sz="1050" b="1" i="0" u="none" strike="noStrike" dirty="0">
                          <a:solidFill>
                            <a:srgbClr val="000000"/>
                          </a:solidFill>
                          <a:latin typeface="+mj-lt"/>
                        </a:rPr>
                        <a:t>55,787</a:t>
                      </a:r>
                    </a:p>
                  </a:txBody>
                  <a:tcPr marL="0" marR="0" marT="0" marB="0" anchor="ctr">
                    <a:lnL>
                      <a:noFill/>
                    </a:lnL>
                    <a:lnR>
                      <a:noFill/>
                    </a:lnR>
                    <a:lnT w="6350" cap="flat" cmpd="sng" algn="ctr">
                      <a:solidFill>
                        <a:srgbClr val="000000"/>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algn="r" rtl="0" fontAlgn="b"/>
                      <a:r>
                        <a:rPr lang="en-US" altLang="zh-TW" sz="1050" b="1" i="0" u="none" strike="noStrike" dirty="0">
                          <a:solidFill>
                            <a:srgbClr val="000000"/>
                          </a:solidFill>
                          <a:latin typeface="+mj-lt"/>
                        </a:rPr>
                        <a:t>45,566</a:t>
                      </a:r>
                    </a:p>
                  </a:txBody>
                  <a:tcPr marL="0" marR="0" marT="0" marB="0" anchor="ctr">
                    <a:lnL>
                      <a:noFill/>
                    </a:lnL>
                    <a:lnR>
                      <a:noFill/>
                    </a:lnR>
                    <a:lnT w="6350" cap="flat" cmpd="sng" algn="ctr">
                      <a:solidFill>
                        <a:srgbClr val="000000"/>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algn="r" rtl="0" fontAlgn="b"/>
                      <a:r>
                        <a:rPr lang="en-US" altLang="zh-TW" sz="1050" b="1" i="0" u="none" strike="noStrike" dirty="0">
                          <a:solidFill>
                            <a:srgbClr val="000000"/>
                          </a:solidFill>
                          <a:latin typeface="+mj-lt"/>
                        </a:rPr>
                        <a:t>56,071</a:t>
                      </a:r>
                    </a:p>
                  </a:txBody>
                  <a:tcPr marL="0" marR="0" marT="0" marB="0" anchor="ctr">
                    <a:lnL>
                      <a:noFill/>
                    </a:lnL>
                    <a:lnR>
                      <a:noFill/>
                    </a:lnR>
                    <a:lnT w="6350" cap="flat" cmpd="sng" algn="ctr">
                      <a:solidFill>
                        <a:srgbClr val="000000"/>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algn="r" rtl="0" fontAlgn="b"/>
                      <a:r>
                        <a:rPr lang="en-US" altLang="zh-TW" sz="1050" b="1" i="0" u="none" strike="noStrike" dirty="0">
                          <a:solidFill>
                            <a:srgbClr val="000000"/>
                          </a:solidFill>
                          <a:latin typeface="+mj-lt"/>
                        </a:rPr>
                        <a:t>60,767</a:t>
                      </a:r>
                    </a:p>
                  </a:txBody>
                  <a:tcPr marL="0" marR="0" marT="0" marB="0" anchor="ctr">
                    <a:lnL>
                      <a:noFill/>
                    </a:lnL>
                    <a:lnR>
                      <a:noFill/>
                    </a:lnR>
                    <a:lnT w="6350" cap="flat" cmpd="sng" algn="ctr">
                      <a:solidFill>
                        <a:srgbClr val="000000"/>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tc>
                  <a:txBody>
                    <a:bodyPr/>
                    <a:lstStyle/>
                    <a:p>
                      <a:pPr marL="0" algn="r" defTabSz="914400" rtl="0" eaLnBrk="1" fontAlgn="b" latinLnBrk="0" hangingPunct="1"/>
                      <a:r>
                        <a:rPr lang="en-US" altLang="zh-TW" sz="1050" b="1" i="0" u="none" strike="noStrike" kern="1200" dirty="0">
                          <a:solidFill>
                            <a:srgbClr val="000000"/>
                          </a:solidFill>
                          <a:latin typeface="+mj-lt"/>
                          <a:ea typeface="+mn-ea"/>
                          <a:cs typeface="+mn-cs"/>
                        </a:rPr>
                        <a:t>60,283</a:t>
                      </a:r>
                    </a:p>
                  </a:txBody>
                  <a:tcPr marL="0" marR="0" marT="0" marB="0" anchor="ctr">
                    <a:lnL>
                      <a:noFill/>
                    </a:lnL>
                    <a:lnR>
                      <a:noFill/>
                    </a:lnR>
                    <a:lnT w="6350" cap="flat" cmpd="sng" algn="ctr">
                      <a:solidFill>
                        <a:srgbClr val="000000"/>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xmlns="" val="10015"/>
                  </a:ext>
                </a:extLst>
              </a:tr>
              <a:tr h="269614">
                <a:tc gridSpan="2">
                  <a:txBody>
                    <a:bodyPr/>
                    <a:lstStyle/>
                    <a:p>
                      <a:pPr algn="l" rtl="0" fontAlgn="b"/>
                      <a:r>
                        <a:rPr lang="en-US" sz="1100" b="1" i="0" u="sng" strike="noStrike" dirty="0">
                          <a:solidFill>
                            <a:srgbClr val="000000"/>
                          </a:solidFill>
                          <a:latin typeface="+mj-lt"/>
                        </a:rPr>
                        <a:t>Shareholder Equity</a:t>
                      </a:r>
                    </a:p>
                  </a:txBody>
                  <a:tcPr marL="0" marR="0" marT="0" marB="0" anchor="ctr">
                    <a:lnL>
                      <a:noFill/>
                    </a:lnL>
                    <a:lnR>
                      <a:noFill/>
                    </a:lnR>
                    <a:lnT w="28575" cap="flat" cmpd="sng" algn="ctr">
                      <a:solidFill>
                        <a:schemeClr val="bg2">
                          <a:lumMod val="50000"/>
                        </a:schemeClr>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8D8D8"/>
                    </a:solidFill>
                  </a:tcPr>
                </a:tc>
                <a:tc hMerge="1">
                  <a:txBody>
                    <a:bodyPr/>
                    <a:lstStyle/>
                    <a:p>
                      <a:endParaRPr lang="zh-TW" altLang="en-US"/>
                    </a:p>
                  </a:txBody>
                  <a:tcPr/>
                </a:tc>
                <a:tc gridSpan="2">
                  <a:txBody>
                    <a:bodyPr/>
                    <a:lstStyle/>
                    <a:p>
                      <a:pPr algn="l" rtl="0" fontAlgn="b"/>
                      <a:r>
                        <a:rPr lang="zh-TW" altLang="en-US" sz="1100" b="1" i="0" u="none" strike="noStrike" dirty="0">
                          <a:solidFill>
                            <a:srgbClr val="000000"/>
                          </a:solidFill>
                          <a:latin typeface="+mj-lt"/>
                        </a:rPr>
                        <a:t>　</a:t>
                      </a:r>
                    </a:p>
                  </a:txBody>
                  <a:tcPr marL="0" marR="0" marT="0" marB="0" anchor="ctr">
                    <a:lnL>
                      <a:noFill/>
                    </a:lnL>
                    <a:lnR>
                      <a:noFill/>
                    </a:lnR>
                    <a:lnT w="28575" cap="flat" cmpd="sng" algn="ctr">
                      <a:solidFill>
                        <a:schemeClr val="bg2">
                          <a:lumMod val="50000"/>
                        </a:schemeClr>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8D8D8"/>
                    </a:solidFill>
                  </a:tcPr>
                </a:tc>
                <a:tc hMerge="1">
                  <a:txBody>
                    <a:bodyPr/>
                    <a:lstStyle/>
                    <a:p>
                      <a:endParaRPr lang="zh-TW" altLang="en-US"/>
                    </a:p>
                  </a:txBody>
                  <a:tcPr/>
                </a:tc>
                <a:tc>
                  <a:txBody>
                    <a:bodyPr/>
                    <a:lstStyle/>
                    <a:p>
                      <a:pPr algn="r" rtl="0" fontAlgn="b"/>
                      <a:r>
                        <a:rPr lang="en-US" altLang="zh-TW" sz="1050" b="1" i="0" u="none" strike="noStrike" dirty="0">
                          <a:solidFill>
                            <a:srgbClr val="000000"/>
                          </a:solidFill>
                          <a:latin typeface="+mj-lt"/>
                        </a:rPr>
                        <a:t>20,586</a:t>
                      </a:r>
                    </a:p>
                  </a:txBody>
                  <a:tcPr marL="0" marR="0" marT="0" marB="0" anchor="ctr">
                    <a:lnL>
                      <a:noFill/>
                    </a:lnL>
                    <a:lnR>
                      <a:noFill/>
                    </a:lnR>
                    <a:lnT w="28575" cap="flat" cmpd="sng" algn="ctr">
                      <a:solidFill>
                        <a:schemeClr val="bg2">
                          <a:lumMod val="50000"/>
                        </a:schemeClr>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8D8D8"/>
                    </a:solidFill>
                  </a:tcPr>
                </a:tc>
                <a:tc>
                  <a:txBody>
                    <a:bodyPr/>
                    <a:lstStyle/>
                    <a:p>
                      <a:pPr algn="r" rtl="0" fontAlgn="b"/>
                      <a:r>
                        <a:rPr lang="en-US" altLang="zh-TW" sz="1050" b="1" i="0" u="none" strike="noStrike" dirty="0">
                          <a:solidFill>
                            <a:srgbClr val="000000"/>
                          </a:solidFill>
                          <a:latin typeface="+mj-lt"/>
                        </a:rPr>
                        <a:t>21,583</a:t>
                      </a:r>
                    </a:p>
                  </a:txBody>
                  <a:tcPr marL="0" marR="0" marT="0" marB="0" anchor="ctr">
                    <a:lnL>
                      <a:noFill/>
                    </a:lnL>
                    <a:lnR>
                      <a:noFill/>
                    </a:lnR>
                    <a:lnT w="28575" cap="flat" cmpd="sng" algn="ctr">
                      <a:solidFill>
                        <a:schemeClr val="bg2">
                          <a:lumMod val="50000"/>
                        </a:schemeClr>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8D8D8"/>
                    </a:solidFill>
                  </a:tcPr>
                </a:tc>
                <a:tc>
                  <a:txBody>
                    <a:bodyPr/>
                    <a:lstStyle/>
                    <a:p>
                      <a:pPr algn="r" rtl="0" fontAlgn="b"/>
                      <a:r>
                        <a:rPr lang="en-US" altLang="zh-TW" sz="1050" b="1" i="0" u="none" strike="noStrike" dirty="0">
                          <a:solidFill>
                            <a:srgbClr val="000000"/>
                          </a:solidFill>
                          <a:latin typeface="+mj-lt"/>
                        </a:rPr>
                        <a:t>28,570</a:t>
                      </a:r>
                    </a:p>
                  </a:txBody>
                  <a:tcPr marL="0" marR="0" marT="0" marB="0" anchor="ctr">
                    <a:lnL>
                      <a:noFill/>
                    </a:lnL>
                    <a:lnR>
                      <a:noFill/>
                    </a:lnR>
                    <a:lnT w="28575" cap="flat" cmpd="sng" algn="ctr">
                      <a:solidFill>
                        <a:schemeClr val="bg2">
                          <a:lumMod val="50000"/>
                        </a:schemeClr>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8D8D8"/>
                    </a:solidFill>
                  </a:tcPr>
                </a:tc>
                <a:tc>
                  <a:txBody>
                    <a:bodyPr/>
                    <a:lstStyle/>
                    <a:p>
                      <a:pPr algn="r" rtl="0" fontAlgn="b"/>
                      <a:r>
                        <a:rPr lang="en-US" altLang="zh-TW" sz="1050" b="1" i="0" u="none" strike="noStrike" dirty="0">
                          <a:solidFill>
                            <a:srgbClr val="000000"/>
                          </a:solidFill>
                          <a:latin typeface="+mj-lt"/>
                        </a:rPr>
                        <a:t>27,227</a:t>
                      </a:r>
                    </a:p>
                  </a:txBody>
                  <a:tcPr marL="0" marR="0" marT="0" marB="0" anchor="ctr">
                    <a:lnL>
                      <a:noFill/>
                    </a:lnL>
                    <a:lnR>
                      <a:noFill/>
                    </a:lnR>
                    <a:lnT w="28575" cap="flat" cmpd="sng" algn="ctr">
                      <a:solidFill>
                        <a:schemeClr val="bg2">
                          <a:lumMod val="50000"/>
                        </a:schemeClr>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8D8D8"/>
                    </a:solidFill>
                  </a:tcPr>
                </a:tc>
                <a:tc>
                  <a:txBody>
                    <a:bodyPr/>
                    <a:lstStyle/>
                    <a:p>
                      <a:pPr algn="r" rtl="0" fontAlgn="b"/>
                      <a:r>
                        <a:rPr lang="en-US" altLang="zh-TW" sz="1050" b="1" i="0" u="none" strike="noStrike" dirty="0">
                          <a:solidFill>
                            <a:srgbClr val="000000"/>
                          </a:solidFill>
                          <a:latin typeface="+mj-lt"/>
                        </a:rPr>
                        <a:t>43,777</a:t>
                      </a:r>
                    </a:p>
                  </a:txBody>
                  <a:tcPr marL="0" marR="0" marT="0" marB="0" anchor="ctr">
                    <a:lnL>
                      <a:noFill/>
                    </a:lnL>
                    <a:lnR>
                      <a:noFill/>
                    </a:lnR>
                    <a:lnT w="28575" cap="flat" cmpd="sng" algn="ctr">
                      <a:solidFill>
                        <a:schemeClr val="bg2">
                          <a:lumMod val="50000"/>
                        </a:schemeClr>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8D8D8"/>
                    </a:solidFill>
                  </a:tcPr>
                </a:tc>
                <a:tc>
                  <a:txBody>
                    <a:bodyPr/>
                    <a:lstStyle/>
                    <a:p>
                      <a:pPr algn="r" rtl="0" fontAlgn="b"/>
                      <a:r>
                        <a:rPr lang="en-US" altLang="zh-TW" sz="1050" b="1" i="0" u="none" strike="noStrike" dirty="0">
                          <a:solidFill>
                            <a:srgbClr val="000000"/>
                          </a:solidFill>
                          <a:latin typeface="+mj-lt"/>
                        </a:rPr>
                        <a:t>47,914</a:t>
                      </a:r>
                    </a:p>
                  </a:txBody>
                  <a:tcPr marL="0" marR="0" marT="0" marB="0" anchor="ctr">
                    <a:lnL>
                      <a:noFill/>
                    </a:lnL>
                    <a:lnR>
                      <a:noFill/>
                    </a:lnR>
                    <a:lnT w="28575" cap="flat" cmpd="sng" algn="ctr">
                      <a:solidFill>
                        <a:schemeClr val="bg2">
                          <a:lumMod val="50000"/>
                        </a:schemeClr>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8D8D8"/>
                    </a:solidFill>
                  </a:tcPr>
                </a:tc>
                <a:tc>
                  <a:txBody>
                    <a:bodyPr/>
                    <a:lstStyle/>
                    <a:p>
                      <a:pPr algn="r" rtl="0" fontAlgn="b"/>
                      <a:r>
                        <a:rPr lang="en-US" altLang="zh-TW" sz="1050" b="1" i="0" u="none" strike="noStrike" dirty="0">
                          <a:solidFill>
                            <a:srgbClr val="000000"/>
                          </a:solidFill>
                          <a:latin typeface="+mj-lt"/>
                        </a:rPr>
                        <a:t>48,616</a:t>
                      </a:r>
                    </a:p>
                  </a:txBody>
                  <a:tcPr marL="0" marR="0" marT="0" marB="0" anchor="ctr">
                    <a:lnL>
                      <a:noFill/>
                    </a:lnL>
                    <a:lnR>
                      <a:noFill/>
                    </a:lnR>
                    <a:lnT w="28575" cap="flat" cmpd="sng" algn="ctr">
                      <a:solidFill>
                        <a:schemeClr val="bg2">
                          <a:lumMod val="50000"/>
                        </a:schemeClr>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8D8D8"/>
                    </a:solidFill>
                  </a:tcPr>
                </a:tc>
                <a:tc>
                  <a:txBody>
                    <a:bodyPr/>
                    <a:lstStyle/>
                    <a:p>
                      <a:pPr marL="0" algn="r" defTabSz="914400" rtl="0" eaLnBrk="1" fontAlgn="b" latinLnBrk="0" hangingPunct="1"/>
                      <a:r>
                        <a:rPr lang="zh-TW" altLang="en-US" sz="1050" b="1" i="0" u="none" strike="noStrike" kern="1200" dirty="0">
                          <a:solidFill>
                            <a:srgbClr val="000000"/>
                          </a:solidFill>
                          <a:latin typeface="+mj-lt"/>
                          <a:ea typeface="+mn-ea"/>
                          <a:cs typeface="+mn-cs"/>
                        </a:rPr>
                        <a:t>　</a:t>
                      </a:r>
                      <a:r>
                        <a:rPr lang="en-US" altLang="zh-TW" sz="1050" b="1" i="0" u="none" strike="noStrike" kern="1200" dirty="0">
                          <a:solidFill>
                            <a:srgbClr val="000000"/>
                          </a:solidFill>
                          <a:latin typeface="+mj-lt"/>
                          <a:ea typeface="+mn-ea"/>
                          <a:cs typeface="+mn-cs"/>
                        </a:rPr>
                        <a:t>49,669</a:t>
                      </a:r>
                      <a:endParaRPr lang="zh-TW" altLang="en-US" sz="1050" b="1" i="0" u="none" strike="noStrike" kern="1200" dirty="0">
                        <a:solidFill>
                          <a:srgbClr val="000000"/>
                        </a:solidFill>
                        <a:latin typeface="+mj-lt"/>
                        <a:ea typeface="+mn-ea"/>
                        <a:cs typeface="+mn-cs"/>
                      </a:endParaRPr>
                    </a:p>
                  </a:txBody>
                  <a:tcPr marL="0" marR="0" marT="0" marB="0" anchor="ctr">
                    <a:lnL>
                      <a:noFill/>
                    </a:lnL>
                    <a:lnR>
                      <a:noFill/>
                    </a:lnR>
                    <a:lnT w="28575" cap="flat" cmpd="sng" algn="ctr">
                      <a:solidFill>
                        <a:schemeClr val="bg2">
                          <a:lumMod val="50000"/>
                        </a:schemeClr>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xmlns="" val="10016"/>
                  </a:ext>
                </a:extLst>
              </a:tr>
            </a:tbl>
          </a:graphicData>
        </a:graphic>
      </p:graphicFrame>
      <p:sp>
        <p:nvSpPr>
          <p:cNvPr id="6" name="投影片編號版面配置區 2"/>
          <p:cNvSpPr>
            <a:spLocks noGrp="1"/>
          </p:cNvSpPr>
          <p:nvPr>
            <p:ph type="sldNum" sz="quarter" idx="4294967295"/>
          </p:nvPr>
        </p:nvSpPr>
        <p:spPr bwMode="auto">
          <a:xfrm>
            <a:off x="8678863" y="6362700"/>
            <a:ext cx="327025" cy="2762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r"/>
            <a:fld id="{B7B66ACE-7613-4440-A7EC-AD9B1CF775CA}" type="slidenum">
              <a:rPr lang="zh-TW" altLang="en-US" sz="800" smtClean="0">
                <a:latin typeface="Microsoft JhengHei" pitchFamily="34" charset="-120"/>
                <a:ea typeface="Microsoft JhengHei" pitchFamily="34" charset="-120"/>
              </a:rPr>
              <a:pPr algn="r"/>
              <a:t>22</a:t>
            </a:fld>
            <a:endParaRPr lang="zh-TW" altLang="en-US" sz="800" dirty="0">
              <a:latin typeface="Microsoft JhengHei" pitchFamily="34" charset="-120"/>
              <a:ea typeface="Microsoft JhengHei" pitchFamily="34" charset="-120"/>
            </a:endParaRPr>
          </a:p>
        </p:txBody>
      </p:sp>
      <p:sp>
        <p:nvSpPr>
          <p:cNvPr id="8" name="標題 6">
            <a:extLst>
              <a:ext uri="{FF2B5EF4-FFF2-40B4-BE49-F238E27FC236}">
                <a16:creationId xmlns:a16="http://schemas.microsoft.com/office/drawing/2014/main" xmlns="" id="{026CDD8C-DF93-43AB-94AB-2DEC276B4DB3}"/>
              </a:ext>
            </a:extLst>
          </p:cNvPr>
          <p:cNvSpPr txBox="1">
            <a:spLocks/>
          </p:cNvSpPr>
          <p:nvPr/>
        </p:nvSpPr>
        <p:spPr bwMode="auto">
          <a:xfrm>
            <a:off x="249238" y="630238"/>
            <a:ext cx="8709024" cy="538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3000" b="1" kern="1200">
                <a:solidFill>
                  <a:srgbClr val="2F5597"/>
                </a:solidFill>
                <a:latin typeface="Calibri" pitchFamily="34" charset="0"/>
                <a:ea typeface="Microsoft JhengHei" pitchFamily="34" charset="-120"/>
                <a:cs typeface="+mj-cs"/>
              </a:defRPr>
            </a:lvl1pPr>
            <a:lvl2pPr algn="l" rtl="0" eaLnBrk="0" fontAlgn="base" hangingPunct="0">
              <a:lnSpc>
                <a:spcPct val="90000"/>
              </a:lnSpc>
              <a:spcBef>
                <a:spcPct val="0"/>
              </a:spcBef>
              <a:spcAft>
                <a:spcPct val="0"/>
              </a:spcAft>
              <a:defRPr sz="3000" b="1">
                <a:solidFill>
                  <a:srgbClr val="2F5597"/>
                </a:solidFill>
                <a:latin typeface="Calibri" pitchFamily="34" charset="0"/>
                <a:ea typeface="Microsoft JhengHei" pitchFamily="34" charset="-120"/>
              </a:defRPr>
            </a:lvl2pPr>
            <a:lvl3pPr algn="l" rtl="0" eaLnBrk="0" fontAlgn="base" hangingPunct="0">
              <a:lnSpc>
                <a:spcPct val="90000"/>
              </a:lnSpc>
              <a:spcBef>
                <a:spcPct val="0"/>
              </a:spcBef>
              <a:spcAft>
                <a:spcPct val="0"/>
              </a:spcAft>
              <a:defRPr sz="3000" b="1">
                <a:solidFill>
                  <a:srgbClr val="2F5597"/>
                </a:solidFill>
                <a:latin typeface="Calibri" pitchFamily="34" charset="0"/>
                <a:ea typeface="Microsoft JhengHei" pitchFamily="34" charset="-120"/>
              </a:defRPr>
            </a:lvl3pPr>
            <a:lvl4pPr algn="l" rtl="0" eaLnBrk="0" fontAlgn="base" hangingPunct="0">
              <a:lnSpc>
                <a:spcPct val="90000"/>
              </a:lnSpc>
              <a:spcBef>
                <a:spcPct val="0"/>
              </a:spcBef>
              <a:spcAft>
                <a:spcPct val="0"/>
              </a:spcAft>
              <a:defRPr sz="3000" b="1">
                <a:solidFill>
                  <a:srgbClr val="2F5597"/>
                </a:solidFill>
                <a:latin typeface="Calibri" pitchFamily="34" charset="0"/>
                <a:ea typeface="Microsoft JhengHei" pitchFamily="34" charset="-120"/>
              </a:defRPr>
            </a:lvl4pPr>
            <a:lvl5pPr algn="l" rtl="0" eaLnBrk="0" fontAlgn="base" hangingPunct="0">
              <a:lnSpc>
                <a:spcPct val="90000"/>
              </a:lnSpc>
              <a:spcBef>
                <a:spcPct val="0"/>
              </a:spcBef>
              <a:spcAft>
                <a:spcPct val="0"/>
              </a:spcAft>
              <a:defRPr sz="3000" b="1">
                <a:solidFill>
                  <a:srgbClr val="2F5597"/>
                </a:solidFill>
                <a:latin typeface="Calibri" pitchFamily="34" charset="0"/>
                <a:ea typeface="Microsoft JhengHei" pitchFamily="34" charset="-120"/>
              </a:defRPr>
            </a:lvl5pPr>
            <a:lvl6pPr marL="457200" algn="l" rtl="0" fontAlgn="base">
              <a:lnSpc>
                <a:spcPct val="90000"/>
              </a:lnSpc>
              <a:spcBef>
                <a:spcPct val="0"/>
              </a:spcBef>
              <a:spcAft>
                <a:spcPct val="0"/>
              </a:spcAft>
              <a:defRPr sz="3000" b="1">
                <a:solidFill>
                  <a:srgbClr val="2F5597"/>
                </a:solidFill>
                <a:latin typeface="Calibri" pitchFamily="34" charset="0"/>
                <a:ea typeface="Microsoft JhengHei" pitchFamily="34" charset="-120"/>
              </a:defRPr>
            </a:lvl6pPr>
            <a:lvl7pPr marL="914400" algn="l" rtl="0" fontAlgn="base">
              <a:lnSpc>
                <a:spcPct val="90000"/>
              </a:lnSpc>
              <a:spcBef>
                <a:spcPct val="0"/>
              </a:spcBef>
              <a:spcAft>
                <a:spcPct val="0"/>
              </a:spcAft>
              <a:defRPr sz="3000" b="1">
                <a:solidFill>
                  <a:srgbClr val="2F5597"/>
                </a:solidFill>
                <a:latin typeface="Calibri" pitchFamily="34" charset="0"/>
                <a:ea typeface="Microsoft JhengHei" pitchFamily="34" charset="-120"/>
              </a:defRPr>
            </a:lvl7pPr>
            <a:lvl8pPr marL="1371600" algn="l" rtl="0" fontAlgn="base">
              <a:lnSpc>
                <a:spcPct val="90000"/>
              </a:lnSpc>
              <a:spcBef>
                <a:spcPct val="0"/>
              </a:spcBef>
              <a:spcAft>
                <a:spcPct val="0"/>
              </a:spcAft>
              <a:defRPr sz="3000" b="1">
                <a:solidFill>
                  <a:srgbClr val="2F5597"/>
                </a:solidFill>
                <a:latin typeface="Calibri" pitchFamily="34" charset="0"/>
                <a:ea typeface="Microsoft JhengHei" pitchFamily="34" charset="-120"/>
              </a:defRPr>
            </a:lvl8pPr>
            <a:lvl9pPr marL="1828800" algn="l" rtl="0" fontAlgn="base">
              <a:lnSpc>
                <a:spcPct val="90000"/>
              </a:lnSpc>
              <a:spcBef>
                <a:spcPct val="0"/>
              </a:spcBef>
              <a:spcAft>
                <a:spcPct val="0"/>
              </a:spcAft>
              <a:defRPr sz="3000" b="1">
                <a:solidFill>
                  <a:srgbClr val="2F5597"/>
                </a:solidFill>
                <a:latin typeface="Calibri" pitchFamily="34" charset="0"/>
                <a:ea typeface="Microsoft JhengHei" pitchFamily="34" charset="-120"/>
              </a:defRPr>
            </a:lvl9pPr>
          </a:lstStyle>
          <a:p>
            <a:pPr marL="342900" indent="-342900" defTabSz="914400" eaLnBrk="1" hangingPunct="1">
              <a:lnSpc>
                <a:spcPct val="100000"/>
              </a:lnSpc>
              <a:defRPr/>
            </a:pPr>
            <a:r>
              <a:rPr kumimoji="0" lang="en-US" altLang="zh-TW" sz="2800" dirty="0">
                <a:latin typeface="+mj-lt"/>
              </a:rPr>
              <a:t>Balance Sheet</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橢圓 4">
            <a:extLst>
              <a:ext uri="{FF2B5EF4-FFF2-40B4-BE49-F238E27FC236}">
                <a16:creationId xmlns:a16="http://schemas.microsoft.com/office/drawing/2014/main" xmlns="" id="{9F1DA4A5-807E-46B7-AF32-8F40A5C180A0}"/>
              </a:ext>
            </a:extLst>
          </p:cNvPr>
          <p:cNvSpPr/>
          <p:nvPr/>
        </p:nvSpPr>
        <p:spPr>
          <a:xfrm>
            <a:off x="528818" y="871429"/>
            <a:ext cx="5274532" cy="5094514"/>
          </a:xfrm>
          <a:prstGeom prst="ellipse">
            <a:avLst/>
          </a:prstGeom>
          <a:gradFill>
            <a:gsLst>
              <a:gs pos="0">
                <a:schemeClr val="bg1">
                  <a:alpha val="70000"/>
                </a:schemeClr>
              </a:gs>
              <a:gs pos="100000">
                <a:srgbClr val="BAC4D3"/>
              </a:gs>
            </a:gsLst>
            <a:lin ang="150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TW" altLang="en-US" dirty="0"/>
          </a:p>
        </p:txBody>
      </p:sp>
      <p:sp>
        <p:nvSpPr>
          <p:cNvPr id="6" name="橢圓 5">
            <a:extLst>
              <a:ext uri="{FF2B5EF4-FFF2-40B4-BE49-F238E27FC236}">
                <a16:creationId xmlns:a16="http://schemas.microsoft.com/office/drawing/2014/main" xmlns="" id="{D223167B-A8DB-476D-881A-423010C12ECF}"/>
              </a:ext>
            </a:extLst>
          </p:cNvPr>
          <p:cNvSpPr/>
          <p:nvPr/>
        </p:nvSpPr>
        <p:spPr>
          <a:xfrm>
            <a:off x="749882" y="999806"/>
            <a:ext cx="5274532" cy="5094514"/>
          </a:xfrm>
          <a:prstGeom prst="ellipse">
            <a:avLst/>
          </a:prstGeom>
          <a:noFill/>
          <a:ln w="381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zh-TW" altLang="en-US"/>
          </a:p>
        </p:txBody>
      </p:sp>
      <p:sp>
        <p:nvSpPr>
          <p:cNvPr id="40962" name="矩形 5"/>
          <p:cNvSpPr>
            <a:spLocks noChangeArrowheads="1"/>
          </p:cNvSpPr>
          <p:nvPr/>
        </p:nvSpPr>
        <p:spPr bwMode="auto">
          <a:xfrm>
            <a:off x="871538" y="2943225"/>
            <a:ext cx="7796212" cy="800100"/>
          </a:xfrm>
          <a:prstGeom prst="rect">
            <a:avLst/>
          </a:prstGeom>
          <a:noFill/>
          <a:ln w="9525">
            <a:noFill/>
            <a:miter lim="800000"/>
            <a:headEnd/>
            <a:tailEnd/>
          </a:ln>
        </p:spPr>
        <p:txBody>
          <a:bodyPr>
            <a:spAutoFit/>
          </a:bodyPr>
          <a:lstStyle/>
          <a:p>
            <a:pPr algn="ctr"/>
            <a:r>
              <a:rPr kumimoji="0" lang="en-US" altLang="zh-TW" sz="4600" b="1">
                <a:solidFill>
                  <a:srgbClr val="848484"/>
                </a:solidFill>
                <a:ea typeface="Microsoft JhengHei" pitchFamily="34" charset="-120"/>
                <a:cs typeface="Arial" pitchFamily="34" charset="0"/>
              </a:rPr>
              <a:t>ESG</a:t>
            </a:r>
            <a:r>
              <a:rPr kumimoji="0" lang="zh-TW" altLang="en-US" sz="4600" b="1">
                <a:solidFill>
                  <a:srgbClr val="848484"/>
                </a:solidFill>
                <a:ea typeface="Microsoft JhengHei" pitchFamily="34" charset="-120"/>
                <a:cs typeface="Arial" pitchFamily="34" charset="0"/>
              </a:rPr>
              <a:t> </a:t>
            </a:r>
            <a:r>
              <a:rPr kumimoji="0" lang="en-US" altLang="zh-TW" sz="4600" b="1">
                <a:solidFill>
                  <a:srgbClr val="848484"/>
                </a:solidFill>
                <a:ea typeface="Microsoft JhengHei" pitchFamily="34" charset="-120"/>
                <a:cs typeface="Arial" pitchFamily="34" charset="0"/>
              </a:rPr>
              <a:t>Highlights</a:t>
            </a:r>
          </a:p>
        </p:txBody>
      </p:sp>
      <p:sp>
        <p:nvSpPr>
          <p:cNvPr id="40963" name="投影片編號版面配置區 2"/>
          <p:cNvSpPr>
            <a:spLocks noGrp="1"/>
          </p:cNvSpPr>
          <p:nvPr>
            <p:ph type="sldNum" sz="quarter" idx="10"/>
          </p:nvPr>
        </p:nvSpPr>
        <p:spPr bwMode="auto">
          <a:noFill/>
          <a:ln>
            <a:miter lim="800000"/>
            <a:headEnd/>
            <a:tailEnd/>
          </a:ln>
        </p:spPr>
        <p:txBody>
          <a:bodyPr/>
          <a:lstStyle/>
          <a:p>
            <a:fld id="{8E88DB89-C89B-478F-AC95-04BB9C730385}" type="slidenum">
              <a:rPr lang="zh-TW" altLang="en-US" smtClean="0">
                <a:latin typeface="Arial" pitchFamily="34" charset="0"/>
              </a:rPr>
              <a:pPr/>
              <a:t>23</a:t>
            </a:fld>
            <a:endParaRPr lang="zh-TW" altLang="en-US" dirty="0">
              <a:latin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投影片編號版面配置區 2"/>
          <p:cNvSpPr>
            <a:spLocks noGrp="1"/>
          </p:cNvSpPr>
          <p:nvPr>
            <p:ph type="sldNum" sz="quarter" idx="10"/>
          </p:nvPr>
        </p:nvSpPr>
        <p:spPr bwMode="auto">
          <a:noFill/>
          <a:ln>
            <a:miter lim="800000"/>
            <a:headEnd/>
            <a:tailEnd/>
          </a:ln>
        </p:spPr>
        <p:txBody>
          <a:bodyPr/>
          <a:lstStyle/>
          <a:p>
            <a:fld id="{52EC6491-F30C-4C74-BAA8-4C63D785C950}" type="slidenum">
              <a:rPr lang="zh-TW" altLang="en-US" smtClean="0"/>
              <a:pPr/>
              <a:t>24</a:t>
            </a:fld>
            <a:endParaRPr lang="zh-TW" altLang="en-US"/>
          </a:p>
        </p:txBody>
      </p:sp>
      <p:graphicFrame>
        <p:nvGraphicFramePr>
          <p:cNvPr id="10242" name="圖表 4"/>
          <p:cNvGraphicFramePr>
            <a:graphicFrameLocks/>
          </p:cNvGraphicFramePr>
          <p:nvPr/>
        </p:nvGraphicFramePr>
        <p:xfrm>
          <a:off x="1397000" y="2714625"/>
          <a:ext cx="6464300" cy="3038475"/>
        </p:xfrm>
        <a:graphic>
          <a:graphicData uri="http://schemas.openxmlformats.org/presentationml/2006/ole">
            <p:oleObj spid="_x0000_s10362" r:id="rId3" imgW="6468417" imgH="3042168" progId="">
              <p:embed/>
            </p:oleObj>
          </a:graphicData>
        </a:graphic>
      </p:graphicFrame>
      <p:sp>
        <p:nvSpPr>
          <p:cNvPr id="1030" name="文字版面配置區 9"/>
          <p:cNvSpPr txBox="1">
            <a:spLocks/>
          </p:cNvSpPr>
          <p:nvPr/>
        </p:nvSpPr>
        <p:spPr bwMode="auto">
          <a:xfrm>
            <a:off x="614363" y="5715000"/>
            <a:ext cx="7902575" cy="231775"/>
          </a:xfrm>
          <a:prstGeom prst="rect">
            <a:avLst/>
          </a:prstGeom>
          <a:noFill/>
          <a:ln w="9525">
            <a:noFill/>
            <a:miter lim="800000"/>
            <a:headEnd/>
            <a:tailEnd/>
          </a:ln>
        </p:spPr>
        <p:txBody>
          <a:bodyPr/>
          <a:lstStyle/>
          <a:p>
            <a:pPr>
              <a:defRPr/>
            </a:pPr>
            <a:r>
              <a:rPr kumimoji="0" lang="en-US" altLang="zh-TW" sz="700" i="1" dirty="0">
                <a:solidFill>
                  <a:srgbClr val="4B4B4B"/>
                </a:solidFill>
                <a:latin typeface="+mj-lt"/>
                <a:ea typeface="Microsoft JhengHei" pitchFamily="34" charset="-120"/>
                <a:cs typeface="Arial" pitchFamily="34" charset="0"/>
              </a:rPr>
              <a:t>Note: </a:t>
            </a:r>
          </a:p>
          <a:p>
            <a:pPr>
              <a:defRPr/>
            </a:pPr>
            <a:r>
              <a:rPr kumimoji="0" lang="en-US" altLang="zh-TW" sz="700" i="1" dirty="0">
                <a:solidFill>
                  <a:srgbClr val="4B4B4B"/>
                </a:solidFill>
                <a:latin typeface="+mj-lt"/>
                <a:ea typeface="Microsoft JhengHei" pitchFamily="34" charset="-120"/>
                <a:cs typeface="Arial" pitchFamily="34" charset="0"/>
              </a:rPr>
              <a:t>1. </a:t>
            </a:r>
            <a:r>
              <a:rPr lang="en-US" altLang="zh-TW" sz="700" i="1" dirty="0">
                <a:solidFill>
                  <a:srgbClr val="4B4B4B"/>
                </a:solidFill>
                <a:latin typeface="+mj-lt"/>
              </a:rPr>
              <a:t>Water Recycling Rate = Volume of recycled water ÷ Total volume of water withdrawn.</a:t>
            </a:r>
            <a:endParaRPr kumimoji="0" lang="en-US" altLang="zh-TW" sz="700" i="1" dirty="0">
              <a:solidFill>
                <a:srgbClr val="4B4B4B"/>
              </a:solidFill>
              <a:latin typeface="+mj-lt"/>
              <a:ea typeface="Microsoft JhengHei" pitchFamily="34" charset="-120"/>
              <a:cs typeface="Arial" pitchFamily="34" charset="0"/>
            </a:endParaRPr>
          </a:p>
          <a:p>
            <a:pPr>
              <a:defRPr/>
            </a:pPr>
            <a:r>
              <a:rPr kumimoji="0" lang="en-US" altLang="zh-TW" sz="700" i="1" dirty="0">
                <a:solidFill>
                  <a:srgbClr val="4B4B4B"/>
                </a:solidFill>
                <a:latin typeface="+mj-lt"/>
                <a:ea typeface="Microsoft JhengHei" pitchFamily="34" charset="-120"/>
                <a:cs typeface="Arial" pitchFamily="34" charset="0"/>
              </a:rPr>
              <a:t>2.</a:t>
            </a:r>
            <a:r>
              <a:rPr lang="en-US" altLang="zh-TW" sz="700" i="1" dirty="0">
                <a:solidFill>
                  <a:srgbClr val="4B4B4B"/>
                </a:solidFill>
                <a:latin typeface="+mj-lt"/>
                <a:ea typeface="Microsoft JhengHei" pitchFamily="34" charset="-120"/>
                <a:cs typeface="Arial" pitchFamily="34" charset="0"/>
              </a:rPr>
              <a:t> The calculation scope in 2017 covered </a:t>
            </a:r>
            <a:r>
              <a:rPr lang="en-US" altLang="zh-TW" sz="700" i="1" dirty="0" err="1">
                <a:solidFill>
                  <a:srgbClr val="4B4B4B"/>
                </a:solidFill>
                <a:latin typeface="+mj-lt"/>
                <a:ea typeface="Microsoft JhengHei" pitchFamily="34" charset="-120"/>
                <a:cs typeface="Arial" pitchFamily="34" charset="0"/>
              </a:rPr>
              <a:t>Chunan</a:t>
            </a:r>
            <a:r>
              <a:rPr lang="en-US" altLang="zh-TW" sz="700" i="1" dirty="0">
                <a:solidFill>
                  <a:srgbClr val="4B4B4B"/>
                </a:solidFill>
                <a:latin typeface="+mj-lt"/>
                <a:ea typeface="Microsoft JhengHei" pitchFamily="34" charset="-120"/>
                <a:cs typeface="Arial" pitchFamily="34" charset="0"/>
              </a:rPr>
              <a:t> Branch (Plant 1 and Plant 2) and </a:t>
            </a:r>
            <a:r>
              <a:rPr lang="en-US" altLang="zh-TW" sz="700" i="1" dirty="0" err="1">
                <a:solidFill>
                  <a:srgbClr val="4B4B4B"/>
                </a:solidFill>
                <a:latin typeface="+mj-lt"/>
                <a:ea typeface="Microsoft JhengHei" pitchFamily="34" charset="-120"/>
                <a:cs typeface="Arial" pitchFamily="34" charset="0"/>
              </a:rPr>
              <a:t>Yilan</a:t>
            </a:r>
            <a:r>
              <a:rPr lang="en-US" altLang="zh-TW" sz="700" i="1" dirty="0">
                <a:solidFill>
                  <a:srgbClr val="4B4B4B"/>
                </a:solidFill>
                <a:latin typeface="+mj-lt"/>
                <a:ea typeface="Microsoft JhengHei" pitchFamily="34" charset="-120"/>
                <a:cs typeface="Arial" pitchFamily="34" charset="0"/>
              </a:rPr>
              <a:t> Branch (Plant 1, Plant 2 and Plan 3)</a:t>
            </a:r>
          </a:p>
          <a:p>
            <a:pPr>
              <a:defRPr/>
            </a:pPr>
            <a:r>
              <a:rPr lang="en-US" altLang="zh-TW" sz="700" i="1" dirty="0">
                <a:solidFill>
                  <a:srgbClr val="4B4B4B"/>
                </a:solidFill>
                <a:latin typeface="+mj-lt"/>
                <a:ea typeface="Microsoft JhengHei" pitchFamily="34" charset="-120"/>
                <a:cs typeface="Arial" pitchFamily="34" charset="0"/>
              </a:rPr>
              <a:t>3. In 2018, the </a:t>
            </a:r>
            <a:r>
              <a:rPr lang="en-US" altLang="zh-TW" sz="700" i="1" dirty="0" err="1">
                <a:solidFill>
                  <a:srgbClr val="4B4B4B"/>
                </a:solidFill>
                <a:latin typeface="+mj-lt"/>
                <a:ea typeface="Microsoft JhengHei" pitchFamily="34" charset="-120"/>
                <a:cs typeface="Arial" pitchFamily="34" charset="0"/>
              </a:rPr>
              <a:t>Chunan</a:t>
            </a:r>
            <a:r>
              <a:rPr lang="en-US" altLang="zh-TW" sz="700" i="1" dirty="0">
                <a:solidFill>
                  <a:srgbClr val="4B4B4B"/>
                </a:solidFill>
                <a:latin typeface="+mj-lt"/>
                <a:ea typeface="Microsoft JhengHei" pitchFamily="34" charset="-120"/>
                <a:cs typeface="Arial" pitchFamily="34" charset="0"/>
              </a:rPr>
              <a:t> Branch Plant 1 and the </a:t>
            </a:r>
            <a:r>
              <a:rPr lang="en-US" altLang="zh-TW" sz="700" i="1" dirty="0" err="1">
                <a:solidFill>
                  <a:srgbClr val="4B4B4B"/>
                </a:solidFill>
                <a:latin typeface="+mj-lt"/>
                <a:ea typeface="Microsoft JhengHei" pitchFamily="34" charset="-120"/>
                <a:cs typeface="Arial" pitchFamily="34" charset="0"/>
              </a:rPr>
              <a:t>Yilan</a:t>
            </a:r>
            <a:r>
              <a:rPr lang="en-US" altLang="zh-TW" sz="700" i="1" dirty="0">
                <a:solidFill>
                  <a:srgbClr val="4B4B4B"/>
                </a:solidFill>
                <a:latin typeface="+mj-lt"/>
                <a:ea typeface="Microsoft JhengHei" pitchFamily="34" charset="-120"/>
                <a:cs typeface="Arial" pitchFamily="34" charset="0"/>
              </a:rPr>
              <a:t> Branch Plant 2 were closed in 2018. The calculation scope covered </a:t>
            </a:r>
            <a:r>
              <a:rPr lang="en-US" altLang="zh-TW" sz="700" i="1" dirty="0" err="1">
                <a:solidFill>
                  <a:srgbClr val="4B4B4B"/>
                </a:solidFill>
                <a:latin typeface="+mj-lt"/>
                <a:ea typeface="Microsoft JhengHei" pitchFamily="34" charset="-120"/>
                <a:cs typeface="Arial" pitchFamily="34" charset="0"/>
              </a:rPr>
              <a:t>Chunan</a:t>
            </a:r>
            <a:r>
              <a:rPr lang="en-US" altLang="zh-TW" sz="700" i="1" dirty="0">
                <a:solidFill>
                  <a:srgbClr val="4B4B4B"/>
                </a:solidFill>
                <a:latin typeface="+mj-lt"/>
                <a:ea typeface="Microsoft JhengHei" pitchFamily="34" charset="-120"/>
                <a:cs typeface="Arial" pitchFamily="34" charset="0"/>
              </a:rPr>
              <a:t> Branch (formerly Plant 2) and </a:t>
            </a:r>
            <a:r>
              <a:rPr lang="en-US" altLang="zh-TW" sz="700" i="1" dirty="0" err="1">
                <a:solidFill>
                  <a:srgbClr val="4B4B4B"/>
                </a:solidFill>
                <a:latin typeface="+mj-lt"/>
                <a:ea typeface="Microsoft JhengHei" pitchFamily="34" charset="-120"/>
                <a:cs typeface="Arial" pitchFamily="34" charset="0"/>
              </a:rPr>
              <a:t>Yilan</a:t>
            </a:r>
            <a:r>
              <a:rPr lang="en-US" altLang="zh-TW" sz="700" i="1" dirty="0">
                <a:solidFill>
                  <a:srgbClr val="4B4B4B"/>
                </a:solidFill>
                <a:latin typeface="+mj-lt"/>
                <a:ea typeface="Microsoft JhengHei" pitchFamily="34" charset="-120"/>
                <a:cs typeface="Arial" pitchFamily="34" charset="0"/>
              </a:rPr>
              <a:t> Branch (Plant 1 and Plant 3).</a:t>
            </a:r>
            <a:endParaRPr kumimoji="0" lang="en-US" altLang="zh-TW" sz="700" i="1" dirty="0">
              <a:solidFill>
                <a:srgbClr val="4B4B4B"/>
              </a:solidFill>
              <a:latin typeface="+mj-lt"/>
              <a:ea typeface="Microsoft JhengHei" pitchFamily="34" charset="-120"/>
              <a:cs typeface="Arial" pitchFamily="34" charset="0"/>
            </a:endParaRPr>
          </a:p>
          <a:p>
            <a:pPr algn="ctr">
              <a:defRPr/>
            </a:pPr>
            <a:endParaRPr kumimoji="0" lang="zh-TW" altLang="en-US" sz="700" i="1" dirty="0">
              <a:solidFill>
                <a:srgbClr val="4B4B4B"/>
              </a:solidFill>
              <a:latin typeface="+mj-lt"/>
              <a:ea typeface="Microsoft JhengHei" pitchFamily="34" charset="-120"/>
              <a:cs typeface="Arial" pitchFamily="34" charset="0"/>
            </a:endParaRPr>
          </a:p>
        </p:txBody>
      </p:sp>
      <p:sp>
        <p:nvSpPr>
          <p:cNvPr id="10245" name="TextBox 21"/>
          <p:cNvSpPr txBox="1">
            <a:spLocks noChangeArrowheads="1"/>
          </p:cNvSpPr>
          <p:nvPr/>
        </p:nvSpPr>
        <p:spPr bwMode="auto">
          <a:xfrm>
            <a:off x="614363" y="2533650"/>
            <a:ext cx="833437" cy="231775"/>
          </a:xfrm>
          <a:prstGeom prst="rect">
            <a:avLst/>
          </a:prstGeom>
          <a:noFill/>
          <a:ln w="9525">
            <a:noFill/>
            <a:miter lim="800000"/>
            <a:headEnd/>
            <a:tailEnd/>
          </a:ln>
        </p:spPr>
        <p:txBody>
          <a:bodyPr>
            <a:spAutoFit/>
          </a:bodyPr>
          <a:lstStyle/>
          <a:p>
            <a:r>
              <a:rPr kumimoji="0" lang="en-US" altLang="zh-TW" sz="900" b="1">
                <a:solidFill>
                  <a:srgbClr val="000000"/>
                </a:solidFill>
                <a:latin typeface="Microsoft JhengHei" pitchFamily="34" charset="-120"/>
                <a:ea typeface="Microsoft JhengHei" pitchFamily="34" charset="-120"/>
              </a:rPr>
              <a:t>Unit:Km</a:t>
            </a:r>
            <a:r>
              <a:rPr kumimoji="0" lang="en-US" altLang="zh-TW" sz="900" b="1" baseline="30000">
                <a:solidFill>
                  <a:srgbClr val="000000"/>
                </a:solidFill>
                <a:latin typeface="Microsoft JhengHei" pitchFamily="34" charset="-120"/>
                <a:ea typeface="Microsoft JhengHei" pitchFamily="34" charset="-120"/>
              </a:rPr>
              <a:t>3</a:t>
            </a:r>
            <a:r>
              <a:rPr kumimoji="0" lang="en-US" altLang="zh-TW" sz="900" b="1">
                <a:solidFill>
                  <a:srgbClr val="000000"/>
                </a:solidFill>
                <a:latin typeface="Microsoft JhengHei" pitchFamily="34" charset="-120"/>
                <a:ea typeface="Microsoft JhengHei" pitchFamily="34" charset="-120"/>
              </a:rPr>
              <a:t> </a:t>
            </a:r>
          </a:p>
        </p:txBody>
      </p:sp>
      <p:sp>
        <p:nvSpPr>
          <p:cNvPr id="10246" name="文字版面配置區 5"/>
          <p:cNvSpPr>
            <a:spLocks/>
          </p:cNvSpPr>
          <p:nvPr/>
        </p:nvSpPr>
        <p:spPr bwMode="auto">
          <a:xfrm>
            <a:off x="246063" y="2317750"/>
            <a:ext cx="8639175" cy="215900"/>
          </a:xfrm>
          <a:prstGeom prst="callout1">
            <a:avLst>
              <a:gd name="adj1" fmla="val 100537"/>
              <a:gd name="adj2" fmla="val 99995"/>
              <a:gd name="adj3" fmla="val 100708"/>
              <a:gd name="adj4" fmla="val 0"/>
            </a:avLst>
          </a:prstGeom>
          <a:solidFill>
            <a:srgbClr val="D3D3D3"/>
          </a:solidFill>
          <a:ln w="9525">
            <a:noFill/>
            <a:miter lim="800000"/>
            <a:headEnd/>
            <a:tailEnd/>
          </a:ln>
        </p:spPr>
        <p:txBody>
          <a:bodyPr/>
          <a:lstStyle/>
          <a:p>
            <a:pPr marL="228600" indent="-228600" algn="ctr" defTabSz="914400">
              <a:lnSpc>
                <a:spcPct val="90000"/>
              </a:lnSpc>
              <a:spcBef>
                <a:spcPts val="1000"/>
              </a:spcBef>
            </a:pPr>
            <a:r>
              <a:rPr lang="en-US" altLang="zh-TW" sz="1200" b="1" dirty="0">
                <a:solidFill>
                  <a:srgbClr val="1F497D"/>
                </a:solidFill>
                <a:ea typeface="MS PGothic" pitchFamily="34" charset="-128"/>
                <a:cs typeface="Arial" pitchFamily="34" charset="0"/>
              </a:rPr>
              <a:t>Water Withdrawal Quantity</a:t>
            </a:r>
            <a:endParaRPr lang="zh-TW" altLang="zh-TW" sz="1200" b="1" dirty="0">
              <a:solidFill>
                <a:srgbClr val="1F497D"/>
              </a:solidFill>
              <a:ea typeface="MS PGothic" pitchFamily="34" charset="-128"/>
              <a:cs typeface="Arial" pitchFamily="34" charset="0"/>
            </a:endParaRPr>
          </a:p>
          <a:p>
            <a:pPr marL="228600" indent="-228600" algn="ctr" defTabSz="914400">
              <a:lnSpc>
                <a:spcPct val="90000"/>
              </a:lnSpc>
              <a:spcBef>
                <a:spcPts val="1000"/>
              </a:spcBef>
              <a:buFont typeface="Arial" pitchFamily="34" charset="0"/>
              <a:buNone/>
            </a:pPr>
            <a:endParaRPr kumimoji="0" lang="zh-TW" altLang="en-US" sz="1200" b="1" dirty="0">
              <a:solidFill>
                <a:srgbClr val="1F497D"/>
              </a:solidFill>
              <a:latin typeface="Microsoft JhengHei" pitchFamily="34" charset="-120"/>
              <a:ea typeface="Microsoft JhengHei" pitchFamily="34" charset="-120"/>
            </a:endParaRPr>
          </a:p>
        </p:txBody>
      </p:sp>
      <p:sp>
        <p:nvSpPr>
          <p:cNvPr id="10247" name="文字版面配置區 4"/>
          <p:cNvSpPr txBox="1">
            <a:spLocks/>
          </p:cNvSpPr>
          <p:nvPr/>
        </p:nvSpPr>
        <p:spPr bwMode="auto">
          <a:xfrm>
            <a:off x="336550" y="1168400"/>
            <a:ext cx="8640763" cy="906463"/>
          </a:xfrm>
          <a:prstGeom prst="rect">
            <a:avLst/>
          </a:prstGeom>
          <a:noFill/>
          <a:ln w="9525">
            <a:noFill/>
            <a:miter lim="800000"/>
            <a:headEnd/>
            <a:tailEnd/>
          </a:ln>
        </p:spPr>
        <p:txBody>
          <a:bodyPr anchor="ctr"/>
          <a:lstStyle/>
          <a:p>
            <a:pPr marL="228600" indent="-228600" algn="just" defTabSz="914400">
              <a:lnSpc>
                <a:spcPct val="90000"/>
              </a:lnSpc>
              <a:spcBef>
                <a:spcPts val="600"/>
              </a:spcBef>
              <a:buFont typeface="Wingdings" pitchFamily="2" charset="2"/>
              <a:buChar char="Ø"/>
            </a:pPr>
            <a:r>
              <a:rPr lang="en-US" altLang="zh-TW" sz="1400" dirty="0">
                <a:solidFill>
                  <a:srgbClr val="000000"/>
                </a:solidFill>
                <a:ea typeface="MS PGothic" pitchFamily="34" charset="-128"/>
                <a:cs typeface="Calibri" pitchFamily="34" charset="0"/>
              </a:rPr>
              <a:t>SAS is fully committed to recycling (including rainwater and process water) and reuse. </a:t>
            </a:r>
          </a:p>
          <a:p>
            <a:pPr marL="228600" indent="-228600" algn="just" defTabSz="914400">
              <a:lnSpc>
                <a:spcPct val="90000"/>
              </a:lnSpc>
              <a:spcBef>
                <a:spcPts val="600"/>
              </a:spcBef>
              <a:buFont typeface="Wingdings" pitchFamily="2" charset="2"/>
              <a:buChar char="Ø"/>
            </a:pPr>
            <a:r>
              <a:rPr lang="en-US" altLang="zh-TW" sz="1400" dirty="0">
                <a:solidFill>
                  <a:srgbClr val="000000"/>
                </a:solidFill>
                <a:ea typeface="MS PGothic" pitchFamily="34" charset="-128"/>
                <a:cs typeface="Calibri" pitchFamily="34" charset="0"/>
              </a:rPr>
              <a:t>2019 water recycle rate*</a:t>
            </a:r>
            <a:r>
              <a:rPr lang="en-US" altLang="zh-TW" sz="1400" baseline="30000" dirty="0">
                <a:solidFill>
                  <a:srgbClr val="000000"/>
                </a:solidFill>
                <a:ea typeface="MS PGothic" pitchFamily="34" charset="-128"/>
                <a:cs typeface="Calibri" pitchFamily="34" charset="0"/>
              </a:rPr>
              <a:t>1</a:t>
            </a:r>
            <a:r>
              <a:rPr lang="en-US" altLang="zh-TW" sz="1400" dirty="0">
                <a:solidFill>
                  <a:srgbClr val="000000"/>
                </a:solidFill>
                <a:ea typeface="MS PGothic" pitchFamily="34" charset="-128"/>
                <a:cs typeface="Calibri" pitchFamily="34" charset="0"/>
              </a:rPr>
              <a:t> achieved 50%.</a:t>
            </a:r>
          </a:p>
          <a:p>
            <a:pPr marL="228600" indent="-228600" algn="just" defTabSz="914400">
              <a:lnSpc>
                <a:spcPct val="90000"/>
              </a:lnSpc>
              <a:spcBef>
                <a:spcPts val="600"/>
              </a:spcBef>
              <a:buFont typeface="Wingdings" pitchFamily="2" charset="2"/>
              <a:buChar char="Ø"/>
            </a:pPr>
            <a:r>
              <a:rPr lang="en-US" altLang="zh-TW" sz="1400" dirty="0">
                <a:solidFill>
                  <a:srgbClr val="000000"/>
                </a:solidFill>
                <a:ea typeface="MS PGothic" pitchFamily="34" charset="-128"/>
                <a:cs typeface="Calibri" pitchFamily="34" charset="0"/>
              </a:rPr>
              <a:t>Our total water withdrawal quantity in 2019 was 501.91 Km</a:t>
            </a:r>
            <a:r>
              <a:rPr lang="en-US" altLang="zh-TW" sz="1400" baseline="30000" dirty="0">
                <a:solidFill>
                  <a:srgbClr val="000000"/>
                </a:solidFill>
                <a:ea typeface="MS PGothic" pitchFamily="34" charset="-128"/>
                <a:cs typeface="Calibri" pitchFamily="34" charset="0"/>
              </a:rPr>
              <a:t>3</a:t>
            </a:r>
            <a:r>
              <a:rPr lang="en-US" altLang="zh-TW" sz="1400" dirty="0">
                <a:solidFill>
                  <a:srgbClr val="000000"/>
                </a:solidFill>
                <a:ea typeface="MS PGothic" pitchFamily="34" charset="-128"/>
                <a:cs typeface="Calibri" pitchFamily="34" charset="0"/>
              </a:rPr>
              <a:t>, decreased greatly compared with 1,311.87 Km</a:t>
            </a:r>
            <a:r>
              <a:rPr lang="en-US" altLang="zh-TW" sz="1400" baseline="30000" dirty="0">
                <a:solidFill>
                  <a:srgbClr val="000000"/>
                </a:solidFill>
                <a:ea typeface="MS PGothic" pitchFamily="34" charset="-128"/>
                <a:cs typeface="Calibri" pitchFamily="34" charset="0"/>
              </a:rPr>
              <a:t>3</a:t>
            </a:r>
            <a:r>
              <a:rPr lang="en-US" altLang="zh-TW" sz="1400" dirty="0">
                <a:solidFill>
                  <a:srgbClr val="000000"/>
                </a:solidFill>
                <a:ea typeface="MS PGothic" pitchFamily="34" charset="-128"/>
                <a:cs typeface="Calibri" pitchFamily="34" charset="0"/>
              </a:rPr>
              <a:t>  in 2017, mainly because of the effective water conservation measures.</a:t>
            </a:r>
          </a:p>
        </p:txBody>
      </p:sp>
      <p:sp>
        <p:nvSpPr>
          <p:cNvPr id="11" name="矩形 62"/>
          <p:cNvSpPr>
            <a:spLocks noChangeArrowheads="1"/>
          </p:cNvSpPr>
          <p:nvPr/>
        </p:nvSpPr>
        <p:spPr bwMode="auto">
          <a:xfrm>
            <a:off x="266700" y="568325"/>
            <a:ext cx="7296150" cy="480131"/>
          </a:xfrm>
          <a:prstGeom prst="rect">
            <a:avLst/>
          </a:prstGeom>
          <a:noFill/>
          <a:ln w="9525">
            <a:noFill/>
            <a:miter lim="800000"/>
            <a:headEnd/>
            <a:tailEnd/>
          </a:ln>
        </p:spPr>
        <p:txBody>
          <a:bodyPr>
            <a:spAutoFit/>
          </a:bodyPr>
          <a:lstStyle/>
          <a:p>
            <a:pPr marL="457200" indent="-457200" eaLnBrk="0" hangingPunct="0">
              <a:lnSpc>
                <a:spcPct val="90000"/>
              </a:lnSpc>
              <a:defRPr/>
            </a:pPr>
            <a:r>
              <a:rPr lang="en-US" altLang="zh-TW" sz="2800" b="1" dirty="0">
                <a:solidFill>
                  <a:srgbClr val="2F5597"/>
                </a:solidFill>
                <a:latin typeface="+mj-lt"/>
                <a:ea typeface="Microsoft JhengHei" pitchFamily="34" charset="-120"/>
                <a:cs typeface="+mj-cs"/>
              </a:rPr>
              <a:t>Water Management</a:t>
            </a:r>
            <a:endParaRPr lang="zh-TW" altLang="en-US" sz="2800" b="1" dirty="0">
              <a:solidFill>
                <a:srgbClr val="2F5597"/>
              </a:solidFill>
              <a:latin typeface="+mj-lt"/>
              <a:ea typeface="Microsoft JhengHei" pitchFamily="34" charset="-120"/>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投影片編號版面配置區 2"/>
          <p:cNvSpPr>
            <a:spLocks noGrp="1"/>
          </p:cNvSpPr>
          <p:nvPr>
            <p:ph type="sldNum" sz="quarter" idx="12"/>
          </p:nvPr>
        </p:nvSpPr>
        <p:spPr bwMode="auto">
          <a:noFill/>
          <a:ln>
            <a:miter lim="800000"/>
            <a:headEnd/>
            <a:tailEnd/>
          </a:ln>
        </p:spPr>
        <p:txBody>
          <a:bodyPr/>
          <a:lstStyle/>
          <a:p>
            <a:fld id="{D2854830-BA10-4A9C-B30D-684392D7F80B}" type="slidenum">
              <a:rPr lang="zh-TW" altLang="en-US" smtClean="0"/>
              <a:pPr/>
              <a:t>25</a:t>
            </a:fld>
            <a:endParaRPr lang="zh-TW" altLang="en-US" dirty="0"/>
          </a:p>
        </p:txBody>
      </p:sp>
      <p:graphicFrame>
        <p:nvGraphicFramePr>
          <p:cNvPr id="11266" name="圖表 4"/>
          <p:cNvGraphicFramePr>
            <a:graphicFrameLocks/>
          </p:cNvGraphicFramePr>
          <p:nvPr>
            <p:extLst>
              <p:ext uri="{D42A27DB-BD31-4B8C-83A1-F6EECF244321}">
                <p14:modId xmlns:p14="http://schemas.microsoft.com/office/powerpoint/2010/main" xmlns="" val="1443696357"/>
              </p:ext>
            </p:extLst>
          </p:nvPr>
        </p:nvGraphicFramePr>
        <p:xfrm>
          <a:off x="78416" y="2074863"/>
          <a:ext cx="4295775" cy="4286250"/>
        </p:xfrm>
        <a:graphic>
          <a:graphicData uri="http://schemas.openxmlformats.org/presentationml/2006/ole">
            <p:oleObj spid="_x0000_s155790" name="Worksheet" r:id="rId3" imgW="4295880" imgH="4343520" progId="">
              <p:embed/>
            </p:oleObj>
          </a:graphicData>
        </a:graphic>
      </p:graphicFrame>
      <p:sp>
        <p:nvSpPr>
          <p:cNvPr id="9" name="Text Placeholder 14"/>
          <p:cNvSpPr txBox="1">
            <a:spLocks/>
          </p:cNvSpPr>
          <p:nvPr/>
        </p:nvSpPr>
        <p:spPr>
          <a:xfrm>
            <a:off x="517525" y="1743075"/>
            <a:ext cx="3625850" cy="301625"/>
          </a:xfrm>
          <a:prstGeom prst="rect">
            <a:avLst/>
          </a:prstGeom>
          <a:solidFill>
            <a:schemeClr val="bg2">
              <a:lumMod val="90000"/>
            </a:schemeClr>
          </a:solidFill>
        </p:spPr>
        <p:txBody>
          <a:bodyPr anchor="ctr"/>
          <a:lstStyle/>
          <a:p>
            <a:pPr marL="228600" indent="-228600" algn="ctr" defTabSz="914400">
              <a:lnSpc>
                <a:spcPct val="90000"/>
              </a:lnSpc>
              <a:spcBef>
                <a:spcPts val="1000"/>
              </a:spcBef>
              <a:buFont typeface="Arial" pitchFamily="34" charset="0"/>
              <a:buNone/>
              <a:defRPr/>
            </a:pPr>
            <a:r>
              <a:rPr kumimoji="0" lang="en-US" altLang="zh-TW" sz="1200" b="1" dirty="0">
                <a:solidFill>
                  <a:srgbClr val="1F497D"/>
                </a:solidFill>
                <a:ea typeface="Microsoft JhengHei" pitchFamily="34" charset="-120"/>
                <a:cs typeface="Arial" pitchFamily="34" charset="0"/>
              </a:rPr>
              <a:t>Power Installation from Power Plant Built by SAS &amp; the Total CO</a:t>
            </a:r>
            <a:r>
              <a:rPr kumimoji="0" lang="en-US" altLang="zh-TW" sz="1200" b="1" baseline="-25000" dirty="0">
                <a:solidFill>
                  <a:srgbClr val="1F497D"/>
                </a:solidFill>
                <a:ea typeface="Microsoft JhengHei" pitchFamily="34" charset="-120"/>
                <a:cs typeface="Arial" pitchFamily="34" charset="0"/>
              </a:rPr>
              <a:t>2 </a:t>
            </a:r>
            <a:r>
              <a:rPr kumimoji="0" lang="en-US" altLang="zh-TW" sz="1200" b="1" dirty="0">
                <a:solidFill>
                  <a:srgbClr val="1F497D"/>
                </a:solidFill>
                <a:ea typeface="Microsoft JhengHei" pitchFamily="34" charset="-120"/>
                <a:cs typeface="Arial" pitchFamily="34" charset="0"/>
              </a:rPr>
              <a:t>Emission Reduced</a:t>
            </a:r>
            <a:endParaRPr kumimoji="0" lang="zh-TW" altLang="en-US" sz="1200" b="1" dirty="0">
              <a:solidFill>
                <a:srgbClr val="1F497D"/>
              </a:solidFill>
              <a:ea typeface="Microsoft JhengHei" pitchFamily="34" charset="-120"/>
              <a:cs typeface="Arial" pitchFamily="34" charset="0"/>
            </a:endParaRPr>
          </a:p>
        </p:txBody>
      </p:sp>
      <p:sp>
        <p:nvSpPr>
          <p:cNvPr id="11270" name="TextBox 21"/>
          <p:cNvSpPr txBox="1">
            <a:spLocks noChangeArrowheads="1"/>
          </p:cNvSpPr>
          <p:nvPr/>
        </p:nvSpPr>
        <p:spPr bwMode="auto">
          <a:xfrm>
            <a:off x="465138" y="2014538"/>
            <a:ext cx="833437" cy="215900"/>
          </a:xfrm>
          <a:prstGeom prst="rect">
            <a:avLst/>
          </a:prstGeom>
          <a:noFill/>
          <a:ln w="9525">
            <a:noFill/>
            <a:miter lim="800000"/>
            <a:headEnd/>
            <a:tailEnd/>
          </a:ln>
        </p:spPr>
        <p:txBody>
          <a:bodyPr>
            <a:spAutoFit/>
          </a:bodyPr>
          <a:lstStyle/>
          <a:p>
            <a:r>
              <a:rPr kumimoji="0" lang="en-US" altLang="zh-TW" sz="800" b="1">
                <a:solidFill>
                  <a:srgbClr val="000000"/>
                </a:solidFill>
                <a:latin typeface="Microsoft JhengHei" pitchFamily="34" charset="-120"/>
                <a:ea typeface="Microsoft JhengHei" pitchFamily="34" charset="-120"/>
              </a:rPr>
              <a:t>Unit : MW </a:t>
            </a:r>
          </a:p>
        </p:txBody>
      </p:sp>
      <p:sp>
        <p:nvSpPr>
          <p:cNvPr id="11271" name="TextBox 21"/>
          <p:cNvSpPr txBox="1">
            <a:spLocks noChangeArrowheads="1"/>
          </p:cNvSpPr>
          <p:nvPr/>
        </p:nvSpPr>
        <p:spPr bwMode="auto">
          <a:xfrm>
            <a:off x="3402013" y="2014538"/>
            <a:ext cx="1133475" cy="215900"/>
          </a:xfrm>
          <a:prstGeom prst="rect">
            <a:avLst/>
          </a:prstGeom>
          <a:noFill/>
          <a:ln w="9525">
            <a:noFill/>
            <a:miter lim="800000"/>
            <a:headEnd/>
            <a:tailEnd/>
          </a:ln>
        </p:spPr>
        <p:txBody>
          <a:bodyPr>
            <a:spAutoFit/>
          </a:bodyPr>
          <a:lstStyle/>
          <a:p>
            <a:r>
              <a:rPr kumimoji="0" lang="en-US" altLang="zh-TW" sz="800" b="1" dirty="0">
                <a:solidFill>
                  <a:srgbClr val="000000"/>
                </a:solidFill>
                <a:latin typeface="Microsoft JhengHei" pitchFamily="34" charset="-120"/>
                <a:ea typeface="Microsoft JhengHei" pitchFamily="34" charset="-120"/>
              </a:rPr>
              <a:t>Unit: ton CO</a:t>
            </a:r>
            <a:r>
              <a:rPr kumimoji="0" lang="en-US" altLang="zh-TW" sz="800" b="1" baseline="-25000" dirty="0">
                <a:solidFill>
                  <a:srgbClr val="000000"/>
                </a:solidFill>
                <a:latin typeface="Microsoft JhengHei" pitchFamily="34" charset="-120"/>
                <a:ea typeface="Microsoft JhengHei" pitchFamily="34" charset="-120"/>
              </a:rPr>
              <a:t>2</a:t>
            </a:r>
            <a:r>
              <a:rPr kumimoji="0" lang="en-US" altLang="zh-TW" sz="800" b="1" dirty="0">
                <a:solidFill>
                  <a:srgbClr val="000000"/>
                </a:solidFill>
                <a:latin typeface="Microsoft JhengHei" pitchFamily="34" charset="-120"/>
                <a:ea typeface="Microsoft JhengHei" pitchFamily="34" charset="-120"/>
              </a:rPr>
              <a:t>e</a:t>
            </a:r>
          </a:p>
        </p:txBody>
      </p:sp>
      <p:sp>
        <p:nvSpPr>
          <p:cNvPr id="2059" name="文字方塊 14"/>
          <p:cNvSpPr txBox="1">
            <a:spLocks noChangeArrowheads="1"/>
          </p:cNvSpPr>
          <p:nvPr/>
        </p:nvSpPr>
        <p:spPr bwMode="auto">
          <a:xfrm>
            <a:off x="3204337" y="5639581"/>
            <a:ext cx="755650" cy="415498"/>
          </a:xfrm>
          <a:prstGeom prst="rect">
            <a:avLst/>
          </a:prstGeom>
          <a:noFill/>
          <a:ln w="9525">
            <a:noFill/>
            <a:miter lim="800000"/>
            <a:headEnd/>
            <a:tailEnd/>
          </a:ln>
        </p:spPr>
        <p:txBody>
          <a:bodyPr anchor="ctr">
            <a:spAutoFit/>
          </a:bodyPr>
          <a:lstStyle/>
          <a:p>
            <a:pPr algn="ctr">
              <a:defRPr/>
            </a:pPr>
            <a:r>
              <a:rPr lang="en-US" altLang="zh-TW" sz="700" dirty="0">
                <a:solidFill>
                  <a:srgbClr val="000000"/>
                </a:solidFill>
                <a:latin typeface="+mj-lt"/>
                <a:ea typeface="Microsoft JhengHei" pitchFamily="34" charset="-120"/>
              </a:rPr>
              <a:t>Total CO</a:t>
            </a:r>
            <a:r>
              <a:rPr lang="en-US" altLang="zh-TW" sz="700" baseline="-25000" dirty="0">
                <a:solidFill>
                  <a:srgbClr val="000000"/>
                </a:solidFill>
                <a:latin typeface="+mj-lt"/>
                <a:ea typeface="Microsoft JhengHei" pitchFamily="34" charset="-120"/>
              </a:rPr>
              <a:t>2</a:t>
            </a:r>
            <a:endParaRPr lang="en-US" altLang="zh-TW" sz="700" dirty="0">
              <a:solidFill>
                <a:srgbClr val="000000"/>
              </a:solidFill>
              <a:latin typeface="+mj-lt"/>
              <a:ea typeface="Microsoft JhengHei" pitchFamily="34" charset="-120"/>
            </a:endParaRPr>
          </a:p>
          <a:p>
            <a:pPr algn="ctr">
              <a:defRPr/>
            </a:pPr>
            <a:r>
              <a:rPr lang="en-US" altLang="zh-TW" sz="700" dirty="0">
                <a:solidFill>
                  <a:srgbClr val="000000"/>
                </a:solidFill>
                <a:latin typeface="+mj-lt"/>
                <a:ea typeface="Microsoft JhengHei" pitchFamily="34" charset="-120"/>
              </a:rPr>
              <a:t>Emission Reduced</a:t>
            </a:r>
            <a:endParaRPr lang="zh-TW" altLang="en-US" sz="700" dirty="0">
              <a:solidFill>
                <a:srgbClr val="000000"/>
              </a:solidFill>
              <a:latin typeface="+mj-lt"/>
              <a:ea typeface="Microsoft JhengHei" pitchFamily="34" charset="-120"/>
            </a:endParaRPr>
          </a:p>
        </p:txBody>
      </p:sp>
      <p:sp>
        <p:nvSpPr>
          <p:cNvPr id="18" name="Text Placeholder 19"/>
          <p:cNvSpPr txBox="1">
            <a:spLocks/>
          </p:cNvSpPr>
          <p:nvPr/>
        </p:nvSpPr>
        <p:spPr>
          <a:xfrm>
            <a:off x="4987925" y="1751013"/>
            <a:ext cx="3865563" cy="315912"/>
          </a:xfrm>
          <a:prstGeom prst="rect">
            <a:avLst/>
          </a:prstGeom>
          <a:solidFill>
            <a:schemeClr val="bg2">
              <a:lumMod val="90000"/>
            </a:schemeClr>
          </a:solidFill>
        </p:spPr>
        <p:txBody>
          <a:bodyPr anchor="ctr"/>
          <a:lstStyle/>
          <a:p>
            <a:pPr marL="228600" indent="-228600" algn="ctr" defTabSz="914400">
              <a:lnSpc>
                <a:spcPct val="90000"/>
              </a:lnSpc>
              <a:spcBef>
                <a:spcPts val="1000"/>
              </a:spcBef>
              <a:buFont typeface="Arial" pitchFamily="34" charset="0"/>
              <a:buNone/>
              <a:defRPr/>
            </a:pPr>
            <a:r>
              <a:rPr kumimoji="0" lang="en-US" altLang="zh-TW" sz="1200" b="1" dirty="0">
                <a:solidFill>
                  <a:srgbClr val="1F497D"/>
                </a:solidFill>
                <a:ea typeface="Microsoft JhengHei" pitchFamily="34" charset="-120"/>
                <a:cs typeface="Arial" pitchFamily="34" charset="0"/>
              </a:rPr>
              <a:t>Electricity Needed for Generating NTD 100mn</a:t>
            </a:r>
            <a:endParaRPr kumimoji="0" lang="zh-TW" altLang="en-US" sz="1200" b="1" dirty="0">
              <a:solidFill>
                <a:srgbClr val="FF0000"/>
              </a:solidFill>
              <a:ea typeface="Microsoft JhengHei" pitchFamily="34" charset="-120"/>
              <a:cs typeface="Arial" pitchFamily="34" charset="0"/>
            </a:endParaRPr>
          </a:p>
        </p:txBody>
      </p:sp>
      <p:sp>
        <p:nvSpPr>
          <p:cNvPr id="11275" name="文字版面配置區 4"/>
          <p:cNvSpPr txBox="1">
            <a:spLocks/>
          </p:cNvSpPr>
          <p:nvPr/>
        </p:nvSpPr>
        <p:spPr bwMode="auto">
          <a:xfrm>
            <a:off x="312738" y="1168400"/>
            <a:ext cx="8640762" cy="906463"/>
          </a:xfrm>
          <a:prstGeom prst="rect">
            <a:avLst/>
          </a:prstGeom>
          <a:noFill/>
          <a:ln w="9525">
            <a:noFill/>
            <a:miter lim="800000"/>
            <a:headEnd/>
            <a:tailEnd/>
          </a:ln>
        </p:spPr>
        <p:txBody>
          <a:bodyPr/>
          <a:lstStyle/>
          <a:p>
            <a:pPr marL="228600" indent="-228600" algn="just" defTabSz="914400">
              <a:lnSpc>
                <a:spcPct val="90000"/>
              </a:lnSpc>
              <a:spcBef>
                <a:spcPts val="600"/>
              </a:spcBef>
              <a:buFont typeface="Wingdings" pitchFamily="2" charset="2"/>
              <a:buChar char="Ø"/>
            </a:pPr>
            <a:r>
              <a:rPr lang="en-US" altLang="zh-TW" sz="1400" dirty="0">
                <a:solidFill>
                  <a:srgbClr val="000000"/>
                </a:solidFill>
                <a:ea typeface="MS PGothic" pitchFamily="34" charset="-128"/>
                <a:cs typeface="Calibri" pitchFamily="34" charset="0"/>
              </a:rPr>
              <a:t>The accumulated installation for grid-connected capacity exceeded 125 MW and reduced the CO</a:t>
            </a:r>
            <a:r>
              <a:rPr lang="en-US" altLang="zh-TW" sz="1400" baseline="-25000" dirty="0">
                <a:solidFill>
                  <a:srgbClr val="000000"/>
                </a:solidFill>
                <a:ea typeface="MS PGothic" pitchFamily="34" charset="-128"/>
                <a:cs typeface="Calibri" pitchFamily="34" charset="0"/>
              </a:rPr>
              <a:t>2</a:t>
            </a:r>
            <a:r>
              <a:rPr lang="en-US" altLang="zh-TW" sz="1400" dirty="0">
                <a:solidFill>
                  <a:srgbClr val="000000"/>
                </a:solidFill>
                <a:ea typeface="MS PGothic" pitchFamily="34" charset="-128"/>
                <a:cs typeface="Calibri" pitchFamily="34" charset="0"/>
              </a:rPr>
              <a:t> emission by 53,205 tons. </a:t>
            </a:r>
          </a:p>
        </p:txBody>
      </p:sp>
      <p:sp>
        <p:nvSpPr>
          <p:cNvPr id="15" name="矩形 62"/>
          <p:cNvSpPr>
            <a:spLocks noChangeArrowheads="1"/>
          </p:cNvSpPr>
          <p:nvPr/>
        </p:nvSpPr>
        <p:spPr bwMode="auto">
          <a:xfrm>
            <a:off x="266700" y="568325"/>
            <a:ext cx="7296150" cy="480131"/>
          </a:xfrm>
          <a:prstGeom prst="rect">
            <a:avLst/>
          </a:prstGeom>
          <a:noFill/>
          <a:ln w="9525">
            <a:noFill/>
            <a:miter lim="800000"/>
            <a:headEnd/>
            <a:tailEnd/>
          </a:ln>
        </p:spPr>
        <p:txBody>
          <a:bodyPr>
            <a:spAutoFit/>
          </a:bodyPr>
          <a:lstStyle/>
          <a:p>
            <a:pPr marL="457200" indent="-457200" eaLnBrk="0" hangingPunct="0">
              <a:lnSpc>
                <a:spcPct val="90000"/>
              </a:lnSpc>
              <a:defRPr/>
            </a:pPr>
            <a:r>
              <a:rPr lang="en-US" altLang="zh-TW" sz="2800" b="1" dirty="0">
                <a:solidFill>
                  <a:srgbClr val="2F5597"/>
                </a:solidFill>
                <a:latin typeface="+mj-lt"/>
                <a:ea typeface="Microsoft JhengHei" pitchFamily="34" charset="-120"/>
                <a:cs typeface="+mj-cs"/>
              </a:rPr>
              <a:t>Energy Management</a:t>
            </a:r>
            <a:endParaRPr lang="zh-TW" altLang="en-US" sz="2800" b="1" dirty="0">
              <a:solidFill>
                <a:srgbClr val="2F5597"/>
              </a:solidFill>
              <a:latin typeface="+mj-lt"/>
              <a:ea typeface="Microsoft JhengHei" pitchFamily="34" charset="-120"/>
              <a:cs typeface="+mj-cs"/>
            </a:endParaRPr>
          </a:p>
        </p:txBody>
      </p:sp>
      <p:graphicFrame>
        <p:nvGraphicFramePr>
          <p:cNvPr id="14" name="圖表 5">
            <a:extLst>
              <a:ext uri="{FF2B5EF4-FFF2-40B4-BE49-F238E27FC236}">
                <a16:creationId xmlns:a16="http://schemas.microsoft.com/office/drawing/2014/main" xmlns="" id="{07B4C4D7-CDD3-4BE5-9648-A298ABAE2BCF}"/>
              </a:ext>
            </a:extLst>
          </p:cNvPr>
          <p:cNvGraphicFramePr>
            <a:graphicFrameLocks/>
          </p:cNvGraphicFramePr>
          <p:nvPr>
            <p:extLst>
              <p:ext uri="{D42A27DB-BD31-4B8C-83A1-F6EECF244321}">
                <p14:modId xmlns:p14="http://schemas.microsoft.com/office/powerpoint/2010/main" xmlns="" val="3425005127"/>
              </p:ext>
            </p:extLst>
          </p:nvPr>
        </p:nvGraphicFramePr>
        <p:xfrm>
          <a:off x="5041900" y="2197100"/>
          <a:ext cx="3835400" cy="3784600"/>
        </p:xfrm>
        <a:graphic>
          <a:graphicData uri="http://schemas.openxmlformats.org/presentationml/2006/ole">
            <p:oleObj spid="_x0000_s155791" name="工作表" r:id="rId4" imgW="3924360" imgH="3790990" progId="">
              <p:embed/>
            </p:oleObj>
          </a:graphicData>
        </a:graphic>
      </p:graphicFrame>
      <p:sp>
        <p:nvSpPr>
          <p:cNvPr id="11274" name="TextBox 21"/>
          <p:cNvSpPr txBox="1">
            <a:spLocks noChangeArrowheads="1"/>
          </p:cNvSpPr>
          <p:nvPr/>
        </p:nvSpPr>
        <p:spPr bwMode="auto">
          <a:xfrm>
            <a:off x="5048250" y="2130425"/>
            <a:ext cx="1368425" cy="215900"/>
          </a:xfrm>
          <a:prstGeom prst="rect">
            <a:avLst/>
          </a:prstGeom>
          <a:noFill/>
          <a:ln w="9525">
            <a:noFill/>
            <a:miter lim="800000"/>
            <a:headEnd/>
            <a:tailEnd/>
          </a:ln>
        </p:spPr>
        <p:txBody>
          <a:bodyPr>
            <a:spAutoFit/>
          </a:bodyPr>
          <a:lstStyle/>
          <a:p>
            <a:r>
              <a:rPr kumimoji="0" lang="en-US" altLang="zh-TW" sz="800" b="1" dirty="0">
                <a:solidFill>
                  <a:srgbClr val="000000"/>
                </a:solidFill>
                <a:latin typeface="Microsoft JhengHei" pitchFamily="34" charset="-120"/>
                <a:ea typeface="Microsoft JhengHei" pitchFamily="34" charset="-120"/>
              </a:rPr>
              <a:t>Unit : </a:t>
            </a:r>
            <a:r>
              <a:rPr kumimoji="0" lang="en-US" altLang="zh-TW" sz="800" b="1" dirty="0" err="1">
                <a:solidFill>
                  <a:srgbClr val="000000"/>
                </a:solidFill>
                <a:latin typeface="Microsoft JhengHei" pitchFamily="34" charset="-120"/>
                <a:ea typeface="Microsoft JhengHei" pitchFamily="34" charset="-120"/>
              </a:rPr>
              <a:t>MWh</a:t>
            </a:r>
            <a:endParaRPr kumimoji="0" lang="en-US" altLang="zh-TW" sz="800" b="1" dirty="0">
              <a:solidFill>
                <a:srgbClr val="000000"/>
              </a:solidFill>
              <a:latin typeface="Microsoft JhengHei" pitchFamily="34" charset="-120"/>
              <a:ea typeface="Microsoft JhengHei" pitchFamily="34" charset="-120"/>
            </a:endParaRPr>
          </a:p>
        </p:txBody>
      </p:sp>
    </p:spTree>
    <p:extLst>
      <p:ext uri="{BB962C8B-B14F-4D97-AF65-F5344CB8AC3E}">
        <p14:creationId xmlns:p14="http://schemas.microsoft.com/office/powerpoint/2010/main" xmlns="" val="890962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1" name="Picture 1"/>
          <p:cNvPicPr>
            <a:picLocks noChangeAspect="1" noChangeArrowheads="1"/>
          </p:cNvPicPr>
          <p:nvPr/>
        </p:nvPicPr>
        <p:blipFill>
          <a:blip r:embed="rId2"/>
          <a:srcRect/>
          <a:stretch>
            <a:fillRect/>
          </a:stretch>
        </p:blipFill>
        <p:spPr bwMode="auto">
          <a:xfrm>
            <a:off x="300609" y="2393554"/>
            <a:ext cx="4295775" cy="2581275"/>
          </a:xfrm>
          <a:prstGeom prst="rect">
            <a:avLst/>
          </a:prstGeom>
          <a:noFill/>
          <a:ln w="9525">
            <a:noFill/>
            <a:miter lim="800000"/>
            <a:headEnd/>
            <a:tailEnd/>
          </a:ln>
        </p:spPr>
      </p:pic>
      <p:sp>
        <p:nvSpPr>
          <p:cNvPr id="5" name="文字版面配置區 4"/>
          <p:cNvSpPr>
            <a:spLocks noGrp="1"/>
          </p:cNvSpPr>
          <p:nvPr>
            <p:ph type="body" sz="quarter" idx="15"/>
          </p:nvPr>
        </p:nvSpPr>
        <p:spPr>
          <a:xfrm>
            <a:off x="419099" y="1119436"/>
            <a:ext cx="8470279" cy="658564"/>
          </a:xfrm>
        </p:spPr>
        <p:txBody>
          <a:bodyPr/>
          <a:lstStyle/>
          <a:p>
            <a:pPr algn="just">
              <a:lnSpc>
                <a:spcPct val="90000"/>
              </a:lnSpc>
              <a:spcAft>
                <a:spcPct val="0"/>
              </a:spcAft>
              <a:defRPr/>
            </a:pPr>
            <a:r>
              <a:rPr kumimoji="1" lang="en-US" altLang="zh-TW" b="0" dirty="0">
                <a:ea typeface="+mj-ea"/>
                <a:cs typeface="Arial" pitchFamily="34" charset="0"/>
              </a:rPr>
              <a:t>As one of the pioneers in green energy, SAS</a:t>
            </a:r>
            <a:r>
              <a:rPr kumimoji="1" lang="zh-TW" altLang="en-US" b="0" dirty="0">
                <a:ea typeface="+mj-ea"/>
                <a:cs typeface="Arial" pitchFamily="34" charset="0"/>
              </a:rPr>
              <a:t> </a:t>
            </a:r>
            <a:r>
              <a:rPr kumimoji="1" lang="en-US" altLang="zh-TW" b="0" dirty="0">
                <a:ea typeface="+mj-ea"/>
                <a:cs typeface="Arial" pitchFamily="34" charset="0"/>
              </a:rPr>
              <a:t>actively works with its subsidiaries and reinvestments to extend its solar footprint  by providing high-efficiency panels for a greener earth.</a:t>
            </a:r>
          </a:p>
          <a:p>
            <a:pPr algn="just">
              <a:lnSpc>
                <a:spcPct val="90000"/>
              </a:lnSpc>
              <a:spcAft>
                <a:spcPct val="0"/>
              </a:spcAft>
              <a:defRPr/>
            </a:pPr>
            <a:r>
              <a:rPr kumimoji="1" lang="en-US" altLang="zh-TW" b="0" dirty="0">
                <a:ea typeface="+mj-ea"/>
                <a:cs typeface="Arial" pitchFamily="34" charset="0"/>
              </a:rPr>
              <a:t>In 2020 the overall installed solar capacity of SAS’ total solar projects reached 13 MW</a:t>
            </a:r>
            <a:r>
              <a:rPr kumimoji="1" lang="zh-TW" altLang="en-US" b="0" dirty="0">
                <a:ea typeface="+mj-ea"/>
                <a:cs typeface="Arial" pitchFamily="34" charset="0"/>
              </a:rPr>
              <a:t> </a:t>
            </a:r>
            <a:r>
              <a:rPr kumimoji="1" lang="en-US" altLang="zh-TW" b="0" dirty="0">
                <a:ea typeface="+mj-ea"/>
                <a:cs typeface="Arial" pitchFamily="34" charset="0"/>
              </a:rPr>
              <a:t>which could generate 15.08 million kWh electricity per year, equivalent to 7,676 tons of CO</a:t>
            </a:r>
            <a:r>
              <a:rPr kumimoji="1" lang="en-US" altLang="zh-TW" b="0" baseline="-25000" dirty="0">
                <a:ea typeface="+mj-ea"/>
                <a:cs typeface="Arial" pitchFamily="34" charset="0"/>
              </a:rPr>
              <a:t>2</a:t>
            </a:r>
            <a:r>
              <a:rPr kumimoji="1" lang="en-US" altLang="zh-TW" b="0" dirty="0">
                <a:ea typeface="+mj-ea"/>
                <a:cs typeface="Arial" pitchFamily="34" charset="0"/>
              </a:rPr>
              <a:t> emissions reduction and 697,818 trees.</a:t>
            </a:r>
          </a:p>
          <a:p>
            <a:pPr algn="just">
              <a:lnSpc>
                <a:spcPct val="90000"/>
              </a:lnSpc>
              <a:spcAft>
                <a:spcPct val="0"/>
              </a:spcAft>
              <a:defRPr/>
            </a:pPr>
            <a:endParaRPr kumimoji="1" lang="en-US" altLang="zh-TW" b="0" dirty="0">
              <a:latin typeface="+mn-lt"/>
              <a:ea typeface="+mj-ea"/>
              <a:cs typeface="Arial" pitchFamily="34" charset="0"/>
            </a:endParaRPr>
          </a:p>
        </p:txBody>
      </p:sp>
      <p:sp>
        <p:nvSpPr>
          <p:cNvPr id="15" name="文字版面配置區 5"/>
          <p:cNvSpPr>
            <a:spLocks/>
          </p:cNvSpPr>
          <p:nvPr/>
        </p:nvSpPr>
        <p:spPr bwMode="auto">
          <a:xfrm>
            <a:off x="246063" y="2202038"/>
            <a:ext cx="8639175" cy="215900"/>
          </a:xfrm>
          <a:prstGeom prst="callout1">
            <a:avLst>
              <a:gd name="adj1" fmla="val 100537"/>
              <a:gd name="adj2" fmla="val 99995"/>
              <a:gd name="adj3" fmla="val 100708"/>
              <a:gd name="adj4" fmla="val 0"/>
            </a:avLst>
          </a:prstGeom>
          <a:solidFill>
            <a:srgbClr val="D3D3D3"/>
          </a:solidFill>
          <a:ln w="9525">
            <a:noFill/>
            <a:miter lim="800000"/>
            <a:headEnd/>
            <a:tailEnd/>
          </a:ln>
        </p:spPr>
        <p:txBody>
          <a:bodyPr/>
          <a:lstStyle/>
          <a:p>
            <a:pPr marL="228600" indent="-228600" algn="ctr" defTabSz="914400">
              <a:lnSpc>
                <a:spcPct val="90000"/>
              </a:lnSpc>
              <a:spcBef>
                <a:spcPts val="1000"/>
              </a:spcBef>
              <a:buFont typeface="Arial" pitchFamily="34" charset="0"/>
              <a:buNone/>
            </a:pPr>
            <a:r>
              <a:rPr kumimoji="0" lang="en-US" altLang="zh-TW" sz="1200" b="1" dirty="0">
                <a:solidFill>
                  <a:srgbClr val="1F497D"/>
                </a:solidFill>
                <a:ea typeface="Microsoft JhengHei" pitchFamily="34" charset="-120"/>
                <a:cs typeface="Arial" pitchFamily="34" charset="0"/>
              </a:rPr>
              <a:t>Solar System Project</a:t>
            </a:r>
            <a:endParaRPr kumimoji="0" lang="zh-TW" altLang="en-US" sz="1200" b="1" dirty="0">
              <a:solidFill>
                <a:srgbClr val="1F497D"/>
              </a:solidFill>
              <a:ea typeface="Microsoft JhengHei" pitchFamily="34" charset="-120"/>
              <a:cs typeface="Arial" pitchFamily="34" charset="0"/>
            </a:endParaRPr>
          </a:p>
        </p:txBody>
      </p:sp>
      <p:sp>
        <p:nvSpPr>
          <p:cNvPr id="20" name="投影片編號版面配置區 2"/>
          <p:cNvSpPr>
            <a:spLocks noGrp="1"/>
          </p:cNvSpPr>
          <p:nvPr>
            <p:ph type="sldNum" sz="quarter" idx="4294967295"/>
          </p:nvPr>
        </p:nvSpPr>
        <p:spPr bwMode="auto">
          <a:xfrm>
            <a:off x="8678863" y="6362700"/>
            <a:ext cx="327025" cy="276225"/>
          </a:xfrm>
          <a:prstGeom prst="rect">
            <a:avLst/>
          </a:prstGeom>
          <a:noFill/>
          <a:ln>
            <a:miter lim="800000"/>
            <a:headEnd/>
            <a:tailEnd/>
          </a:ln>
        </p:spPr>
        <p:txBody>
          <a:bodyPr anchor="ctr"/>
          <a:lstStyle/>
          <a:p>
            <a:fld id="{FFB4C2A9-90F4-4C41-963D-3D434FC13EDE}" type="slidenum">
              <a:rPr lang="zh-TW" altLang="en-US" sz="800" smtClean="0">
                <a:latin typeface="+mj-ea"/>
                <a:ea typeface="+mj-ea"/>
              </a:rPr>
              <a:pPr/>
              <a:t>26</a:t>
            </a:fld>
            <a:endParaRPr lang="zh-TW" altLang="en-US" sz="800" dirty="0">
              <a:latin typeface="+mj-ea"/>
              <a:ea typeface="+mj-ea"/>
            </a:endParaRPr>
          </a:p>
        </p:txBody>
      </p:sp>
      <p:sp>
        <p:nvSpPr>
          <p:cNvPr id="10" name="矩形 62">
            <a:extLst>
              <a:ext uri="{FF2B5EF4-FFF2-40B4-BE49-F238E27FC236}">
                <a16:creationId xmlns:a16="http://schemas.microsoft.com/office/drawing/2014/main" xmlns="" id="{8D5056DC-2A0D-4241-81B1-7E6A36935CBD}"/>
              </a:ext>
            </a:extLst>
          </p:cNvPr>
          <p:cNvSpPr>
            <a:spLocks noChangeArrowheads="1"/>
          </p:cNvSpPr>
          <p:nvPr/>
        </p:nvSpPr>
        <p:spPr bwMode="auto">
          <a:xfrm>
            <a:off x="266700" y="568325"/>
            <a:ext cx="7296150" cy="480131"/>
          </a:xfrm>
          <a:prstGeom prst="rect">
            <a:avLst/>
          </a:prstGeom>
          <a:noFill/>
          <a:ln w="9525">
            <a:noFill/>
            <a:miter lim="800000"/>
            <a:headEnd/>
            <a:tailEnd/>
          </a:ln>
        </p:spPr>
        <p:txBody>
          <a:bodyPr>
            <a:spAutoFit/>
          </a:bodyPr>
          <a:lstStyle/>
          <a:p>
            <a:pPr marL="457200" indent="-457200" eaLnBrk="0" hangingPunct="0">
              <a:lnSpc>
                <a:spcPct val="90000"/>
              </a:lnSpc>
              <a:defRPr/>
            </a:pPr>
            <a:r>
              <a:rPr lang="en-US" altLang="zh-TW" sz="2800" b="1" dirty="0">
                <a:solidFill>
                  <a:srgbClr val="2F5597"/>
                </a:solidFill>
                <a:latin typeface="+mj-lt"/>
                <a:ea typeface="Microsoft JhengHei" pitchFamily="34" charset="-120"/>
                <a:cs typeface="+mj-cs"/>
              </a:rPr>
              <a:t>Committed to Green Energy</a:t>
            </a:r>
            <a:endParaRPr lang="zh-TW" altLang="en-US" sz="2800" b="1" dirty="0">
              <a:solidFill>
                <a:srgbClr val="2F5597"/>
              </a:solidFill>
              <a:latin typeface="+mj-lt"/>
              <a:ea typeface="Microsoft JhengHei" pitchFamily="34" charset="-120"/>
              <a:cs typeface="+mj-cs"/>
            </a:endParaRPr>
          </a:p>
        </p:txBody>
      </p:sp>
      <p:sp>
        <p:nvSpPr>
          <p:cNvPr id="12" name="文字版面配置區 9"/>
          <p:cNvSpPr txBox="1">
            <a:spLocks/>
          </p:cNvSpPr>
          <p:nvPr/>
        </p:nvSpPr>
        <p:spPr bwMode="auto">
          <a:xfrm>
            <a:off x="614363" y="5946775"/>
            <a:ext cx="7902575" cy="231775"/>
          </a:xfrm>
          <a:prstGeom prst="rect">
            <a:avLst/>
          </a:prstGeom>
          <a:noFill/>
          <a:ln w="9525">
            <a:noFill/>
            <a:miter lim="800000"/>
            <a:headEnd/>
            <a:tailEnd/>
          </a:ln>
        </p:spPr>
        <p:txBody>
          <a:bodyPr/>
          <a:lstStyle/>
          <a:p>
            <a:pPr>
              <a:defRPr/>
            </a:pPr>
            <a:r>
              <a:rPr kumimoji="0" lang="en-US" altLang="zh-TW" sz="700" i="1" dirty="0">
                <a:solidFill>
                  <a:srgbClr val="4B4B4B"/>
                </a:solidFill>
                <a:latin typeface="+mj-lt"/>
                <a:ea typeface="Microsoft JhengHei" pitchFamily="34" charset="-120"/>
                <a:cs typeface="Arial" pitchFamily="34" charset="0"/>
              </a:rPr>
              <a:t>Note:  Including all solar projects owned/co-constructed in SAS –group and  reinvestments.</a:t>
            </a:r>
          </a:p>
          <a:p>
            <a:pPr algn="ctr">
              <a:defRPr/>
            </a:pPr>
            <a:endParaRPr kumimoji="0" lang="zh-TW" altLang="en-US" sz="700" i="1" dirty="0">
              <a:solidFill>
                <a:srgbClr val="4B4B4B"/>
              </a:solidFill>
              <a:latin typeface="+mj-lt"/>
              <a:ea typeface="Microsoft JhengHei" pitchFamily="34" charset="-120"/>
              <a:cs typeface="Arial" pitchFamily="34" charset="0"/>
            </a:endParaRPr>
          </a:p>
        </p:txBody>
      </p:sp>
      <p:sp>
        <p:nvSpPr>
          <p:cNvPr id="14" name="矩形 13"/>
          <p:cNvSpPr/>
          <p:nvPr/>
        </p:nvSpPr>
        <p:spPr>
          <a:xfrm>
            <a:off x="338101" y="4869745"/>
            <a:ext cx="3985906" cy="177800"/>
          </a:xfrm>
          <a:prstGeom prst="rect">
            <a:avLst/>
          </a:prstGeom>
          <a:solidFill>
            <a:srgbClr val="1F49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dirty="0" err="1"/>
              <a:t>Yilan</a:t>
            </a:r>
            <a:r>
              <a:rPr lang="en-US" altLang="zh-TW" sz="1100" dirty="0"/>
              <a:t> Plant Rooftop Solar Project</a:t>
            </a:r>
            <a:endParaRPr lang="zh-TW" altLang="en-US" sz="1100" dirty="0"/>
          </a:p>
        </p:txBody>
      </p:sp>
      <p:pic>
        <p:nvPicPr>
          <p:cNvPr id="209922" name="Picture 2"/>
          <p:cNvPicPr>
            <a:picLocks noChangeAspect="1" noChangeArrowheads="1"/>
          </p:cNvPicPr>
          <p:nvPr/>
        </p:nvPicPr>
        <p:blipFill>
          <a:blip r:embed="rId3"/>
          <a:srcRect/>
          <a:stretch>
            <a:fillRect/>
          </a:stretch>
        </p:blipFill>
        <p:spPr bwMode="auto">
          <a:xfrm>
            <a:off x="4324007" y="3741409"/>
            <a:ext cx="4572000" cy="2552700"/>
          </a:xfrm>
          <a:prstGeom prst="rect">
            <a:avLst/>
          </a:prstGeom>
          <a:noFill/>
          <a:ln w="9525">
            <a:noFill/>
            <a:miter lim="800000"/>
            <a:headEnd/>
            <a:tailEnd/>
          </a:ln>
        </p:spPr>
      </p:pic>
      <p:sp>
        <p:nvSpPr>
          <p:cNvPr id="16" name="矩形 15"/>
          <p:cNvSpPr/>
          <p:nvPr/>
        </p:nvSpPr>
        <p:spPr>
          <a:xfrm>
            <a:off x="4340283" y="3587993"/>
            <a:ext cx="4446000" cy="177800"/>
          </a:xfrm>
          <a:prstGeom prst="rect">
            <a:avLst/>
          </a:prstGeom>
          <a:solidFill>
            <a:srgbClr val="1F49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dirty="0" err="1"/>
              <a:t>Actron</a:t>
            </a:r>
            <a:r>
              <a:rPr lang="zh-TW" altLang="en-US" sz="1100" dirty="0"/>
              <a:t> </a:t>
            </a:r>
            <a:r>
              <a:rPr lang="en-US" altLang="zh-TW" sz="1100" dirty="0"/>
              <a:t>Technology Rooftop Solar Project</a:t>
            </a:r>
            <a:endParaRPr lang="zh-TW" altLang="en-US" sz="11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Google Shape;935;p53"/>
          <p:cNvSpPr/>
          <p:nvPr/>
        </p:nvSpPr>
        <p:spPr>
          <a:xfrm rot="5400000">
            <a:off x="3010570" y="-624252"/>
            <a:ext cx="3090495" cy="8948239"/>
          </a:xfrm>
          <a:custGeom>
            <a:avLst/>
            <a:gdLst/>
            <a:ahLst/>
            <a:cxnLst/>
            <a:rect l="l" t="t" r="r" b="b"/>
            <a:pathLst>
              <a:path w="63679" h="54726" extrusionOk="0">
                <a:moveTo>
                  <a:pt x="26718" y="0"/>
                </a:moveTo>
                <a:cubicBezTo>
                  <a:pt x="15958" y="2644"/>
                  <a:pt x="0" y="12553"/>
                  <a:pt x="2644" y="25806"/>
                </a:cubicBezTo>
                <a:cubicBezTo>
                  <a:pt x="3769" y="31460"/>
                  <a:pt x="9635" y="37326"/>
                  <a:pt x="13435" y="41399"/>
                </a:cubicBezTo>
                <a:cubicBezTo>
                  <a:pt x="17690" y="45958"/>
                  <a:pt x="22432" y="49089"/>
                  <a:pt x="27873" y="51977"/>
                </a:cubicBezTo>
                <a:cubicBezTo>
                  <a:pt x="31350" y="53829"/>
                  <a:pt x="35249" y="54726"/>
                  <a:pt x="39108" y="54726"/>
                </a:cubicBezTo>
                <a:cubicBezTo>
                  <a:pt x="48101" y="54726"/>
                  <a:pt x="56874" y="49858"/>
                  <a:pt x="59576" y="40882"/>
                </a:cubicBezTo>
                <a:cubicBezTo>
                  <a:pt x="63679" y="27204"/>
                  <a:pt x="57752" y="14985"/>
                  <a:pt x="47569" y="5988"/>
                </a:cubicBezTo>
                <a:cubicBezTo>
                  <a:pt x="41460" y="608"/>
                  <a:pt x="34864" y="1155"/>
                  <a:pt x="26718" y="0"/>
                </a:cubicBezTo>
                <a:close/>
              </a:path>
            </a:pathLst>
          </a:custGeom>
          <a:solidFill>
            <a:srgbClr val="7FC6D7">
              <a:alpha val="4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群組 224"/>
          <p:cNvGrpSpPr/>
          <p:nvPr/>
        </p:nvGrpSpPr>
        <p:grpSpPr>
          <a:xfrm>
            <a:off x="-3779" y="3675037"/>
            <a:ext cx="5920528" cy="2558006"/>
            <a:chOff x="11573" y="3115411"/>
            <a:chExt cx="6632295" cy="3343263"/>
          </a:xfrm>
        </p:grpSpPr>
        <p:sp>
          <p:nvSpPr>
            <p:cNvPr id="119" name="Google Shape;881;p36"/>
            <p:cNvSpPr/>
            <p:nvPr/>
          </p:nvSpPr>
          <p:spPr>
            <a:xfrm>
              <a:off x="11573" y="5426701"/>
              <a:ext cx="937672" cy="983201"/>
            </a:xfrm>
            <a:custGeom>
              <a:avLst/>
              <a:gdLst/>
              <a:ahLst/>
              <a:cxnLst/>
              <a:rect l="l" t="t" r="r" b="b"/>
              <a:pathLst>
                <a:path w="10649" h="12418" extrusionOk="0">
                  <a:moveTo>
                    <a:pt x="10648" y="1"/>
                  </a:moveTo>
                  <a:cubicBezTo>
                    <a:pt x="4748" y="1"/>
                    <a:pt x="1" y="4760"/>
                    <a:pt x="1" y="10660"/>
                  </a:cubicBezTo>
                  <a:lnTo>
                    <a:pt x="1" y="12417"/>
                  </a:lnTo>
                  <a:lnTo>
                    <a:pt x="10648" y="12417"/>
                  </a:lnTo>
                  <a:lnTo>
                    <a:pt x="10648" y="1"/>
                  </a:lnTo>
                  <a:close/>
                </a:path>
              </a:pathLst>
            </a:custGeom>
            <a:solidFill>
              <a:srgbClr val="A4D8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群組 223"/>
            <p:cNvGrpSpPr/>
            <p:nvPr/>
          </p:nvGrpSpPr>
          <p:grpSpPr>
            <a:xfrm>
              <a:off x="11573" y="3115411"/>
              <a:ext cx="6632295" cy="3343263"/>
              <a:chOff x="11573" y="3115411"/>
              <a:chExt cx="6632295" cy="3343263"/>
            </a:xfrm>
          </p:grpSpPr>
          <p:sp>
            <p:nvSpPr>
              <p:cNvPr id="118" name="Google Shape;880;p36"/>
              <p:cNvSpPr/>
              <p:nvPr/>
            </p:nvSpPr>
            <p:spPr>
              <a:xfrm>
                <a:off x="11573" y="5426701"/>
                <a:ext cx="1875167" cy="986764"/>
              </a:xfrm>
              <a:custGeom>
                <a:avLst/>
                <a:gdLst/>
                <a:ahLst/>
                <a:cxnLst/>
                <a:rect l="l" t="t" r="r" b="b"/>
                <a:pathLst>
                  <a:path w="21296" h="12463" extrusionOk="0">
                    <a:moveTo>
                      <a:pt x="4417" y="1"/>
                    </a:moveTo>
                    <a:cubicBezTo>
                      <a:pt x="1998" y="1"/>
                      <a:pt x="1" y="1952"/>
                      <a:pt x="1" y="4429"/>
                    </a:cubicBezTo>
                    <a:lnTo>
                      <a:pt x="1" y="12463"/>
                    </a:lnTo>
                    <a:lnTo>
                      <a:pt x="21296" y="12463"/>
                    </a:lnTo>
                    <a:lnTo>
                      <a:pt x="21296" y="4429"/>
                    </a:lnTo>
                    <a:cubicBezTo>
                      <a:pt x="21296" y="1952"/>
                      <a:pt x="19299" y="1"/>
                      <a:pt x="16879" y="1"/>
                    </a:cubicBezTo>
                    <a:close/>
                  </a:path>
                </a:pathLst>
              </a:custGeom>
              <a:solidFill>
                <a:srgbClr val="62BC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群組 222"/>
              <p:cNvGrpSpPr/>
              <p:nvPr/>
            </p:nvGrpSpPr>
            <p:grpSpPr>
              <a:xfrm>
                <a:off x="182395" y="3115411"/>
                <a:ext cx="6461473" cy="3343263"/>
                <a:chOff x="182395" y="3115411"/>
                <a:chExt cx="6461473" cy="3343263"/>
              </a:xfrm>
            </p:grpSpPr>
            <p:sp>
              <p:nvSpPr>
                <p:cNvPr id="16" name="Google Shape;666;p36"/>
                <p:cNvSpPr/>
                <p:nvPr/>
              </p:nvSpPr>
              <p:spPr>
                <a:xfrm>
                  <a:off x="5467046" y="4587283"/>
                  <a:ext cx="406098" cy="663332"/>
                </a:xfrm>
                <a:custGeom>
                  <a:avLst/>
                  <a:gdLst/>
                  <a:ahLst/>
                  <a:cxnLst/>
                  <a:rect l="l" t="t" r="r" b="b"/>
                  <a:pathLst>
                    <a:path w="4612" h="8378" extrusionOk="0">
                      <a:moveTo>
                        <a:pt x="2329" y="1"/>
                      </a:moveTo>
                      <a:lnTo>
                        <a:pt x="2329" y="1"/>
                      </a:lnTo>
                      <a:cubicBezTo>
                        <a:pt x="3561" y="1"/>
                        <a:pt x="4611" y="1005"/>
                        <a:pt x="4611" y="2283"/>
                      </a:cubicBezTo>
                      <a:lnTo>
                        <a:pt x="4611" y="6038"/>
                      </a:lnTo>
                      <a:cubicBezTo>
                        <a:pt x="4611" y="7327"/>
                        <a:pt x="3561" y="8377"/>
                        <a:pt x="2329" y="8377"/>
                      </a:cubicBezTo>
                      <a:cubicBezTo>
                        <a:pt x="1039" y="8377"/>
                        <a:pt x="1" y="7327"/>
                        <a:pt x="1" y="6038"/>
                      </a:cubicBezTo>
                      <a:lnTo>
                        <a:pt x="1" y="2283"/>
                      </a:lnTo>
                      <a:cubicBezTo>
                        <a:pt x="1" y="1005"/>
                        <a:pt x="1039" y="1"/>
                        <a:pt x="2329" y="1"/>
                      </a:cubicBezTo>
                      <a:close/>
                    </a:path>
                  </a:pathLst>
                </a:custGeom>
                <a:solidFill>
                  <a:srgbClr val="96B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7;p36"/>
                <p:cNvSpPr/>
                <p:nvPr/>
              </p:nvSpPr>
              <p:spPr>
                <a:xfrm>
                  <a:off x="5513273" y="4663212"/>
                  <a:ext cx="313643" cy="511474"/>
                </a:xfrm>
                <a:custGeom>
                  <a:avLst/>
                  <a:gdLst/>
                  <a:ahLst/>
                  <a:cxnLst/>
                  <a:rect l="l" t="t" r="r" b="b"/>
                  <a:pathLst>
                    <a:path w="3562" h="6460" extrusionOk="0">
                      <a:moveTo>
                        <a:pt x="1804" y="0"/>
                      </a:moveTo>
                      <a:lnTo>
                        <a:pt x="1804" y="0"/>
                      </a:lnTo>
                      <a:cubicBezTo>
                        <a:pt x="2751" y="0"/>
                        <a:pt x="3561" y="799"/>
                        <a:pt x="3561" y="1758"/>
                      </a:cubicBezTo>
                      <a:lnTo>
                        <a:pt x="3561" y="4657"/>
                      </a:lnTo>
                      <a:cubicBezTo>
                        <a:pt x="3561" y="5649"/>
                        <a:pt x="2751" y="6460"/>
                        <a:pt x="1804" y="6460"/>
                      </a:cubicBezTo>
                      <a:cubicBezTo>
                        <a:pt x="799" y="6460"/>
                        <a:pt x="1" y="5649"/>
                        <a:pt x="1" y="4657"/>
                      </a:cubicBezTo>
                      <a:lnTo>
                        <a:pt x="1" y="1758"/>
                      </a:lnTo>
                      <a:cubicBezTo>
                        <a:pt x="1" y="1518"/>
                        <a:pt x="46" y="1324"/>
                        <a:pt x="137" y="1085"/>
                      </a:cubicBezTo>
                      <a:cubicBezTo>
                        <a:pt x="229" y="1233"/>
                        <a:pt x="377" y="1279"/>
                        <a:pt x="514" y="1279"/>
                      </a:cubicBezTo>
                      <a:cubicBezTo>
                        <a:pt x="799" y="1279"/>
                        <a:pt x="993" y="1039"/>
                        <a:pt x="993" y="799"/>
                      </a:cubicBezTo>
                      <a:cubicBezTo>
                        <a:pt x="993" y="571"/>
                        <a:pt x="902" y="423"/>
                        <a:pt x="708" y="331"/>
                      </a:cubicBezTo>
                      <a:cubicBezTo>
                        <a:pt x="993" y="137"/>
                        <a:pt x="1370" y="0"/>
                        <a:pt x="1804" y="0"/>
                      </a:cubicBezTo>
                      <a:close/>
                    </a:path>
                  </a:pathLst>
                </a:custGeom>
                <a:solidFill>
                  <a:srgbClr val="B1C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68;p36"/>
                <p:cNvSpPr/>
                <p:nvPr/>
              </p:nvSpPr>
              <p:spPr>
                <a:xfrm>
                  <a:off x="5533349" y="4703829"/>
                  <a:ext cx="50366" cy="41646"/>
                </a:xfrm>
                <a:custGeom>
                  <a:avLst/>
                  <a:gdLst/>
                  <a:ahLst/>
                  <a:cxnLst/>
                  <a:rect l="l" t="t" r="r" b="b"/>
                  <a:pathLst>
                    <a:path w="572" h="526" extrusionOk="0">
                      <a:moveTo>
                        <a:pt x="286" y="526"/>
                      </a:moveTo>
                      <a:cubicBezTo>
                        <a:pt x="149" y="526"/>
                        <a:pt x="1" y="435"/>
                        <a:pt x="1" y="286"/>
                      </a:cubicBezTo>
                      <a:cubicBezTo>
                        <a:pt x="1" y="149"/>
                        <a:pt x="149" y="1"/>
                        <a:pt x="286" y="1"/>
                      </a:cubicBezTo>
                      <a:cubicBezTo>
                        <a:pt x="434" y="1"/>
                        <a:pt x="571" y="149"/>
                        <a:pt x="571" y="286"/>
                      </a:cubicBezTo>
                      <a:cubicBezTo>
                        <a:pt x="571" y="435"/>
                        <a:pt x="434" y="526"/>
                        <a:pt x="286" y="526"/>
                      </a:cubicBezTo>
                      <a:close/>
                    </a:path>
                  </a:pathLst>
                </a:custGeom>
                <a:solidFill>
                  <a:srgbClr val="B1C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69;p36"/>
                <p:cNvSpPr/>
                <p:nvPr/>
              </p:nvSpPr>
              <p:spPr>
                <a:xfrm>
                  <a:off x="5617792" y="4685777"/>
                  <a:ext cx="25183" cy="26286"/>
                </a:xfrm>
                <a:custGeom>
                  <a:avLst/>
                  <a:gdLst/>
                  <a:ahLst/>
                  <a:cxnLst/>
                  <a:rect l="l" t="t" r="r" b="b"/>
                  <a:pathLst>
                    <a:path w="286" h="332" extrusionOk="0">
                      <a:moveTo>
                        <a:pt x="137" y="332"/>
                      </a:moveTo>
                      <a:cubicBezTo>
                        <a:pt x="46" y="332"/>
                        <a:pt x="0" y="229"/>
                        <a:pt x="0" y="138"/>
                      </a:cubicBezTo>
                      <a:cubicBezTo>
                        <a:pt x="0" y="46"/>
                        <a:pt x="46" y="1"/>
                        <a:pt x="137" y="1"/>
                      </a:cubicBezTo>
                      <a:cubicBezTo>
                        <a:pt x="240" y="1"/>
                        <a:pt x="286" y="46"/>
                        <a:pt x="286" y="138"/>
                      </a:cubicBezTo>
                      <a:cubicBezTo>
                        <a:pt x="286" y="229"/>
                        <a:pt x="240" y="332"/>
                        <a:pt x="137" y="332"/>
                      </a:cubicBezTo>
                      <a:close/>
                    </a:path>
                  </a:pathLst>
                </a:custGeom>
                <a:solidFill>
                  <a:srgbClr val="96B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70;p36"/>
                <p:cNvSpPr/>
                <p:nvPr/>
              </p:nvSpPr>
              <p:spPr>
                <a:xfrm>
                  <a:off x="5608722" y="4726473"/>
                  <a:ext cx="105575" cy="94931"/>
                </a:xfrm>
                <a:custGeom>
                  <a:avLst/>
                  <a:gdLst/>
                  <a:ahLst/>
                  <a:cxnLst/>
                  <a:rect l="l" t="t" r="r" b="b"/>
                  <a:pathLst>
                    <a:path w="1199" h="1199" extrusionOk="0">
                      <a:moveTo>
                        <a:pt x="571" y="1198"/>
                      </a:moveTo>
                      <a:cubicBezTo>
                        <a:pt x="240" y="1198"/>
                        <a:pt x="1" y="913"/>
                        <a:pt x="1" y="628"/>
                      </a:cubicBezTo>
                      <a:cubicBezTo>
                        <a:pt x="1" y="286"/>
                        <a:pt x="240" y="0"/>
                        <a:pt x="571" y="0"/>
                      </a:cubicBezTo>
                      <a:cubicBezTo>
                        <a:pt x="914" y="0"/>
                        <a:pt x="1199" y="286"/>
                        <a:pt x="1199" y="628"/>
                      </a:cubicBezTo>
                      <a:cubicBezTo>
                        <a:pt x="1199" y="913"/>
                        <a:pt x="914" y="1198"/>
                        <a:pt x="571" y="1198"/>
                      </a:cubicBezTo>
                      <a:close/>
                    </a:path>
                  </a:pathLst>
                </a:custGeom>
                <a:solidFill>
                  <a:srgbClr val="96B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71;p36"/>
                <p:cNvSpPr/>
                <p:nvPr/>
              </p:nvSpPr>
              <p:spPr>
                <a:xfrm>
                  <a:off x="5529387" y="4779758"/>
                  <a:ext cx="54328" cy="48851"/>
                </a:xfrm>
                <a:custGeom>
                  <a:avLst/>
                  <a:gdLst/>
                  <a:ahLst/>
                  <a:cxnLst/>
                  <a:rect l="l" t="t" r="r" b="b"/>
                  <a:pathLst>
                    <a:path w="617" h="617" extrusionOk="0">
                      <a:moveTo>
                        <a:pt x="331" y="617"/>
                      </a:moveTo>
                      <a:cubicBezTo>
                        <a:pt x="148" y="617"/>
                        <a:pt x="0" y="468"/>
                        <a:pt x="0" y="331"/>
                      </a:cubicBezTo>
                      <a:cubicBezTo>
                        <a:pt x="0" y="137"/>
                        <a:pt x="148" y="1"/>
                        <a:pt x="331" y="1"/>
                      </a:cubicBezTo>
                      <a:cubicBezTo>
                        <a:pt x="479" y="1"/>
                        <a:pt x="616" y="137"/>
                        <a:pt x="616" y="331"/>
                      </a:cubicBezTo>
                      <a:cubicBezTo>
                        <a:pt x="616" y="468"/>
                        <a:pt x="479" y="617"/>
                        <a:pt x="331" y="617"/>
                      </a:cubicBezTo>
                      <a:close/>
                    </a:path>
                  </a:pathLst>
                </a:custGeom>
                <a:solidFill>
                  <a:srgbClr val="96B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72;p36"/>
                <p:cNvSpPr/>
                <p:nvPr/>
              </p:nvSpPr>
              <p:spPr>
                <a:xfrm>
                  <a:off x="5734373" y="5042700"/>
                  <a:ext cx="71411" cy="64211"/>
                </a:xfrm>
                <a:custGeom>
                  <a:avLst/>
                  <a:gdLst/>
                  <a:ahLst/>
                  <a:cxnLst/>
                  <a:rect l="l" t="t" r="r" b="b"/>
                  <a:pathLst>
                    <a:path w="811" h="811" extrusionOk="0">
                      <a:moveTo>
                        <a:pt x="388" y="811"/>
                      </a:moveTo>
                      <a:cubicBezTo>
                        <a:pt x="194" y="811"/>
                        <a:pt x="0" y="628"/>
                        <a:pt x="0" y="388"/>
                      </a:cubicBezTo>
                      <a:cubicBezTo>
                        <a:pt x="0" y="194"/>
                        <a:pt x="194" y="0"/>
                        <a:pt x="388" y="0"/>
                      </a:cubicBezTo>
                      <a:cubicBezTo>
                        <a:pt x="628" y="0"/>
                        <a:pt x="810" y="194"/>
                        <a:pt x="810" y="388"/>
                      </a:cubicBezTo>
                      <a:cubicBezTo>
                        <a:pt x="810" y="628"/>
                        <a:pt x="628" y="811"/>
                        <a:pt x="388" y="811"/>
                      </a:cubicBezTo>
                      <a:close/>
                    </a:path>
                  </a:pathLst>
                </a:custGeom>
                <a:solidFill>
                  <a:srgbClr val="96B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73;p36"/>
                <p:cNvSpPr/>
                <p:nvPr/>
              </p:nvSpPr>
              <p:spPr>
                <a:xfrm>
                  <a:off x="5772500" y="4948719"/>
                  <a:ext cx="83562" cy="76008"/>
                </a:xfrm>
                <a:custGeom>
                  <a:avLst/>
                  <a:gdLst/>
                  <a:ahLst/>
                  <a:cxnLst/>
                  <a:rect l="l" t="t" r="r" b="b"/>
                  <a:pathLst>
                    <a:path w="949" h="960" extrusionOk="0">
                      <a:moveTo>
                        <a:pt x="480" y="959"/>
                      </a:moveTo>
                      <a:cubicBezTo>
                        <a:pt x="195" y="959"/>
                        <a:pt x="1" y="765"/>
                        <a:pt x="1" y="480"/>
                      </a:cubicBezTo>
                      <a:cubicBezTo>
                        <a:pt x="1" y="195"/>
                        <a:pt x="195" y="1"/>
                        <a:pt x="480" y="1"/>
                      </a:cubicBezTo>
                      <a:cubicBezTo>
                        <a:pt x="708" y="1"/>
                        <a:pt x="948" y="195"/>
                        <a:pt x="948" y="480"/>
                      </a:cubicBezTo>
                      <a:cubicBezTo>
                        <a:pt x="948" y="765"/>
                        <a:pt x="708" y="959"/>
                        <a:pt x="480" y="959"/>
                      </a:cubicBezTo>
                      <a:close/>
                    </a:path>
                  </a:pathLst>
                </a:custGeom>
                <a:solidFill>
                  <a:srgbClr val="96B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74;p36"/>
                <p:cNvSpPr/>
                <p:nvPr/>
              </p:nvSpPr>
              <p:spPr>
                <a:xfrm>
                  <a:off x="5492141" y="5009288"/>
                  <a:ext cx="133752" cy="116625"/>
                </a:xfrm>
                <a:custGeom>
                  <a:avLst/>
                  <a:gdLst/>
                  <a:ahLst/>
                  <a:cxnLst/>
                  <a:rect l="l" t="t" r="r" b="b"/>
                  <a:pathLst>
                    <a:path w="1519" h="1473" extrusionOk="0">
                      <a:moveTo>
                        <a:pt x="754" y="1472"/>
                      </a:moveTo>
                      <a:cubicBezTo>
                        <a:pt x="332" y="1472"/>
                        <a:pt x="1" y="1141"/>
                        <a:pt x="1" y="765"/>
                      </a:cubicBezTo>
                      <a:cubicBezTo>
                        <a:pt x="1" y="331"/>
                        <a:pt x="332" y="0"/>
                        <a:pt x="754" y="0"/>
                      </a:cubicBezTo>
                      <a:cubicBezTo>
                        <a:pt x="1188" y="0"/>
                        <a:pt x="1519" y="331"/>
                        <a:pt x="1519" y="765"/>
                      </a:cubicBezTo>
                      <a:cubicBezTo>
                        <a:pt x="1519" y="1141"/>
                        <a:pt x="1188" y="1472"/>
                        <a:pt x="754" y="1472"/>
                      </a:cubicBezTo>
                      <a:close/>
                    </a:path>
                  </a:pathLst>
                </a:custGeom>
                <a:solidFill>
                  <a:srgbClr val="96B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75;p36"/>
                <p:cNvSpPr/>
                <p:nvPr/>
              </p:nvSpPr>
              <p:spPr>
                <a:xfrm>
                  <a:off x="5571564" y="4964079"/>
                  <a:ext cx="42265" cy="38004"/>
                </a:xfrm>
                <a:custGeom>
                  <a:avLst/>
                  <a:gdLst/>
                  <a:ahLst/>
                  <a:cxnLst/>
                  <a:rect l="l" t="t" r="r" b="b"/>
                  <a:pathLst>
                    <a:path w="480" h="480" extrusionOk="0">
                      <a:moveTo>
                        <a:pt x="240" y="480"/>
                      </a:moveTo>
                      <a:cubicBezTo>
                        <a:pt x="92" y="480"/>
                        <a:pt x="0" y="377"/>
                        <a:pt x="0" y="240"/>
                      </a:cubicBezTo>
                      <a:cubicBezTo>
                        <a:pt x="0" y="92"/>
                        <a:pt x="92" y="1"/>
                        <a:pt x="240" y="1"/>
                      </a:cubicBezTo>
                      <a:cubicBezTo>
                        <a:pt x="377" y="1"/>
                        <a:pt x="480" y="92"/>
                        <a:pt x="480" y="240"/>
                      </a:cubicBezTo>
                      <a:cubicBezTo>
                        <a:pt x="480" y="377"/>
                        <a:pt x="377" y="480"/>
                        <a:pt x="240" y="480"/>
                      </a:cubicBezTo>
                      <a:close/>
                    </a:path>
                  </a:pathLst>
                </a:custGeom>
                <a:solidFill>
                  <a:srgbClr val="96B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76;p36"/>
                <p:cNvSpPr/>
                <p:nvPr/>
              </p:nvSpPr>
              <p:spPr>
                <a:xfrm>
                  <a:off x="5718259" y="4997491"/>
                  <a:ext cx="33284" cy="30799"/>
                </a:xfrm>
                <a:custGeom>
                  <a:avLst/>
                  <a:gdLst/>
                  <a:ahLst/>
                  <a:cxnLst/>
                  <a:rect l="l" t="t" r="r" b="b"/>
                  <a:pathLst>
                    <a:path w="378" h="389" extrusionOk="0">
                      <a:moveTo>
                        <a:pt x="183" y="389"/>
                      </a:moveTo>
                      <a:cubicBezTo>
                        <a:pt x="92" y="389"/>
                        <a:pt x="1" y="286"/>
                        <a:pt x="1" y="195"/>
                      </a:cubicBezTo>
                      <a:cubicBezTo>
                        <a:pt x="1" y="104"/>
                        <a:pt x="92" y="1"/>
                        <a:pt x="183" y="1"/>
                      </a:cubicBezTo>
                      <a:cubicBezTo>
                        <a:pt x="332" y="1"/>
                        <a:pt x="377" y="104"/>
                        <a:pt x="377" y="195"/>
                      </a:cubicBezTo>
                      <a:cubicBezTo>
                        <a:pt x="377" y="286"/>
                        <a:pt x="332" y="389"/>
                        <a:pt x="183" y="389"/>
                      </a:cubicBezTo>
                      <a:close/>
                    </a:path>
                  </a:pathLst>
                </a:custGeom>
                <a:solidFill>
                  <a:srgbClr val="96B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77;p36"/>
                <p:cNvSpPr/>
                <p:nvPr/>
              </p:nvSpPr>
              <p:spPr>
                <a:xfrm>
                  <a:off x="6073992" y="4463531"/>
                  <a:ext cx="569876" cy="926195"/>
                </a:xfrm>
                <a:custGeom>
                  <a:avLst/>
                  <a:gdLst/>
                  <a:ahLst/>
                  <a:cxnLst/>
                  <a:rect l="l" t="t" r="r" b="b"/>
                  <a:pathLst>
                    <a:path w="6472" h="11698" extrusionOk="0">
                      <a:moveTo>
                        <a:pt x="3230" y="0"/>
                      </a:moveTo>
                      <a:lnTo>
                        <a:pt x="3230" y="0"/>
                      </a:lnTo>
                      <a:cubicBezTo>
                        <a:pt x="5045" y="0"/>
                        <a:pt x="6471" y="1472"/>
                        <a:pt x="6471" y="3230"/>
                      </a:cubicBezTo>
                      <a:lnTo>
                        <a:pt x="6471" y="8457"/>
                      </a:lnTo>
                      <a:cubicBezTo>
                        <a:pt x="6471" y="10271"/>
                        <a:pt x="5045" y="11698"/>
                        <a:pt x="3230" y="11698"/>
                      </a:cubicBezTo>
                      <a:cubicBezTo>
                        <a:pt x="1473" y="11698"/>
                        <a:pt x="1" y="10271"/>
                        <a:pt x="1" y="8457"/>
                      </a:cubicBezTo>
                      <a:lnTo>
                        <a:pt x="1" y="3230"/>
                      </a:lnTo>
                      <a:cubicBezTo>
                        <a:pt x="1" y="1472"/>
                        <a:pt x="1473" y="0"/>
                        <a:pt x="3230" y="0"/>
                      </a:cubicBezTo>
                      <a:close/>
                    </a:path>
                  </a:pathLst>
                </a:custGeom>
                <a:solidFill>
                  <a:srgbClr val="00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78;p36"/>
                <p:cNvSpPr/>
                <p:nvPr/>
              </p:nvSpPr>
              <p:spPr>
                <a:xfrm>
                  <a:off x="6141352" y="4568360"/>
                  <a:ext cx="439206" cy="715667"/>
                </a:xfrm>
                <a:custGeom>
                  <a:avLst/>
                  <a:gdLst/>
                  <a:ahLst/>
                  <a:cxnLst/>
                  <a:rect l="l" t="t" r="r" b="b"/>
                  <a:pathLst>
                    <a:path w="4988" h="9039" extrusionOk="0">
                      <a:moveTo>
                        <a:pt x="2465" y="0"/>
                      </a:moveTo>
                      <a:lnTo>
                        <a:pt x="2465" y="0"/>
                      </a:lnTo>
                      <a:cubicBezTo>
                        <a:pt x="3846" y="0"/>
                        <a:pt x="4987" y="1141"/>
                        <a:pt x="4987" y="2522"/>
                      </a:cubicBezTo>
                      <a:lnTo>
                        <a:pt x="4987" y="6562"/>
                      </a:lnTo>
                      <a:cubicBezTo>
                        <a:pt x="4987" y="7943"/>
                        <a:pt x="3846" y="9039"/>
                        <a:pt x="2465" y="9039"/>
                      </a:cubicBezTo>
                      <a:lnTo>
                        <a:pt x="2465" y="9039"/>
                      </a:lnTo>
                      <a:cubicBezTo>
                        <a:pt x="1141" y="9039"/>
                        <a:pt x="0" y="7943"/>
                        <a:pt x="0" y="6562"/>
                      </a:cubicBezTo>
                      <a:lnTo>
                        <a:pt x="0" y="2522"/>
                      </a:lnTo>
                      <a:cubicBezTo>
                        <a:pt x="0" y="2191"/>
                        <a:pt x="46" y="1860"/>
                        <a:pt x="183" y="1575"/>
                      </a:cubicBezTo>
                      <a:cubicBezTo>
                        <a:pt x="285" y="1712"/>
                        <a:pt x="514" y="1815"/>
                        <a:pt x="708" y="1815"/>
                      </a:cubicBezTo>
                      <a:cubicBezTo>
                        <a:pt x="1084" y="1815"/>
                        <a:pt x="1427" y="1529"/>
                        <a:pt x="1427" y="1141"/>
                      </a:cubicBezTo>
                      <a:cubicBezTo>
                        <a:pt x="1427" y="856"/>
                        <a:pt x="1233" y="628"/>
                        <a:pt x="993" y="525"/>
                      </a:cubicBezTo>
                      <a:cubicBezTo>
                        <a:pt x="1427" y="194"/>
                        <a:pt x="1940" y="0"/>
                        <a:pt x="2465" y="0"/>
                      </a:cubicBezTo>
                      <a:close/>
                    </a:path>
                  </a:pathLst>
                </a:custGeom>
                <a:solidFill>
                  <a:srgbClr val="3257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79;p36"/>
                <p:cNvSpPr/>
                <p:nvPr/>
              </p:nvSpPr>
              <p:spPr>
                <a:xfrm>
                  <a:off x="6170497" y="4628850"/>
                  <a:ext cx="66392" cy="60648"/>
                </a:xfrm>
                <a:custGeom>
                  <a:avLst/>
                  <a:gdLst/>
                  <a:ahLst/>
                  <a:cxnLst/>
                  <a:rect l="l" t="t" r="r" b="b"/>
                  <a:pathLst>
                    <a:path w="754" h="766" extrusionOk="0">
                      <a:moveTo>
                        <a:pt x="377" y="765"/>
                      </a:moveTo>
                      <a:cubicBezTo>
                        <a:pt x="183" y="765"/>
                        <a:pt x="0" y="571"/>
                        <a:pt x="0" y="377"/>
                      </a:cubicBezTo>
                      <a:cubicBezTo>
                        <a:pt x="0" y="149"/>
                        <a:pt x="183" y="1"/>
                        <a:pt x="377" y="1"/>
                      </a:cubicBezTo>
                      <a:cubicBezTo>
                        <a:pt x="571" y="1"/>
                        <a:pt x="753" y="149"/>
                        <a:pt x="753" y="377"/>
                      </a:cubicBezTo>
                      <a:cubicBezTo>
                        <a:pt x="753" y="571"/>
                        <a:pt x="571" y="765"/>
                        <a:pt x="377" y="765"/>
                      </a:cubicBezTo>
                      <a:close/>
                    </a:path>
                  </a:pathLst>
                </a:custGeom>
                <a:solidFill>
                  <a:srgbClr val="00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80;p36"/>
                <p:cNvSpPr/>
                <p:nvPr/>
              </p:nvSpPr>
              <p:spPr>
                <a:xfrm>
                  <a:off x="6283029" y="4602643"/>
                  <a:ext cx="42265" cy="33491"/>
                </a:xfrm>
                <a:custGeom>
                  <a:avLst/>
                  <a:gdLst/>
                  <a:ahLst/>
                  <a:cxnLst/>
                  <a:rect l="l" t="t" r="r" b="b"/>
                  <a:pathLst>
                    <a:path w="480" h="423" extrusionOk="0">
                      <a:moveTo>
                        <a:pt x="240" y="423"/>
                      </a:moveTo>
                      <a:cubicBezTo>
                        <a:pt x="103" y="423"/>
                        <a:pt x="0" y="332"/>
                        <a:pt x="0" y="195"/>
                      </a:cubicBezTo>
                      <a:cubicBezTo>
                        <a:pt x="0" y="92"/>
                        <a:pt x="103" y="1"/>
                        <a:pt x="240" y="1"/>
                      </a:cubicBezTo>
                      <a:cubicBezTo>
                        <a:pt x="388" y="1"/>
                        <a:pt x="480" y="92"/>
                        <a:pt x="480" y="195"/>
                      </a:cubicBezTo>
                      <a:cubicBezTo>
                        <a:pt x="480" y="332"/>
                        <a:pt x="388" y="423"/>
                        <a:pt x="240" y="423"/>
                      </a:cubicBezTo>
                      <a:close/>
                    </a:path>
                  </a:pathLst>
                </a:custGeom>
                <a:solidFill>
                  <a:srgbClr val="00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81;p36"/>
                <p:cNvSpPr/>
                <p:nvPr/>
              </p:nvSpPr>
              <p:spPr>
                <a:xfrm>
                  <a:off x="6270965" y="4658699"/>
                  <a:ext cx="146784" cy="131986"/>
                </a:xfrm>
                <a:custGeom>
                  <a:avLst/>
                  <a:gdLst/>
                  <a:ahLst/>
                  <a:cxnLst/>
                  <a:rect l="l" t="t" r="r" b="b"/>
                  <a:pathLst>
                    <a:path w="1667" h="1667" extrusionOk="0">
                      <a:moveTo>
                        <a:pt x="856" y="1666"/>
                      </a:moveTo>
                      <a:cubicBezTo>
                        <a:pt x="377" y="1666"/>
                        <a:pt x="0" y="1336"/>
                        <a:pt x="0" y="856"/>
                      </a:cubicBezTo>
                      <a:cubicBezTo>
                        <a:pt x="0" y="388"/>
                        <a:pt x="377" y="0"/>
                        <a:pt x="856" y="0"/>
                      </a:cubicBezTo>
                      <a:cubicBezTo>
                        <a:pt x="1324" y="0"/>
                        <a:pt x="1666" y="388"/>
                        <a:pt x="1666" y="856"/>
                      </a:cubicBezTo>
                      <a:cubicBezTo>
                        <a:pt x="1666" y="1336"/>
                        <a:pt x="1324" y="1666"/>
                        <a:pt x="856" y="1666"/>
                      </a:cubicBezTo>
                      <a:close/>
                    </a:path>
                  </a:pathLst>
                </a:custGeom>
                <a:solidFill>
                  <a:srgbClr val="00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82;p36"/>
                <p:cNvSpPr/>
                <p:nvPr/>
              </p:nvSpPr>
              <p:spPr>
                <a:xfrm>
                  <a:off x="6161428" y="4734549"/>
                  <a:ext cx="80480" cy="71495"/>
                </a:xfrm>
                <a:custGeom>
                  <a:avLst/>
                  <a:gdLst/>
                  <a:ahLst/>
                  <a:cxnLst/>
                  <a:rect l="l" t="t" r="r" b="b"/>
                  <a:pathLst>
                    <a:path w="914" h="903" extrusionOk="0">
                      <a:moveTo>
                        <a:pt x="480" y="902"/>
                      </a:moveTo>
                      <a:cubicBezTo>
                        <a:pt x="240" y="902"/>
                        <a:pt x="0" y="663"/>
                        <a:pt x="0" y="423"/>
                      </a:cubicBezTo>
                      <a:cubicBezTo>
                        <a:pt x="0" y="184"/>
                        <a:pt x="240" y="1"/>
                        <a:pt x="480" y="1"/>
                      </a:cubicBezTo>
                      <a:cubicBezTo>
                        <a:pt x="719" y="1"/>
                        <a:pt x="913" y="184"/>
                        <a:pt x="913" y="423"/>
                      </a:cubicBezTo>
                      <a:cubicBezTo>
                        <a:pt x="913" y="663"/>
                        <a:pt x="719" y="902"/>
                        <a:pt x="480" y="902"/>
                      </a:cubicBezTo>
                      <a:close/>
                    </a:path>
                  </a:pathLst>
                </a:custGeom>
                <a:solidFill>
                  <a:srgbClr val="00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83;p36"/>
                <p:cNvSpPr/>
                <p:nvPr/>
              </p:nvSpPr>
              <p:spPr>
                <a:xfrm>
                  <a:off x="6450857" y="5103269"/>
                  <a:ext cx="96506" cy="86776"/>
                </a:xfrm>
                <a:custGeom>
                  <a:avLst/>
                  <a:gdLst/>
                  <a:ahLst/>
                  <a:cxnLst/>
                  <a:rect l="l" t="t" r="r" b="b"/>
                  <a:pathLst>
                    <a:path w="1096" h="1096" extrusionOk="0">
                      <a:moveTo>
                        <a:pt x="571" y="1096"/>
                      </a:moveTo>
                      <a:cubicBezTo>
                        <a:pt x="240" y="1096"/>
                        <a:pt x="0" y="856"/>
                        <a:pt x="0" y="525"/>
                      </a:cubicBezTo>
                      <a:cubicBezTo>
                        <a:pt x="0" y="240"/>
                        <a:pt x="240" y="0"/>
                        <a:pt x="571" y="0"/>
                      </a:cubicBezTo>
                      <a:cubicBezTo>
                        <a:pt x="856" y="0"/>
                        <a:pt x="1096" y="240"/>
                        <a:pt x="1096" y="525"/>
                      </a:cubicBezTo>
                      <a:cubicBezTo>
                        <a:pt x="1096" y="856"/>
                        <a:pt x="856" y="1096"/>
                        <a:pt x="571" y="1096"/>
                      </a:cubicBezTo>
                      <a:close/>
                    </a:path>
                  </a:pathLst>
                </a:custGeom>
                <a:solidFill>
                  <a:srgbClr val="00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84;p36"/>
                <p:cNvSpPr/>
                <p:nvPr/>
              </p:nvSpPr>
              <p:spPr>
                <a:xfrm>
                  <a:off x="6501047" y="4971284"/>
                  <a:ext cx="117638" cy="105858"/>
                </a:xfrm>
                <a:custGeom>
                  <a:avLst/>
                  <a:gdLst/>
                  <a:ahLst/>
                  <a:cxnLst/>
                  <a:rect l="l" t="t" r="r" b="b"/>
                  <a:pathLst>
                    <a:path w="1336" h="1337" extrusionOk="0">
                      <a:moveTo>
                        <a:pt x="663" y="1336"/>
                      </a:moveTo>
                      <a:cubicBezTo>
                        <a:pt x="286" y="1336"/>
                        <a:pt x="1" y="1051"/>
                        <a:pt x="1" y="674"/>
                      </a:cubicBezTo>
                      <a:cubicBezTo>
                        <a:pt x="1" y="286"/>
                        <a:pt x="286" y="1"/>
                        <a:pt x="663" y="1"/>
                      </a:cubicBezTo>
                      <a:cubicBezTo>
                        <a:pt x="1051" y="1"/>
                        <a:pt x="1336" y="286"/>
                        <a:pt x="1336" y="674"/>
                      </a:cubicBezTo>
                      <a:cubicBezTo>
                        <a:pt x="1336" y="1051"/>
                        <a:pt x="1051" y="1336"/>
                        <a:pt x="663" y="1336"/>
                      </a:cubicBezTo>
                      <a:close/>
                    </a:path>
                  </a:pathLst>
                </a:custGeom>
                <a:solidFill>
                  <a:srgbClr val="00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85;p36"/>
                <p:cNvSpPr/>
                <p:nvPr/>
              </p:nvSpPr>
              <p:spPr>
                <a:xfrm>
                  <a:off x="6111150" y="5054418"/>
                  <a:ext cx="184998" cy="165477"/>
                </a:xfrm>
                <a:custGeom>
                  <a:avLst/>
                  <a:gdLst/>
                  <a:ahLst/>
                  <a:cxnLst/>
                  <a:rect l="l" t="t" r="r" b="b"/>
                  <a:pathLst>
                    <a:path w="2101" h="2090" extrusionOk="0">
                      <a:moveTo>
                        <a:pt x="1051" y="2089"/>
                      </a:moveTo>
                      <a:cubicBezTo>
                        <a:pt x="480" y="2089"/>
                        <a:pt x="1" y="1621"/>
                        <a:pt x="1" y="1051"/>
                      </a:cubicBezTo>
                      <a:cubicBezTo>
                        <a:pt x="1" y="480"/>
                        <a:pt x="480" y="1"/>
                        <a:pt x="1051" y="1"/>
                      </a:cubicBezTo>
                      <a:cubicBezTo>
                        <a:pt x="1621" y="1"/>
                        <a:pt x="2101" y="480"/>
                        <a:pt x="2101" y="1051"/>
                      </a:cubicBezTo>
                      <a:cubicBezTo>
                        <a:pt x="2101" y="1621"/>
                        <a:pt x="1621" y="2089"/>
                        <a:pt x="1051" y="2089"/>
                      </a:cubicBezTo>
                      <a:close/>
                    </a:path>
                  </a:pathLst>
                </a:custGeom>
                <a:solidFill>
                  <a:srgbClr val="00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86;p36"/>
                <p:cNvSpPr/>
                <p:nvPr/>
              </p:nvSpPr>
              <p:spPr>
                <a:xfrm>
                  <a:off x="6224738" y="4990286"/>
                  <a:ext cx="58379" cy="52493"/>
                </a:xfrm>
                <a:custGeom>
                  <a:avLst/>
                  <a:gdLst/>
                  <a:ahLst/>
                  <a:cxnLst/>
                  <a:rect l="l" t="t" r="r" b="b"/>
                  <a:pathLst>
                    <a:path w="663" h="663" extrusionOk="0">
                      <a:moveTo>
                        <a:pt x="331" y="662"/>
                      </a:moveTo>
                      <a:cubicBezTo>
                        <a:pt x="137" y="662"/>
                        <a:pt x="0" y="526"/>
                        <a:pt x="0" y="332"/>
                      </a:cubicBezTo>
                      <a:cubicBezTo>
                        <a:pt x="0" y="195"/>
                        <a:pt x="137" y="1"/>
                        <a:pt x="331" y="1"/>
                      </a:cubicBezTo>
                      <a:cubicBezTo>
                        <a:pt x="480" y="1"/>
                        <a:pt x="662" y="195"/>
                        <a:pt x="662" y="332"/>
                      </a:cubicBezTo>
                      <a:cubicBezTo>
                        <a:pt x="662" y="526"/>
                        <a:pt x="480" y="662"/>
                        <a:pt x="331" y="662"/>
                      </a:cubicBezTo>
                      <a:close/>
                    </a:path>
                  </a:pathLst>
                </a:custGeom>
                <a:solidFill>
                  <a:srgbClr val="00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87;p36"/>
                <p:cNvSpPr/>
                <p:nvPr/>
              </p:nvSpPr>
              <p:spPr>
                <a:xfrm>
                  <a:off x="6429724" y="5039058"/>
                  <a:ext cx="46316" cy="41646"/>
                </a:xfrm>
                <a:custGeom>
                  <a:avLst/>
                  <a:gdLst/>
                  <a:ahLst/>
                  <a:cxnLst/>
                  <a:rect l="l" t="t" r="r" b="b"/>
                  <a:pathLst>
                    <a:path w="526" h="526" extrusionOk="0">
                      <a:moveTo>
                        <a:pt x="240" y="526"/>
                      </a:moveTo>
                      <a:cubicBezTo>
                        <a:pt x="92" y="526"/>
                        <a:pt x="0" y="434"/>
                        <a:pt x="0" y="286"/>
                      </a:cubicBezTo>
                      <a:cubicBezTo>
                        <a:pt x="0" y="149"/>
                        <a:pt x="92" y="1"/>
                        <a:pt x="240" y="1"/>
                      </a:cubicBezTo>
                      <a:cubicBezTo>
                        <a:pt x="434" y="1"/>
                        <a:pt x="525" y="149"/>
                        <a:pt x="525" y="286"/>
                      </a:cubicBezTo>
                      <a:cubicBezTo>
                        <a:pt x="525" y="434"/>
                        <a:pt x="434" y="526"/>
                        <a:pt x="240" y="526"/>
                      </a:cubicBezTo>
                      <a:close/>
                    </a:path>
                  </a:pathLst>
                </a:custGeom>
                <a:solidFill>
                  <a:srgbClr val="00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88;p36"/>
                <p:cNvSpPr/>
                <p:nvPr/>
              </p:nvSpPr>
              <p:spPr>
                <a:xfrm>
                  <a:off x="5739392" y="4383960"/>
                  <a:ext cx="489396" cy="794367"/>
                </a:xfrm>
                <a:custGeom>
                  <a:avLst/>
                  <a:gdLst/>
                  <a:ahLst/>
                  <a:cxnLst/>
                  <a:rect l="l" t="t" r="r" b="b"/>
                  <a:pathLst>
                    <a:path w="5558" h="10033" extrusionOk="0">
                      <a:moveTo>
                        <a:pt x="2751" y="1"/>
                      </a:moveTo>
                      <a:lnTo>
                        <a:pt x="2751" y="1"/>
                      </a:lnTo>
                      <a:cubicBezTo>
                        <a:pt x="4325" y="1"/>
                        <a:pt x="5558" y="1245"/>
                        <a:pt x="5558" y="2763"/>
                      </a:cubicBezTo>
                      <a:lnTo>
                        <a:pt x="5558" y="7282"/>
                      </a:lnTo>
                      <a:cubicBezTo>
                        <a:pt x="5558" y="8800"/>
                        <a:pt x="4325" y="10032"/>
                        <a:pt x="2751" y="10032"/>
                      </a:cubicBezTo>
                      <a:cubicBezTo>
                        <a:pt x="1233" y="10032"/>
                        <a:pt x="0" y="8800"/>
                        <a:pt x="0" y="7282"/>
                      </a:cubicBezTo>
                      <a:lnTo>
                        <a:pt x="0" y="2763"/>
                      </a:lnTo>
                      <a:cubicBezTo>
                        <a:pt x="0" y="1245"/>
                        <a:pt x="1233" y="1"/>
                        <a:pt x="2751" y="1"/>
                      </a:cubicBezTo>
                      <a:close/>
                    </a:path>
                  </a:pathLst>
                </a:custGeom>
                <a:solidFill>
                  <a:srgbClr val="708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89;p36"/>
                <p:cNvSpPr/>
                <p:nvPr/>
              </p:nvSpPr>
              <p:spPr>
                <a:xfrm>
                  <a:off x="5793632" y="4474378"/>
                  <a:ext cx="376953" cy="613610"/>
                </a:xfrm>
                <a:custGeom>
                  <a:avLst/>
                  <a:gdLst/>
                  <a:ahLst/>
                  <a:cxnLst/>
                  <a:rect l="l" t="t" r="r" b="b"/>
                  <a:pathLst>
                    <a:path w="4281" h="7750" extrusionOk="0">
                      <a:moveTo>
                        <a:pt x="2135" y="0"/>
                      </a:moveTo>
                      <a:lnTo>
                        <a:pt x="2135" y="0"/>
                      </a:lnTo>
                      <a:cubicBezTo>
                        <a:pt x="3321" y="0"/>
                        <a:pt x="4280" y="1004"/>
                        <a:pt x="4280" y="2146"/>
                      </a:cubicBezTo>
                      <a:lnTo>
                        <a:pt x="4280" y="5615"/>
                      </a:lnTo>
                      <a:cubicBezTo>
                        <a:pt x="4280" y="6802"/>
                        <a:pt x="3321" y="7749"/>
                        <a:pt x="2135" y="7749"/>
                      </a:cubicBezTo>
                      <a:cubicBezTo>
                        <a:pt x="993" y="7749"/>
                        <a:pt x="1" y="6802"/>
                        <a:pt x="1" y="5615"/>
                      </a:cubicBezTo>
                      <a:lnTo>
                        <a:pt x="1" y="2146"/>
                      </a:lnTo>
                      <a:cubicBezTo>
                        <a:pt x="1" y="1860"/>
                        <a:pt x="92" y="1621"/>
                        <a:pt x="183" y="1335"/>
                      </a:cubicBezTo>
                      <a:cubicBezTo>
                        <a:pt x="286" y="1472"/>
                        <a:pt x="468" y="1575"/>
                        <a:pt x="617" y="1575"/>
                      </a:cubicBezTo>
                      <a:cubicBezTo>
                        <a:pt x="948" y="1575"/>
                        <a:pt x="1233" y="1290"/>
                        <a:pt x="1233" y="1004"/>
                      </a:cubicBezTo>
                      <a:cubicBezTo>
                        <a:pt x="1233" y="765"/>
                        <a:pt x="1096" y="525"/>
                        <a:pt x="856" y="434"/>
                      </a:cubicBezTo>
                      <a:cubicBezTo>
                        <a:pt x="1233" y="194"/>
                        <a:pt x="1667" y="0"/>
                        <a:pt x="2135" y="0"/>
                      </a:cubicBezTo>
                      <a:close/>
                    </a:path>
                  </a:pathLst>
                </a:custGeom>
                <a:solidFill>
                  <a:srgbClr val="96A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90;p36"/>
                <p:cNvSpPr/>
                <p:nvPr/>
              </p:nvSpPr>
              <p:spPr>
                <a:xfrm>
                  <a:off x="5822778" y="4527664"/>
                  <a:ext cx="54328" cy="48851"/>
                </a:xfrm>
                <a:custGeom>
                  <a:avLst/>
                  <a:gdLst/>
                  <a:ahLst/>
                  <a:cxnLst/>
                  <a:rect l="l" t="t" r="r" b="b"/>
                  <a:pathLst>
                    <a:path w="617" h="617" extrusionOk="0">
                      <a:moveTo>
                        <a:pt x="286" y="617"/>
                      </a:moveTo>
                      <a:cubicBezTo>
                        <a:pt x="137" y="617"/>
                        <a:pt x="0" y="468"/>
                        <a:pt x="0" y="331"/>
                      </a:cubicBezTo>
                      <a:cubicBezTo>
                        <a:pt x="0" y="137"/>
                        <a:pt x="137" y="1"/>
                        <a:pt x="286" y="1"/>
                      </a:cubicBezTo>
                      <a:cubicBezTo>
                        <a:pt x="480" y="1"/>
                        <a:pt x="617" y="137"/>
                        <a:pt x="617" y="331"/>
                      </a:cubicBezTo>
                      <a:cubicBezTo>
                        <a:pt x="617" y="468"/>
                        <a:pt x="480" y="617"/>
                        <a:pt x="286" y="617"/>
                      </a:cubicBezTo>
                      <a:close/>
                    </a:path>
                  </a:pathLst>
                </a:custGeom>
                <a:solidFill>
                  <a:srgbClr val="708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91;p36"/>
                <p:cNvSpPr/>
                <p:nvPr/>
              </p:nvSpPr>
              <p:spPr>
                <a:xfrm>
                  <a:off x="5919283" y="4505099"/>
                  <a:ext cx="33196" cy="29849"/>
                </a:xfrm>
                <a:custGeom>
                  <a:avLst/>
                  <a:gdLst/>
                  <a:ahLst/>
                  <a:cxnLst/>
                  <a:rect l="l" t="t" r="r" b="b"/>
                  <a:pathLst>
                    <a:path w="377" h="377" extrusionOk="0">
                      <a:moveTo>
                        <a:pt x="183" y="377"/>
                      </a:moveTo>
                      <a:cubicBezTo>
                        <a:pt x="91" y="377"/>
                        <a:pt x="0" y="286"/>
                        <a:pt x="0" y="183"/>
                      </a:cubicBezTo>
                      <a:cubicBezTo>
                        <a:pt x="0" y="46"/>
                        <a:pt x="91" y="0"/>
                        <a:pt x="183" y="0"/>
                      </a:cubicBezTo>
                      <a:cubicBezTo>
                        <a:pt x="285" y="0"/>
                        <a:pt x="377" y="46"/>
                        <a:pt x="377" y="183"/>
                      </a:cubicBezTo>
                      <a:cubicBezTo>
                        <a:pt x="377" y="286"/>
                        <a:pt x="285" y="377"/>
                        <a:pt x="183" y="377"/>
                      </a:cubicBezTo>
                      <a:close/>
                    </a:path>
                  </a:pathLst>
                </a:custGeom>
                <a:solidFill>
                  <a:srgbClr val="708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92;p36"/>
                <p:cNvSpPr/>
                <p:nvPr/>
              </p:nvSpPr>
              <p:spPr>
                <a:xfrm>
                  <a:off x="5906164" y="4553871"/>
                  <a:ext cx="125739" cy="112983"/>
                </a:xfrm>
                <a:custGeom>
                  <a:avLst/>
                  <a:gdLst/>
                  <a:ahLst/>
                  <a:cxnLst/>
                  <a:rect l="l" t="t" r="r" b="b"/>
                  <a:pathLst>
                    <a:path w="1428" h="1427" extrusionOk="0">
                      <a:moveTo>
                        <a:pt x="720" y="1427"/>
                      </a:moveTo>
                      <a:cubicBezTo>
                        <a:pt x="332" y="1427"/>
                        <a:pt x="1" y="1096"/>
                        <a:pt x="1" y="708"/>
                      </a:cubicBezTo>
                      <a:cubicBezTo>
                        <a:pt x="1" y="331"/>
                        <a:pt x="332" y="0"/>
                        <a:pt x="720" y="0"/>
                      </a:cubicBezTo>
                      <a:cubicBezTo>
                        <a:pt x="1142" y="0"/>
                        <a:pt x="1427" y="331"/>
                        <a:pt x="1427" y="708"/>
                      </a:cubicBezTo>
                      <a:cubicBezTo>
                        <a:pt x="1427" y="1096"/>
                        <a:pt x="1142" y="1427"/>
                        <a:pt x="720" y="1427"/>
                      </a:cubicBezTo>
                      <a:close/>
                    </a:path>
                  </a:pathLst>
                </a:custGeom>
                <a:solidFill>
                  <a:srgbClr val="708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93;p36"/>
                <p:cNvSpPr/>
                <p:nvPr/>
              </p:nvSpPr>
              <p:spPr>
                <a:xfrm>
                  <a:off x="5814765" y="4618003"/>
                  <a:ext cx="66392" cy="59698"/>
                </a:xfrm>
                <a:custGeom>
                  <a:avLst/>
                  <a:gdLst/>
                  <a:ahLst/>
                  <a:cxnLst/>
                  <a:rect l="l" t="t" r="r" b="b"/>
                  <a:pathLst>
                    <a:path w="754" h="754" extrusionOk="0">
                      <a:moveTo>
                        <a:pt x="377" y="754"/>
                      </a:moveTo>
                      <a:cubicBezTo>
                        <a:pt x="183" y="754"/>
                        <a:pt x="0" y="571"/>
                        <a:pt x="0" y="377"/>
                      </a:cubicBezTo>
                      <a:cubicBezTo>
                        <a:pt x="0" y="138"/>
                        <a:pt x="183" y="1"/>
                        <a:pt x="377" y="1"/>
                      </a:cubicBezTo>
                      <a:cubicBezTo>
                        <a:pt x="571" y="1"/>
                        <a:pt x="753" y="138"/>
                        <a:pt x="753" y="377"/>
                      </a:cubicBezTo>
                      <a:cubicBezTo>
                        <a:pt x="753" y="571"/>
                        <a:pt x="571" y="754"/>
                        <a:pt x="377" y="754"/>
                      </a:cubicBezTo>
                      <a:close/>
                    </a:path>
                  </a:pathLst>
                </a:custGeom>
                <a:solidFill>
                  <a:srgbClr val="708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94;p36"/>
                <p:cNvSpPr/>
                <p:nvPr/>
              </p:nvSpPr>
              <p:spPr>
                <a:xfrm>
                  <a:off x="6060960" y="4934309"/>
                  <a:ext cx="84442" cy="75058"/>
                </a:xfrm>
                <a:custGeom>
                  <a:avLst/>
                  <a:gdLst/>
                  <a:ahLst/>
                  <a:cxnLst/>
                  <a:rect l="l" t="t" r="r" b="b"/>
                  <a:pathLst>
                    <a:path w="959" h="948" extrusionOk="0">
                      <a:moveTo>
                        <a:pt x="479" y="947"/>
                      </a:moveTo>
                      <a:cubicBezTo>
                        <a:pt x="194" y="947"/>
                        <a:pt x="0" y="708"/>
                        <a:pt x="0" y="468"/>
                      </a:cubicBezTo>
                      <a:cubicBezTo>
                        <a:pt x="0" y="183"/>
                        <a:pt x="194" y="0"/>
                        <a:pt x="479" y="0"/>
                      </a:cubicBezTo>
                      <a:cubicBezTo>
                        <a:pt x="719" y="0"/>
                        <a:pt x="959" y="183"/>
                        <a:pt x="959" y="468"/>
                      </a:cubicBezTo>
                      <a:cubicBezTo>
                        <a:pt x="959" y="708"/>
                        <a:pt x="719" y="947"/>
                        <a:pt x="479" y="947"/>
                      </a:cubicBezTo>
                      <a:close/>
                    </a:path>
                  </a:pathLst>
                </a:custGeom>
                <a:solidFill>
                  <a:srgbClr val="708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95;p36"/>
                <p:cNvSpPr/>
                <p:nvPr/>
              </p:nvSpPr>
              <p:spPr>
                <a:xfrm>
                  <a:off x="6103137" y="4816812"/>
                  <a:ext cx="104606" cy="94931"/>
                </a:xfrm>
                <a:custGeom>
                  <a:avLst/>
                  <a:gdLst/>
                  <a:ahLst/>
                  <a:cxnLst/>
                  <a:rect l="l" t="t" r="r" b="b"/>
                  <a:pathLst>
                    <a:path w="1188" h="1199" extrusionOk="0">
                      <a:moveTo>
                        <a:pt x="571" y="1199"/>
                      </a:moveTo>
                      <a:cubicBezTo>
                        <a:pt x="286" y="1199"/>
                        <a:pt x="0" y="913"/>
                        <a:pt x="0" y="628"/>
                      </a:cubicBezTo>
                      <a:cubicBezTo>
                        <a:pt x="0" y="286"/>
                        <a:pt x="286" y="0"/>
                        <a:pt x="571" y="0"/>
                      </a:cubicBezTo>
                      <a:cubicBezTo>
                        <a:pt x="902" y="0"/>
                        <a:pt x="1187" y="286"/>
                        <a:pt x="1187" y="628"/>
                      </a:cubicBezTo>
                      <a:cubicBezTo>
                        <a:pt x="1187" y="913"/>
                        <a:pt x="902" y="1199"/>
                        <a:pt x="571" y="1199"/>
                      </a:cubicBezTo>
                      <a:close/>
                    </a:path>
                  </a:pathLst>
                </a:custGeom>
                <a:solidFill>
                  <a:srgbClr val="708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96;p36"/>
                <p:cNvSpPr/>
                <p:nvPr/>
              </p:nvSpPr>
              <p:spPr>
                <a:xfrm>
                  <a:off x="5772500" y="4892742"/>
                  <a:ext cx="154884" cy="139190"/>
                </a:xfrm>
                <a:custGeom>
                  <a:avLst/>
                  <a:gdLst/>
                  <a:ahLst/>
                  <a:cxnLst/>
                  <a:rect l="l" t="t" r="r" b="b"/>
                  <a:pathLst>
                    <a:path w="1759" h="1758" extrusionOk="0">
                      <a:moveTo>
                        <a:pt x="902" y="1758"/>
                      </a:moveTo>
                      <a:cubicBezTo>
                        <a:pt x="377" y="1758"/>
                        <a:pt x="1" y="1381"/>
                        <a:pt x="1" y="902"/>
                      </a:cubicBezTo>
                      <a:cubicBezTo>
                        <a:pt x="1" y="377"/>
                        <a:pt x="377" y="0"/>
                        <a:pt x="902" y="0"/>
                      </a:cubicBezTo>
                      <a:cubicBezTo>
                        <a:pt x="1382" y="0"/>
                        <a:pt x="1758" y="377"/>
                        <a:pt x="1758" y="902"/>
                      </a:cubicBezTo>
                      <a:cubicBezTo>
                        <a:pt x="1758" y="1381"/>
                        <a:pt x="1382" y="1758"/>
                        <a:pt x="902" y="1758"/>
                      </a:cubicBezTo>
                      <a:close/>
                    </a:path>
                  </a:pathLst>
                </a:custGeom>
                <a:solidFill>
                  <a:srgbClr val="708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97;p36"/>
                <p:cNvSpPr/>
                <p:nvPr/>
              </p:nvSpPr>
              <p:spPr>
                <a:xfrm>
                  <a:off x="5864955" y="4839377"/>
                  <a:ext cx="50366" cy="45288"/>
                </a:xfrm>
                <a:custGeom>
                  <a:avLst/>
                  <a:gdLst/>
                  <a:ahLst/>
                  <a:cxnLst/>
                  <a:rect l="l" t="t" r="r" b="b"/>
                  <a:pathLst>
                    <a:path w="572" h="572" extrusionOk="0">
                      <a:moveTo>
                        <a:pt x="286" y="571"/>
                      </a:moveTo>
                      <a:cubicBezTo>
                        <a:pt x="138" y="571"/>
                        <a:pt x="1" y="434"/>
                        <a:pt x="1" y="286"/>
                      </a:cubicBezTo>
                      <a:cubicBezTo>
                        <a:pt x="1" y="103"/>
                        <a:pt x="138" y="1"/>
                        <a:pt x="286" y="1"/>
                      </a:cubicBezTo>
                      <a:cubicBezTo>
                        <a:pt x="469" y="1"/>
                        <a:pt x="571" y="103"/>
                        <a:pt x="571" y="286"/>
                      </a:cubicBezTo>
                      <a:cubicBezTo>
                        <a:pt x="571" y="434"/>
                        <a:pt x="469" y="571"/>
                        <a:pt x="286" y="571"/>
                      </a:cubicBezTo>
                      <a:close/>
                    </a:path>
                  </a:pathLst>
                </a:custGeom>
                <a:solidFill>
                  <a:srgbClr val="708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98;p36"/>
                <p:cNvSpPr/>
                <p:nvPr/>
              </p:nvSpPr>
              <p:spPr>
                <a:xfrm>
                  <a:off x="6044846" y="4880944"/>
                  <a:ext cx="37246" cy="34441"/>
                </a:xfrm>
                <a:custGeom>
                  <a:avLst/>
                  <a:gdLst/>
                  <a:ahLst/>
                  <a:cxnLst/>
                  <a:rect l="l" t="t" r="r" b="b"/>
                  <a:pathLst>
                    <a:path w="423" h="435" extrusionOk="0">
                      <a:moveTo>
                        <a:pt x="183" y="434"/>
                      </a:moveTo>
                      <a:cubicBezTo>
                        <a:pt x="92" y="434"/>
                        <a:pt x="1" y="332"/>
                        <a:pt x="1" y="195"/>
                      </a:cubicBezTo>
                      <a:cubicBezTo>
                        <a:pt x="1" y="103"/>
                        <a:pt x="92" y="1"/>
                        <a:pt x="183" y="1"/>
                      </a:cubicBezTo>
                      <a:cubicBezTo>
                        <a:pt x="332" y="1"/>
                        <a:pt x="423" y="103"/>
                        <a:pt x="423" y="195"/>
                      </a:cubicBezTo>
                      <a:cubicBezTo>
                        <a:pt x="423" y="332"/>
                        <a:pt x="332" y="434"/>
                        <a:pt x="183" y="434"/>
                      </a:cubicBezTo>
                      <a:close/>
                    </a:path>
                  </a:pathLst>
                </a:custGeom>
                <a:solidFill>
                  <a:srgbClr val="708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99;p36"/>
                <p:cNvSpPr/>
                <p:nvPr/>
              </p:nvSpPr>
              <p:spPr>
                <a:xfrm>
                  <a:off x="5646937" y="4776116"/>
                  <a:ext cx="736648" cy="1637349"/>
                </a:xfrm>
                <a:custGeom>
                  <a:avLst/>
                  <a:gdLst/>
                  <a:ahLst/>
                  <a:cxnLst/>
                  <a:rect l="l" t="t" r="r" b="b"/>
                  <a:pathLst>
                    <a:path w="8366" h="20680" extrusionOk="0">
                      <a:moveTo>
                        <a:pt x="4086" y="20394"/>
                      </a:moveTo>
                      <a:cubicBezTo>
                        <a:pt x="4086" y="20588"/>
                        <a:pt x="3995" y="20680"/>
                        <a:pt x="3801" y="20680"/>
                      </a:cubicBezTo>
                      <a:cubicBezTo>
                        <a:pt x="3664" y="20680"/>
                        <a:pt x="3561" y="20588"/>
                        <a:pt x="3561" y="20394"/>
                      </a:cubicBezTo>
                      <a:lnTo>
                        <a:pt x="3561" y="11641"/>
                      </a:lnTo>
                      <a:lnTo>
                        <a:pt x="3561" y="7887"/>
                      </a:lnTo>
                      <a:cubicBezTo>
                        <a:pt x="2614" y="7841"/>
                        <a:pt x="1758" y="7419"/>
                        <a:pt x="1096" y="6791"/>
                      </a:cubicBezTo>
                      <a:cubicBezTo>
                        <a:pt x="423" y="6084"/>
                        <a:pt x="0" y="5136"/>
                        <a:pt x="0" y="4086"/>
                      </a:cubicBezTo>
                      <a:lnTo>
                        <a:pt x="0" y="2089"/>
                      </a:lnTo>
                      <a:cubicBezTo>
                        <a:pt x="0" y="1895"/>
                        <a:pt x="92" y="1804"/>
                        <a:pt x="286" y="1804"/>
                      </a:cubicBezTo>
                      <a:cubicBezTo>
                        <a:pt x="423" y="1804"/>
                        <a:pt x="571" y="1895"/>
                        <a:pt x="571" y="2089"/>
                      </a:cubicBezTo>
                      <a:lnTo>
                        <a:pt x="571" y="4086"/>
                      </a:lnTo>
                      <a:cubicBezTo>
                        <a:pt x="571" y="4988"/>
                        <a:pt x="902" y="5798"/>
                        <a:pt x="1518" y="6369"/>
                      </a:cubicBezTo>
                      <a:cubicBezTo>
                        <a:pt x="2043" y="6939"/>
                        <a:pt x="2762" y="7270"/>
                        <a:pt x="3561" y="7316"/>
                      </a:cubicBezTo>
                      <a:lnTo>
                        <a:pt x="3561" y="286"/>
                      </a:lnTo>
                      <a:cubicBezTo>
                        <a:pt x="3561" y="138"/>
                        <a:pt x="3664" y="1"/>
                        <a:pt x="3801" y="1"/>
                      </a:cubicBezTo>
                      <a:cubicBezTo>
                        <a:pt x="3995" y="1"/>
                        <a:pt x="4086" y="138"/>
                        <a:pt x="4086" y="286"/>
                      </a:cubicBezTo>
                      <a:lnTo>
                        <a:pt x="4086" y="7647"/>
                      </a:lnTo>
                      <a:lnTo>
                        <a:pt x="4086" y="11356"/>
                      </a:lnTo>
                      <a:cubicBezTo>
                        <a:pt x="5090" y="11310"/>
                        <a:pt x="5992" y="10842"/>
                        <a:pt x="6654" y="10215"/>
                      </a:cubicBezTo>
                      <a:cubicBezTo>
                        <a:pt x="7373" y="9462"/>
                        <a:pt x="7841" y="8457"/>
                        <a:pt x="7841" y="7362"/>
                      </a:cubicBezTo>
                      <a:lnTo>
                        <a:pt x="7841" y="663"/>
                      </a:lnTo>
                      <a:cubicBezTo>
                        <a:pt x="7841" y="514"/>
                        <a:pt x="7943" y="377"/>
                        <a:pt x="8080" y="377"/>
                      </a:cubicBezTo>
                      <a:cubicBezTo>
                        <a:pt x="8274" y="377"/>
                        <a:pt x="8365" y="514"/>
                        <a:pt x="8365" y="663"/>
                      </a:cubicBezTo>
                      <a:lnTo>
                        <a:pt x="8365" y="7362"/>
                      </a:lnTo>
                      <a:cubicBezTo>
                        <a:pt x="8365" y="8651"/>
                        <a:pt x="7898" y="9793"/>
                        <a:pt x="7042" y="10603"/>
                      </a:cubicBezTo>
                      <a:cubicBezTo>
                        <a:pt x="6277" y="11356"/>
                        <a:pt x="5227" y="11835"/>
                        <a:pt x="4086" y="11927"/>
                      </a:cubicBezTo>
                      <a:close/>
                    </a:path>
                  </a:pathLst>
                </a:custGeom>
                <a:solidFill>
                  <a:srgbClr val="2502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12;p36"/>
                <p:cNvSpPr/>
                <p:nvPr/>
              </p:nvSpPr>
              <p:spPr>
                <a:xfrm>
                  <a:off x="5152522" y="5160196"/>
                  <a:ext cx="243289" cy="338871"/>
                </a:xfrm>
                <a:custGeom>
                  <a:avLst/>
                  <a:gdLst/>
                  <a:ahLst/>
                  <a:cxnLst/>
                  <a:rect l="l" t="t" r="r" b="b"/>
                  <a:pathLst>
                    <a:path w="2763" h="4280" extrusionOk="0">
                      <a:moveTo>
                        <a:pt x="1" y="0"/>
                      </a:moveTo>
                      <a:lnTo>
                        <a:pt x="1" y="4280"/>
                      </a:lnTo>
                      <a:lnTo>
                        <a:pt x="2762" y="4280"/>
                      </a:lnTo>
                      <a:lnTo>
                        <a:pt x="2762"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13;p36"/>
                <p:cNvSpPr/>
                <p:nvPr/>
              </p:nvSpPr>
              <p:spPr>
                <a:xfrm>
                  <a:off x="5140459" y="5160196"/>
                  <a:ext cx="276397" cy="45209"/>
                </a:xfrm>
                <a:custGeom>
                  <a:avLst/>
                  <a:gdLst/>
                  <a:ahLst/>
                  <a:cxnLst/>
                  <a:rect l="l" t="t" r="r" b="b"/>
                  <a:pathLst>
                    <a:path w="3139" h="571" extrusionOk="0">
                      <a:moveTo>
                        <a:pt x="1" y="0"/>
                      </a:moveTo>
                      <a:lnTo>
                        <a:pt x="1" y="571"/>
                      </a:lnTo>
                      <a:lnTo>
                        <a:pt x="3139" y="571"/>
                      </a:lnTo>
                      <a:lnTo>
                        <a:pt x="3139" y="0"/>
                      </a:lnTo>
                      <a:close/>
                    </a:path>
                  </a:pathLst>
                </a:custGeom>
                <a:solidFill>
                  <a:srgbClr val="88E1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14;p36"/>
                <p:cNvSpPr/>
                <p:nvPr/>
              </p:nvSpPr>
              <p:spPr>
                <a:xfrm>
                  <a:off x="4143616" y="5219815"/>
                  <a:ext cx="1486327" cy="1212651"/>
                </a:xfrm>
                <a:custGeom>
                  <a:avLst/>
                  <a:gdLst/>
                  <a:ahLst/>
                  <a:cxnLst/>
                  <a:rect l="l" t="t" r="r" b="b"/>
                  <a:pathLst>
                    <a:path w="16880" h="15316" extrusionOk="0">
                      <a:moveTo>
                        <a:pt x="8423" y="0"/>
                      </a:moveTo>
                      <a:lnTo>
                        <a:pt x="1" y="4143"/>
                      </a:lnTo>
                      <a:lnTo>
                        <a:pt x="1" y="15315"/>
                      </a:lnTo>
                      <a:lnTo>
                        <a:pt x="16879" y="15315"/>
                      </a:lnTo>
                      <a:lnTo>
                        <a:pt x="16879" y="4143"/>
                      </a:lnTo>
                      <a:lnTo>
                        <a:pt x="8423"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15;p36"/>
                <p:cNvSpPr/>
                <p:nvPr/>
              </p:nvSpPr>
              <p:spPr>
                <a:xfrm>
                  <a:off x="4143616" y="5219815"/>
                  <a:ext cx="741667" cy="1212651"/>
                </a:xfrm>
                <a:custGeom>
                  <a:avLst/>
                  <a:gdLst/>
                  <a:ahLst/>
                  <a:cxnLst/>
                  <a:rect l="l" t="t" r="r" b="b"/>
                  <a:pathLst>
                    <a:path w="8423" h="15316" extrusionOk="0">
                      <a:moveTo>
                        <a:pt x="8423" y="0"/>
                      </a:moveTo>
                      <a:lnTo>
                        <a:pt x="1" y="4143"/>
                      </a:lnTo>
                      <a:lnTo>
                        <a:pt x="1" y="15315"/>
                      </a:lnTo>
                      <a:lnTo>
                        <a:pt x="8423" y="15315"/>
                      </a:lnTo>
                      <a:lnTo>
                        <a:pt x="84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16;p36"/>
                <p:cNvSpPr/>
                <p:nvPr/>
              </p:nvSpPr>
              <p:spPr>
                <a:xfrm>
                  <a:off x="4081362" y="5178248"/>
                  <a:ext cx="1615853" cy="418442"/>
                </a:xfrm>
                <a:custGeom>
                  <a:avLst/>
                  <a:gdLst/>
                  <a:ahLst/>
                  <a:cxnLst/>
                  <a:rect l="l" t="t" r="r" b="b"/>
                  <a:pathLst>
                    <a:path w="18351" h="5285" extrusionOk="0">
                      <a:moveTo>
                        <a:pt x="9130" y="0"/>
                      </a:moveTo>
                      <a:lnTo>
                        <a:pt x="0" y="4474"/>
                      </a:lnTo>
                      <a:lnTo>
                        <a:pt x="377" y="5284"/>
                      </a:lnTo>
                      <a:lnTo>
                        <a:pt x="9130" y="1050"/>
                      </a:lnTo>
                      <a:lnTo>
                        <a:pt x="17974" y="5284"/>
                      </a:lnTo>
                      <a:lnTo>
                        <a:pt x="18351" y="4474"/>
                      </a:lnTo>
                      <a:lnTo>
                        <a:pt x="9130" y="0"/>
                      </a:lnTo>
                      <a:close/>
                    </a:path>
                  </a:pathLst>
                </a:custGeom>
                <a:solidFill>
                  <a:srgbClr val="88E1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17;p36"/>
                <p:cNvSpPr/>
                <p:nvPr/>
              </p:nvSpPr>
              <p:spPr>
                <a:xfrm>
                  <a:off x="4344640" y="5667949"/>
                  <a:ext cx="334688" cy="395877"/>
                </a:xfrm>
                <a:custGeom>
                  <a:avLst/>
                  <a:gdLst/>
                  <a:ahLst/>
                  <a:cxnLst/>
                  <a:rect l="l" t="t" r="r" b="b"/>
                  <a:pathLst>
                    <a:path w="3801" h="5000" extrusionOk="0">
                      <a:moveTo>
                        <a:pt x="0" y="1"/>
                      </a:moveTo>
                      <a:lnTo>
                        <a:pt x="0" y="4999"/>
                      </a:lnTo>
                      <a:lnTo>
                        <a:pt x="3800" y="4999"/>
                      </a:lnTo>
                      <a:lnTo>
                        <a:pt x="3800" y="1"/>
                      </a:lnTo>
                      <a:close/>
                    </a:path>
                  </a:pathLst>
                </a:custGeom>
                <a:solidFill>
                  <a:srgbClr val="88E1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18;p36"/>
                <p:cNvSpPr/>
                <p:nvPr/>
              </p:nvSpPr>
              <p:spPr>
                <a:xfrm>
                  <a:off x="4369735" y="5690593"/>
                  <a:ext cx="284498" cy="350589"/>
                </a:xfrm>
                <a:custGeom>
                  <a:avLst/>
                  <a:gdLst/>
                  <a:ahLst/>
                  <a:cxnLst/>
                  <a:rect l="l" t="t" r="r" b="b"/>
                  <a:pathLst>
                    <a:path w="3231" h="4428" extrusionOk="0">
                      <a:moveTo>
                        <a:pt x="0" y="0"/>
                      </a:moveTo>
                      <a:lnTo>
                        <a:pt x="0" y="4428"/>
                      </a:lnTo>
                      <a:lnTo>
                        <a:pt x="3230" y="4428"/>
                      </a:lnTo>
                      <a:lnTo>
                        <a:pt x="3230" y="0"/>
                      </a:lnTo>
                      <a:close/>
                    </a:path>
                  </a:pathLst>
                </a:custGeom>
                <a:solidFill>
                  <a:srgbClr val="427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19;p36"/>
                <p:cNvSpPr/>
                <p:nvPr/>
              </p:nvSpPr>
              <p:spPr>
                <a:xfrm>
                  <a:off x="4499348" y="5683309"/>
                  <a:ext cx="25183" cy="365157"/>
                </a:xfrm>
                <a:custGeom>
                  <a:avLst/>
                  <a:gdLst/>
                  <a:ahLst/>
                  <a:cxnLst/>
                  <a:rect l="l" t="t" r="r" b="b"/>
                  <a:pathLst>
                    <a:path w="286" h="4612" extrusionOk="0">
                      <a:moveTo>
                        <a:pt x="1" y="1"/>
                      </a:moveTo>
                      <a:lnTo>
                        <a:pt x="1" y="4611"/>
                      </a:lnTo>
                      <a:lnTo>
                        <a:pt x="286" y="4611"/>
                      </a:lnTo>
                      <a:lnTo>
                        <a:pt x="286" y="1"/>
                      </a:lnTo>
                      <a:close/>
                    </a:path>
                  </a:pathLst>
                </a:custGeom>
                <a:solidFill>
                  <a:srgbClr val="88E1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20;p36"/>
                <p:cNvSpPr/>
                <p:nvPr/>
              </p:nvSpPr>
              <p:spPr>
                <a:xfrm>
                  <a:off x="4352652" y="5852269"/>
                  <a:ext cx="314612" cy="26286"/>
                </a:xfrm>
                <a:custGeom>
                  <a:avLst/>
                  <a:gdLst/>
                  <a:ahLst/>
                  <a:cxnLst/>
                  <a:rect l="l" t="t" r="r" b="b"/>
                  <a:pathLst>
                    <a:path w="3573" h="332" extrusionOk="0">
                      <a:moveTo>
                        <a:pt x="0" y="1"/>
                      </a:moveTo>
                      <a:lnTo>
                        <a:pt x="0" y="332"/>
                      </a:lnTo>
                      <a:lnTo>
                        <a:pt x="3572" y="332"/>
                      </a:lnTo>
                      <a:lnTo>
                        <a:pt x="3572" y="1"/>
                      </a:lnTo>
                      <a:close/>
                    </a:path>
                  </a:pathLst>
                </a:custGeom>
                <a:solidFill>
                  <a:srgbClr val="88E1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21;p36"/>
                <p:cNvSpPr/>
                <p:nvPr/>
              </p:nvSpPr>
              <p:spPr>
                <a:xfrm>
                  <a:off x="4344640" y="5667949"/>
                  <a:ext cx="209037" cy="395877"/>
                </a:xfrm>
                <a:custGeom>
                  <a:avLst/>
                  <a:gdLst/>
                  <a:ahLst/>
                  <a:cxnLst/>
                  <a:rect l="l" t="t" r="r" b="b"/>
                  <a:pathLst>
                    <a:path w="2374" h="5000" extrusionOk="0">
                      <a:moveTo>
                        <a:pt x="0" y="1"/>
                      </a:moveTo>
                      <a:lnTo>
                        <a:pt x="0" y="4999"/>
                      </a:lnTo>
                      <a:lnTo>
                        <a:pt x="2374" y="4999"/>
                      </a:lnTo>
                      <a:lnTo>
                        <a:pt x="2328" y="4714"/>
                      </a:lnTo>
                      <a:lnTo>
                        <a:pt x="2043" y="4714"/>
                      </a:lnTo>
                      <a:lnTo>
                        <a:pt x="2043" y="4805"/>
                      </a:lnTo>
                      <a:lnTo>
                        <a:pt x="1758" y="4805"/>
                      </a:lnTo>
                      <a:lnTo>
                        <a:pt x="1758" y="4714"/>
                      </a:lnTo>
                      <a:lnTo>
                        <a:pt x="285" y="4714"/>
                      </a:lnTo>
                      <a:lnTo>
                        <a:pt x="285" y="2660"/>
                      </a:lnTo>
                      <a:lnTo>
                        <a:pt x="91" y="2660"/>
                      </a:lnTo>
                      <a:lnTo>
                        <a:pt x="91" y="2329"/>
                      </a:lnTo>
                      <a:lnTo>
                        <a:pt x="285" y="2329"/>
                      </a:lnTo>
                      <a:lnTo>
                        <a:pt x="285" y="286"/>
                      </a:lnTo>
                      <a:lnTo>
                        <a:pt x="1427" y="286"/>
                      </a:lnTo>
                      <a:lnTo>
                        <a:pt x="1381" y="1"/>
                      </a:lnTo>
                      <a:close/>
                    </a:path>
                  </a:pathLst>
                </a:custGeom>
                <a:solidFill>
                  <a:srgbClr val="A4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22;p36"/>
                <p:cNvSpPr/>
                <p:nvPr/>
              </p:nvSpPr>
              <p:spPr>
                <a:xfrm>
                  <a:off x="4369735" y="5690593"/>
                  <a:ext cx="179979" cy="350589"/>
                </a:xfrm>
                <a:custGeom>
                  <a:avLst/>
                  <a:gdLst/>
                  <a:ahLst/>
                  <a:cxnLst/>
                  <a:rect l="l" t="t" r="r" b="b"/>
                  <a:pathLst>
                    <a:path w="2044" h="4428" extrusionOk="0">
                      <a:moveTo>
                        <a:pt x="0" y="0"/>
                      </a:moveTo>
                      <a:lnTo>
                        <a:pt x="0" y="2043"/>
                      </a:lnTo>
                      <a:lnTo>
                        <a:pt x="1473" y="2043"/>
                      </a:lnTo>
                      <a:lnTo>
                        <a:pt x="1473" y="1575"/>
                      </a:lnTo>
                      <a:lnTo>
                        <a:pt x="1142" y="0"/>
                      </a:lnTo>
                      <a:close/>
                      <a:moveTo>
                        <a:pt x="0" y="2374"/>
                      </a:moveTo>
                      <a:lnTo>
                        <a:pt x="0" y="4428"/>
                      </a:lnTo>
                      <a:lnTo>
                        <a:pt x="1473" y="4428"/>
                      </a:lnTo>
                      <a:lnTo>
                        <a:pt x="1473" y="2374"/>
                      </a:lnTo>
                      <a:close/>
                      <a:moveTo>
                        <a:pt x="1758" y="3093"/>
                      </a:moveTo>
                      <a:lnTo>
                        <a:pt x="1758" y="4428"/>
                      </a:lnTo>
                      <a:lnTo>
                        <a:pt x="2043" y="4428"/>
                      </a:lnTo>
                      <a:lnTo>
                        <a:pt x="1758" y="3093"/>
                      </a:lnTo>
                      <a:close/>
                    </a:path>
                  </a:pathLst>
                </a:custGeom>
                <a:solidFill>
                  <a:srgbClr val="66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23;p36"/>
                <p:cNvSpPr/>
                <p:nvPr/>
              </p:nvSpPr>
              <p:spPr>
                <a:xfrm>
                  <a:off x="4499348" y="5815215"/>
                  <a:ext cx="25183" cy="233251"/>
                </a:xfrm>
                <a:custGeom>
                  <a:avLst/>
                  <a:gdLst/>
                  <a:ahLst/>
                  <a:cxnLst/>
                  <a:rect l="l" t="t" r="r" b="b"/>
                  <a:pathLst>
                    <a:path w="286" h="2946" extrusionOk="0">
                      <a:moveTo>
                        <a:pt x="1" y="1"/>
                      </a:moveTo>
                      <a:lnTo>
                        <a:pt x="1" y="469"/>
                      </a:lnTo>
                      <a:lnTo>
                        <a:pt x="103" y="469"/>
                      </a:lnTo>
                      <a:lnTo>
                        <a:pt x="1" y="1"/>
                      </a:lnTo>
                      <a:close/>
                      <a:moveTo>
                        <a:pt x="1" y="800"/>
                      </a:moveTo>
                      <a:lnTo>
                        <a:pt x="1" y="2854"/>
                      </a:lnTo>
                      <a:lnTo>
                        <a:pt x="1" y="2945"/>
                      </a:lnTo>
                      <a:lnTo>
                        <a:pt x="286" y="2945"/>
                      </a:lnTo>
                      <a:lnTo>
                        <a:pt x="286" y="2854"/>
                      </a:lnTo>
                      <a:lnTo>
                        <a:pt x="286" y="1519"/>
                      </a:lnTo>
                      <a:lnTo>
                        <a:pt x="149" y="800"/>
                      </a:lnTo>
                      <a:close/>
                    </a:path>
                  </a:pathLst>
                </a:custGeom>
                <a:solidFill>
                  <a:srgbClr val="A4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24;p36"/>
                <p:cNvSpPr/>
                <p:nvPr/>
              </p:nvSpPr>
              <p:spPr>
                <a:xfrm>
                  <a:off x="4352652" y="5852269"/>
                  <a:ext cx="159815" cy="26286"/>
                </a:xfrm>
                <a:custGeom>
                  <a:avLst/>
                  <a:gdLst/>
                  <a:ahLst/>
                  <a:cxnLst/>
                  <a:rect l="l" t="t" r="r" b="b"/>
                  <a:pathLst>
                    <a:path w="1815" h="332" extrusionOk="0">
                      <a:moveTo>
                        <a:pt x="0" y="1"/>
                      </a:moveTo>
                      <a:lnTo>
                        <a:pt x="0" y="332"/>
                      </a:lnTo>
                      <a:lnTo>
                        <a:pt x="1815" y="332"/>
                      </a:lnTo>
                      <a:lnTo>
                        <a:pt x="1769" y="1"/>
                      </a:lnTo>
                      <a:close/>
                    </a:path>
                  </a:pathLst>
                </a:custGeom>
                <a:solidFill>
                  <a:srgbClr val="A4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25;p36"/>
                <p:cNvSpPr/>
                <p:nvPr/>
              </p:nvSpPr>
              <p:spPr>
                <a:xfrm>
                  <a:off x="5094231" y="5667949"/>
                  <a:ext cx="334688" cy="395877"/>
                </a:xfrm>
                <a:custGeom>
                  <a:avLst/>
                  <a:gdLst/>
                  <a:ahLst/>
                  <a:cxnLst/>
                  <a:rect l="l" t="t" r="r" b="b"/>
                  <a:pathLst>
                    <a:path w="3801" h="5000" extrusionOk="0">
                      <a:moveTo>
                        <a:pt x="1" y="1"/>
                      </a:moveTo>
                      <a:lnTo>
                        <a:pt x="1" y="4999"/>
                      </a:lnTo>
                      <a:lnTo>
                        <a:pt x="3801" y="4999"/>
                      </a:lnTo>
                      <a:lnTo>
                        <a:pt x="3801" y="1"/>
                      </a:lnTo>
                      <a:close/>
                    </a:path>
                  </a:pathLst>
                </a:custGeom>
                <a:solidFill>
                  <a:srgbClr val="88E1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26;p36"/>
                <p:cNvSpPr/>
                <p:nvPr/>
              </p:nvSpPr>
              <p:spPr>
                <a:xfrm>
                  <a:off x="5119326" y="5690593"/>
                  <a:ext cx="284498" cy="350589"/>
                </a:xfrm>
                <a:custGeom>
                  <a:avLst/>
                  <a:gdLst/>
                  <a:ahLst/>
                  <a:cxnLst/>
                  <a:rect l="l" t="t" r="r" b="b"/>
                  <a:pathLst>
                    <a:path w="3231" h="4428" extrusionOk="0">
                      <a:moveTo>
                        <a:pt x="1" y="0"/>
                      </a:moveTo>
                      <a:lnTo>
                        <a:pt x="1" y="4428"/>
                      </a:lnTo>
                      <a:lnTo>
                        <a:pt x="3231" y="4428"/>
                      </a:lnTo>
                      <a:lnTo>
                        <a:pt x="3231" y="0"/>
                      </a:lnTo>
                      <a:close/>
                    </a:path>
                  </a:pathLst>
                </a:custGeom>
                <a:solidFill>
                  <a:srgbClr val="427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27;p36"/>
                <p:cNvSpPr/>
                <p:nvPr/>
              </p:nvSpPr>
              <p:spPr>
                <a:xfrm>
                  <a:off x="5244977" y="5683309"/>
                  <a:ext cx="29233" cy="365157"/>
                </a:xfrm>
                <a:custGeom>
                  <a:avLst/>
                  <a:gdLst/>
                  <a:ahLst/>
                  <a:cxnLst/>
                  <a:rect l="l" t="t" r="r" b="b"/>
                  <a:pathLst>
                    <a:path w="332" h="4612" extrusionOk="0">
                      <a:moveTo>
                        <a:pt x="0" y="1"/>
                      </a:moveTo>
                      <a:lnTo>
                        <a:pt x="0" y="4611"/>
                      </a:lnTo>
                      <a:lnTo>
                        <a:pt x="331" y="4611"/>
                      </a:lnTo>
                      <a:lnTo>
                        <a:pt x="331" y="1"/>
                      </a:lnTo>
                      <a:close/>
                    </a:path>
                  </a:pathLst>
                </a:custGeom>
                <a:solidFill>
                  <a:srgbClr val="326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28;p36"/>
                <p:cNvSpPr/>
                <p:nvPr/>
              </p:nvSpPr>
              <p:spPr>
                <a:xfrm>
                  <a:off x="5102244" y="5852269"/>
                  <a:ext cx="314612" cy="26286"/>
                </a:xfrm>
                <a:custGeom>
                  <a:avLst/>
                  <a:gdLst/>
                  <a:ahLst/>
                  <a:cxnLst/>
                  <a:rect l="l" t="t" r="r" b="b"/>
                  <a:pathLst>
                    <a:path w="3573" h="332" extrusionOk="0">
                      <a:moveTo>
                        <a:pt x="1" y="1"/>
                      </a:moveTo>
                      <a:lnTo>
                        <a:pt x="1" y="332"/>
                      </a:lnTo>
                      <a:lnTo>
                        <a:pt x="3573" y="332"/>
                      </a:lnTo>
                      <a:lnTo>
                        <a:pt x="3573" y="1"/>
                      </a:lnTo>
                      <a:close/>
                    </a:path>
                  </a:pathLst>
                </a:custGeom>
                <a:solidFill>
                  <a:srgbClr val="88E1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29;p36"/>
                <p:cNvSpPr/>
                <p:nvPr/>
              </p:nvSpPr>
              <p:spPr>
                <a:xfrm>
                  <a:off x="5094231" y="5667949"/>
                  <a:ext cx="209125" cy="395877"/>
                </a:xfrm>
                <a:custGeom>
                  <a:avLst/>
                  <a:gdLst/>
                  <a:ahLst/>
                  <a:cxnLst/>
                  <a:rect l="l" t="t" r="r" b="b"/>
                  <a:pathLst>
                    <a:path w="2375" h="5000" extrusionOk="0">
                      <a:moveTo>
                        <a:pt x="1" y="1"/>
                      </a:moveTo>
                      <a:lnTo>
                        <a:pt x="1" y="4999"/>
                      </a:lnTo>
                      <a:lnTo>
                        <a:pt x="2374" y="4999"/>
                      </a:lnTo>
                      <a:lnTo>
                        <a:pt x="2329" y="4714"/>
                      </a:lnTo>
                      <a:lnTo>
                        <a:pt x="2043" y="4714"/>
                      </a:lnTo>
                      <a:lnTo>
                        <a:pt x="2043" y="4805"/>
                      </a:lnTo>
                      <a:lnTo>
                        <a:pt x="1712" y="4805"/>
                      </a:lnTo>
                      <a:lnTo>
                        <a:pt x="1712" y="4714"/>
                      </a:lnTo>
                      <a:lnTo>
                        <a:pt x="286" y="4714"/>
                      </a:lnTo>
                      <a:lnTo>
                        <a:pt x="286" y="2660"/>
                      </a:lnTo>
                      <a:lnTo>
                        <a:pt x="92" y="2660"/>
                      </a:lnTo>
                      <a:lnTo>
                        <a:pt x="92" y="2329"/>
                      </a:lnTo>
                      <a:lnTo>
                        <a:pt x="286" y="2329"/>
                      </a:lnTo>
                      <a:lnTo>
                        <a:pt x="286" y="286"/>
                      </a:lnTo>
                      <a:lnTo>
                        <a:pt x="1427" y="286"/>
                      </a:lnTo>
                      <a:lnTo>
                        <a:pt x="1382" y="1"/>
                      </a:lnTo>
                      <a:close/>
                    </a:path>
                  </a:pathLst>
                </a:custGeom>
                <a:solidFill>
                  <a:srgbClr val="A4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30;p36"/>
                <p:cNvSpPr/>
                <p:nvPr/>
              </p:nvSpPr>
              <p:spPr>
                <a:xfrm>
                  <a:off x="5119326" y="5690593"/>
                  <a:ext cx="179979" cy="350589"/>
                </a:xfrm>
                <a:custGeom>
                  <a:avLst/>
                  <a:gdLst/>
                  <a:ahLst/>
                  <a:cxnLst/>
                  <a:rect l="l" t="t" r="r" b="b"/>
                  <a:pathLst>
                    <a:path w="2044" h="4428" extrusionOk="0">
                      <a:moveTo>
                        <a:pt x="1" y="0"/>
                      </a:moveTo>
                      <a:lnTo>
                        <a:pt x="1" y="2043"/>
                      </a:lnTo>
                      <a:lnTo>
                        <a:pt x="1427" y="2043"/>
                      </a:lnTo>
                      <a:lnTo>
                        <a:pt x="1427" y="1575"/>
                      </a:lnTo>
                      <a:lnTo>
                        <a:pt x="1142" y="0"/>
                      </a:lnTo>
                      <a:close/>
                      <a:moveTo>
                        <a:pt x="1" y="2374"/>
                      </a:moveTo>
                      <a:lnTo>
                        <a:pt x="1" y="4428"/>
                      </a:lnTo>
                      <a:lnTo>
                        <a:pt x="1427" y="4428"/>
                      </a:lnTo>
                      <a:lnTo>
                        <a:pt x="1427" y="2374"/>
                      </a:lnTo>
                      <a:close/>
                      <a:moveTo>
                        <a:pt x="1758" y="3093"/>
                      </a:moveTo>
                      <a:lnTo>
                        <a:pt x="1758" y="4428"/>
                      </a:lnTo>
                      <a:lnTo>
                        <a:pt x="2044" y="4428"/>
                      </a:lnTo>
                      <a:lnTo>
                        <a:pt x="1758" y="3093"/>
                      </a:lnTo>
                      <a:close/>
                    </a:path>
                  </a:pathLst>
                </a:custGeom>
                <a:solidFill>
                  <a:srgbClr val="66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31;p36"/>
                <p:cNvSpPr/>
                <p:nvPr/>
              </p:nvSpPr>
              <p:spPr>
                <a:xfrm>
                  <a:off x="5244977" y="5815215"/>
                  <a:ext cx="29233" cy="233251"/>
                </a:xfrm>
                <a:custGeom>
                  <a:avLst/>
                  <a:gdLst/>
                  <a:ahLst/>
                  <a:cxnLst/>
                  <a:rect l="l" t="t" r="r" b="b"/>
                  <a:pathLst>
                    <a:path w="332" h="2946" extrusionOk="0">
                      <a:moveTo>
                        <a:pt x="0" y="1"/>
                      </a:moveTo>
                      <a:lnTo>
                        <a:pt x="0" y="469"/>
                      </a:lnTo>
                      <a:lnTo>
                        <a:pt x="137" y="469"/>
                      </a:lnTo>
                      <a:lnTo>
                        <a:pt x="0" y="1"/>
                      </a:lnTo>
                      <a:close/>
                      <a:moveTo>
                        <a:pt x="0" y="800"/>
                      </a:moveTo>
                      <a:lnTo>
                        <a:pt x="0" y="2854"/>
                      </a:lnTo>
                      <a:lnTo>
                        <a:pt x="0" y="2945"/>
                      </a:lnTo>
                      <a:lnTo>
                        <a:pt x="331" y="2945"/>
                      </a:lnTo>
                      <a:lnTo>
                        <a:pt x="331" y="2854"/>
                      </a:lnTo>
                      <a:lnTo>
                        <a:pt x="331" y="1519"/>
                      </a:lnTo>
                      <a:lnTo>
                        <a:pt x="194" y="800"/>
                      </a:lnTo>
                      <a:close/>
                    </a:path>
                  </a:pathLst>
                </a:custGeom>
                <a:solidFill>
                  <a:srgbClr val="569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32;p36"/>
                <p:cNvSpPr/>
                <p:nvPr/>
              </p:nvSpPr>
              <p:spPr>
                <a:xfrm>
                  <a:off x="5102244" y="5852269"/>
                  <a:ext cx="159903" cy="26286"/>
                </a:xfrm>
                <a:custGeom>
                  <a:avLst/>
                  <a:gdLst/>
                  <a:ahLst/>
                  <a:cxnLst/>
                  <a:rect l="l" t="t" r="r" b="b"/>
                  <a:pathLst>
                    <a:path w="1816" h="332" extrusionOk="0">
                      <a:moveTo>
                        <a:pt x="1" y="1"/>
                      </a:moveTo>
                      <a:lnTo>
                        <a:pt x="1" y="332"/>
                      </a:lnTo>
                      <a:lnTo>
                        <a:pt x="1815" y="332"/>
                      </a:lnTo>
                      <a:lnTo>
                        <a:pt x="1758" y="1"/>
                      </a:lnTo>
                      <a:close/>
                    </a:path>
                  </a:pathLst>
                </a:custGeom>
                <a:solidFill>
                  <a:srgbClr val="A4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33;p36"/>
                <p:cNvSpPr/>
                <p:nvPr/>
              </p:nvSpPr>
              <p:spPr>
                <a:xfrm>
                  <a:off x="4081362" y="5178248"/>
                  <a:ext cx="807970" cy="418442"/>
                </a:xfrm>
                <a:custGeom>
                  <a:avLst/>
                  <a:gdLst/>
                  <a:ahLst/>
                  <a:cxnLst/>
                  <a:rect l="l" t="t" r="r" b="b"/>
                  <a:pathLst>
                    <a:path w="9176" h="5285" extrusionOk="0">
                      <a:moveTo>
                        <a:pt x="9130" y="0"/>
                      </a:moveTo>
                      <a:lnTo>
                        <a:pt x="0" y="4474"/>
                      </a:lnTo>
                      <a:lnTo>
                        <a:pt x="377" y="5284"/>
                      </a:lnTo>
                      <a:lnTo>
                        <a:pt x="9130" y="1050"/>
                      </a:lnTo>
                      <a:lnTo>
                        <a:pt x="9176" y="1050"/>
                      </a:lnTo>
                      <a:lnTo>
                        <a:pt x="9176" y="0"/>
                      </a:lnTo>
                      <a:close/>
                    </a:path>
                  </a:pathLst>
                </a:custGeom>
                <a:solidFill>
                  <a:srgbClr val="427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34;p36"/>
                <p:cNvSpPr/>
                <p:nvPr/>
              </p:nvSpPr>
              <p:spPr>
                <a:xfrm>
                  <a:off x="2988014" y="3194903"/>
                  <a:ext cx="946653" cy="3218562"/>
                </a:xfrm>
                <a:custGeom>
                  <a:avLst/>
                  <a:gdLst/>
                  <a:ahLst/>
                  <a:cxnLst/>
                  <a:rect l="l" t="t" r="r" b="b"/>
                  <a:pathLst>
                    <a:path w="10751" h="40651" extrusionOk="0">
                      <a:moveTo>
                        <a:pt x="2717" y="1"/>
                      </a:moveTo>
                      <a:lnTo>
                        <a:pt x="2614" y="1279"/>
                      </a:lnTo>
                      <a:lnTo>
                        <a:pt x="2568" y="2043"/>
                      </a:lnTo>
                      <a:lnTo>
                        <a:pt x="2477" y="3082"/>
                      </a:lnTo>
                      <a:lnTo>
                        <a:pt x="2431" y="3892"/>
                      </a:lnTo>
                      <a:lnTo>
                        <a:pt x="2374" y="4657"/>
                      </a:lnTo>
                      <a:lnTo>
                        <a:pt x="2374" y="4896"/>
                      </a:lnTo>
                      <a:lnTo>
                        <a:pt x="2283" y="6460"/>
                      </a:lnTo>
                      <a:lnTo>
                        <a:pt x="2237" y="6791"/>
                      </a:lnTo>
                      <a:lnTo>
                        <a:pt x="2237" y="7270"/>
                      </a:lnTo>
                      <a:lnTo>
                        <a:pt x="2146" y="8605"/>
                      </a:lnTo>
                      <a:lnTo>
                        <a:pt x="1998" y="10500"/>
                      </a:lnTo>
                      <a:lnTo>
                        <a:pt x="1906" y="12314"/>
                      </a:lnTo>
                      <a:lnTo>
                        <a:pt x="1" y="40651"/>
                      </a:lnTo>
                      <a:lnTo>
                        <a:pt x="10751" y="40651"/>
                      </a:lnTo>
                      <a:lnTo>
                        <a:pt x="8845" y="12314"/>
                      </a:lnTo>
                      <a:lnTo>
                        <a:pt x="8754" y="10500"/>
                      </a:lnTo>
                      <a:lnTo>
                        <a:pt x="8605" y="8605"/>
                      </a:lnTo>
                      <a:lnTo>
                        <a:pt x="8514" y="7270"/>
                      </a:lnTo>
                      <a:lnTo>
                        <a:pt x="8469" y="6791"/>
                      </a:lnTo>
                      <a:lnTo>
                        <a:pt x="8469" y="6460"/>
                      </a:lnTo>
                      <a:lnTo>
                        <a:pt x="8366" y="4896"/>
                      </a:lnTo>
                      <a:lnTo>
                        <a:pt x="8320" y="4657"/>
                      </a:lnTo>
                      <a:lnTo>
                        <a:pt x="8275" y="3892"/>
                      </a:lnTo>
                      <a:lnTo>
                        <a:pt x="8229" y="3082"/>
                      </a:lnTo>
                      <a:lnTo>
                        <a:pt x="8183" y="2043"/>
                      </a:lnTo>
                      <a:lnTo>
                        <a:pt x="8138" y="1279"/>
                      </a:lnTo>
                      <a:lnTo>
                        <a:pt x="8035" y="1"/>
                      </a:lnTo>
                      <a:close/>
                    </a:path>
                  </a:pathLst>
                </a:custGeom>
                <a:solidFill>
                  <a:srgbClr val="BFD8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35;p36"/>
                <p:cNvSpPr/>
                <p:nvPr/>
              </p:nvSpPr>
              <p:spPr>
                <a:xfrm>
                  <a:off x="2988014" y="3194903"/>
                  <a:ext cx="473371" cy="3218562"/>
                </a:xfrm>
                <a:custGeom>
                  <a:avLst/>
                  <a:gdLst/>
                  <a:ahLst/>
                  <a:cxnLst/>
                  <a:rect l="l" t="t" r="r" b="b"/>
                  <a:pathLst>
                    <a:path w="5376" h="40651" extrusionOk="0">
                      <a:moveTo>
                        <a:pt x="2717" y="1"/>
                      </a:moveTo>
                      <a:lnTo>
                        <a:pt x="1" y="40651"/>
                      </a:lnTo>
                      <a:lnTo>
                        <a:pt x="5376" y="40651"/>
                      </a:lnTo>
                      <a:lnTo>
                        <a:pt x="5376" y="1"/>
                      </a:lnTo>
                      <a:close/>
                    </a:path>
                  </a:pathLst>
                </a:custGeom>
                <a:solidFill>
                  <a:srgbClr val="96B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36;p36"/>
                <p:cNvSpPr/>
                <p:nvPr/>
              </p:nvSpPr>
              <p:spPr>
                <a:xfrm>
                  <a:off x="3214133" y="3296089"/>
                  <a:ext cx="494503" cy="60648"/>
                </a:xfrm>
                <a:custGeom>
                  <a:avLst/>
                  <a:gdLst/>
                  <a:ahLst/>
                  <a:cxnLst/>
                  <a:rect l="l" t="t" r="r" b="b"/>
                  <a:pathLst>
                    <a:path w="5616" h="766" extrusionOk="0">
                      <a:moveTo>
                        <a:pt x="46" y="1"/>
                      </a:moveTo>
                      <a:lnTo>
                        <a:pt x="0" y="765"/>
                      </a:lnTo>
                      <a:lnTo>
                        <a:pt x="5615" y="765"/>
                      </a:lnTo>
                      <a:lnTo>
                        <a:pt x="5570" y="1"/>
                      </a:lnTo>
                      <a:close/>
                    </a:path>
                  </a:pathLst>
                </a:custGeom>
                <a:solidFill>
                  <a:srgbClr val="F9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37;p36"/>
                <p:cNvSpPr/>
                <p:nvPr/>
              </p:nvSpPr>
              <p:spPr>
                <a:xfrm>
                  <a:off x="3197050" y="3503054"/>
                  <a:ext cx="523649" cy="60569"/>
                </a:xfrm>
                <a:custGeom>
                  <a:avLst/>
                  <a:gdLst/>
                  <a:ahLst/>
                  <a:cxnLst/>
                  <a:rect l="l" t="t" r="r" b="b"/>
                  <a:pathLst>
                    <a:path w="5947" h="765" extrusionOk="0">
                      <a:moveTo>
                        <a:pt x="57" y="0"/>
                      </a:moveTo>
                      <a:lnTo>
                        <a:pt x="0" y="765"/>
                      </a:lnTo>
                      <a:lnTo>
                        <a:pt x="5946" y="765"/>
                      </a:lnTo>
                      <a:lnTo>
                        <a:pt x="5901" y="0"/>
                      </a:lnTo>
                      <a:close/>
                    </a:path>
                  </a:pathLst>
                </a:custGeom>
                <a:solidFill>
                  <a:srgbClr val="F9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38;p36"/>
                <p:cNvSpPr/>
                <p:nvPr/>
              </p:nvSpPr>
              <p:spPr>
                <a:xfrm>
                  <a:off x="3184987" y="3706297"/>
                  <a:ext cx="552794" cy="64290"/>
                </a:xfrm>
                <a:custGeom>
                  <a:avLst/>
                  <a:gdLst/>
                  <a:ahLst/>
                  <a:cxnLst/>
                  <a:rect l="l" t="t" r="r" b="b"/>
                  <a:pathLst>
                    <a:path w="6278" h="812" extrusionOk="0">
                      <a:moveTo>
                        <a:pt x="46" y="1"/>
                      </a:moveTo>
                      <a:lnTo>
                        <a:pt x="0" y="332"/>
                      </a:lnTo>
                      <a:lnTo>
                        <a:pt x="0" y="811"/>
                      </a:lnTo>
                      <a:lnTo>
                        <a:pt x="6277" y="811"/>
                      </a:lnTo>
                      <a:lnTo>
                        <a:pt x="6232" y="332"/>
                      </a:lnTo>
                      <a:lnTo>
                        <a:pt x="6232" y="1"/>
                      </a:lnTo>
                      <a:close/>
                    </a:path>
                  </a:pathLst>
                </a:custGeom>
                <a:solidFill>
                  <a:srgbClr val="F9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39;p36"/>
                <p:cNvSpPr/>
                <p:nvPr/>
              </p:nvSpPr>
              <p:spPr>
                <a:xfrm>
                  <a:off x="3214133" y="3296089"/>
                  <a:ext cx="247252" cy="60648"/>
                </a:xfrm>
                <a:custGeom>
                  <a:avLst/>
                  <a:gdLst/>
                  <a:ahLst/>
                  <a:cxnLst/>
                  <a:rect l="l" t="t" r="r" b="b"/>
                  <a:pathLst>
                    <a:path w="2808" h="766" extrusionOk="0">
                      <a:moveTo>
                        <a:pt x="46" y="1"/>
                      </a:moveTo>
                      <a:lnTo>
                        <a:pt x="0" y="765"/>
                      </a:lnTo>
                      <a:lnTo>
                        <a:pt x="2808" y="765"/>
                      </a:lnTo>
                      <a:lnTo>
                        <a:pt x="2808" y="1"/>
                      </a:lnTo>
                      <a:close/>
                    </a:path>
                  </a:pathLst>
                </a:custGeom>
                <a:solidFill>
                  <a:srgbClr val="F0D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40;p36"/>
                <p:cNvSpPr/>
                <p:nvPr/>
              </p:nvSpPr>
              <p:spPr>
                <a:xfrm>
                  <a:off x="3197050" y="3503054"/>
                  <a:ext cx="264334" cy="60569"/>
                </a:xfrm>
                <a:custGeom>
                  <a:avLst/>
                  <a:gdLst/>
                  <a:ahLst/>
                  <a:cxnLst/>
                  <a:rect l="l" t="t" r="r" b="b"/>
                  <a:pathLst>
                    <a:path w="3002" h="765" extrusionOk="0">
                      <a:moveTo>
                        <a:pt x="57" y="0"/>
                      </a:moveTo>
                      <a:lnTo>
                        <a:pt x="0" y="765"/>
                      </a:lnTo>
                      <a:lnTo>
                        <a:pt x="3002" y="765"/>
                      </a:lnTo>
                      <a:lnTo>
                        <a:pt x="3002" y="0"/>
                      </a:lnTo>
                      <a:close/>
                    </a:path>
                  </a:pathLst>
                </a:custGeom>
                <a:solidFill>
                  <a:srgbClr val="F0D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41;p36"/>
                <p:cNvSpPr/>
                <p:nvPr/>
              </p:nvSpPr>
              <p:spPr>
                <a:xfrm>
                  <a:off x="3184987" y="3706297"/>
                  <a:ext cx="276397" cy="64290"/>
                </a:xfrm>
                <a:custGeom>
                  <a:avLst/>
                  <a:gdLst/>
                  <a:ahLst/>
                  <a:cxnLst/>
                  <a:rect l="l" t="t" r="r" b="b"/>
                  <a:pathLst>
                    <a:path w="3139" h="812" extrusionOk="0">
                      <a:moveTo>
                        <a:pt x="46" y="1"/>
                      </a:moveTo>
                      <a:lnTo>
                        <a:pt x="0" y="332"/>
                      </a:lnTo>
                      <a:lnTo>
                        <a:pt x="0" y="811"/>
                      </a:lnTo>
                      <a:lnTo>
                        <a:pt x="3139" y="811"/>
                      </a:lnTo>
                      <a:lnTo>
                        <a:pt x="3139" y="1"/>
                      </a:lnTo>
                      <a:close/>
                    </a:path>
                  </a:pathLst>
                </a:custGeom>
                <a:solidFill>
                  <a:srgbClr val="F0D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42;p36"/>
                <p:cNvSpPr/>
                <p:nvPr/>
              </p:nvSpPr>
              <p:spPr>
                <a:xfrm>
                  <a:off x="3184987" y="3115411"/>
                  <a:ext cx="552794" cy="79571"/>
                </a:xfrm>
                <a:custGeom>
                  <a:avLst/>
                  <a:gdLst/>
                  <a:ahLst/>
                  <a:cxnLst/>
                  <a:rect l="l" t="t" r="r" b="b"/>
                  <a:pathLst>
                    <a:path w="6278" h="1005" extrusionOk="0">
                      <a:moveTo>
                        <a:pt x="0" y="0"/>
                      </a:moveTo>
                      <a:lnTo>
                        <a:pt x="0" y="1005"/>
                      </a:lnTo>
                      <a:lnTo>
                        <a:pt x="6277" y="1005"/>
                      </a:lnTo>
                      <a:lnTo>
                        <a:pt x="6277" y="0"/>
                      </a:lnTo>
                      <a:close/>
                    </a:path>
                  </a:pathLst>
                </a:custGeom>
                <a:solidFill>
                  <a:srgbClr val="427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43;p36"/>
                <p:cNvSpPr/>
                <p:nvPr/>
              </p:nvSpPr>
              <p:spPr>
                <a:xfrm>
                  <a:off x="3461296" y="3115411"/>
                  <a:ext cx="276485" cy="79571"/>
                </a:xfrm>
                <a:custGeom>
                  <a:avLst/>
                  <a:gdLst/>
                  <a:ahLst/>
                  <a:cxnLst/>
                  <a:rect l="l" t="t" r="r" b="b"/>
                  <a:pathLst>
                    <a:path w="3140" h="1005" extrusionOk="0">
                      <a:moveTo>
                        <a:pt x="1" y="0"/>
                      </a:moveTo>
                      <a:lnTo>
                        <a:pt x="1" y="1005"/>
                      </a:lnTo>
                      <a:lnTo>
                        <a:pt x="3139" y="1005"/>
                      </a:lnTo>
                      <a:lnTo>
                        <a:pt x="3139" y="0"/>
                      </a:lnTo>
                      <a:close/>
                    </a:path>
                  </a:pathLst>
                </a:custGeom>
                <a:solidFill>
                  <a:srgbClr val="326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44;p36"/>
                <p:cNvSpPr/>
                <p:nvPr/>
              </p:nvSpPr>
              <p:spPr>
                <a:xfrm>
                  <a:off x="2866413" y="5855911"/>
                  <a:ext cx="1184835" cy="557554"/>
                </a:xfrm>
                <a:custGeom>
                  <a:avLst/>
                  <a:gdLst/>
                  <a:ahLst/>
                  <a:cxnLst/>
                  <a:rect l="l" t="t" r="r" b="b"/>
                  <a:pathLst>
                    <a:path w="13456" h="7042" extrusionOk="0">
                      <a:moveTo>
                        <a:pt x="1" y="0"/>
                      </a:moveTo>
                      <a:lnTo>
                        <a:pt x="1" y="7042"/>
                      </a:lnTo>
                      <a:lnTo>
                        <a:pt x="13456" y="7042"/>
                      </a:lnTo>
                      <a:lnTo>
                        <a:pt x="13456" y="0"/>
                      </a:lnTo>
                      <a:close/>
                    </a:path>
                  </a:pathLst>
                </a:custGeom>
                <a:solidFill>
                  <a:srgbClr val="2A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45;p36"/>
                <p:cNvSpPr/>
                <p:nvPr/>
              </p:nvSpPr>
              <p:spPr>
                <a:xfrm>
                  <a:off x="2866413" y="5855911"/>
                  <a:ext cx="599022" cy="557554"/>
                </a:xfrm>
                <a:custGeom>
                  <a:avLst/>
                  <a:gdLst/>
                  <a:ahLst/>
                  <a:cxnLst/>
                  <a:rect l="l" t="t" r="r" b="b"/>
                  <a:pathLst>
                    <a:path w="6803" h="7042" extrusionOk="0">
                      <a:moveTo>
                        <a:pt x="1" y="0"/>
                      </a:moveTo>
                      <a:lnTo>
                        <a:pt x="1" y="7042"/>
                      </a:lnTo>
                      <a:lnTo>
                        <a:pt x="6802" y="7042"/>
                      </a:lnTo>
                      <a:lnTo>
                        <a:pt x="6802" y="0"/>
                      </a:lnTo>
                      <a:close/>
                    </a:path>
                  </a:pathLst>
                </a:custGeom>
                <a:solidFill>
                  <a:srgbClr val="3E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6;p36"/>
                <p:cNvSpPr/>
                <p:nvPr/>
              </p:nvSpPr>
              <p:spPr>
                <a:xfrm>
                  <a:off x="3708548" y="6127008"/>
                  <a:ext cx="179891" cy="162706"/>
                </a:xfrm>
                <a:custGeom>
                  <a:avLst/>
                  <a:gdLst/>
                  <a:ahLst/>
                  <a:cxnLst/>
                  <a:rect l="l" t="t" r="r" b="b"/>
                  <a:pathLst>
                    <a:path w="2043" h="2055" extrusionOk="0">
                      <a:moveTo>
                        <a:pt x="1039" y="0"/>
                      </a:moveTo>
                      <a:cubicBezTo>
                        <a:pt x="468" y="0"/>
                        <a:pt x="0" y="434"/>
                        <a:pt x="0" y="1004"/>
                      </a:cubicBezTo>
                      <a:cubicBezTo>
                        <a:pt x="0" y="1575"/>
                        <a:pt x="468" y="2054"/>
                        <a:pt x="1039" y="2054"/>
                      </a:cubicBezTo>
                      <a:cubicBezTo>
                        <a:pt x="1609" y="2054"/>
                        <a:pt x="2043" y="1575"/>
                        <a:pt x="2043" y="1004"/>
                      </a:cubicBezTo>
                      <a:cubicBezTo>
                        <a:pt x="2043" y="434"/>
                        <a:pt x="1609" y="0"/>
                        <a:pt x="1039" y="0"/>
                      </a:cubicBezTo>
                      <a:close/>
                    </a:path>
                  </a:pathLst>
                </a:custGeom>
                <a:solidFill>
                  <a:srgbClr val="7D9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47;p36"/>
                <p:cNvSpPr/>
                <p:nvPr/>
              </p:nvSpPr>
              <p:spPr>
                <a:xfrm>
                  <a:off x="3716561" y="6135084"/>
                  <a:ext cx="163866" cy="316385"/>
                </a:xfrm>
                <a:custGeom>
                  <a:avLst/>
                  <a:gdLst/>
                  <a:ahLst/>
                  <a:cxnLst/>
                  <a:rect l="l" t="t" r="r" b="b"/>
                  <a:pathLst>
                    <a:path w="1861" h="3996" extrusionOk="0">
                      <a:moveTo>
                        <a:pt x="948" y="1"/>
                      </a:moveTo>
                      <a:cubicBezTo>
                        <a:pt x="434" y="1"/>
                        <a:pt x="1" y="423"/>
                        <a:pt x="1" y="902"/>
                      </a:cubicBezTo>
                      <a:lnTo>
                        <a:pt x="1" y="3995"/>
                      </a:lnTo>
                      <a:lnTo>
                        <a:pt x="1861" y="3995"/>
                      </a:lnTo>
                      <a:lnTo>
                        <a:pt x="1861" y="902"/>
                      </a:lnTo>
                      <a:cubicBezTo>
                        <a:pt x="1861" y="423"/>
                        <a:pt x="1427" y="1"/>
                        <a:pt x="948" y="1"/>
                      </a:cubicBezTo>
                      <a:close/>
                    </a:path>
                  </a:pathLst>
                </a:custGeom>
                <a:solidFill>
                  <a:srgbClr val="96A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48;p36"/>
                <p:cNvSpPr/>
                <p:nvPr/>
              </p:nvSpPr>
              <p:spPr>
                <a:xfrm>
                  <a:off x="3716561" y="6135084"/>
                  <a:ext cx="83474" cy="316385"/>
                </a:xfrm>
                <a:custGeom>
                  <a:avLst/>
                  <a:gdLst/>
                  <a:ahLst/>
                  <a:cxnLst/>
                  <a:rect l="l" t="t" r="r" b="b"/>
                  <a:pathLst>
                    <a:path w="948" h="3996" extrusionOk="0">
                      <a:moveTo>
                        <a:pt x="948" y="1"/>
                      </a:moveTo>
                      <a:cubicBezTo>
                        <a:pt x="434" y="1"/>
                        <a:pt x="1" y="423"/>
                        <a:pt x="1" y="902"/>
                      </a:cubicBezTo>
                      <a:lnTo>
                        <a:pt x="1" y="3995"/>
                      </a:lnTo>
                      <a:lnTo>
                        <a:pt x="948" y="3995"/>
                      </a:lnTo>
                      <a:lnTo>
                        <a:pt x="948" y="1"/>
                      </a:lnTo>
                      <a:close/>
                    </a:path>
                  </a:pathLst>
                </a:custGeom>
                <a:solidFill>
                  <a:srgbClr val="C5D8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49;p36"/>
                <p:cNvSpPr/>
                <p:nvPr/>
              </p:nvSpPr>
              <p:spPr>
                <a:xfrm>
                  <a:off x="3708548" y="6443235"/>
                  <a:ext cx="183942" cy="15439"/>
                </a:xfrm>
                <a:custGeom>
                  <a:avLst/>
                  <a:gdLst/>
                  <a:ahLst/>
                  <a:cxnLst/>
                  <a:rect l="l" t="t" r="r" b="b"/>
                  <a:pathLst>
                    <a:path w="2089" h="195" extrusionOk="0">
                      <a:moveTo>
                        <a:pt x="92" y="0"/>
                      </a:moveTo>
                      <a:cubicBezTo>
                        <a:pt x="46" y="0"/>
                        <a:pt x="0" y="57"/>
                        <a:pt x="0" y="103"/>
                      </a:cubicBezTo>
                      <a:cubicBezTo>
                        <a:pt x="0" y="149"/>
                        <a:pt x="46" y="194"/>
                        <a:pt x="92" y="194"/>
                      </a:cubicBezTo>
                      <a:lnTo>
                        <a:pt x="2043" y="194"/>
                      </a:lnTo>
                      <a:cubicBezTo>
                        <a:pt x="2089" y="194"/>
                        <a:pt x="2089" y="149"/>
                        <a:pt x="2089" y="103"/>
                      </a:cubicBezTo>
                      <a:cubicBezTo>
                        <a:pt x="2089" y="57"/>
                        <a:pt x="2089" y="0"/>
                        <a:pt x="2043"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50;p36"/>
                <p:cNvSpPr/>
                <p:nvPr/>
              </p:nvSpPr>
              <p:spPr>
                <a:xfrm>
                  <a:off x="3708548" y="6443235"/>
                  <a:ext cx="91487" cy="15439"/>
                </a:xfrm>
                <a:custGeom>
                  <a:avLst/>
                  <a:gdLst/>
                  <a:ahLst/>
                  <a:cxnLst/>
                  <a:rect l="l" t="t" r="r" b="b"/>
                  <a:pathLst>
                    <a:path w="1039" h="195" extrusionOk="0">
                      <a:moveTo>
                        <a:pt x="92" y="0"/>
                      </a:moveTo>
                      <a:cubicBezTo>
                        <a:pt x="46" y="0"/>
                        <a:pt x="0" y="57"/>
                        <a:pt x="0" y="103"/>
                      </a:cubicBezTo>
                      <a:cubicBezTo>
                        <a:pt x="0" y="149"/>
                        <a:pt x="46" y="194"/>
                        <a:pt x="92" y="194"/>
                      </a:cubicBezTo>
                      <a:lnTo>
                        <a:pt x="1039" y="194"/>
                      </a:lnTo>
                      <a:lnTo>
                        <a:pt x="10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51;p36"/>
                <p:cNvSpPr/>
                <p:nvPr/>
              </p:nvSpPr>
              <p:spPr>
                <a:xfrm>
                  <a:off x="2984051" y="5920043"/>
                  <a:ext cx="966729" cy="71495"/>
                </a:xfrm>
                <a:custGeom>
                  <a:avLst/>
                  <a:gdLst/>
                  <a:ahLst/>
                  <a:cxnLst/>
                  <a:rect l="l" t="t" r="r" b="b"/>
                  <a:pathLst>
                    <a:path w="10979" h="903" extrusionOk="0">
                      <a:moveTo>
                        <a:pt x="0" y="1"/>
                      </a:moveTo>
                      <a:lnTo>
                        <a:pt x="0" y="902"/>
                      </a:lnTo>
                      <a:lnTo>
                        <a:pt x="10979" y="902"/>
                      </a:lnTo>
                      <a:lnTo>
                        <a:pt x="109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852;p36"/>
                <p:cNvSpPr/>
                <p:nvPr/>
              </p:nvSpPr>
              <p:spPr>
                <a:xfrm>
                  <a:off x="3465347" y="5920043"/>
                  <a:ext cx="485434" cy="71495"/>
                </a:xfrm>
                <a:custGeom>
                  <a:avLst/>
                  <a:gdLst/>
                  <a:ahLst/>
                  <a:cxnLst/>
                  <a:rect l="l" t="t" r="r" b="b"/>
                  <a:pathLst>
                    <a:path w="5513" h="903" extrusionOk="0">
                      <a:moveTo>
                        <a:pt x="0" y="1"/>
                      </a:moveTo>
                      <a:lnTo>
                        <a:pt x="0" y="902"/>
                      </a:lnTo>
                      <a:lnTo>
                        <a:pt x="5513" y="902"/>
                      </a:lnTo>
                      <a:lnTo>
                        <a:pt x="5513"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853;p36"/>
                <p:cNvSpPr/>
                <p:nvPr/>
              </p:nvSpPr>
              <p:spPr>
                <a:xfrm>
                  <a:off x="3465347" y="6044745"/>
                  <a:ext cx="485434" cy="67853"/>
                </a:xfrm>
                <a:custGeom>
                  <a:avLst/>
                  <a:gdLst/>
                  <a:ahLst/>
                  <a:cxnLst/>
                  <a:rect l="l" t="t" r="r" b="b"/>
                  <a:pathLst>
                    <a:path w="5513" h="857" extrusionOk="0">
                      <a:moveTo>
                        <a:pt x="0" y="1"/>
                      </a:moveTo>
                      <a:lnTo>
                        <a:pt x="0" y="857"/>
                      </a:lnTo>
                      <a:lnTo>
                        <a:pt x="5513" y="857"/>
                      </a:lnTo>
                      <a:lnTo>
                        <a:pt x="5513"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854;p36"/>
                <p:cNvSpPr/>
                <p:nvPr/>
              </p:nvSpPr>
              <p:spPr>
                <a:xfrm>
                  <a:off x="2984051" y="6044745"/>
                  <a:ext cx="966729" cy="67853"/>
                </a:xfrm>
                <a:custGeom>
                  <a:avLst/>
                  <a:gdLst/>
                  <a:ahLst/>
                  <a:cxnLst/>
                  <a:rect l="l" t="t" r="r" b="b"/>
                  <a:pathLst>
                    <a:path w="10979" h="857" extrusionOk="0">
                      <a:moveTo>
                        <a:pt x="0" y="1"/>
                      </a:moveTo>
                      <a:lnTo>
                        <a:pt x="0" y="857"/>
                      </a:lnTo>
                      <a:lnTo>
                        <a:pt x="10979" y="857"/>
                      </a:lnTo>
                      <a:lnTo>
                        <a:pt x="109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855;p36"/>
                <p:cNvSpPr/>
                <p:nvPr/>
              </p:nvSpPr>
              <p:spPr>
                <a:xfrm>
                  <a:off x="3352815" y="6157728"/>
                  <a:ext cx="226207" cy="255737"/>
                </a:xfrm>
                <a:custGeom>
                  <a:avLst/>
                  <a:gdLst/>
                  <a:ahLst/>
                  <a:cxnLst/>
                  <a:rect l="l" t="t" r="r" b="b"/>
                  <a:pathLst>
                    <a:path w="2569" h="3230" extrusionOk="0">
                      <a:moveTo>
                        <a:pt x="1278" y="0"/>
                      </a:moveTo>
                      <a:cubicBezTo>
                        <a:pt x="571" y="0"/>
                        <a:pt x="0" y="571"/>
                        <a:pt x="0" y="1278"/>
                      </a:cubicBezTo>
                      <a:lnTo>
                        <a:pt x="0" y="3230"/>
                      </a:lnTo>
                      <a:lnTo>
                        <a:pt x="2568" y="3230"/>
                      </a:lnTo>
                      <a:lnTo>
                        <a:pt x="2568" y="1278"/>
                      </a:lnTo>
                      <a:cubicBezTo>
                        <a:pt x="2568" y="571"/>
                        <a:pt x="1997" y="0"/>
                        <a:pt x="127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856;p36"/>
                <p:cNvSpPr/>
                <p:nvPr/>
              </p:nvSpPr>
              <p:spPr>
                <a:xfrm>
                  <a:off x="3352815" y="6157728"/>
                  <a:ext cx="112619" cy="255737"/>
                </a:xfrm>
                <a:custGeom>
                  <a:avLst/>
                  <a:gdLst/>
                  <a:ahLst/>
                  <a:cxnLst/>
                  <a:rect l="l" t="t" r="r" b="b"/>
                  <a:pathLst>
                    <a:path w="1279" h="3230" extrusionOk="0">
                      <a:moveTo>
                        <a:pt x="1278" y="0"/>
                      </a:moveTo>
                      <a:cubicBezTo>
                        <a:pt x="571" y="0"/>
                        <a:pt x="0" y="571"/>
                        <a:pt x="0" y="1278"/>
                      </a:cubicBezTo>
                      <a:lnTo>
                        <a:pt x="0" y="3230"/>
                      </a:lnTo>
                      <a:lnTo>
                        <a:pt x="1278" y="3230"/>
                      </a:lnTo>
                      <a:lnTo>
                        <a:pt x="12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857;p36"/>
                <p:cNvSpPr/>
                <p:nvPr/>
              </p:nvSpPr>
              <p:spPr>
                <a:xfrm>
                  <a:off x="1355079" y="4215000"/>
                  <a:ext cx="1595865" cy="2198465"/>
                </a:xfrm>
                <a:custGeom>
                  <a:avLst/>
                  <a:gdLst/>
                  <a:ahLst/>
                  <a:cxnLst/>
                  <a:rect l="l" t="t" r="r" b="b"/>
                  <a:pathLst>
                    <a:path w="18124" h="27767" extrusionOk="0">
                      <a:moveTo>
                        <a:pt x="4611" y="1"/>
                      </a:moveTo>
                      <a:lnTo>
                        <a:pt x="4235" y="2135"/>
                      </a:lnTo>
                      <a:lnTo>
                        <a:pt x="4041" y="3379"/>
                      </a:lnTo>
                      <a:lnTo>
                        <a:pt x="3801" y="4657"/>
                      </a:lnTo>
                      <a:lnTo>
                        <a:pt x="3619" y="5890"/>
                      </a:lnTo>
                      <a:lnTo>
                        <a:pt x="3424" y="7179"/>
                      </a:lnTo>
                      <a:lnTo>
                        <a:pt x="3185" y="8412"/>
                      </a:lnTo>
                      <a:lnTo>
                        <a:pt x="1" y="27767"/>
                      </a:lnTo>
                      <a:lnTo>
                        <a:pt x="18123" y="27767"/>
                      </a:lnTo>
                      <a:lnTo>
                        <a:pt x="14928" y="8412"/>
                      </a:lnTo>
                      <a:lnTo>
                        <a:pt x="14745" y="7179"/>
                      </a:lnTo>
                      <a:lnTo>
                        <a:pt x="14506" y="5890"/>
                      </a:lnTo>
                      <a:lnTo>
                        <a:pt x="14312" y="4657"/>
                      </a:lnTo>
                      <a:lnTo>
                        <a:pt x="14072" y="3379"/>
                      </a:lnTo>
                      <a:lnTo>
                        <a:pt x="13889" y="2135"/>
                      </a:lnTo>
                      <a:lnTo>
                        <a:pt x="13559"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858;p36"/>
                <p:cNvSpPr/>
                <p:nvPr/>
              </p:nvSpPr>
              <p:spPr>
                <a:xfrm>
                  <a:off x="1355079" y="4215000"/>
                  <a:ext cx="799958" cy="2198465"/>
                </a:xfrm>
                <a:custGeom>
                  <a:avLst/>
                  <a:gdLst/>
                  <a:ahLst/>
                  <a:cxnLst/>
                  <a:rect l="l" t="t" r="r" b="b"/>
                  <a:pathLst>
                    <a:path w="9085" h="27767" extrusionOk="0">
                      <a:moveTo>
                        <a:pt x="4611" y="1"/>
                      </a:moveTo>
                      <a:lnTo>
                        <a:pt x="1" y="27767"/>
                      </a:lnTo>
                      <a:lnTo>
                        <a:pt x="9085" y="27767"/>
                      </a:lnTo>
                      <a:lnTo>
                        <a:pt x="90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859;p36"/>
                <p:cNvSpPr/>
                <p:nvPr/>
              </p:nvSpPr>
              <p:spPr>
                <a:xfrm>
                  <a:off x="1710811" y="4383960"/>
                  <a:ext cx="883431" cy="98573"/>
                </a:xfrm>
                <a:custGeom>
                  <a:avLst/>
                  <a:gdLst/>
                  <a:ahLst/>
                  <a:cxnLst/>
                  <a:rect l="l" t="t" r="r" b="b"/>
                  <a:pathLst>
                    <a:path w="10033" h="1245" extrusionOk="0">
                      <a:moveTo>
                        <a:pt x="195" y="1"/>
                      </a:moveTo>
                      <a:lnTo>
                        <a:pt x="1" y="1245"/>
                      </a:lnTo>
                      <a:lnTo>
                        <a:pt x="10032" y="1245"/>
                      </a:lnTo>
                      <a:lnTo>
                        <a:pt x="9849" y="1"/>
                      </a:lnTo>
                      <a:close/>
                    </a:path>
                  </a:pathLst>
                </a:custGeom>
                <a:solidFill>
                  <a:srgbClr val="93A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860;p36"/>
                <p:cNvSpPr/>
                <p:nvPr/>
              </p:nvSpPr>
              <p:spPr>
                <a:xfrm>
                  <a:off x="1673653" y="4583720"/>
                  <a:ext cx="958716" cy="97623"/>
                </a:xfrm>
                <a:custGeom>
                  <a:avLst/>
                  <a:gdLst/>
                  <a:ahLst/>
                  <a:cxnLst/>
                  <a:rect l="l" t="t" r="r" b="b"/>
                  <a:pathLst>
                    <a:path w="10888" h="1233" extrusionOk="0">
                      <a:moveTo>
                        <a:pt x="183" y="0"/>
                      </a:moveTo>
                      <a:lnTo>
                        <a:pt x="1" y="1233"/>
                      </a:lnTo>
                      <a:lnTo>
                        <a:pt x="10888" y="1233"/>
                      </a:lnTo>
                      <a:lnTo>
                        <a:pt x="10694" y="0"/>
                      </a:lnTo>
                      <a:close/>
                    </a:path>
                  </a:pathLst>
                </a:custGeom>
                <a:solidFill>
                  <a:srgbClr val="93A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861;p36"/>
                <p:cNvSpPr/>
                <p:nvPr/>
              </p:nvSpPr>
              <p:spPr>
                <a:xfrm>
                  <a:off x="1635438" y="4783400"/>
                  <a:ext cx="1034089" cy="97623"/>
                </a:xfrm>
                <a:custGeom>
                  <a:avLst/>
                  <a:gdLst/>
                  <a:ahLst/>
                  <a:cxnLst/>
                  <a:rect l="l" t="t" r="r" b="b"/>
                  <a:pathLst>
                    <a:path w="11744" h="1233" extrusionOk="0">
                      <a:moveTo>
                        <a:pt x="240" y="0"/>
                      </a:moveTo>
                      <a:lnTo>
                        <a:pt x="1" y="1233"/>
                      </a:lnTo>
                      <a:lnTo>
                        <a:pt x="11744" y="1233"/>
                      </a:lnTo>
                      <a:lnTo>
                        <a:pt x="11561" y="0"/>
                      </a:lnTo>
                      <a:close/>
                    </a:path>
                  </a:pathLst>
                </a:custGeom>
                <a:solidFill>
                  <a:srgbClr val="93A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862;p36"/>
                <p:cNvSpPr/>
                <p:nvPr/>
              </p:nvSpPr>
              <p:spPr>
                <a:xfrm>
                  <a:off x="1710811" y="4383960"/>
                  <a:ext cx="444225" cy="98573"/>
                </a:xfrm>
                <a:custGeom>
                  <a:avLst/>
                  <a:gdLst/>
                  <a:ahLst/>
                  <a:cxnLst/>
                  <a:rect l="l" t="t" r="r" b="b"/>
                  <a:pathLst>
                    <a:path w="5045" h="1245" extrusionOk="0">
                      <a:moveTo>
                        <a:pt x="195" y="1"/>
                      </a:moveTo>
                      <a:lnTo>
                        <a:pt x="1" y="1245"/>
                      </a:lnTo>
                      <a:lnTo>
                        <a:pt x="5045" y="1245"/>
                      </a:lnTo>
                      <a:lnTo>
                        <a:pt x="5045" y="1"/>
                      </a:lnTo>
                      <a:close/>
                    </a:path>
                  </a:pathLst>
                </a:custGeom>
                <a:solidFill>
                  <a:srgbClr val="96A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863;p36"/>
                <p:cNvSpPr/>
                <p:nvPr/>
              </p:nvSpPr>
              <p:spPr>
                <a:xfrm>
                  <a:off x="1673653" y="4583720"/>
                  <a:ext cx="481383" cy="97623"/>
                </a:xfrm>
                <a:custGeom>
                  <a:avLst/>
                  <a:gdLst/>
                  <a:ahLst/>
                  <a:cxnLst/>
                  <a:rect l="l" t="t" r="r" b="b"/>
                  <a:pathLst>
                    <a:path w="5467" h="1233" extrusionOk="0">
                      <a:moveTo>
                        <a:pt x="183" y="0"/>
                      </a:moveTo>
                      <a:lnTo>
                        <a:pt x="1" y="1233"/>
                      </a:lnTo>
                      <a:lnTo>
                        <a:pt x="5467" y="1233"/>
                      </a:lnTo>
                      <a:lnTo>
                        <a:pt x="5467" y="0"/>
                      </a:lnTo>
                      <a:close/>
                    </a:path>
                  </a:pathLst>
                </a:custGeom>
                <a:solidFill>
                  <a:srgbClr val="96A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864;p36"/>
                <p:cNvSpPr/>
                <p:nvPr/>
              </p:nvSpPr>
              <p:spPr>
                <a:xfrm>
                  <a:off x="1635438" y="4783400"/>
                  <a:ext cx="519598" cy="97623"/>
                </a:xfrm>
                <a:custGeom>
                  <a:avLst/>
                  <a:gdLst/>
                  <a:ahLst/>
                  <a:cxnLst/>
                  <a:rect l="l" t="t" r="r" b="b"/>
                  <a:pathLst>
                    <a:path w="5901" h="1233" extrusionOk="0">
                      <a:moveTo>
                        <a:pt x="240" y="0"/>
                      </a:moveTo>
                      <a:lnTo>
                        <a:pt x="1" y="1233"/>
                      </a:lnTo>
                      <a:lnTo>
                        <a:pt x="5901" y="1233"/>
                      </a:lnTo>
                      <a:lnTo>
                        <a:pt x="5901" y="0"/>
                      </a:lnTo>
                      <a:close/>
                    </a:path>
                  </a:pathLst>
                </a:custGeom>
                <a:solidFill>
                  <a:srgbClr val="96A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865;p36"/>
                <p:cNvSpPr/>
                <p:nvPr/>
              </p:nvSpPr>
              <p:spPr>
                <a:xfrm>
                  <a:off x="1694786" y="4131865"/>
                  <a:ext cx="916539" cy="83213"/>
                </a:xfrm>
                <a:custGeom>
                  <a:avLst/>
                  <a:gdLst/>
                  <a:ahLst/>
                  <a:cxnLst/>
                  <a:rect l="l" t="t" r="r" b="b"/>
                  <a:pathLst>
                    <a:path w="10409" h="1051" extrusionOk="0">
                      <a:moveTo>
                        <a:pt x="0" y="1"/>
                      </a:moveTo>
                      <a:lnTo>
                        <a:pt x="0" y="1051"/>
                      </a:lnTo>
                      <a:lnTo>
                        <a:pt x="10408" y="1051"/>
                      </a:lnTo>
                      <a:lnTo>
                        <a:pt x="10408"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866;p36"/>
                <p:cNvSpPr/>
                <p:nvPr/>
              </p:nvSpPr>
              <p:spPr>
                <a:xfrm>
                  <a:off x="2154948" y="4131865"/>
                  <a:ext cx="456376" cy="83213"/>
                </a:xfrm>
                <a:custGeom>
                  <a:avLst/>
                  <a:gdLst/>
                  <a:ahLst/>
                  <a:cxnLst/>
                  <a:rect l="l" t="t" r="r" b="b"/>
                  <a:pathLst>
                    <a:path w="5183" h="1051" extrusionOk="0">
                      <a:moveTo>
                        <a:pt x="1" y="1"/>
                      </a:moveTo>
                      <a:lnTo>
                        <a:pt x="1" y="1051"/>
                      </a:lnTo>
                      <a:lnTo>
                        <a:pt x="5182" y="1051"/>
                      </a:lnTo>
                      <a:lnTo>
                        <a:pt x="5182" y="1"/>
                      </a:ln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76;p36"/>
                <p:cNvSpPr/>
                <p:nvPr/>
              </p:nvSpPr>
              <p:spPr>
                <a:xfrm>
                  <a:off x="182395" y="5084267"/>
                  <a:ext cx="473371" cy="1325635"/>
                </a:xfrm>
                <a:custGeom>
                  <a:avLst/>
                  <a:gdLst/>
                  <a:ahLst/>
                  <a:cxnLst/>
                  <a:rect l="l" t="t" r="r" b="b"/>
                  <a:pathLst>
                    <a:path w="5376" h="16743" extrusionOk="0">
                      <a:moveTo>
                        <a:pt x="914" y="0"/>
                      </a:moveTo>
                      <a:lnTo>
                        <a:pt x="1" y="16742"/>
                      </a:lnTo>
                      <a:lnTo>
                        <a:pt x="5376" y="16742"/>
                      </a:lnTo>
                      <a:lnTo>
                        <a:pt x="4474"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77;p36"/>
                <p:cNvSpPr/>
                <p:nvPr/>
              </p:nvSpPr>
              <p:spPr>
                <a:xfrm>
                  <a:off x="182395" y="5084267"/>
                  <a:ext cx="239239" cy="1325635"/>
                </a:xfrm>
                <a:custGeom>
                  <a:avLst/>
                  <a:gdLst/>
                  <a:ahLst/>
                  <a:cxnLst/>
                  <a:rect l="l" t="t" r="r" b="b"/>
                  <a:pathLst>
                    <a:path w="2717" h="16743" extrusionOk="0">
                      <a:moveTo>
                        <a:pt x="914" y="0"/>
                      </a:moveTo>
                      <a:lnTo>
                        <a:pt x="1" y="16742"/>
                      </a:lnTo>
                      <a:lnTo>
                        <a:pt x="2717" y="16742"/>
                      </a:lnTo>
                      <a:lnTo>
                        <a:pt x="27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78;p36"/>
                <p:cNvSpPr/>
                <p:nvPr/>
              </p:nvSpPr>
              <p:spPr>
                <a:xfrm>
                  <a:off x="241742" y="5035495"/>
                  <a:ext cx="359783" cy="48851"/>
                </a:xfrm>
                <a:custGeom>
                  <a:avLst/>
                  <a:gdLst/>
                  <a:ahLst/>
                  <a:cxnLst/>
                  <a:rect l="l" t="t" r="r" b="b"/>
                  <a:pathLst>
                    <a:path w="4086" h="617" extrusionOk="0">
                      <a:moveTo>
                        <a:pt x="0" y="0"/>
                      </a:moveTo>
                      <a:lnTo>
                        <a:pt x="0" y="616"/>
                      </a:lnTo>
                      <a:lnTo>
                        <a:pt x="4086" y="616"/>
                      </a:lnTo>
                      <a:lnTo>
                        <a:pt x="4086" y="0"/>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79;p36"/>
                <p:cNvSpPr/>
                <p:nvPr/>
              </p:nvSpPr>
              <p:spPr>
                <a:xfrm>
                  <a:off x="421546" y="5035495"/>
                  <a:ext cx="179979" cy="48851"/>
                </a:xfrm>
                <a:custGeom>
                  <a:avLst/>
                  <a:gdLst/>
                  <a:ahLst/>
                  <a:cxnLst/>
                  <a:rect l="l" t="t" r="r" b="b"/>
                  <a:pathLst>
                    <a:path w="2044" h="617" extrusionOk="0">
                      <a:moveTo>
                        <a:pt x="1" y="0"/>
                      </a:moveTo>
                      <a:lnTo>
                        <a:pt x="1" y="616"/>
                      </a:lnTo>
                      <a:lnTo>
                        <a:pt x="2044" y="616"/>
                      </a:lnTo>
                      <a:lnTo>
                        <a:pt x="2044" y="0"/>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82;p36"/>
                <p:cNvSpPr/>
                <p:nvPr/>
              </p:nvSpPr>
              <p:spPr>
                <a:xfrm>
                  <a:off x="329091" y="6123366"/>
                  <a:ext cx="179979" cy="161835"/>
                </a:xfrm>
                <a:custGeom>
                  <a:avLst/>
                  <a:gdLst/>
                  <a:ahLst/>
                  <a:cxnLst/>
                  <a:rect l="l" t="t" r="r" b="b"/>
                  <a:pathLst>
                    <a:path w="2044" h="2044" extrusionOk="0">
                      <a:moveTo>
                        <a:pt x="1051" y="0"/>
                      </a:moveTo>
                      <a:cubicBezTo>
                        <a:pt x="480" y="0"/>
                        <a:pt x="1" y="480"/>
                        <a:pt x="1" y="1050"/>
                      </a:cubicBezTo>
                      <a:cubicBezTo>
                        <a:pt x="1" y="1621"/>
                        <a:pt x="480" y="2043"/>
                        <a:pt x="1051" y="2043"/>
                      </a:cubicBezTo>
                      <a:cubicBezTo>
                        <a:pt x="1622" y="2043"/>
                        <a:pt x="2044" y="1621"/>
                        <a:pt x="2044" y="1050"/>
                      </a:cubicBezTo>
                      <a:cubicBezTo>
                        <a:pt x="2044" y="480"/>
                        <a:pt x="1622" y="0"/>
                        <a:pt x="1051" y="0"/>
                      </a:cubicBezTo>
                      <a:close/>
                    </a:path>
                  </a:pathLst>
                </a:custGeom>
                <a:solidFill>
                  <a:srgbClr val="7D9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83;p36"/>
                <p:cNvSpPr/>
                <p:nvPr/>
              </p:nvSpPr>
              <p:spPr>
                <a:xfrm>
                  <a:off x="338160" y="6135084"/>
                  <a:ext cx="162897" cy="312743"/>
                </a:xfrm>
                <a:custGeom>
                  <a:avLst/>
                  <a:gdLst/>
                  <a:ahLst/>
                  <a:cxnLst/>
                  <a:rect l="l" t="t" r="r" b="b"/>
                  <a:pathLst>
                    <a:path w="1850" h="3950" extrusionOk="0">
                      <a:moveTo>
                        <a:pt x="948" y="1"/>
                      </a:moveTo>
                      <a:cubicBezTo>
                        <a:pt x="423" y="1"/>
                        <a:pt x="1" y="377"/>
                        <a:pt x="1" y="902"/>
                      </a:cubicBezTo>
                      <a:lnTo>
                        <a:pt x="1" y="3949"/>
                      </a:lnTo>
                      <a:lnTo>
                        <a:pt x="1849" y="3949"/>
                      </a:lnTo>
                      <a:lnTo>
                        <a:pt x="1849" y="902"/>
                      </a:lnTo>
                      <a:cubicBezTo>
                        <a:pt x="1849" y="377"/>
                        <a:pt x="1427" y="1"/>
                        <a:pt x="948" y="1"/>
                      </a:cubicBezTo>
                      <a:close/>
                    </a:path>
                  </a:pathLst>
                </a:custGeom>
                <a:solidFill>
                  <a:srgbClr val="96A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84;p36"/>
                <p:cNvSpPr/>
                <p:nvPr/>
              </p:nvSpPr>
              <p:spPr>
                <a:xfrm>
                  <a:off x="338160" y="6135084"/>
                  <a:ext cx="83474" cy="312743"/>
                </a:xfrm>
                <a:custGeom>
                  <a:avLst/>
                  <a:gdLst/>
                  <a:ahLst/>
                  <a:cxnLst/>
                  <a:rect l="l" t="t" r="r" b="b"/>
                  <a:pathLst>
                    <a:path w="948" h="3950" extrusionOk="0">
                      <a:moveTo>
                        <a:pt x="948" y="1"/>
                      </a:moveTo>
                      <a:cubicBezTo>
                        <a:pt x="423" y="1"/>
                        <a:pt x="1" y="377"/>
                        <a:pt x="1" y="902"/>
                      </a:cubicBezTo>
                      <a:lnTo>
                        <a:pt x="1" y="3949"/>
                      </a:lnTo>
                      <a:lnTo>
                        <a:pt x="948" y="3949"/>
                      </a:lnTo>
                      <a:lnTo>
                        <a:pt x="948" y="1"/>
                      </a:lnTo>
                      <a:close/>
                    </a:path>
                  </a:pathLst>
                </a:custGeom>
                <a:solidFill>
                  <a:srgbClr val="C5D8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85;p36"/>
                <p:cNvSpPr/>
                <p:nvPr/>
              </p:nvSpPr>
              <p:spPr>
                <a:xfrm>
                  <a:off x="329091" y="6443235"/>
                  <a:ext cx="184998" cy="15439"/>
                </a:xfrm>
                <a:custGeom>
                  <a:avLst/>
                  <a:gdLst/>
                  <a:ahLst/>
                  <a:cxnLst/>
                  <a:rect l="l" t="t" r="r" b="b"/>
                  <a:pathLst>
                    <a:path w="2101" h="195" extrusionOk="0">
                      <a:moveTo>
                        <a:pt x="104" y="0"/>
                      </a:moveTo>
                      <a:cubicBezTo>
                        <a:pt x="47" y="0"/>
                        <a:pt x="1" y="57"/>
                        <a:pt x="1" y="103"/>
                      </a:cubicBezTo>
                      <a:cubicBezTo>
                        <a:pt x="1" y="149"/>
                        <a:pt x="47" y="194"/>
                        <a:pt x="104" y="194"/>
                      </a:cubicBezTo>
                      <a:lnTo>
                        <a:pt x="1998" y="194"/>
                      </a:lnTo>
                      <a:cubicBezTo>
                        <a:pt x="2044" y="194"/>
                        <a:pt x="2101" y="149"/>
                        <a:pt x="2101" y="103"/>
                      </a:cubicBezTo>
                      <a:cubicBezTo>
                        <a:pt x="2101" y="57"/>
                        <a:pt x="2044" y="0"/>
                        <a:pt x="1998"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86;p36"/>
                <p:cNvSpPr/>
                <p:nvPr/>
              </p:nvSpPr>
              <p:spPr>
                <a:xfrm>
                  <a:off x="329091" y="6443235"/>
                  <a:ext cx="92543" cy="15439"/>
                </a:xfrm>
                <a:custGeom>
                  <a:avLst/>
                  <a:gdLst/>
                  <a:ahLst/>
                  <a:cxnLst/>
                  <a:rect l="l" t="t" r="r" b="b"/>
                  <a:pathLst>
                    <a:path w="1051" h="195" extrusionOk="0">
                      <a:moveTo>
                        <a:pt x="104" y="0"/>
                      </a:moveTo>
                      <a:cubicBezTo>
                        <a:pt x="47" y="0"/>
                        <a:pt x="1" y="57"/>
                        <a:pt x="1" y="103"/>
                      </a:cubicBezTo>
                      <a:cubicBezTo>
                        <a:pt x="1" y="149"/>
                        <a:pt x="47" y="194"/>
                        <a:pt x="104" y="194"/>
                      </a:cubicBezTo>
                      <a:lnTo>
                        <a:pt x="1051" y="194"/>
                      </a:lnTo>
                      <a:lnTo>
                        <a:pt x="1051" y="0"/>
                      </a:lnTo>
                      <a:close/>
                    </a:path>
                  </a:pathLst>
                </a:custGeom>
                <a:solidFill>
                  <a:srgbClr val="BFD8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87;p36"/>
                <p:cNvSpPr/>
                <p:nvPr/>
              </p:nvSpPr>
              <p:spPr>
                <a:xfrm>
                  <a:off x="856701" y="6123366"/>
                  <a:ext cx="179979" cy="161835"/>
                </a:xfrm>
                <a:custGeom>
                  <a:avLst/>
                  <a:gdLst/>
                  <a:ahLst/>
                  <a:cxnLst/>
                  <a:rect l="l" t="t" r="r" b="b"/>
                  <a:pathLst>
                    <a:path w="2044" h="2044" extrusionOk="0">
                      <a:moveTo>
                        <a:pt x="1050" y="0"/>
                      </a:moveTo>
                      <a:cubicBezTo>
                        <a:pt x="480" y="0"/>
                        <a:pt x="0" y="480"/>
                        <a:pt x="0" y="1050"/>
                      </a:cubicBezTo>
                      <a:cubicBezTo>
                        <a:pt x="0" y="1621"/>
                        <a:pt x="480" y="2043"/>
                        <a:pt x="1050" y="2043"/>
                      </a:cubicBezTo>
                      <a:cubicBezTo>
                        <a:pt x="1575" y="2043"/>
                        <a:pt x="2043" y="1621"/>
                        <a:pt x="2043" y="1050"/>
                      </a:cubicBezTo>
                      <a:cubicBezTo>
                        <a:pt x="2043" y="480"/>
                        <a:pt x="1575" y="0"/>
                        <a:pt x="1050" y="0"/>
                      </a:cubicBezTo>
                      <a:close/>
                    </a:path>
                  </a:pathLst>
                </a:custGeom>
                <a:solidFill>
                  <a:srgbClr val="7D9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88;p36"/>
                <p:cNvSpPr/>
                <p:nvPr/>
              </p:nvSpPr>
              <p:spPr>
                <a:xfrm>
                  <a:off x="865771" y="6135084"/>
                  <a:ext cx="162809" cy="312743"/>
                </a:xfrm>
                <a:custGeom>
                  <a:avLst/>
                  <a:gdLst/>
                  <a:ahLst/>
                  <a:cxnLst/>
                  <a:rect l="l" t="t" r="r" b="b"/>
                  <a:pathLst>
                    <a:path w="1849" h="3950" extrusionOk="0">
                      <a:moveTo>
                        <a:pt x="902" y="1"/>
                      </a:moveTo>
                      <a:cubicBezTo>
                        <a:pt x="422" y="1"/>
                        <a:pt x="0" y="377"/>
                        <a:pt x="0" y="902"/>
                      </a:cubicBezTo>
                      <a:lnTo>
                        <a:pt x="0" y="3949"/>
                      </a:lnTo>
                      <a:lnTo>
                        <a:pt x="1849" y="3949"/>
                      </a:lnTo>
                      <a:lnTo>
                        <a:pt x="1849" y="902"/>
                      </a:lnTo>
                      <a:cubicBezTo>
                        <a:pt x="1849" y="377"/>
                        <a:pt x="1427" y="1"/>
                        <a:pt x="902" y="1"/>
                      </a:cubicBezTo>
                      <a:close/>
                    </a:path>
                  </a:pathLst>
                </a:custGeom>
                <a:solidFill>
                  <a:srgbClr val="96A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89;p36"/>
                <p:cNvSpPr/>
                <p:nvPr/>
              </p:nvSpPr>
              <p:spPr>
                <a:xfrm>
                  <a:off x="865771" y="6135084"/>
                  <a:ext cx="83474" cy="312743"/>
                </a:xfrm>
                <a:custGeom>
                  <a:avLst/>
                  <a:gdLst/>
                  <a:ahLst/>
                  <a:cxnLst/>
                  <a:rect l="l" t="t" r="r" b="b"/>
                  <a:pathLst>
                    <a:path w="948" h="3950" extrusionOk="0">
                      <a:moveTo>
                        <a:pt x="902" y="1"/>
                      </a:moveTo>
                      <a:cubicBezTo>
                        <a:pt x="422" y="1"/>
                        <a:pt x="0" y="377"/>
                        <a:pt x="0" y="902"/>
                      </a:cubicBezTo>
                      <a:lnTo>
                        <a:pt x="0" y="3949"/>
                      </a:lnTo>
                      <a:lnTo>
                        <a:pt x="947" y="3949"/>
                      </a:lnTo>
                      <a:lnTo>
                        <a:pt x="947" y="1"/>
                      </a:lnTo>
                      <a:close/>
                    </a:path>
                  </a:pathLst>
                </a:custGeom>
                <a:solidFill>
                  <a:srgbClr val="BFD8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90;p36"/>
                <p:cNvSpPr/>
                <p:nvPr/>
              </p:nvSpPr>
              <p:spPr>
                <a:xfrm>
                  <a:off x="856701" y="6443235"/>
                  <a:ext cx="184998" cy="15439"/>
                </a:xfrm>
                <a:custGeom>
                  <a:avLst/>
                  <a:gdLst/>
                  <a:ahLst/>
                  <a:cxnLst/>
                  <a:rect l="l" t="t" r="r" b="b"/>
                  <a:pathLst>
                    <a:path w="2101" h="195" extrusionOk="0">
                      <a:moveTo>
                        <a:pt x="103" y="0"/>
                      </a:moveTo>
                      <a:cubicBezTo>
                        <a:pt x="46" y="0"/>
                        <a:pt x="0" y="57"/>
                        <a:pt x="0" y="103"/>
                      </a:cubicBezTo>
                      <a:cubicBezTo>
                        <a:pt x="0" y="149"/>
                        <a:pt x="46" y="194"/>
                        <a:pt x="103" y="194"/>
                      </a:cubicBezTo>
                      <a:lnTo>
                        <a:pt x="1998" y="194"/>
                      </a:lnTo>
                      <a:cubicBezTo>
                        <a:pt x="2043" y="194"/>
                        <a:pt x="2100" y="149"/>
                        <a:pt x="2100" y="103"/>
                      </a:cubicBezTo>
                      <a:cubicBezTo>
                        <a:pt x="2100" y="57"/>
                        <a:pt x="2043" y="0"/>
                        <a:pt x="1998"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91;p36"/>
                <p:cNvSpPr/>
                <p:nvPr/>
              </p:nvSpPr>
              <p:spPr>
                <a:xfrm>
                  <a:off x="856701" y="6443235"/>
                  <a:ext cx="92543" cy="15439"/>
                </a:xfrm>
                <a:custGeom>
                  <a:avLst/>
                  <a:gdLst/>
                  <a:ahLst/>
                  <a:cxnLst/>
                  <a:rect l="l" t="t" r="r" b="b"/>
                  <a:pathLst>
                    <a:path w="1051" h="195" extrusionOk="0">
                      <a:moveTo>
                        <a:pt x="103" y="0"/>
                      </a:moveTo>
                      <a:cubicBezTo>
                        <a:pt x="0" y="0"/>
                        <a:pt x="0" y="57"/>
                        <a:pt x="0" y="103"/>
                      </a:cubicBezTo>
                      <a:cubicBezTo>
                        <a:pt x="0" y="149"/>
                        <a:pt x="0" y="194"/>
                        <a:pt x="103" y="194"/>
                      </a:cubicBezTo>
                      <a:lnTo>
                        <a:pt x="1050" y="194"/>
                      </a:lnTo>
                      <a:lnTo>
                        <a:pt x="10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92;p36"/>
                <p:cNvSpPr/>
                <p:nvPr/>
              </p:nvSpPr>
              <p:spPr>
                <a:xfrm>
                  <a:off x="1384224" y="6123366"/>
                  <a:ext cx="179979" cy="161835"/>
                </a:xfrm>
                <a:custGeom>
                  <a:avLst/>
                  <a:gdLst/>
                  <a:ahLst/>
                  <a:cxnLst/>
                  <a:rect l="l" t="t" r="r" b="b"/>
                  <a:pathLst>
                    <a:path w="2044" h="2044" extrusionOk="0">
                      <a:moveTo>
                        <a:pt x="1005" y="0"/>
                      </a:moveTo>
                      <a:cubicBezTo>
                        <a:pt x="480" y="0"/>
                        <a:pt x="1" y="480"/>
                        <a:pt x="1" y="1050"/>
                      </a:cubicBezTo>
                      <a:cubicBezTo>
                        <a:pt x="1" y="1621"/>
                        <a:pt x="480" y="2043"/>
                        <a:pt x="1005" y="2043"/>
                      </a:cubicBezTo>
                      <a:cubicBezTo>
                        <a:pt x="1576" y="2043"/>
                        <a:pt x="2044" y="1621"/>
                        <a:pt x="2044" y="1050"/>
                      </a:cubicBezTo>
                      <a:cubicBezTo>
                        <a:pt x="2044" y="480"/>
                        <a:pt x="1576" y="0"/>
                        <a:pt x="1005" y="0"/>
                      </a:cubicBezTo>
                      <a:close/>
                    </a:path>
                  </a:pathLst>
                </a:custGeom>
                <a:solidFill>
                  <a:srgbClr val="7D9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93;p36"/>
                <p:cNvSpPr/>
                <p:nvPr/>
              </p:nvSpPr>
              <p:spPr>
                <a:xfrm>
                  <a:off x="1393294" y="6135084"/>
                  <a:ext cx="162897" cy="312743"/>
                </a:xfrm>
                <a:custGeom>
                  <a:avLst/>
                  <a:gdLst/>
                  <a:ahLst/>
                  <a:cxnLst/>
                  <a:rect l="l" t="t" r="r" b="b"/>
                  <a:pathLst>
                    <a:path w="1850" h="3950" extrusionOk="0">
                      <a:moveTo>
                        <a:pt x="902" y="1"/>
                      </a:moveTo>
                      <a:cubicBezTo>
                        <a:pt x="423" y="1"/>
                        <a:pt x="1" y="377"/>
                        <a:pt x="1" y="902"/>
                      </a:cubicBezTo>
                      <a:lnTo>
                        <a:pt x="1" y="3949"/>
                      </a:lnTo>
                      <a:lnTo>
                        <a:pt x="1849" y="3949"/>
                      </a:lnTo>
                      <a:lnTo>
                        <a:pt x="1849" y="902"/>
                      </a:lnTo>
                      <a:cubicBezTo>
                        <a:pt x="1849" y="377"/>
                        <a:pt x="1427" y="1"/>
                        <a:pt x="902" y="1"/>
                      </a:cubicBezTo>
                      <a:close/>
                    </a:path>
                  </a:pathLst>
                </a:custGeom>
                <a:solidFill>
                  <a:srgbClr val="96A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94;p36"/>
                <p:cNvSpPr/>
                <p:nvPr/>
              </p:nvSpPr>
              <p:spPr>
                <a:xfrm>
                  <a:off x="1393294" y="6135084"/>
                  <a:ext cx="83474" cy="312743"/>
                </a:xfrm>
                <a:custGeom>
                  <a:avLst/>
                  <a:gdLst/>
                  <a:ahLst/>
                  <a:cxnLst/>
                  <a:rect l="l" t="t" r="r" b="b"/>
                  <a:pathLst>
                    <a:path w="948" h="3950" extrusionOk="0">
                      <a:moveTo>
                        <a:pt x="902" y="1"/>
                      </a:moveTo>
                      <a:cubicBezTo>
                        <a:pt x="423" y="1"/>
                        <a:pt x="1" y="377"/>
                        <a:pt x="1" y="902"/>
                      </a:cubicBezTo>
                      <a:lnTo>
                        <a:pt x="1" y="3949"/>
                      </a:lnTo>
                      <a:lnTo>
                        <a:pt x="948" y="3949"/>
                      </a:lnTo>
                      <a:lnTo>
                        <a:pt x="948" y="1"/>
                      </a:lnTo>
                      <a:close/>
                    </a:path>
                  </a:pathLst>
                </a:custGeom>
                <a:solidFill>
                  <a:srgbClr val="BFD8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95;p36"/>
                <p:cNvSpPr/>
                <p:nvPr/>
              </p:nvSpPr>
              <p:spPr>
                <a:xfrm>
                  <a:off x="1384224" y="6443235"/>
                  <a:ext cx="184998" cy="15439"/>
                </a:xfrm>
                <a:custGeom>
                  <a:avLst/>
                  <a:gdLst/>
                  <a:ahLst/>
                  <a:cxnLst/>
                  <a:rect l="l" t="t" r="r" b="b"/>
                  <a:pathLst>
                    <a:path w="2101" h="195" extrusionOk="0">
                      <a:moveTo>
                        <a:pt x="46" y="0"/>
                      </a:moveTo>
                      <a:cubicBezTo>
                        <a:pt x="1" y="0"/>
                        <a:pt x="1" y="57"/>
                        <a:pt x="1" y="103"/>
                      </a:cubicBezTo>
                      <a:cubicBezTo>
                        <a:pt x="1" y="149"/>
                        <a:pt x="1" y="194"/>
                        <a:pt x="46" y="194"/>
                      </a:cubicBezTo>
                      <a:lnTo>
                        <a:pt x="1998" y="194"/>
                      </a:lnTo>
                      <a:cubicBezTo>
                        <a:pt x="2044" y="194"/>
                        <a:pt x="2101" y="149"/>
                        <a:pt x="2101" y="103"/>
                      </a:cubicBezTo>
                      <a:cubicBezTo>
                        <a:pt x="2101" y="57"/>
                        <a:pt x="2044" y="0"/>
                        <a:pt x="1998"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96;p36"/>
                <p:cNvSpPr/>
                <p:nvPr/>
              </p:nvSpPr>
              <p:spPr>
                <a:xfrm>
                  <a:off x="1384224" y="6443235"/>
                  <a:ext cx="92543" cy="15439"/>
                </a:xfrm>
                <a:custGeom>
                  <a:avLst/>
                  <a:gdLst/>
                  <a:ahLst/>
                  <a:cxnLst/>
                  <a:rect l="l" t="t" r="r" b="b"/>
                  <a:pathLst>
                    <a:path w="1051" h="195" extrusionOk="0">
                      <a:moveTo>
                        <a:pt x="46" y="0"/>
                      </a:moveTo>
                      <a:cubicBezTo>
                        <a:pt x="1" y="0"/>
                        <a:pt x="1" y="57"/>
                        <a:pt x="1" y="103"/>
                      </a:cubicBezTo>
                      <a:cubicBezTo>
                        <a:pt x="1" y="149"/>
                        <a:pt x="1" y="194"/>
                        <a:pt x="46" y="194"/>
                      </a:cubicBezTo>
                      <a:lnTo>
                        <a:pt x="1051" y="194"/>
                      </a:lnTo>
                      <a:lnTo>
                        <a:pt x="10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97;p36"/>
                <p:cNvSpPr/>
                <p:nvPr/>
              </p:nvSpPr>
              <p:spPr>
                <a:xfrm>
                  <a:off x="614557" y="5476423"/>
                  <a:ext cx="673338" cy="605455"/>
                </a:xfrm>
                <a:custGeom>
                  <a:avLst/>
                  <a:gdLst/>
                  <a:ahLst/>
                  <a:cxnLst/>
                  <a:rect l="l" t="t" r="r" b="b"/>
                  <a:pathLst>
                    <a:path w="7647" h="7647" extrusionOk="0">
                      <a:moveTo>
                        <a:pt x="3846" y="0"/>
                      </a:moveTo>
                      <a:cubicBezTo>
                        <a:pt x="1712" y="0"/>
                        <a:pt x="0" y="1712"/>
                        <a:pt x="0" y="3846"/>
                      </a:cubicBezTo>
                      <a:cubicBezTo>
                        <a:pt x="0" y="5935"/>
                        <a:pt x="1712" y="7646"/>
                        <a:pt x="3846" y="7646"/>
                      </a:cubicBezTo>
                      <a:cubicBezTo>
                        <a:pt x="5934" y="7646"/>
                        <a:pt x="7646" y="5935"/>
                        <a:pt x="7646" y="3846"/>
                      </a:cubicBezTo>
                      <a:cubicBezTo>
                        <a:pt x="7646" y="1712"/>
                        <a:pt x="5934" y="0"/>
                        <a:pt x="384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98;p36"/>
                <p:cNvSpPr/>
                <p:nvPr/>
              </p:nvSpPr>
              <p:spPr>
                <a:xfrm>
                  <a:off x="614557" y="5476423"/>
                  <a:ext cx="338650" cy="605455"/>
                </a:xfrm>
                <a:custGeom>
                  <a:avLst/>
                  <a:gdLst/>
                  <a:ahLst/>
                  <a:cxnLst/>
                  <a:rect l="l" t="t" r="r" b="b"/>
                  <a:pathLst>
                    <a:path w="3846" h="7647" extrusionOk="0">
                      <a:moveTo>
                        <a:pt x="3846" y="0"/>
                      </a:moveTo>
                      <a:cubicBezTo>
                        <a:pt x="1712" y="0"/>
                        <a:pt x="0" y="1712"/>
                        <a:pt x="0" y="3846"/>
                      </a:cubicBezTo>
                      <a:cubicBezTo>
                        <a:pt x="0" y="5935"/>
                        <a:pt x="1712" y="7646"/>
                        <a:pt x="3846" y="7646"/>
                      </a:cubicBezTo>
                      <a:lnTo>
                        <a:pt x="38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99;p36"/>
                <p:cNvSpPr/>
                <p:nvPr/>
              </p:nvSpPr>
              <p:spPr>
                <a:xfrm>
                  <a:off x="727088" y="5742928"/>
                  <a:ext cx="419130" cy="222404"/>
                </a:xfrm>
                <a:custGeom>
                  <a:avLst/>
                  <a:gdLst/>
                  <a:ahLst/>
                  <a:cxnLst/>
                  <a:rect l="l" t="t" r="r" b="b"/>
                  <a:pathLst>
                    <a:path w="4760" h="2809" extrusionOk="0">
                      <a:moveTo>
                        <a:pt x="525" y="1"/>
                      </a:moveTo>
                      <a:lnTo>
                        <a:pt x="0" y="480"/>
                      </a:lnTo>
                      <a:lnTo>
                        <a:pt x="194" y="480"/>
                      </a:lnTo>
                      <a:cubicBezTo>
                        <a:pt x="194" y="1770"/>
                        <a:pt x="1233" y="2808"/>
                        <a:pt x="2568" y="2808"/>
                      </a:cubicBezTo>
                      <a:cubicBezTo>
                        <a:pt x="3572" y="2808"/>
                        <a:pt x="4428" y="2192"/>
                        <a:pt x="4759" y="1336"/>
                      </a:cubicBezTo>
                      <a:lnTo>
                        <a:pt x="4086" y="1336"/>
                      </a:lnTo>
                      <a:cubicBezTo>
                        <a:pt x="3800" y="1861"/>
                        <a:pt x="3230" y="2192"/>
                        <a:pt x="2568" y="2192"/>
                      </a:cubicBezTo>
                      <a:cubicBezTo>
                        <a:pt x="1575" y="2192"/>
                        <a:pt x="810" y="1427"/>
                        <a:pt x="810" y="480"/>
                      </a:cubicBezTo>
                      <a:lnTo>
                        <a:pt x="1004" y="480"/>
                      </a:lnTo>
                      <a:lnTo>
                        <a:pt x="525" y="1"/>
                      </a:lnTo>
                      <a:close/>
                    </a:path>
                  </a:pathLst>
                </a:custGeom>
                <a:solidFill>
                  <a:srgbClr val="96A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00;p36"/>
                <p:cNvSpPr/>
                <p:nvPr/>
              </p:nvSpPr>
              <p:spPr>
                <a:xfrm>
                  <a:off x="760196" y="5592969"/>
                  <a:ext cx="415168" cy="222325"/>
                </a:xfrm>
                <a:custGeom>
                  <a:avLst/>
                  <a:gdLst/>
                  <a:ahLst/>
                  <a:cxnLst/>
                  <a:rect l="l" t="t" r="r" b="b"/>
                  <a:pathLst>
                    <a:path w="4715" h="2808" extrusionOk="0">
                      <a:moveTo>
                        <a:pt x="2192" y="0"/>
                      </a:moveTo>
                      <a:cubicBezTo>
                        <a:pt x="1199" y="0"/>
                        <a:pt x="343" y="617"/>
                        <a:pt x="1" y="1518"/>
                      </a:cubicBezTo>
                      <a:lnTo>
                        <a:pt x="628" y="1518"/>
                      </a:lnTo>
                      <a:cubicBezTo>
                        <a:pt x="959" y="948"/>
                        <a:pt x="1530" y="617"/>
                        <a:pt x="2192" y="617"/>
                      </a:cubicBezTo>
                      <a:cubicBezTo>
                        <a:pt x="3139" y="617"/>
                        <a:pt x="3949" y="1381"/>
                        <a:pt x="3949" y="2374"/>
                      </a:cubicBezTo>
                      <a:lnTo>
                        <a:pt x="3767" y="2374"/>
                      </a:lnTo>
                      <a:lnTo>
                        <a:pt x="4235" y="2808"/>
                      </a:lnTo>
                      <a:lnTo>
                        <a:pt x="4714" y="2374"/>
                      </a:lnTo>
                      <a:lnTo>
                        <a:pt x="4520" y="2374"/>
                      </a:lnTo>
                      <a:cubicBezTo>
                        <a:pt x="4520" y="1039"/>
                        <a:pt x="3482" y="0"/>
                        <a:pt x="2192" y="0"/>
                      </a:cubicBezTo>
                      <a:close/>
                    </a:path>
                  </a:pathLst>
                </a:custGeom>
                <a:solidFill>
                  <a:srgbClr val="96A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01;p36"/>
                <p:cNvSpPr/>
                <p:nvPr/>
              </p:nvSpPr>
              <p:spPr>
                <a:xfrm>
                  <a:off x="727088" y="5742928"/>
                  <a:ext cx="226119" cy="222404"/>
                </a:xfrm>
                <a:custGeom>
                  <a:avLst/>
                  <a:gdLst/>
                  <a:ahLst/>
                  <a:cxnLst/>
                  <a:rect l="l" t="t" r="r" b="b"/>
                  <a:pathLst>
                    <a:path w="2568" h="2809" extrusionOk="0">
                      <a:moveTo>
                        <a:pt x="525" y="1"/>
                      </a:moveTo>
                      <a:lnTo>
                        <a:pt x="0" y="480"/>
                      </a:lnTo>
                      <a:lnTo>
                        <a:pt x="194" y="480"/>
                      </a:lnTo>
                      <a:cubicBezTo>
                        <a:pt x="194" y="1770"/>
                        <a:pt x="1233" y="2808"/>
                        <a:pt x="2568" y="2808"/>
                      </a:cubicBezTo>
                      <a:lnTo>
                        <a:pt x="2568" y="2238"/>
                      </a:lnTo>
                      <a:cubicBezTo>
                        <a:pt x="1575" y="2238"/>
                        <a:pt x="810" y="1427"/>
                        <a:pt x="810" y="480"/>
                      </a:cubicBezTo>
                      <a:lnTo>
                        <a:pt x="1004" y="480"/>
                      </a:lnTo>
                      <a:lnTo>
                        <a:pt x="525" y="1"/>
                      </a:lnTo>
                      <a:close/>
                    </a:path>
                  </a:pathLst>
                </a:custGeom>
                <a:solidFill>
                  <a:srgbClr val="9BC3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02;p36"/>
                <p:cNvSpPr/>
                <p:nvPr/>
              </p:nvSpPr>
              <p:spPr>
                <a:xfrm>
                  <a:off x="760196" y="5592969"/>
                  <a:ext cx="193011" cy="120268"/>
                </a:xfrm>
                <a:custGeom>
                  <a:avLst/>
                  <a:gdLst/>
                  <a:ahLst/>
                  <a:cxnLst/>
                  <a:rect l="l" t="t" r="r" b="b"/>
                  <a:pathLst>
                    <a:path w="2192" h="1519" extrusionOk="0">
                      <a:moveTo>
                        <a:pt x="2192" y="0"/>
                      </a:moveTo>
                      <a:cubicBezTo>
                        <a:pt x="1199" y="0"/>
                        <a:pt x="343" y="617"/>
                        <a:pt x="1" y="1518"/>
                      </a:cubicBezTo>
                      <a:lnTo>
                        <a:pt x="628" y="1518"/>
                      </a:lnTo>
                      <a:cubicBezTo>
                        <a:pt x="959" y="948"/>
                        <a:pt x="1530" y="617"/>
                        <a:pt x="2192" y="617"/>
                      </a:cubicBezTo>
                      <a:lnTo>
                        <a:pt x="2192" y="0"/>
                      </a:lnTo>
                      <a:close/>
                    </a:path>
                  </a:pathLst>
                </a:custGeom>
                <a:solidFill>
                  <a:srgbClr val="9BC3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08;p36"/>
                <p:cNvSpPr/>
                <p:nvPr/>
              </p:nvSpPr>
              <p:spPr>
                <a:xfrm>
                  <a:off x="5123376" y="5984175"/>
                  <a:ext cx="1055222" cy="429289"/>
                </a:xfrm>
                <a:custGeom>
                  <a:avLst/>
                  <a:gdLst/>
                  <a:ahLst/>
                  <a:cxnLst/>
                  <a:rect l="l" t="t" r="r" b="b"/>
                  <a:pathLst>
                    <a:path w="11984" h="5422" extrusionOk="0">
                      <a:moveTo>
                        <a:pt x="6654" y="1"/>
                      </a:moveTo>
                      <a:cubicBezTo>
                        <a:pt x="5467" y="1"/>
                        <a:pt x="4474" y="948"/>
                        <a:pt x="4474" y="2146"/>
                      </a:cubicBezTo>
                      <a:lnTo>
                        <a:pt x="4474" y="2329"/>
                      </a:lnTo>
                      <a:cubicBezTo>
                        <a:pt x="3710" y="2432"/>
                        <a:pt x="3093" y="3002"/>
                        <a:pt x="2899" y="3710"/>
                      </a:cubicBezTo>
                      <a:cubicBezTo>
                        <a:pt x="2717" y="3756"/>
                        <a:pt x="2523" y="3801"/>
                        <a:pt x="2329" y="3950"/>
                      </a:cubicBezTo>
                      <a:cubicBezTo>
                        <a:pt x="2089" y="3664"/>
                        <a:pt x="1758" y="3516"/>
                        <a:pt x="1336" y="3516"/>
                      </a:cubicBezTo>
                      <a:cubicBezTo>
                        <a:pt x="617" y="3516"/>
                        <a:pt x="1" y="4144"/>
                        <a:pt x="1" y="4851"/>
                      </a:cubicBezTo>
                      <a:cubicBezTo>
                        <a:pt x="1" y="5091"/>
                        <a:pt x="46" y="5285"/>
                        <a:pt x="92" y="5422"/>
                      </a:cubicBezTo>
                      <a:lnTo>
                        <a:pt x="11892" y="5422"/>
                      </a:lnTo>
                      <a:cubicBezTo>
                        <a:pt x="11983" y="5285"/>
                        <a:pt x="11983" y="5091"/>
                        <a:pt x="11983" y="4851"/>
                      </a:cubicBezTo>
                      <a:cubicBezTo>
                        <a:pt x="11983" y="3801"/>
                        <a:pt x="11127" y="2945"/>
                        <a:pt x="10032" y="2945"/>
                      </a:cubicBezTo>
                      <a:lnTo>
                        <a:pt x="9792" y="2945"/>
                      </a:lnTo>
                      <a:cubicBezTo>
                        <a:pt x="9655" y="2569"/>
                        <a:pt x="9279" y="2283"/>
                        <a:pt x="8845" y="2192"/>
                      </a:cubicBezTo>
                      <a:lnTo>
                        <a:pt x="8845" y="2146"/>
                      </a:lnTo>
                      <a:cubicBezTo>
                        <a:pt x="8845" y="948"/>
                        <a:pt x="7852" y="1"/>
                        <a:pt x="6654" y="1"/>
                      </a:cubicBezTo>
                      <a:close/>
                    </a:path>
                  </a:pathLst>
                </a:custGeom>
                <a:solidFill>
                  <a:srgbClr val="96B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09;p36"/>
                <p:cNvSpPr/>
                <p:nvPr/>
              </p:nvSpPr>
              <p:spPr>
                <a:xfrm>
                  <a:off x="5303268" y="6157728"/>
                  <a:ext cx="829103" cy="255737"/>
                </a:xfrm>
                <a:custGeom>
                  <a:avLst/>
                  <a:gdLst/>
                  <a:ahLst/>
                  <a:cxnLst/>
                  <a:rect l="l" t="t" r="r" b="b"/>
                  <a:pathLst>
                    <a:path w="9416" h="3230" extrusionOk="0">
                      <a:moveTo>
                        <a:pt x="8377" y="1952"/>
                      </a:moveTo>
                      <a:cubicBezTo>
                        <a:pt x="8229" y="1952"/>
                        <a:pt x="8092" y="1997"/>
                        <a:pt x="7943" y="2043"/>
                      </a:cubicBezTo>
                      <a:cubicBezTo>
                        <a:pt x="7852" y="1803"/>
                        <a:pt x="7612" y="1609"/>
                        <a:pt x="7327" y="1609"/>
                      </a:cubicBezTo>
                      <a:lnTo>
                        <a:pt x="7179" y="1609"/>
                      </a:lnTo>
                      <a:cubicBezTo>
                        <a:pt x="7087" y="1096"/>
                        <a:pt x="6608" y="662"/>
                        <a:pt x="6094" y="662"/>
                      </a:cubicBezTo>
                      <a:cubicBezTo>
                        <a:pt x="5946" y="662"/>
                        <a:pt x="5809" y="708"/>
                        <a:pt x="5706" y="753"/>
                      </a:cubicBezTo>
                      <a:cubicBezTo>
                        <a:pt x="5376" y="285"/>
                        <a:pt x="4896" y="0"/>
                        <a:pt x="4326" y="0"/>
                      </a:cubicBezTo>
                      <a:cubicBezTo>
                        <a:pt x="3378" y="0"/>
                        <a:pt x="2671" y="708"/>
                        <a:pt x="2671" y="1666"/>
                      </a:cubicBezTo>
                      <a:cubicBezTo>
                        <a:pt x="2671" y="1758"/>
                        <a:pt x="2671" y="1895"/>
                        <a:pt x="2716" y="1997"/>
                      </a:cubicBezTo>
                      <a:lnTo>
                        <a:pt x="2568" y="1997"/>
                      </a:lnTo>
                      <a:cubicBezTo>
                        <a:pt x="2386" y="1997"/>
                        <a:pt x="2192" y="2089"/>
                        <a:pt x="2043" y="2237"/>
                      </a:cubicBezTo>
                      <a:cubicBezTo>
                        <a:pt x="1906" y="2134"/>
                        <a:pt x="1712" y="2089"/>
                        <a:pt x="1530" y="2089"/>
                      </a:cubicBezTo>
                      <a:cubicBezTo>
                        <a:pt x="1187" y="2089"/>
                        <a:pt x="856" y="2283"/>
                        <a:pt x="719" y="2614"/>
                      </a:cubicBezTo>
                      <a:lnTo>
                        <a:pt x="617" y="2614"/>
                      </a:lnTo>
                      <a:cubicBezTo>
                        <a:pt x="286" y="2614"/>
                        <a:pt x="0" y="2853"/>
                        <a:pt x="0" y="3230"/>
                      </a:cubicBezTo>
                      <a:lnTo>
                        <a:pt x="0" y="3230"/>
                      </a:lnTo>
                      <a:lnTo>
                        <a:pt x="9370" y="3230"/>
                      </a:lnTo>
                      <a:cubicBezTo>
                        <a:pt x="9370" y="3138"/>
                        <a:pt x="9415" y="3093"/>
                        <a:pt x="9415" y="2990"/>
                      </a:cubicBezTo>
                      <a:cubicBezTo>
                        <a:pt x="9415" y="2419"/>
                        <a:pt x="8948" y="1952"/>
                        <a:pt x="8377" y="1952"/>
                      </a:cubicBezTo>
                      <a:close/>
                    </a:path>
                  </a:pathLst>
                </a:custGeom>
                <a:solidFill>
                  <a:srgbClr val="BFD8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10;p36"/>
                <p:cNvSpPr/>
                <p:nvPr/>
              </p:nvSpPr>
              <p:spPr>
                <a:xfrm>
                  <a:off x="5186686" y="6312199"/>
                  <a:ext cx="58379" cy="48851"/>
                </a:xfrm>
                <a:custGeom>
                  <a:avLst/>
                  <a:gdLst/>
                  <a:ahLst/>
                  <a:cxnLst/>
                  <a:rect l="l" t="t" r="r" b="b"/>
                  <a:pathLst>
                    <a:path w="663" h="617" extrusionOk="0">
                      <a:moveTo>
                        <a:pt x="332" y="617"/>
                      </a:moveTo>
                      <a:cubicBezTo>
                        <a:pt x="514" y="617"/>
                        <a:pt x="662" y="468"/>
                        <a:pt x="662" y="332"/>
                      </a:cubicBezTo>
                      <a:cubicBezTo>
                        <a:pt x="662" y="138"/>
                        <a:pt x="514" y="1"/>
                        <a:pt x="332" y="1"/>
                      </a:cubicBezTo>
                      <a:cubicBezTo>
                        <a:pt x="137" y="1"/>
                        <a:pt x="1" y="138"/>
                        <a:pt x="1" y="332"/>
                      </a:cubicBezTo>
                      <a:cubicBezTo>
                        <a:pt x="1" y="468"/>
                        <a:pt x="137" y="617"/>
                        <a:pt x="332" y="617"/>
                      </a:cubicBezTo>
                      <a:close/>
                    </a:path>
                  </a:pathLst>
                </a:custGeom>
                <a:solidFill>
                  <a:srgbClr val="BFD8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11;p36"/>
                <p:cNvSpPr/>
                <p:nvPr/>
              </p:nvSpPr>
              <p:spPr>
                <a:xfrm>
                  <a:off x="5424868" y="6270632"/>
                  <a:ext cx="38215" cy="33491"/>
                </a:xfrm>
                <a:custGeom>
                  <a:avLst/>
                  <a:gdLst/>
                  <a:ahLst/>
                  <a:cxnLst/>
                  <a:rect l="l" t="t" r="r" b="b"/>
                  <a:pathLst>
                    <a:path w="434" h="423" extrusionOk="0">
                      <a:moveTo>
                        <a:pt x="194" y="423"/>
                      </a:moveTo>
                      <a:cubicBezTo>
                        <a:pt x="331" y="423"/>
                        <a:pt x="434" y="332"/>
                        <a:pt x="434" y="183"/>
                      </a:cubicBezTo>
                      <a:cubicBezTo>
                        <a:pt x="434" y="92"/>
                        <a:pt x="331" y="1"/>
                        <a:pt x="194" y="1"/>
                      </a:cubicBezTo>
                      <a:cubicBezTo>
                        <a:pt x="92" y="1"/>
                        <a:pt x="0" y="92"/>
                        <a:pt x="0" y="183"/>
                      </a:cubicBezTo>
                      <a:cubicBezTo>
                        <a:pt x="0" y="332"/>
                        <a:pt x="92" y="423"/>
                        <a:pt x="194" y="423"/>
                      </a:cubicBezTo>
                      <a:close/>
                    </a:path>
                  </a:pathLst>
                </a:custGeom>
                <a:solidFill>
                  <a:srgbClr val="BFD8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12;p36"/>
                <p:cNvSpPr/>
                <p:nvPr/>
              </p:nvSpPr>
              <p:spPr>
                <a:xfrm>
                  <a:off x="5672032" y="6014025"/>
                  <a:ext cx="58379" cy="49801"/>
                </a:xfrm>
                <a:custGeom>
                  <a:avLst/>
                  <a:gdLst/>
                  <a:ahLst/>
                  <a:cxnLst/>
                  <a:rect l="l" t="t" r="r" b="b"/>
                  <a:pathLst>
                    <a:path w="663" h="629" extrusionOk="0">
                      <a:moveTo>
                        <a:pt x="332" y="628"/>
                      </a:moveTo>
                      <a:cubicBezTo>
                        <a:pt x="526" y="628"/>
                        <a:pt x="663" y="526"/>
                        <a:pt x="663" y="343"/>
                      </a:cubicBezTo>
                      <a:cubicBezTo>
                        <a:pt x="663" y="149"/>
                        <a:pt x="526" y="1"/>
                        <a:pt x="332" y="1"/>
                      </a:cubicBezTo>
                      <a:cubicBezTo>
                        <a:pt x="138" y="1"/>
                        <a:pt x="1" y="149"/>
                        <a:pt x="1" y="343"/>
                      </a:cubicBezTo>
                      <a:cubicBezTo>
                        <a:pt x="1" y="526"/>
                        <a:pt x="138" y="628"/>
                        <a:pt x="332" y="628"/>
                      </a:cubicBezTo>
                      <a:close/>
                    </a:path>
                  </a:pathLst>
                </a:custGeom>
                <a:solidFill>
                  <a:srgbClr val="BFD8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13;p36"/>
                <p:cNvSpPr/>
                <p:nvPr/>
              </p:nvSpPr>
              <p:spPr>
                <a:xfrm>
                  <a:off x="5784563" y="6070952"/>
                  <a:ext cx="55385" cy="48851"/>
                </a:xfrm>
                <a:custGeom>
                  <a:avLst/>
                  <a:gdLst/>
                  <a:ahLst/>
                  <a:cxnLst/>
                  <a:rect l="l" t="t" r="r" b="b"/>
                  <a:pathLst>
                    <a:path w="629" h="617" extrusionOk="0">
                      <a:moveTo>
                        <a:pt x="286" y="617"/>
                      </a:moveTo>
                      <a:cubicBezTo>
                        <a:pt x="480" y="617"/>
                        <a:pt x="628" y="480"/>
                        <a:pt x="628" y="286"/>
                      </a:cubicBezTo>
                      <a:cubicBezTo>
                        <a:pt x="628" y="137"/>
                        <a:pt x="480" y="1"/>
                        <a:pt x="286" y="1"/>
                      </a:cubicBezTo>
                      <a:cubicBezTo>
                        <a:pt x="149" y="1"/>
                        <a:pt x="1" y="137"/>
                        <a:pt x="1" y="286"/>
                      </a:cubicBezTo>
                      <a:cubicBezTo>
                        <a:pt x="1" y="480"/>
                        <a:pt x="149" y="617"/>
                        <a:pt x="286" y="617"/>
                      </a:cubicBezTo>
                      <a:close/>
                    </a:path>
                  </a:pathLst>
                </a:custGeom>
                <a:solidFill>
                  <a:srgbClr val="BFD8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14;p36"/>
                <p:cNvSpPr/>
                <p:nvPr/>
              </p:nvSpPr>
              <p:spPr>
                <a:xfrm>
                  <a:off x="6078042" y="6266990"/>
                  <a:ext cx="46316" cy="40775"/>
                </a:xfrm>
                <a:custGeom>
                  <a:avLst/>
                  <a:gdLst/>
                  <a:ahLst/>
                  <a:cxnLst/>
                  <a:rect l="l" t="t" r="r" b="b"/>
                  <a:pathLst>
                    <a:path w="526" h="515" extrusionOk="0">
                      <a:moveTo>
                        <a:pt x="285" y="515"/>
                      </a:moveTo>
                      <a:cubicBezTo>
                        <a:pt x="434" y="515"/>
                        <a:pt x="525" y="378"/>
                        <a:pt x="525" y="229"/>
                      </a:cubicBezTo>
                      <a:cubicBezTo>
                        <a:pt x="525" y="92"/>
                        <a:pt x="434" y="1"/>
                        <a:pt x="285" y="1"/>
                      </a:cubicBezTo>
                      <a:cubicBezTo>
                        <a:pt x="149" y="1"/>
                        <a:pt x="0" y="92"/>
                        <a:pt x="0" y="229"/>
                      </a:cubicBezTo>
                      <a:cubicBezTo>
                        <a:pt x="0" y="378"/>
                        <a:pt x="149" y="515"/>
                        <a:pt x="285" y="515"/>
                      </a:cubicBezTo>
                      <a:close/>
                    </a:path>
                  </a:pathLst>
                </a:custGeom>
                <a:solidFill>
                  <a:srgbClr val="BFD8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15;p36"/>
                <p:cNvSpPr/>
                <p:nvPr/>
              </p:nvSpPr>
              <p:spPr>
                <a:xfrm>
                  <a:off x="5654950" y="6097159"/>
                  <a:ext cx="34252" cy="29928"/>
                </a:xfrm>
                <a:custGeom>
                  <a:avLst/>
                  <a:gdLst/>
                  <a:ahLst/>
                  <a:cxnLst/>
                  <a:rect l="l" t="t" r="r" b="b"/>
                  <a:pathLst>
                    <a:path w="389" h="378" extrusionOk="0">
                      <a:moveTo>
                        <a:pt x="195" y="377"/>
                      </a:moveTo>
                      <a:cubicBezTo>
                        <a:pt x="286" y="377"/>
                        <a:pt x="389" y="286"/>
                        <a:pt x="389" y="195"/>
                      </a:cubicBezTo>
                      <a:cubicBezTo>
                        <a:pt x="389" y="92"/>
                        <a:pt x="286" y="0"/>
                        <a:pt x="195" y="0"/>
                      </a:cubicBezTo>
                      <a:cubicBezTo>
                        <a:pt x="46" y="0"/>
                        <a:pt x="1" y="92"/>
                        <a:pt x="1" y="195"/>
                      </a:cubicBezTo>
                      <a:cubicBezTo>
                        <a:pt x="1" y="286"/>
                        <a:pt x="46" y="377"/>
                        <a:pt x="195" y="377"/>
                      </a:cubicBezTo>
                      <a:close/>
                    </a:path>
                  </a:pathLst>
                </a:custGeom>
                <a:solidFill>
                  <a:srgbClr val="BFD8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16;p36"/>
                <p:cNvSpPr/>
                <p:nvPr/>
              </p:nvSpPr>
              <p:spPr>
                <a:xfrm>
                  <a:off x="5722310" y="6097159"/>
                  <a:ext cx="17170" cy="15439"/>
                </a:xfrm>
                <a:custGeom>
                  <a:avLst/>
                  <a:gdLst/>
                  <a:ahLst/>
                  <a:cxnLst/>
                  <a:rect l="l" t="t" r="r" b="b"/>
                  <a:pathLst>
                    <a:path w="195" h="195" extrusionOk="0">
                      <a:moveTo>
                        <a:pt x="92" y="195"/>
                      </a:moveTo>
                      <a:cubicBezTo>
                        <a:pt x="137" y="195"/>
                        <a:pt x="194" y="149"/>
                        <a:pt x="194" y="92"/>
                      </a:cubicBezTo>
                      <a:cubicBezTo>
                        <a:pt x="194" y="46"/>
                        <a:pt x="137" y="0"/>
                        <a:pt x="92" y="0"/>
                      </a:cubicBezTo>
                      <a:cubicBezTo>
                        <a:pt x="46" y="0"/>
                        <a:pt x="0" y="46"/>
                        <a:pt x="0" y="92"/>
                      </a:cubicBezTo>
                      <a:cubicBezTo>
                        <a:pt x="0" y="149"/>
                        <a:pt x="46" y="195"/>
                        <a:pt x="92" y="195"/>
                      </a:cubicBezTo>
                      <a:close/>
                    </a:path>
                  </a:pathLst>
                </a:custGeom>
                <a:solidFill>
                  <a:srgbClr val="BFD8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17;p36"/>
                <p:cNvSpPr/>
                <p:nvPr/>
              </p:nvSpPr>
              <p:spPr>
                <a:xfrm>
                  <a:off x="5834841" y="6135084"/>
                  <a:ext cx="17170" cy="14568"/>
                </a:xfrm>
                <a:custGeom>
                  <a:avLst/>
                  <a:gdLst/>
                  <a:ahLst/>
                  <a:cxnLst/>
                  <a:rect l="l" t="t" r="r" b="b"/>
                  <a:pathLst>
                    <a:path w="195" h="184" extrusionOk="0">
                      <a:moveTo>
                        <a:pt x="103" y="183"/>
                      </a:moveTo>
                      <a:cubicBezTo>
                        <a:pt x="149" y="183"/>
                        <a:pt x="194" y="138"/>
                        <a:pt x="194" y="92"/>
                      </a:cubicBezTo>
                      <a:cubicBezTo>
                        <a:pt x="194" y="46"/>
                        <a:pt x="149" y="1"/>
                        <a:pt x="103" y="1"/>
                      </a:cubicBezTo>
                      <a:cubicBezTo>
                        <a:pt x="0" y="1"/>
                        <a:pt x="0" y="46"/>
                        <a:pt x="0" y="92"/>
                      </a:cubicBezTo>
                      <a:cubicBezTo>
                        <a:pt x="0" y="138"/>
                        <a:pt x="0" y="183"/>
                        <a:pt x="103" y="183"/>
                      </a:cubicBezTo>
                      <a:close/>
                    </a:path>
                  </a:pathLst>
                </a:custGeom>
                <a:solidFill>
                  <a:srgbClr val="BFD8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18;p36"/>
                <p:cNvSpPr/>
                <p:nvPr/>
              </p:nvSpPr>
              <p:spPr>
                <a:xfrm>
                  <a:off x="6027764" y="6262477"/>
                  <a:ext cx="17170" cy="15439"/>
                </a:xfrm>
                <a:custGeom>
                  <a:avLst/>
                  <a:gdLst/>
                  <a:ahLst/>
                  <a:cxnLst/>
                  <a:rect l="l" t="t" r="r" b="b"/>
                  <a:pathLst>
                    <a:path w="195" h="195" extrusionOk="0">
                      <a:moveTo>
                        <a:pt x="92" y="195"/>
                      </a:moveTo>
                      <a:cubicBezTo>
                        <a:pt x="149" y="195"/>
                        <a:pt x="195" y="149"/>
                        <a:pt x="195" y="104"/>
                      </a:cubicBezTo>
                      <a:cubicBezTo>
                        <a:pt x="195" y="58"/>
                        <a:pt x="149" y="1"/>
                        <a:pt x="92" y="1"/>
                      </a:cubicBezTo>
                      <a:cubicBezTo>
                        <a:pt x="46" y="1"/>
                        <a:pt x="1" y="58"/>
                        <a:pt x="1" y="104"/>
                      </a:cubicBezTo>
                      <a:cubicBezTo>
                        <a:pt x="1" y="149"/>
                        <a:pt x="46" y="195"/>
                        <a:pt x="92" y="195"/>
                      </a:cubicBezTo>
                      <a:close/>
                    </a:path>
                  </a:pathLst>
                </a:custGeom>
                <a:solidFill>
                  <a:srgbClr val="BFD8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19;p36"/>
                <p:cNvSpPr/>
                <p:nvPr/>
              </p:nvSpPr>
              <p:spPr>
                <a:xfrm>
                  <a:off x="5575614" y="6104364"/>
                  <a:ext cx="17170" cy="15439"/>
                </a:xfrm>
                <a:custGeom>
                  <a:avLst/>
                  <a:gdLst/>
                  <a:ahLst/>
                  <a:cxnLst/>
                  <a:rect l="l" t="t" r="r" b="b"/>
                  <a:pathLst>
                    <a:path w="195" h="195" extrusionOk="0">
                      <a:moveTo>
                        <a:pt x="91" y="195"/>
                      </a:moveTo>
                      <a:cubicBezTo>
                        <a:pt x="148" y="195"/>
                        <a:pt x="194" y="149"/>
                        <a:pt x="194" y="104"/>
                      </a:cubicBezTo>
                      <a:cubicBezTo>
                        <a:pt x="194" y="58"/>
                        <a:pt x="148" y="1"/>
                        <a:pt x="91" y="1"/>
                      </a:cubicBezTo>
                      <a:cubicBezTo>
                        <a:pt x="46" y="1"/>
                        <a:pt x="0" y="58"/>
                        <a:pt x="0" y="104"/>
                      </a:cubicBezTo>
                      <a:cubicBezTo>
                        <a:pt x="0" y="149"/>
                        <a:pt x="46" y="195"/>
                        <a:pt x="91" y="195"/>
                      </a:cubicBezTo>
                      <a:close/>
                    </a:path>
                  </a:pathLst>
                </a:custGeom>
                <a:solidFill>
                  <a:srgbClr val="BFD8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20;p36"/>
                <p:cNvSpPr/>
                <p:nvPr/>
              </p:nvSpPr>
              <p:spPr>
                <a:xfrm>
                  <a:off x="5492141" y="6229065"/>
                  <a:ext cx="16202" cy="15439"/>
                </a:xfrm>
                <a:custGeom>
                  <a:avLst/>
                  <a:gdLst/>
                  <a:ahLst/>
                  <a:cxnLst/>
                  <a:rect l="l" t="t" r="r" b="b"/>
                  <a:pathLst>
                    <a:path w="184" h="195" extrusionOk="0">
                      <a:moveTo>
                        <a:pt x="92" y="195"/>
                      </a:moveTo>
                      <a:cubicBezTo>
                        <a:pt x="183" y="195"/>
                        <a:pt x="183" y="138"/>
                        <a:pt x="183" y="92"/>
                      </a:cubicBezTo>
                      <a:cubicBezTo>
                        <a:pt x="183" y="46"/>
                        <a:pt x="183" y="1"/>
                        <a:pt x="92" y="1"/>
                      </a:cubicBezTo>
                      <a:cubicBezTo>
                        <a:pt x="47" y="1"/>
                        <a:pt x="1" y="46"/>
                        <a:pt x="1" y="92"/>
                      </a:cubicBezTo>
                      <a:cubicBezTo>
                        <a:pt x="1" y="138"/>
                        <a:pt x="47" y="195"/>
                        <a:pt x="92" y="195"/>
                      </a:cubicBezTo>
                      <a:close/>
                    </a:path>
                  </a:pathLst>
                </a:custGeom>
                <a:solidFill>
                  <a:srgbClr val="BFD8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21;p36"/>
                <p:cNvSpPr/>
                <p:nvPr/>
              </p:nvSpPr>
              <p:spPr>
                <a:xfrm>
                  <a:off x="5521286" y="6180293"/>
                  <a:ext cx="25271" cy="26286"/>
                </a:xfrm>
                <a:custGeom>
                  <a:avLst/>
                  <a:gdLst/>
                  <a:ahLst/>
                  <a:cxnLst/>
                  <a:rect l="l" t="t" r="r" b="b"/>
                  <a:pathLst>
                    <a:path w="287" h="332" extrusionOk="0">
                      <a:moveTo>
                        <a:pt x="138" y="331"/>
                      </a:moveTo>
                      <a:cubicBezTo>
                        <a:pt x="240" y="331"/>
                        <a:pt x="286" y="240"/>
                        <a:pt x="286" y="183"/>
                      </a:cubicBezTo>
                      <a:cubicBezTo>
                        <a:pt x="286" y="92"/>
                        <a:pt x="240" y="0"/>
                        <a:pt x="138" y="0"/>
                      </a:cubicBezTo>
                      <a:cubicBezTo>
                        <a:pt x="46" y="0"/>
                        <a:pt x="1" y="92"/>
                        <a:pt x="1" y="183"/>
                      </a:cubicBezTo>
                      <a:cubicBezTo>
                        <a:pt x="1" y="240"/>
                        <a:pt x="46" y="331"/>
                        <a:pt x="138" y="331"/>
                      </a:cubicBezTo>
                      <a:close/>
                    </a:path>
                  </a:pathLst>
                </a:custGeom>
                <a:solidFill>
                  <a:srgbClr val="BFD8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22;p36"/>
                <p:cNvSpPr/>
                <p:nvPr/>
              </p:nvSpPr>
              <p:spPr>
                <a:xfrm>
                  <a:off x="5855974" y="6172138"/>
                  <a:ext cx="25183" cy="22644"/>
                </a:xfrm>
                <a:custGeom>
                  <a:avLst/>
                  <a:gdLst/>
                  <a:ahLst/>
                  <a:cxnLst/>
                  <a:rect l="l" t="t" r="r" b="b"/>
                  <a:pathLst>
                    <a:path w="286" h="286" extrusionOk="0">
                      <a:moveTo>
                        <a:pt x="148" y="286"/>
                      </a:moveTo>
                      <a:cubicBezTo>
                        <a:pt x="240" y="286"/>
                        <a:pt x="285" y="240"/>
                        <a:pt x="285" y="149"/>
                      </a:cubicBezTo>
                      <a:cubicBezTo>
                        <a:pt x="285" y="58"/>
                        <a:pt x="240" y="1"/>
                        <a:pt x="148" y="1"/>
                      </a:cubicBezTo>
                      <a:cubicBezTo>
                        <a:pt x="46" y="1"/>
                        <a:pt x="0" y="58"/>
                        <a:pt x="0" y="149"/>
                      </a:cubicBezTo>
                      <a:cubicBezTo>
                        <a:pt x="0" y="240"/>
                        <a:pt x="46" y="286"/>
                        <a:pt x="148" y="286"/>
                      </a:cubicBezTo>
                      <a:close/>
                    </a:path>
                  </a:pathLst>
                </a:custGeom>
                <a:solidFill>
                  <a:srgbClr val="BFD8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23;p36"/>
                <p:cNvSpPr/>
                <p:nvPr/>
              </p:nvSpPr>
              <p:spPr>
                <a:xfrm>
                  <a:off x="5948341" y="6239912"/>
                  <a:ext cx="29233" cy="22644"/>
                </a:xfrm>
                <a:custGeom>
                  <a:avLst/>
                  <a:gdLst/>
                  <a:ahLst/>
                  <a:cxnLst/>
                  <a:rect l="l" t="t" r="r" b="b"/>
                  <a:pathLst>
                    <a:path w="332" h="286" extrusionOk="0">
                      <a:moveTo>
                        <a:pt x="195" y="286"/>
                      </a:moveTo>
                      <a:cubicBezTo>
                        <a:pt x="241" y="286"/>
                        <a:pt x="332" y="240"/>
                        <a:pt x="332" y="149"/>
                      </a:cubicBezTo>
                      <a:cubicBezTo>
                        <a:pt x="332" y="58"/>
                        <a:pt x="241" y="1"/>
                        <a:pt x="195" y="1"/>
                      </a:cubicBezTo>
                      <a:cubicBezTo>
                        <a:pt x="92" y="1"/>
                        <a:pt x="1" y="58"/>
                        <a:pt x="1" y="149"/>
                      </a:cubicBezTo>
                      <a:cubicBezTo>
                        <a:pt x="1" y="240"/>
                        <a:pt x="92" y="286"/>
                        <a:pt x="195" y="286"/>
                      </a:cubicBezTo>
                      <a:close/>
                    </a:path>
                  </a:pathLst>
                </a:custGeom>
                <a:solidFill>
                  <a:srgbClr val="BFD8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24;p36"/>
                <p:cNvSpPr/>
                <p:nvPr/>
              </p:nvSpPr>
              <p:spPr>
                <a:xfrm>
                  <a:off x="1971095" y="5302950"/>
                  <a:ext cx="246283" cy="403082"/>
                </a:xfrm>
                <a:custGeom>
                  <a:avLst/>
                  <a:gdLst/>
                  <a:ahLst/>
                  <a:cxnLst/>
                  <a:rect l="l" t="t" r="r" b="b"/>
                  <a:pathLst>
                    <a:path w="2797" h="5091" extrusionOk="0">
                      <a:moveTo>
                        <a:pt x="1427" y="0"/>
                      </a:moveTo>
                      <a:lnTo>
                        <a:pt x="1427" y="0"/>
                      </a:lnTo>
                      <a:cubicBezTo>
                        <a:pt x="617" y="0"/>
                        <a:pt x="1" y="616"/>
                        <a:pt x="1" y="1381"/>
                      </a:cubicBezTo>
                      <a:lnTo>
                        <a:pt x="1" y="3663"/>
                      </a:lnTo>
                      <a:cubicBezTo>
                        <a:pt x="1" y="4474"/>
                        <a:pt x="617" y="5090"/>
                        <a:pt x="1427" y="5090"/>
                      </a:cubicBezTo>
                      <a:cubicBezTo>
                        <a:pt x="2180" y="5090"/>
                        <a:pt x="2797" y="4474"/>
                        <a:pt x="2797" y="3663"/>
                      </a:cubicBezTo>
                      <a:lnTo>
                        <a:pt x="2797" y="1381"/>
                      </a:lnTo>
                      <a:cubicBezTo>
                        <a:pt x="2797" y="616"/>
                        <a:pt x="2180" y="0"/>
                        <a:pt x="1427" y="0"/>
                      </a:cubicBezTo>
                      <a:close/>
                    </a:path>
                  </a:pathLst>
                </a:custGeom>
                <a:solidFill>
                  <a:srgbClr val="96B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25;p36"/>
                <p:cNvSpPr/>
                <p:nvPr/>
              </p:nvSpPr>
              <p:spPr>
                <a:xfrm>
                  <a:off x="2000240" y="5348080"/>
                  <a:ext cx="187992" cy="312743"/>
                </a:xfrm>
                <a:custGeom>
                  <a:avLst/>
                  <a:gdLst/>
                  <a:ahLst/>
                  <a:cxnLst/>
                  <a:rect l="l" t="t" r="r" b="b"/>
                  <a:pathLst>
                    <a:path w="2135" h="3950" extrusionOk="0">
                      <a:moveTo>
                        <a:pt x="1096" y="1"/>
                      </a:moveTo>
                      <a:lnTo>
                        <a:pt x="1096" y="1"/>
                      </a:lnTo>
                      <a:cubicBezTo>
                        <a:pt x="468" y="1"/>
                        <a:pt x="0" y="480"/>
                        <a:pt x="0" y="1096"/>
                      </a:cubicBezTo>
                      <a:lnTo>
                        <a:pt x="0" y="2854"/>
                      </a:lnTo>
                      <a:cubicBezTo>
                        <a:pt x="0" y="3424"/>
                        <a:pt x="468" y="3949"/>
                        <a:pt x="1096" y="3949"/>
                      </a:cubicBezTo>
                      <a:cubicBezTo>
                        <a:pt x="1667" y="3949"/>
                        <a:pt x="2135" y="3424"/>
                        <a:pt x="2135" y="2854"/>
                      </a:cubicBezTo>
                      <a:lnTo>
                        <a:pt x="2135" y="1096"/>
                      </a:lnTo>
                      <a:cubicBezTo>
                        <a:pt x="2135" y="948"/>
                        <a:pt x="2135" y="811"/>
                        <a:pt x="2089" y="663"/>
                      </a:cubicBezTo>
                      <a:cubicBezTo>
                        <a:pt x="2043" y="765"/>
                        <a:pt x="1952" y="765"/>
                        <a:pt x="1849" y="765"/>
                      </a:cubicBezTo>
                      <a:cubicBezTo>
                        <a:pt x="1667" y="765"/>
                        <a:pt x="1564" y="663"/>
                        <a:pt x="1564" y="480"/>
                      </a:cubicBezTo>
                      <a:cubicBezTo>
                        <a:pt x="1564" y="377"/>
                        <a:pt x="1610" y="240"/>
                        <a:pt x="1712" y="195"/>
                      </a:cubicBezTo>
                      <a:cubicBezTo>
                        <a:pt x="1518" y="92"/>
                        <a:pt x="1324" y="1"/>
                        <a:pt x="1096" y="1"/>
                      </a:cubicBezTo>
                      <a:close/>
                    </a:path>
                  </a:pathLst>
                </a:custGeom>
                <a:solidFill>
                  <a:srgbClr val="B1C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26;p36"/>
                <p:cNvSpPr/>
                <p:nvPr/>
              </p:nvSpPr>
              <p:spPr>
                <a:xfrm>
                  <a:off x="2146936" y="5374287"/>
                  <a:ext cx="29233" cy="26286"/>
                </a:xfrm>
                <a:custGeom>
                  <a:avLst/>
                  <a:gdLst/>
                  <a:ahLst/>
                  <a:cxnLst/>
                  <a:rect l="l" t="t" r="r" b="b"/>
                  <a:pathLst>
                    <a:path w="332" h="332" extrusionOk="0">
                      <a:moveTo>
                        <a:pt x="183" y="332"/>
                      </a:moveTo>
                      <a:cubicBezTo>
                        <a:pt x="286" y="332"/>
                        <a:pt x="332" y="240"/>
                        <a:pt x="332" y="149"/>
                      </a:cubicBezTo>
                      <a:cubicBezTo>
                        <a:pt x="332" y="46"/>
                        <a:pt x="286" y="1"/>
                        <a:pt x="183" y="1"/>
                      </a:cubicBezTo>
                      <a:cubicBezTo>
                        <a:pt x="92" y="1"/>
                        <a:pt x="1" y="46"/>
                        <a:pt x="1" y="149"/>
                      </a:cubicBezTo>
                      <a:cubicBezTo>
                        <a:pt x="1" y="240"/>
                        <a:pt x="92" y="332"/>
                        <a:pt x="183" y="332"/>
                      </a:cubicBezTo>
                      <a:close/>
                    </a:path>
                  </a:pathLst>
                </a:custGeom>
                <a:solidFill>
                  <a:srgbClr val="B1C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27;p36"/>
                <p:cNvSpPr/>
                <p:nvPr/>
              </p:nvSpPr>
              <p:spPr>
                <a:xfrm>
                  <a:off x="2108721" y="5363440"/>
                  <a:ext cx="17170" cy="14568"/>
                </a:xfrm>
                <a:custGeom>
                  <a:avLst/>
                  <a:gdLst/>
                  <a:ahLst/>
                  <a:cxnLst/>
                  <a:rect l="l" t="t" r="r" b="b"/>
                  <a:pathLst>
                    <a:path w="195" h="184" extrusionOk="0">
                      <a:moveTo>
                        <a:pt x="92" y="183"/>
                      </a:moveTo>
                      <a:cubicBezTo>
                        <a:pt x="195" y="183"/>
                        <a:pt x="195" y="138"/>
                        <a:pt x="195" y="92"/>
                      </a:cubicBezTo>
                      <a:cubicBezTo>
                        <a:pt x="195" y="1"/>
                        <a:pt x="195" y="1"/>
                        <a:pt x="92" y="1"/>
                      </a:cubicBezTo>
                      <a:cubicBezTo>
                        <a:pt x="47" y="1"/>
                        <a:pt x="1" y="1"/>
                        <a:pt x="1" y="92"/>
                      </a:cubicBezTo>
                      <a:cubicBezTo>
                        <a:pt x="1" y="138"/>
                        <a:pt x="47" y="183"/>
                        <a:pt x="92" y="183"/>
                      </a:cubicBezTo>
                      <a:close/>
                    </a:path>
                  </a:pathLst>
                </a:custGeom>
                <a:solidFill>
                  <a:srgbClr val="96B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28;p36"/>
                <p:cNvSpPr/>
                <p:nvPr/>
              </p:nvSpPr>
              <p:spPr>
                <a:xfrm>
                  <a:off x="2066544" y="5386084"/>
                  <a:ext cx="67448" cy="59698"/>
                </a:xfrm>
                <a:custGeom>
                  <a:avLst/>
                  <a:gdLst/>
                  <a:ahLst/>
                  <a:cxnLst/>
                  <a:rect l="l" t="t" r="r" b="b"/>
                  <a:pathLst>
                    <a:path w="766" h="754" extrusionOk="0">
                      <a:moveTo>
                        <a:pt x="389" y="753"/>
                      </a:moveTo>
                      <a:cubicBezTo>
                        <a:pt x="571" y="753"/>
                        <a:pt x="765" y="571"/>
                        <a:pt x="765" y="377"/>
                      </a:cubicBezTo>
                      <a:cubicBezTo>
                        <a:pt x="765" y="183"/>
                        <a:pt x="571" y="0"/>
                        <a:pt x="389" y="0"/>
                      </a:cubicBezTo>
                      <a:cubicBezTo>
                        <a:pt x="195" y="0"/>
                        <a:pt x="1" y="183"/>
                        <a:pt x="1" y="377"/>
                      </a:cubicBezTo>
                      <a:cubicBezTo>
                        <a:pt x="1" y="571"/>
                        <a:pt x="195" y="753"/>
                        <a:pt x="389" y="753"/>
                      </a:cubicBezTo>
                      <a:close/>
                    </a:path>
                  </a:pathLst>
                </a:custGeom>
                <a:solidFill>
                  <a:srgbClr val="96B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29;p36"/>
                <p:cNvSpPr/>
                <p:nvPr/>
              </p:nvSpPr>
              <p:spPr>
                <a:xfrm>
                  <a:off x="2146936" y="5419496"/>
                  <a:ext cx="33284" cy="29849"/>
                </a:xfrm>
                <a:custGeom>
                  <a:avLst/>
                  <a:gdLst/>
                  <a:ahLst/>
                  <a:cxnLst/>
                  <a:rect l="l" t="t" r="r" b="b"/>
                  <a:pathLst>
                    <a:path w="378" h="377" extrusionOk="0">
                      <a:moveTo>
                        <a:pt x="183" y="377"/>
                      </a:moveTo>
                      <a:cubicBezTo>
                        <a:pt x="286" y="377"/>
                        <a:pt x="377" y="286"/>
                        <a:pt x="377" y="194"/>
                      </a:cubicBezTo>
                      <a:cubicBezTo>
                        <a:pt x="377" y="92"/>
                        <a:pt x="286" y="0"/>
                        <a:pt x="183" y="0"/>
                      </a:cubicBezTo>
                      <a:cubicBezTo>
                        <a:pt x="92" y="0"/>
                        <a:pt x="1" y="92"/>
                        <a:pt x="1" y="194"/>
                      </a:cubicBezTo>
                      <a:cubicBezTo>
                        <a:pt x="1" y="286"/>
                        <a:pt x="92" y="377"/>
                        <a:pt x="183" y="377"/>
                      </a:cubicBezTo>
                      <a:close/>
                    </a:path>
                  </a:pathLst>
                </a:custGeom>
                <a:solidFill>
                  <a:srgbClr val="96B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30;p36"/>
                <p:cNvSpPr/>
                <p:nvPr/>
              </p:nvSpPr>
              <p:spPr>
                <a:xfrm>
                  <a:off x="2012303" y="5581251"/>
                  <a:ext cx="42265" cy="38004"/>
                </a:xfrm>
                <a:custGeom>
                  <a:avLst/>
                  <a:gdLst/>
                  <a:ahLst/>
                  <a:cxnLst/>
                  <a:rect l="l" t="t" r="r" b="b"/>
                  <a:pathLst>
                    <a:path w="480" h="480" extrusionOk="0">
                      <a:moveTo>
                        <a:pt x="240" y="479"/>
                      </a:moveTo>
                      <a:cubicBezTo>
                        <a:pt x="388" y="479"/>
                        <a:pt x="480" y="331"/>
                        <a:pt x="480" y="240"/>
                      </a:cubicBezTo>
                      <a:cubicBezTo>
                        <a:pt x="480" y="103"/>
                        <a:pt x="388" y="0"/>
                        <a:pt x="240" y="0"/>
                      </a:cubicBezTo>
                      <a:cubicBezTo>
                        <a:pt x="103" y="0"/>
                        <a:pt x="0" y="103"/>
                        <a:pt x="0" y="240"/>
                      </a:cubicBezTo>
                      <a:cubicBezTo>
                        <a:pt x="0" y="331"/>
                        <a:pt x="103" y="479"/>
                        <a:pt x="240" y="479"/>
                      </a:cubicBezTo>
                      <a:close/>
                    </a:path>
                  </a:pathLst>
                </a:custGeom>
                <a:solidFill>
                  <a:srgbClr val="96B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31;p36"/>
                <p:cNvSpPr/>
                <p:nvPr/>
              </p:nvSpPr>
              <p:spPr>
                <a:xfrm>
                  <a:off x="1983158" y="5521553"/>
                  <a:ext cx="50366" cy="48930"/>
                </a:xfrm>
                <a:custGeom>
                  <a:avLst/>
                  <a:gdLst/>
                  <a:ahLst/>
                  <a:cxnLst/>
                  <a:rect l="l" t="t" r="r" b="b"/>
                  <a:pathLst>
                    <a:path w="572" h="618" extrusionOk="0">
                      <a:moveTo>
                        <a:pt x="286" y="617"/>
                      </a:moveTo>
                      <a:cubicBezTo>
                        <a:pt x="434" y="617"/>
                        <a:pt x="571" y="469"/>
                        <a:pt x="571" y="286"/>
                      </a:cubicBezTo>
                      <a:cubicBezTo>
                        <a:pt x="571" y="138"/>
                        <a:pt x="434" y="1"/>
                        <a:pt x="286" y="1"/>
                      </a:cubicBezTo>
                      <a:cubicBezTo>
                        <a:pt x="92" y="1"/>
                        <a:pt x="0" y="138"/>
                        <a:pt x="0" y="286"/>
                      </a:cubicBezTo>
                      <a:cubicBezTo>
                        <a:pt x="0" y="469"/>
                        <a:pt x="92" y="617"/>
                        <a:pt x="286" y="617"/>
                      </a:cubicBezTo>
                      <a:close/>
                    </a:path>
                  </a:pathLst>
                </a:custGeom>
                <a:solidFill>
                  <a:srgbClr val="96B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32;p36"/>
                <p:cNvSpPr/>
                <p:nvPr/>
              </p:nvSpPr>
              <p:spPr>
                <a:xfrm>
                  <a:off x="2121841" y="5558607"/>
                  <a:ext cx="79423" cy="71495"/>
                </a:xfrm>
                <a:custGeom>
                  <a:avLst/>
                  <a:gdLst/>
                  <a:ahLst/>
                  <a:cxnLst/>
                  <a:rect l="l" t="t" r="r" b="b"/>
                  <a:pathLst>
                    <a:path w="902" h="903" extrusionOk="0">
                      <a:moveTo>
                        <a:pt x="468" y="902"/>
                      </a:moveTo>
                      <a:cubicBezTo>
                        <a:pt x="708" y="902"/>
                        <a:pt x="902" y="720"/>
                        <a:pt x="902" y="480"/>
                      </a:cubicBezTo>
                      <a:cubicBezTo>
                        <a:pt x="902" y="195"/>
                        <a:pt x="708" y="1"/>
                        <a:pt x="468" y="1"/>
                      </a:cubicBezTo>
                      <a:cubicBezTo>
                        <a:pt x="229" y="1"/>
                        <a:pt x="0" y="195"/>
                        <a:pt x="0" y="480"/>
                      </a:cubicBezTo>
                      <a:cubicBezTo>
                        <a:pt x="0" y="720"/>
                        <a:pt x="229" y="902"/>
                        <a:pt x="468" y="902"/>
                      </a:cubicBezTo>
                      <a:close/>
                    </a:path>
                  </a:pathLst>
                </a:custGeom>
                <a:solidFill>
                  <a:srgbClr val="96B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33;p36"/>
                <p:cNvSpPr/>
                <p:nvPr/>
              </p:nvSpPr>
              <p:spPr>
                <a:xfrm>
                  <a:off x="2129853" y="5532400"/>
                  <a:ext cx="25183" cy="22723"/>
                </a:xfrm>
                <a:custGeom>
                  <a:avLst/>
                  <a:gdLst/>
                  <a:ahLst/>
                  <a:cxnLst/>
                  <a:rect l="l" t="t" r="r" b="b"/>
                  <a:pathLst>
                    <a:path w="286" h="287" extrusionOk="0">
                      <a:moveTo>
                        <a:pt x="138" y="286"/>
                      </a:moveTo>
                      <a:cubicBezTo>
                        <a:pt x="240" y="286"/>
                        <a:pt x="286" y="195"/>
                        <a:pt x="286" y="149"/>
                      </a:cubicBezTo>
                      <a:cubicBezTo>
                        <a:pt x="286" y="47"/>
                        <a:pt x="240" y="1"/>
                        <a:pt x="138" y="1"/>
                      </a:cubicBezTo>
                      <a:cubicBezTo>
                        <a:pt x="46" y="1"/>
                        <a:pt x="1" y="47"/>
                        <a:pt x="1" y="149"/>
                      </a:cubicBezTo>
                      <a:cubicBezTo>
                        <a:pt x="1" y="195"/>
                        <a:pt x="46" y="286"/>
                        <a:pt x="138" y="286"/>
                      </a:cubicBezTo>
                      <a:close/>
                    </a:path>
                  </a:pathLst>
                </a:custGeom>
                <a:solidFill>
                  <a:srgbClr val="96B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34;p36"/>
                <p:cNvSpPr/>
                <p:nvPr/>
              </p:nvSpPr>
              <p:spPr>
                <a:xfrm>
                  <a:off x="2046468" y="5551402"/>
                  <a:ext cx="16202" cy="19081"/>
                </a:xfrm>
                <a:custGeom>
                  <a:avLst/>
                  <a:gdLst/>
                  <a:ahLst/>
                  <a:cxnLst/>
                  <a:rect l="l" t="t" r="r" b="b"/>
                  <a:pathLst>
                    <a:path w="184" h="241" extrusionOk="0">
                      <a:moveTo>
                        <a:pt x="92" y="240"/>
                      </a:moveTo>
                      <a:cubicBezTo>
                        <a:pt x="137" y="240"/>
                        <a:pt x="183" y="195"/>
                        <a:pt x="183" y="137"/>
                      </a:cubicBezTo>
                      <a:cubicBezTo>
                        <a:pt x="183" y="46"/>
                        <a:pt x="137" y="1"/>
                        <a:pt x="92" y="1"/>
                      </a:cubicBezTo>
                      <a:cubicBezTo>
                        <a:pt x="46" y="1"/>
                        <a:pt x="0" y="46"/>
                        <a:pt x="0" y="137"/>
                      </a:cubicBezTo>
                      <a:cubicBezTo>
                        <a:pt x="0" y="195"/>
                        <a:pt x="46" y="240"/>
                        <a:pt x="92" y="240"/>
                      </a:cubicBezTo>
                      <a:close/>
                    </a:path>
                  </a:pathLst>
                </a:custGeom>
                <a:solidFill>
                  <a:srgbClr val="96B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35;p36"/>
                <p:cNvSpPr/>
                <p:nvPr/>
              </p:nvSpPr>
              <p:spPr>
                <a:xfrm>
                  <a:off x="1501863" y="5227891"/>
                  <a:ext cx="347720" cy="564838"/>
                </a:xfrm>
                <a:custGeom>
                  <a:avLst/>
                  <a:gdLst/>
                  <a:ahLst/>
                  <a:cxnLst/>
                  <a:rect l="l" t="t" r="r" b="b"/>
                  <a:pathLst>
                    <a:path w="3949" h="7134" extrusionOk="0">
                      <a:moveTo>
                        <a:pt x="1952" y="1"/>
                      </a:moveTo>
                      <a:lnTo>
                        <a:pt x="1952" y="1"/>
                      </a:lnTo>
                      <a:cubicBezTo>
                        <a:pt x="856" y="1"/>
                        <a:pt x="0" y="857"/>
                        <a:pt x="0" y="1941"/>
                      </a:cubicBezTo>
                      <a:lnTo>
                        <a:pt x="0" y="5136"/>
                      </a:lnTo>
                      <a:cubicBezTo>
                        <a:pt x="0" y="6221"/>
                        <a:pt x="856" y="7134"/>
                        <a:pt x="1952" y="7134"/>
                      </a:cubicBezTo>
                      <a:cubicBezTo>
                        <a:pt x="3047" y="7134"/>
                        <a:pt x="3949" y="6221"/>
                        <a:pt x="3949" y="5136"/>
                      </a:cubicBezTo>
                      <a:lnTo>
                        <a:pt x="3949" y="1941"/>
                      </a:lnTo>
                      <a:cubicBezTo>
                        <a:pt x="3949" y="857"/>
                        <a:pt x="3047" y="1"/>
                        <a:pt x="1952" y="1"/>
                      </a:cubicBezTo>
                      <a:close/>
                    </a:path>
                  </a:pathLst>
                </a:custGeom>
                <a:solidFill>
                  <a:srgbClr val="00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36;p36"/>
                <p:cNvSpPr/>
                <p:nvPr/>
              </p:nvSpPr>
              <p:spPr>
                <a:xfrm>
                  <a:off x="1539021" y="5291153"/>
                  <a:ext cx="268384" cy="437444"/>
                </a:xfrm>
                <a:custGeom>
                  <a:avLst/>
                  <a:gdLst/>
                  <a:ahLst/>
                  <a:cxnLst/>
                  <a:rect l="l" t="t" r="r" b="b"/>
                  <a:pathLst>
                    <a:path w="3048" h="5525" extrusionOk="0">
                      <a:moveTo>
                        <a:pt x="1530" y="1"/>
                      </a:moveTo>
                      <a:lnTo>
                        <a:pt x="1530" y="1"/>
                      </a:lnTo>
                      <a:cubicBezTo>
                        <a:pt x="719" y="1"/>
                        <a:pt x="0" y="674"/>
                        <a:pt x="0" y="1530"/>
                      </a:cubicBezTo>
                      <a:lnTo>
                        <a:pt x="0" y="3995"/>
                      </a:lnTo>
                      <a:cubicBezTo>
                        <a:pt x="0" y="4805"/>
                        <a:pt x="719" y="5524"/>
                        <a:pt x="1530" y="5524"/>
                      </a:cubicBezTo>
                      <a:lnTo>
                        <a:pt x="1530" y="5524"/>
                      </a:lnTo>
                      <a:cubicBezTo>
                        <a:pt x="2385" y="5524"/>
                        <a:pt x="3047" y="4805"/>
                        <a:pt x="3047" y="3995"/>
                      </a:cubicBezTo>
                      <a:lnTo>
                        <a:pt x="3047" y="1530"/>
                      </a:lnTo>
                      <a:cubicBezTo>
                        <a:pt x="3047" y="1336"/>
                        <a:pt x="3002" y="1142"/>
                        <a:pt x="2956" y="959"/>
                      </a:cubicBezTo>
                      <a:cubicBezTo>
                        <a:pt x="2853" y="1051"/>
                        <a:pt x="2762" y="1096"/>
                        <a:pt x="2625" y="1096"/>
                      </a:cubicBezTo>
                      <a:cubicBezTo>
                        <a:pt x="2385" y="1096"/>
                        <a:pt x="2191" y="914"/>
                        <a:pt x="2191" y="674"/>
                      </a:cubicBezTo>
                      <a:cubicBezTo>
                        <a:pt x="2191" y="526"/>
                        <a:pt x="2283" y="389"/>
                        <a:pt x="2431" y="286"/>
                      </a:cubicBezTo>
                      <a:cubicBezTo>
                        <a:pt x="2191" y="104"/>
                        <a:pt x="1860" y="1"/>
                        <a:pt x="1530" y="1"/>
                      </a:cubicBezTo>
                      <a:close/>
                    </a:path>
                  </a:pathLst>
                </a:custGeom>
                <a:solidFill>
                  <a:srgbClr val="3257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37;p36"/>
                <p:cNvSpPr/>
                <p:nvPr/>
              </p:nvSpPr>
              <p:spPr>
                <a:xfrm>
                  <a:off x="1749026" y="5329157"/>
                  <a:ext cx="41297" cy="34362"/>
                </a:xfrm>
                <a:custGeom>
                  <a:avLst/>
                  <a:gdLst/>
                  <a:ahLst/>
                  <a:cxnLst/>
                  <a:rect l="l" t="t" r="r" b="b"/>
                  <a:pathLst>
                    <a:path w="469" h="434" extrusionOk="0">
                      <a:moveTo>
                        <a:pt x="240" y="434"/>
                      </a:moveTo>
                      <a:cubicBezTo>
                        <a:pt x="377" y="434"/>
                        <a:pt x="468" y="331"/>
                        <a:pt x="468" y="194"/>
                      </a:cubicBezTo>
                      <a:cubicBezTo>
                        <a:pt x="468" y="91"/>
                        <a:pt x="377" y="0"/>
                        <a:pt x="240" y="0"/>
                      </a:cubicBezTo>
                      <a:cubicBezTo>
                        <a:pt x="92" y="0"/>
                        <a:pt x="0" y="91"/>
                        <a:pt x="0" y="194"/>
                      </a:cubicBezTo>
                      <a:cubicBezTo>
                        <a:pt x="0" y="331"/>
                        <a:pt x="92" y="434"/>
                        <a:pt x="240" y="434"/>
                      </a:cubicBezTo>
                      <a:close/>
                    </a:path>
                  </a:pathLst>
                </a:custGeom>
                <a:solidFill>
                  <a:srgbClr val="00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38;p36"/>
                <p:cNvSpPr/>
                <p:nvPr/>
              </p:nvSpPr>
              <p:spPr>
                <a:xfrm>
                  <a:off x="1698748" y="5310155"/>
                  <a:ext cx="21221" cy="22644"/>
                </a:xfrm>
                <a:custGeom>
                  <a:avLst/>
                  <a:gdLst/>
                  <a:ahLst/>
                  <a:cxnLst/>
                  <a:rect l="l" t="t" r="r" b="b"/>
                  <a:pathLst>
                    <a:path w="241" h="286" extrusionOk="0">
                      <a:moveTo>
                        <a:pt x="92" y="286"/>
                      </a:moveTo>
                      <a:cubicBezTo>
                        <a:pt x="183" y="286"/>
                        <a:pt x="240" y="194"/>
                        <a:pt x="240" y="149"/>
                      </a:cubicBezTo>
                      <a:cubicBezTo>
                        <a:pt x="240" y="46"/>
                        <a:pt x="183" y="0"/>
                        <a:pt x="92" y="0"/>
                      </a:cubicBezTo>
                      <a:cubicBezTo>
                        <a:pt x="46" y="0"/>
                        <a:pt x="1" y="46"/>
                        <a:pt x="1" y="149"/>
                      </a:cubicBezTo>
                      <a:cubicBezTo>
                        <a:pt x="1" y="194"/>
                        <a:pt x="46" y="286"/>
                        <a:pt x="92" y="286"/>
                      </a:cubicBezTo>
                      <a:close/>
                    </a:path>
                  </a:pathLst>
                </a:custGeom>
                <a:solidFill>
                  <a:srgbClr val="00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39;p36"/>
                <p:cNvSpPr/>
                <p:nvPr/>
              </p:nvSpPr>
              <p:spPr>
                <a:xfrm>
                  <a:off x="1639489" y="5348080"/>
                  <a:ext cx="88493" cy="78700"/>
                </a:xfrm>
                <a:custGeom>
                  <a:avLst/>
                  <a:gdLst/>
                  <a:ahLst/>
                  <a:cxnLst/>
                  <a:rect l="l" t="t" r="r" b="b"/>
                  <a:pathLst>
                    <a:path w="1005" h="994" extrusionOk="0">
                      <a:moveTo>
                        <a:pt x="480" y="994"/>
                      </a:moveTo>
                      <a:cubicBezTo>
                        <a:pt x="765" y="994"/>
                        <a:pt x="1005" y="765"/>
                        <a:pt x="1005" y="480"/>
                      </a:cubicBezTo>
                      <a:cubicBezTo>
                        <a:pt x="1005" y="195"/>
                        <a:pt x="765" y="1"/>
                        <a:pt x="480" y="1"/>
                      </a:cubicBezTo>
                      <a:cubicBezTo>
                        <a:pt x="240" y="1"/>
                        <a:pt x="0" y="195"/>
                        <a:pt x="0" y="480"/>
                      </a:cubicBezTo>
                      <a:cubicBezTo>
                        <a:pt x="0" y="765"/>
                        <a:pt x="240" y="994"/>
                        <a:pt x="480" y="994"/>
                      </a:cubicBezTo>
                      <a:close/>
                    </a:path>
                  </a:pathLst>
                </a:custGeom>
                <a:solidFill>
                  <a:srgbClr val="00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40;p36"/>
                <p:cNvSpPr/>
                <p:nvPr/>
              </p:nvSpPr>
              <p:spPr>
                <a:xfrm>
                  <a:off x="1749026" y="5393289"/>
                  <a:ext cx="46316" cy="41646"/>
                </a:xfrm>
                <a:custGeom>
                  <a:avLst/>
                  <a:gdLst/>
                  <a:ahLst/>
                  <a:cxnLst/>
                  <a:rect l="l" t="t" r="r" b="b"/>
                  <a:pathLst>
                    <a:path w="526" h="526" extrusionOk="0">
                      <a:moveTo>
                        <a:pt x="240" y="525"/>
                      </a:moveTo>
                      <a:cubicBezTo>
                        <a:pt x="377" y="525"/>
                        <a:pt x="525" y="377"/>
                        <a:pt x="525" y="240"/>
                      </a:cubicBezTo>
                      <a:cubicBezTo>
                        <a:pt x="525" y="92"/>
                        <a:pt x="377" y="0"/>
                        <a:pt x="240" y="0"/>
                      </a:cubicBezTo>
                      <a:cubicBezTo>
                        <a:pt x="92" y="0"/>
                        <a:pt x="0" y="92"/>
                        <a:pt x="0" y="240"/>
                      </a:cubicBezTo>
                      <a:cubicBezTo>
                        <a:pt x="0" y="377"/>
                        <a:pt x="92" y="525"/>
                        <a:pt x="240" y="525"/>
                      </a:cubicBezTo>
                      <a:close/>
                    </a:path>
                  </a:pathLst>
                </a:custGeom>
                <a:solidFill>
                  <a:srgbClr val="00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41;p36"/>
                <p:cNvSpPr/>
                <p:nvPr/>
              </p:nvSpPr>
              <p:spPr>
                <a:xfrm>
                  <a:off x="1560065" y="5615534"/>
                  <a:ext cx="59435" cy="52493"/>
                </a:xfrm>
                <a:custGeom>
                  <a:avLst/>
                  <a:gdLst/>
                  <a:ahLst/>
                  <a:cxnLst/>
                  <a:rect l="l" t="t" r="r" b="b"/>
                  <a:pathLst>
                    <a:path w="675" h="663" extrusionOk="0">
                      <a:moveTo>
                        <a:pt x="332" y="663"/>
                      </a:moveTo>
                      <a:cubicBezTo>
                        <a:pt x="526" y="663"/>
                        <a:pt x="674" y="526"/>
                        <a:pt x="674" y="332"/>
                      </a:cubicBezTo>
                      <a:cubicBezTo>
                        <a:pt x="674" y="138"/>
                        <a:pt x="526" y="1"/>
                        <a:pt x="332" y="1"/>
                      </a:cubicBezTo>
                      <a:cubicBezTo>
                        <a:pt x="149" y="1"/>
                        <a:pt x="1" y="138"/>
                        <a:pt x="1" y="332"/>
                      </a:cubicBezTo>
                      <a:cubicBezTo>
                        <a:pt x="1" y="526"/>
                        <a:pt x="149" y="663"/>
                        <a:pt x="332" y="663"/>
                      </a:cubicBezTo>
                      <a:close/>
                    </a:path>
                  </a:pathLst>
                </a:custGeom>
                <a:solidFill>
                  <a:srgbClr val="00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42;p36"/>
                <p:cNvSpPr/>
                <p:nvPr/>
              </p:nvSpPr>
              <p:spPr>
                <a:xfrm>
                  <a:off x="1518945" y="5536042"/>
                  <a:ext cx="70354" cy="64211"/>
                </a:xfrm>
                <a:custGeom>
                  <a:avLst/>
                  <a:gdLst/>
                  <a:ahLst/>
                  <a:cxnLst/>
                  <a:rect l="l" t="t" r="r" b="b"/>
                  <a:pathLst>
                    <a:path w="799" h="811" extrusionOk="0">
                      <a:moveTo>
                        <a:pt x="377" y="811"/>
                      </a:moveTo>
                      <a:cubicBezTo>
                        <a:pt x="616" y="811"/>
                        <a:pt x="799" y="617"/>
                        <a:pt x="799" y="389"/>
                      </a:cubicBezTo>
                      <a:cubicBezTo>
                        <a:pt x="799" y="195"/>
                        <a:pt x="616" y="1"/>
                        <a:pt x="377" y="1"/>
                      </a:cubicBezTo>
                      <a:cubicBezTo>
                        <a:pt x="137" y="1"/>
                        <a:pt x="0" y="195"/>
                        <a:pt x="0" y="389"/>
                      </a:cubicBezTo>
                      <a:cubicBezTo>
                        <a:pt x="0" y="617"/>
                        <a:pt x="137" y="811"/>
                        <a:pt x="377" y="811"/>
                      </a:cubicBezTo>
                      <a:close/>
                    </a:path>
                  </a:pathLst>
                </a:custGeom>
                <a:solidFill>
                  <a:srgbClr val="00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43;p36"/>
                <p:cNvSpPr/>
                <p:nvPr/>
              </p:nvSpPr>
              <p:spPr>
                <a:xfrm>
                  <a:off x="1714862" y="5584814"/>
                  <a:ext cx="109625" cy="102216"/>
                </a:xfrm>
                <a:custGeom>
                  <a:avLst/>
                  <a:gdLst/>
                  <a:ahLst/>
                  <a:cxnLst/>
                  <a:rect l="l" t="t" r="r" b="b"/>
                  <a:pathLst>
                    <a:path w="1245" h="1291" extrusionOk="0">
                      <a:moveTo>
                        <a:pt x="628" y="1290"/>
                      </a:moveTo>
                      <a:cubicBezTo>
                        <a:pt x="959" y="1290"/>
                        <a:pt x="1244" y="1005"/>
                        <a:pt x="1244" y="674"/>
                      </a:cubicBezTo>
                      <a:cubicBezTo>
                        <a:pt x="1244" y="286"/>
                        <a:pt x="959" y="1"/>
                        <a:pt x="628" y="1"/>
                      </a:cubicBezTo>
                      <a:cubicBezTo>
                        <a:pt x="286" y="1"/>
                        <a:pt x="0" y="286"/>
                        <a:pt x="0" y="674"/>
                      </a:cubicBezTo>
                      <a:cubicBezTo>
                        <a:pt x="0" y="1005"/>
                        <a:pt x="286" y="1290"/>
                        <a:pt x="628" y="1290"/>
                      </a:cubicBezTo>
                      <a:close/>
                    </a:path>
                  </a:pathLst>
                </a:custGeom>
                <a:solidFill>
                  <a:srgbClr val="00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44;p36"/>
                <p:cNvSpPr/>
                <p:nvPr/>
              </p:nvSpPr>
              <p:spPr>
                <a:xfrm>
                  <a:off x="1723931" y="5547760"/>
                  <a:ext cx="33196" cy="33570"/>
                </a:xfrm>
                <a:custGeom>
                  <a:avLst/>
                  <a:gdLst/>
                  <a:ahLst/>
                  <a:cxnLst/>
                  <a:rect l="l" t="t" r="r" b="b"/>
                  <a:pathLst>
                    <a:path w="377" h="424" extrusionOk="0">
                      <a:moveTo>
                        <a:pt x="183" y="423"/>
                      </a:moveTo>
                      <a:cubicBezTo>
                        <a:pt x="285" y="423"/>
                        <a:pt x="377" y="332"/>
                        <a:pt x="377" y="241"/>
                      </a:cubicBezTo>
                      <a:cubicBezTo>
                        <a:pt x="377" y="92"/>
                        <a:pt x="285" y="1"/>
                        <a:pt x="183" y="1"/>
                      </a:cubicBezTo>
                      <a:cubicBezTo>
                        <a:pt x="91" y="1"/>
                        <a:pt x="0" y="92"/>
                        <a:pt x="0" y="241"/>
                      </a:cubicBezTo>
                      <a:cubicBezTo>
                        <a:pt x="0" y="332"/>
                        <a:pt x="91" y="423"/>
                        <a:pt x="183" y="423"/>
                      </a:cubicBezTo>
                      <a:close/>
                    </a:path>
                  </a:pathLst>
                </a:custGeom>
                <a:solidFill>
                  <a:srgbClr val="00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45;p36"/>
                <p:cNvSpPr/>
                <p:nvPr/>
              </p:nvSpPr>
              <p:spPr>
                <a:xfrm>
                  <a:off x="1602331" y="5577609"/>
                  <a:ext cx="29233" cy="26286"/>
                </a:xfrm>
                <a:custGeom>
                  <a:avLst/>
                  <a:gdLst/>
                  <a:ahLst/>
                  <a:cxnLst/>
                  <a:rect l="l" t="t" r="r" b="b"/>
                  <a:pathLst>
                    <a:path w="332" h="332" extrusionOk="0">
                      <a:moveTo>
                        <a:pt x="194" y="331"/>
                      </a:moveTo>
                      <a:cubicBezTo>
                        <a:pt x="286" y="331"/>
                        <a:pt x="331" y="240"/>
                        <a:pt x="331" y="149"/>
                      </a:cubicBezTo>
                      <a:cubicBezTo>
                        <a:pt x="331" y="92"/>
                        <a:pt x="286" y="0"/>
                        <a:pt x="194" y="0"/>
                      </a:cubicBezTo>
                      <a:cubicBezTo>
                        <a:pt x="92" y="0"/>
                        <a:pt x="0" y="92"/>
                        <a:pt x="0" y="149"/>
                      </a:cubicBezTo>
                      <a:cubicBezTo>
                        <a:pt x="0" y="240"/>
                        <a:pt x="92" y="331"/>
                        <a:pt x="194" y="331"/>
                      </a:cubicBezTo>
                      <a:close/>
                    </a:path>
                  </a:pathLst>
                </a:custGeom>
                <a:solidFill>
                  <a:srgbClr val="00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46;p36"/>
                <p:cNvSpPr/>
                <p:nvPr/>
              </p:nvSpPr>
              <p:spPr>
                <a:xfrm>
                  <a:off x="1757039" y="5178248"/>
                  <a:ext cx="297530" cy="486217"/>
                </a:xfrm>
                <a:custGeom>
                  <a:avLst/>
                  <a:gdLst/>
                  <a:ahLst/>
                  <a:cxnLst/>
                  <a:rect l="l" t="t" r="r" b="b"/>
                  <a:pathLst>
                    <a:path w="3379" h="6141" extrusionOk="0">
                      <a:moveTo>
                        <a:pt x="1667" y="0"/>
                      </a:moveTo>
                      <a:lnTo>
                        <a:pt x="1667" y="0"/>
                      </a:lnTo>
                      <a:cubicBezTo>
                        <a:pt x="765" y="0"/>
                        <a:pt x="1" y="765"/>
                        <a:pt x="1" y="1712"/>
                      </a:cubicBezTo>
                      <a:lnTo>
                        <a:pt x="1" y="4428"/>
                      </a:lnTo>
                      <a:cubicBezTo>
                        <a:pt x="1" y="5375"/>
                        <a:pt x="765" y="6140"/>
                        <a:pt x="1667" y="6140"/>
                      </a:cubicBezTo>
                      <a:lnTo>
                        <a:pt x="1667" y="6140"/>
                      </a:lnTo>
                      <a:cubicBezTo>
                        <a:pt x="2614" y="6140"/>
                        <a:pt x="3379" y="5375"/>
                        <a:pt x="3379" y="4428"/>
                      </a:cubicBezTo>
                      <a:lnTo>
                        <a:pt x="3379" y="1712"/>
                      </a:lnTo>
                      <a:cubicBezTo>
                        <a:pt x="3379" y="765"/>
                        <a:pt x="2614" y="0"/>
                        <a:pt x="1667" y="0"/>
                      </a:cubicBezTo>
                      <a:close/>
                    </a:path>
                  </a:pathLst>
                </a:custGeom>
                <a:solidFill>
                  <a:srgbClr val="708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47;p36"/>
                <p:cNvSpPr/>
                <p:nvPr/>
              </p:nvSpPr>
              <p:spPr>
                <a:xfrm>
                  <a:off x="1790235" y="5235176"/>
                  <a:ext cx="226207" cy="372362"/>
                </a:xfrm>
                <a:custGeom>
                  <a:avLst/>
                  <a:gdLst/>
                  <a:ahLst/>
                  <a:cxnLst/>
                  <a:rect l="l" t="t" r="r" b="b"/>
                  <a:pathLst>
                    <a:path w="2569" h="4703" extrusionOk="0">
                      <a:moveTo>
                        <a:pt x="1290" y="0"/>
                      </a:moveTo>
                      <a:lnTo>
                        <a:pt x="1290" y="0"/>
                      </a:lnTo>
                      <a:cubicBezTo>
                        <a:pt x="571" y="0"/>
                        <a:pt x="0" y="571"/>
                        <a:pt x="0" y="1278"/>
                      </a:cubicBezTo>
                      <a:lnTo>
                        <a:pt x="0" y="3424"/>
                      </a:lnTo>
                      <a:cubicBezTo>
                        <a:pt x="0" y="4131"/>
                        <a:pt x="571" y="4702"/>
                        <a:pt x="1290" y="4702"/>
                      </a:cubicBezTo>
                      <a:lnTo>
                        <a:pt x="1290" y="4702"/>
                      </a:lnTo>
                      <a:cubicBezTo>
                        <a:pt x="1997" y="4702"/>
                        <a:pt x="2568" y="4131"/>
                        <a:pt x="2568" y="3424"/>
                      </a:cubicBezTo>
                      <a:lnTo>
                        <a:pt x="2568" y="1278"/>
                      </a:lnTo>
                      <a:cubicBezTo>
                        <a:pt x="2568" y="1141"/>
                        <a:pt x="2568" y="947"/>
                        <a:pt x="2477" y="811"/>
                      </a:cubicBezTo>
                      <a:cubicBezTo>
                        <a:pt x="2431" y="902"/>
                        <a:pt x="2340" y="947"/>
                        <a:pt x="2237" y="947"/>
                      </a:cubicBezTo>
                      <a:cubicBezTo>
                        <a:pt x="1997" y="947"/>
                        <a:pt x="1861" y="765"/>
                        <a:pt x="1861" y="571"/>
                      </a:cubicBezTo>
                      <a:cubicBezTo>
                        <a:pt x="1861" y="423"/>
                        <a:pt x="1952" y="286"/>
                        <a:pt x="2055" y="240"/>
                      </a:cubicBezTo>
                      <a:cubicBezTo>
                        <a:pt x="1861" y="92"/>
                        <a:pt x="1575" y="0"/>
                        <a:pt x="1290" y="0"/>
                      </a:cubicBezTo>
                      <a:close/>
                    </a:path>
                  </a:pathLst>
                </a:custGeom>
                <a:solidFill>
                  <a:srgbClr val="96A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48;p36"/>
                <p:cNvSpPr/>
                <p:nvPr/>
              </p:nvSpPr>
              <p:spPr>
                <a:xfrm>
                  <a:off x="1966076" y="5264945"/>
                  <a:ext cx="38303" cy="30799"/>
                </a:xfrm>
                <a:custGeom>
                  <a:avLst/>
                  <a:gdLst/>
                  <a:ahLst/>
                  <a:cxnLst/>
                  <a:rect l="l" t="t" r="r" b="b"/>
                  <a:pathLst>
                    <a:path w="435" h="389" extrusionOk="0">
                      <a:moveTo>
                        <a:pt x="240" y="389"/>
                      </a:moveTo>
                      <a:cubicBezTo>
                        <a:pt x="343" y="389"/>
                        <a:pt x="434" y="286"/>
                        <a:pt x="434" y="195"/>
                      </a:cubicBezTo>
                      <a:cubicBezTo>
                        <a:pt x="434" y="104"/>
                        <a:pt x="343" y="1"/>
                        <a:pt x="240" y="1"/>
                      </a:cubicBezTo>
                      <a:cubicBezTo>
                        <a:pt x="103" y="1"/>
                        <a:pt x="0" y="104"/>
                        <a:pt x="0" y="195"/>
                      </a:cubicBezTo>
                      <a:cubicBezTo>
                        <a:pt x="0" y="286"/>
                        <a:pt x="103" y="389"/>
                        <a:pt x="240" y="389"/>
                      </a:cubicBezTo>
                      <a:close/>
                    </a:path>
                  </a:pathLst>
                </a:custGeom>
                <a:solidFill>
                  <a:srgbClr val="708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49;p36"/>
                <p:cNvSpPr/>
                <p:nvPr/>
              </p:nvSpPr>
              <p:spPr>
                <a:xfrm>
                  <a:off x="1924867" y="5250536"/>
                  <a:ext cx="21221" cy="18131"/>
                </a:xfrm>
                <a:custGeom>
                  <a:avLst/>
                  <a:gdLst/>
                  <a:ahLst/>
                  <a:cxnLst/>
                  <a:rect l="l" t="t" r="r" b="b"/>
                  <a:pathLst>
                    <a:path w="241" h="229" extrusionOk="0">
                      <a:moveTo>
                        <a:pt x="92" y="229"/>
                      </a:moveTo>
                      <a:cubicBezTo>
                        <a:pt x="138" y="229"/>
                        <a:pt x="240" y="183"/>
                        <a:pt x="240" y="137"/>
                      </a:cubicBezTo>
                      <a:cubicBezTo>
                        <a:pt x="240" y="46"/>
                        <a:pt x="138" y="0"/>
                        <a:pt x="92" y="0"/>
                      </a:cubicBezTo>
                      <a:cubicBezTo>
                        <a:pt x="46" y="0"/>
                        <a:pt x="1" y="46"/>
                        <a:pt x="1" y="137"/>
                      </a:cubicBezTo>
                      <a:cubicBezTo>
                        <a:pt x="1" y="183"/>
                        <a:pt x="46" y="229"/>
                        <a:pt x="92" y="229"/>
                      </a:cubicBezTo>
                      <a:close/>
                    </a:path>
                  </a:pathLst>
                </a:custGeom>
                <a:solidFill>
                  <a:srgbClr val="708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50;p36"/>
                <p:cNvSpPr/>
                <p:nvPr/>
              </p:nvSpPr>
              <p:spPr>
                <a:xfrm>
                  <a:off x="1874589" y="5280306"/>
                  <a:ext cx="75461" cy="71495"/>
                </a:xfrm>
                <a:custGeom>
                  <a:avLst/>
                  <a:gdLst/>
                  <a:ahLst/>
                  <a:cxnLst/>
                  <a:rect l="l" t="t" r="r" b="b"/>
                  <a:pathLst>
                    <a:path w="857" h="903" extrusionOk="0">
                      <a:moveTo>
                        <a:pt x="423" y="902"/>
                      </a:moveTo>
                      <a:cubicBezTo>
                        <a:pt x="663" y="902"/>
                        <a:pt x="857" y="708"/>
                        <a:pt x="857" y="480"/>
                      </a:cubicBezTo>
                      <a:cubicBezTo>
                        <a:pt x="857" y="241"/>
                        <a:pt x="663" y="1"/>
                        <a:pt x="423" y="1"/>
                      </a:cubicBezTo>
                      <a:cubicBezTo>
                        <a:pt x="184" y="1"/>
                        <a:pt x="1" y="241"/>
                        <a:pt x="1" y="480"/>
                      </a:cubicBezTo>
                      <a:cubicBezTo>
                        <a:pt x="1" y="708"/>
                        <a:pt x="184" y="902"/>
                        <a:pt x="423" y="902"/>
                      </a:cubicBezTo>
                      <a:close/>
                    </a:path>
                  </a:pathLst>
                </a:custGeom>
                <a:solidFill>
                  <a:srgbClr val="708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51;p36"/>
                <p:cNvSpPr/>
                <p:nvPr/>
              </p:nvSpPr>
              <p:spPr>
                <a:xfrm>
                  <a:off x="1966076" y="5321873"/>
                  <a:ext cx="42265" cy="33570"/>
                </a:xfrm>
                <a:custGeom>
                  <a:avLst/>
                  <a:gdLst/>
                  <a:ahLst/>
                  <a:cxnLst/>
                  <a:rect l="l" t="t" r="r" b="b"/>
                  <a:pathLst>
                    <a:path w="480" h="424" extrusionOk="0">
                      <a:moveTo>
                        <a:pt x="240" y="423"/>
                      </a:moveTo>
                      <a:cubicBezTo>
                        <a:pt x="343" y="423"/>
                        <a:pt x="480" y="332"/>
                        <a:pt x="480" y="183"/>
                      </a:cubicBezTo>
                      <a:cubicBezTo>
                        <a:pt x="480" y="92"/>
                        <a:pt x="343" y="1"/>
                        <a:pt x="240" y="1"/>
                      </a:cubicBezTo>
                      <a:cubicBezTo>
                        <a:pt x="103" y="1"/>
                        <a:pt x="0" y="92"/>
                        <a:pt x="0" y="183"/>
                      </a:cubicBezTo>
                      <a:cubicBezTo>
                        <a:pt x="0" y="332"/>
                        <a:pt x="103" y="423"/>
                        <a:pt x="240" y="423"/>
                      </a:cubicBezTo>
                      <a:close/>
                    </a:path>
                  </a:pathLst>
                </a:custGeom>
                <a:solidFill>
                  <a:srgbClr val="708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52;p36"/>
                <p:cNvSpPr/>
                <p:nvPr/>
              </p:nvSpPr>
              <p:spPr>
                <a:xfrm>
                  <a:off x="1807317" y="5513477"/>
                  <a:ext cx="50278" cy="45209"/>
                </a:xfrm>
                <a:custGeom>
                  <a:avLst/>
                  <a:gdLst/>
                  <a:ahLst/>
                  <a:cxnLst/>
                  <a:rect l="l" t="t" r="r" b="b"/>
                  <a:pathLst>
                    <a:path w="571" h="571" extrusionOk="0">
                      <a:moveTo>
                        <a:pt x="286" y="571"/>
                      </a:moveTo>
                      <a:cubicBezTo>
                        <a:pt x="434" y="571"/>
                        <a:pt x="571" y="434"/>
                        <a:pt x="571" y="286"/>
                      </a:cubicBezTo>
                      <a:cubicBezTo>
                        <a:pt x="571" y="103"/>
                        <a:pt x="434" y="0"/>
                        <a:pt x="286" y="0"/>
                      </a:cubicBezTo>
                      <a:cubicBezTo>
                        <a:pt x="92" y="0"/>
                        <a:pt x="0" y="103"/>
                        <a:pt x="0" y="286"/>
                      </a:cubicBezTo>
                      <a:cubicBezTo>
                        <a:pt x="0" y="434"/>
                        <a:pt x="92" y="571"/>
                        <a:pt x="286" y="571"/>
                      </a:cubicBezTo>
                      <a:close/>
                    </a:path>
                  </a:pathLst>
                </a:custGeom>
                <a:solidFill>
                  <a:srgbClr val="708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53;p36"/>
                <p:cNvSpPr/>
                <p:nvPr/>
              </p:nvSpPr>
              <p:spPr>
                <a:xfrm>
                  <a:off x="1770159" y="5442061"/>
                  <a:ext cx="62341" cy="57006"/>
                </a:xfrm>
                <a:custGeom>
                  <a:avLst/>
                  <a:gdLst/>
                  <a:ahLst/>
                  <a:cxnLst/>
                  <a:rect l="l" t="t" r="r" b="b"/>
                  <a:pathLst>
                    <a:path w="708" h="720" extrusionOk="0">
                      <a:moveTo>
                        <a:pt x="331" y="720"/>
                      </a:moveTo>
                      <a:cubicBezTo>
                        <a:pt x="514" y="720"/>
                        <a:pt x="708" y="571"/>
                        <a:pt x="708" y="377"/>
                      </a:cubicBezTo>
                      <a:cubicBezTo>
                        <a:pt x="708" y="195"/>
                        <a:pt x="514" y="1"/>
                        <a:pt x="331" y="1"/>
                      </a:cubicBezTo>
                      <a:cubicBezTo>
                        <a:pt x="137" y="1"/>
                        <a:pt x="0" y="195"/>
                        <a:pt x="0" y="377"/>
                      </a:cubicBezTo>
                      <a:cubicBezTo>
                        <a:pt x="0" y="571"/>
                        <a:pt x="137" y="720"/>
                        <a:pt x="331" y="720"/>
                      </a:cubicBezTo>
                      <a:close/>
                    </a:path>
                  </a:pathLst>
                </a:custGeom>
                <a:solidFill>
                  <a:srgbClr val="708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54;p36"/>
                <p:cNvSpPr/>
                <p:nvPr/>
              </p:nvSpPr>
              <p:spPr>
                <a:xfrm>
                  <a:off x="1936930" y="5487270"/>
                  <a:ext cx="96594" cy="86776"/>
                </a:xfrm>
                <a:custGeom>
                  <a:avLst/>
                  <a:gdLst/>
                  <a:ahLst/>
                  <a:cxnLst/>
                  <a:rect l="l" t="t" r="r" b="b"/>
                  <a:pathLst>
                    <a:path w="1097" h="1096" extrusionOk="0">
                      <a:moveTo>
                        <a:pt x="525" y="1096"/>
                      </a:moveTo>
                      <a:cubicBezTo>
                        <a:pt x="856" y="1096"/>
                        <a:pt x="1096" y="856"/>
                        <a:pt x="1096" y="571"/>
                      </a:cubicBezTo>
                      <a:cubicBezTo>
                        <a:pt x="1096" y="240"/>
                        <a:pt x="856" y="0"/>
                        <a:pt x="525" y="0"/>
                      </a:cubicBezTo>
                      <a:cubicBezTo>
                        <a:pt x="240" y="0"/>
                        <a:pt x="1" y="240"/>
                        <a:pt x="1" y="571"/>
                      </a:cubicBezTo>
                      <a:cubicBezTo>
                        <a:pt x="1" y="856"/>
                        <a:pt x="240" y="1096"/>
                        <a:pt x="525" y="1096"/>
                      </a:cubicBezTo>
                      <a:close/>
                    </a:path>
                  </a:pathLst>
                </a:custGeom>
                <a:solidFill>
                  <a:srgbClr val="708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55;p36"/>
                <p:cNvSpPr/>
                <p:nvPr/>
              </p:nvSpPr>
              <p:spPr>
                <a:xfrm>
                  <a:off x="1946000" y="5453858"/>
                  <a:ext cx="29233" cy="29849"/>
                </a:xfrm>
                <a:custGeom>
                  <a:avLst/>
                  <a:gdLst/>
                  <a:ahLst/>
                  <a:cxnLst/>
                  <a:rect l="l" t="t" r="r" b="b"/>
                  <a:pathLst>
                    <a:path w="332" h="377" extrusionOk="0">
                      <a:moveTo>
                        <a:pt x="183" y="377"/>
                      </a:moveTo>
                      <a:cubicBezTo>
                        <a:pt x="286" y="377"/>
                        <a:pt x="331" y="285"/>
                        <a:pt x="331" y="183"/>
                      </a:cubicBezTo>
                      <a:cubicBezTo>
                        <a:pt x="331" y="91"/>
                        <a:pt x="286" y="0"/>
                        <a:pt x="183" y="0"/>
                      </a:cubicBezTo>
                      <a:cubicBezTo>
                        <a:pt x="92" y="0"/>
                        <a:pt x="0" y="91"/>
                        <a:pt x="0" y="183"/>
                      </a:cubicBezTo>
                      <a:cubicBezTo>
                        <a:pt x="0" y="285"/>
                        <a:pt x="92" y="377"/>
                        <a:pt x="183" y="377"/>
                      </a:cubicBezTo>
                      <a:close/>
                    </a:path>
                  </a:pathLst>
                </a:custGeom>
                <a:solidFill>
                  <a:srgbClr val="708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56;p36"/>
                <p:cNvSpPr/>
                <p:nvPr/>
              </p:nvSpPr>
              <p:spPr>
                <a:xfrm>
                  <a:off x="1845444" y="5479986"/>
                  <a:ext cx="20252" cy="22723"/>
                </a:xfrm>
                <a:custGeom>
                  <a:avLst/>
                  <a:gdLst/>
                  <a:ahLst/>
                  <a:cxnLst/>
                  <a:rect l="l" t="t" r="r" b="b"/>
                  <a:pathLst>
                    <a:path w="230" h="287" extrusionOk="0">
                      <a:moveTo>
                        <a:pt x="138" y="286"/>
                      </a:moveTo>
                      <a:cubicBezTo>
                        <a:pt x="184" y="286"/>
                        <a:pt x="229" y="241"/>
                        <a:pt x="229" y="138"/>
                      </a:cubicBezTo>
                      <a:cubicBezTo>
                        <a:pt x="229" y="47"/>
                        <a:pt x="184" y="1"/>
                        <a:pt x="138" y="1"/>
                      </a:cubicBezTo>
                      <a:cubicBezTo>
                        <a:pt x="47" y="1"/>
                        <a:pt x="1" y="47"/>
                        <a:pt x="1" y="138"/>
                      </a:cubicBezTo>
                      <a:cubicBezTo>
                        <a:pt x="1" y="241"/>
                        <a:pt x="47" y="286"/>
                        <a:pt x="138" y="286"/>
                      </a:cubicBezTo>
                      <a:close/>
                    </a:path>
                  </a:pathLst>
                </a:custGeom>
                <a:solidFill>
                  <a:srgbClr val="708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57;p36"/>
                <p:cNvSpPr/>
                <p:nvPr/>
              </p:nvSpPr>
              <p:spPr>
                <a:xfrm>
                  <a:off x="1660621" y="5415854"/>
                  <a:ext cx="448188" cy="997611"/>
                </a:xfrm>
                <a:custGeom>
                  <a:avLst/>
                  <a:gdLst/>
                  <a:ahLst/>
                  <a:cxnLst/>
                  <a:rect l="l" t="t" r="r" b="b"/>
                  <a:pathLst>
                    <a:path w="5090" h="12600" extrusionOk="0">
                      <a:moveTo>
                        <a:pt x="2568" y="12463"/>
                      </a:moveTo>
                      <a:cubicBezTo>
                        <a:pt x="2568" y="12554"/>
                        <a:pt x="2671" y="12600"/>
                        <a:pt x="2762" y="12600"/>
                      </a:cubicBezTo>
                      <a:cubicBezTo>
                        <a:pt x="2853" y="12600"/>
                        <a:pt x="2956" y="12554"/>
                        <a:pt x="2956" y="12463"/>
                      </a:cubicBezTo>
                      <a:lnTo>
                        <a:pt x="2956" y="7133"/>
                      </a:lnTo>
                      <a:lnTo>
                        <a:pt x="2956" y="4851"/>
                      </a:lnTo>
                      <a:cubicBezTo>
                        <a:pt x="3527" y="4805"/>
                        <a:pt x="4040" y="4520"/>
                        <a:pt x="4428" y="4132"/>
                      </a:cubicBezTo>
                      <a:cubicBezTo>
                        <a:pt x="4850" y="3710"/>
                        <a:pt x="5090" y="3139"/>
                        <a:pt x="5090" y="2523"/>
                      </a:cubicBezTo>
                      <a:lnTo>
                        <a:pt x="5090" y="1279"/>
                      </a:lnTo>
                      <a:cubicBezTo>
                        <a:pt x="5090" y="1188"/>
                        <a:pt x="5044" y="1096"/>
                        <a:pt x="4953" y="1096"/>
                      </a:cubicBezTo>
                      <a:cubicBezTo>
                        <a:pt x="4850" y="1096"/>
                        <a:pt x="4759" y="1188"/>
                        <a:pt x="4759" y="1279"/>
                      </a:cubicBezTo>
                      <a:lnTo>
                        <a:pt x="4759" y="2523"/>
                      </a:lnTo>
                      <a:cubicBezTo>
                        <a:pt x="4759" y="3048"/>
                        <a:pt x="4519" y="3561"/>
                        <a:pt x="4188" y="3904"/>
                      </a:cubicBezTo>
                      <a:cubicBezTo>
                        <a:pt x="3857" y="4235"/>
                        <a:pt x="3424" y="4417"/>
                        <a:pt x="2956" y="4474"/>
                      </a:cubicBezTo>
                      <a:lnTo>
                        <a:pt x="2956" y="195"/>
                      </a:lnTo>
                      <a:cubicBezTo>
                        <a:pt x="2956" y="92"/>
                        <a:pt x="2853" y="1"/>
                        <a:pt x="2762" y="1"/>
                      </a:cubicBezTo>
                      <a:cubicBezTo>
                        <a:pt x="2671" y="1"/>
                        <a:pt x="2568" y="92"/>
                        <a:pt x="2568" y="195"/>
                      </a:cubicBezTo>
                      <a:lnTo>
                        <a:pt x="2568" y="4657"/>
                      </a:lnTo>
                      <a:lnTo>
                        <a:pt x="2568" y="6939"/>
                      </a:lnTo>
                      <a:cubicBezTo>
                        <a:pt x="1997" y="6894"/>
                        <a:pt x="1427" y="6608"/>
                        <a:pt x="1050" y="6232"/>
                      </a:cubicBezTo>
                      <a:cubicBezTo>
                        <a:pt x="616" y="5798"/>
                        <a:pt x="331" y="5182"/>
                        <a:pt x="331" y="4520"/>
                      </a:cubicBezTo>
                      <a:lnTo>
                        <a:pt x="331" y="423"/>
                      </a:lnTo>
                      <a:cubicBezTo>
                        <a:pt x="331" y="332"/>
                        <a:pt x="240" y="240"/>
                        <a:pt x="149" y="240"/>
                      </a:cubicBezTo>
                      <a:cubicBezTo>
                        <a:pt x="46" y="240"/>
                        <a:pt x="0" y="332"/>
                        <a:pt x="0" y="423"/>
                      </a:cubicBezTo>
                      <a:lnTo>
                        <a:pt x="0" y="4520"/>
                      </a:lnTo>
                      <a:cubicBezTo>
                        <a:pt x="0" y="5273"/>
                        <a:pt x="285" y="5946"/>
                        <a:pt x="810" y="6471"/>
                      </a:cubicBezTo>
                      <a:cubicBezTo>
                        <a:pt x="1290" y="6939"/>
                        <a:pt x="1906" y="7225"/>
                        <a:pt x="2568" y="7270"/>
                      </a:cubicBezTo>
                      <a:close/>
                    </a:path>
                  </a:pathLst>
                </a:custGeom>
                <a:solidFill>
                  <a:srgbClr val="2502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58;p36"/>
                <p:cNvSpPr/>
                <p:nvPr/>
              </p:nvSpPr>
              <p:spPr>
                <a:xfrm>
                  <a:off x="1359129" y="5852269"/>
                  <a:ext cx="1431999" cy="583840"/>
                </a:xfrm>
                <a:custGeom>
                  <a:avLst/>
                  <a:gdLst/>
                  <a:ahLst/>
                  <a:cxnLst/>
                  <a:rect l="l" t="t" r="r" b="b"/>
                  <a:pathLst>
                    <a:path w="16263" h="7374" extrusionOk="0">
                      <a:moveTo>
                        <a:pt x="9039" y="1"/>
                      </a:moveTo>
                      <a:cubicBezTo>
                        <a:pt x="7418" y="1"/>
                        <a:pt x="6095" y="1336"/>
                        <a:pt x="6095" y="2957"/>
                      </a:cubicBezTo>
                      <a:lnTo>
                        <a:pt x="6095" y="3139"/>
                      </a:lnTo>
                      <a:cubicBezTo>
                        <a:pt x="5090" y="3333"/>
                        <a:pt x="4234" y="4098"/>
                        <a:pt x="3949" y="5045"/>
                      </a:cubicBezTo>
                      <a:cubicBezTo>
                        <a:pt x="3664" y="5091"/>
                        <a:pt x="3424" y="5182"/>
                        <a:pt x="3184" y="5376"/>
                      </a:cubicBezTo>
                      <a:cubicBezTo>
                        <a:pt x="2854" y="4999"/>
                        <a:pt x="2386" y="4760"/>
                        <a:pt x="1861" y="4760"/>
                      </a:cubicBezTo>
                      <a:cubicBezTo>
                        <a:pt x="811" y="4760"/>
                        <a:pt x="0" y="5616"/>
                        <a:pt x="0" y="6608"/>
                      </a:cubicBezTo>
                      <a:cubicBezTo>
                        <a:pt x="0" y="6894"/>
                        <a:pt x="46" y="7133"/>
                        <a:pt x="194" y="7373"/>
                      </a:cubicBezTo>
                      <a:lnTo>
                        <a:pt x="16172" y="7373"/>
                      </a:lnTo>
                      <a:cubicBezTo>
                        <a:pt x="16263" y="7133"/>
                        <a:pt x="16263" y="6894"/>
                        <a:pt x="16263" y="6608"/>
                      </a:cubicBezTo>
                      <a:cubicBezTo>
                        <a:pt x="16263" y="5182"/>
                        <a:pt x="15122" y="3995"/>
                        <a:pt x="13649" y="3995"/>
                      </a:cubicBezTo>
                      <a:lnTo>
                        <a:pt x="13319" y="3995"/>
                      </a:lnTo>
                      <a:cubicBezTo>
                        <a:pt x="13125" y="3470"/>
                        <a:pt x="12600" y="3093"/>
                        <a:pt x="12029" y="3002"/>
                      </a:cubicBezTo>
                      <a:lnTo>
                        <a:pt x="12029" y="2957"/>
                      </a:lnTo>
                      <a:cubicBezTo>
                        <a:pt x="12029" y="1336"/>
                        <a:pt x="10705" y="1"/>
                        <a:pt x="9039" y="1"/>
                      </a:cubicBezTo>
                      <a:close/>
                    </a:path>
                  </a:pathLst>
                </a:custGeom>
                <a:solidFill>
                  <a:srgbClr val="003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59;p36"/>
                <p:cNvSpPr/>
                <p:nvPr/>
              </p:nvSpPr>
              <p:spPr>
                <a:xfrm>
                  <a:off x="1606293" y="6089954"/>
                  <a:ext cx="1118532" cy="346155"/>
                </a:xfrm>
                <a:custGeom>
                  <a:avLst/>
                  <a:gdLst/>
                  <a:ahLst/>
                  <a:cxnLst/>
                  <a:rect l="l" t="t" r="r" b="b"/>
                  <a:pathLst>
                    <a:path w="12703" h="4372" extrusionOk="0">
                      <a:moveTo>
                        <a:pt x="11322" y="2614"/>
                      </a:moveTo>
                      <a:cubicBezTo>
                        <a:pt x="11128" y="2614"/>
                        <a:pt x="10934" y="2659"/>
                        <a:pt x="10797" y="2751"/>
                      </a:cubicBezTo>
                      <a:cubicBezTo>
                        <a:pt x="10603" y="2420"/>
                        <a:pt x="10272" y="2180"/>
                        <a:pt x="9895" y="2180"/>
                      </a:cubicBezTo>
                      <a:lnTo>
                        <a:pt x="9747" y="2180"/>
                      </a:lnTo>
                      <a:cubicBezTo>
                        <a:pt x="9610" y="1472"/>
                        <a:pt x="8994" y="902"/>
                        <a:pt x="8229" y="902"/>
                      </a:cubicBezTo>
                      <a:cubicBezTo>
                        <a:pt x="8035" y="902"/>
                        <a:pt x="7852" y="947"/>
                        <a:pt x="7704" y="993"/>
                      </a:cubicBezTo>
                      <a:cubicBezTo>
                        <a:pt x="7328" y="377"/>
                        <a:pt x="6609" y="0"/>
                        <a:pt x="5855" y="0"/>
                      </a:cubicBezTo>
                      <a:cubicBezTo>
                        <a:pt x="4611" y="0"/>
                        <a:pt x="3619" y="993"/>
                        <a:pt x="3619" y="2237"/>
                      </a:cubicBezTo>
                      <a:cubicBezTo>
                        <a:pt x="3619" y="2374"/>
                        <a:pt x="3619" y="2568"/>
                        <a:pt x="3664" y="2705"/>
                      </a:cubicBezTo>
                      <a:lnTo>
                        <a:pt x="3516" y="2705"/>
                      </a:lnTo>
                      <a:cubicBezTo>
                        <a:pt x="3185" y="2705"/>
                        <a:pt x="2945" y="2853"/>
                        <a:pt x="2763" y="3036"/>
                      </a:cubicBezTo>
                      <a:cubicBezTo>
                        <a:pt x="2569" y="2899"/>
                        <a:pt x="2329" y="2808"/>
                        <a:pt x="2089" y="2808"/>
                      </a:cubicBezTo>
                      <a:cubicBezTo>
                        <a:pt x="1576" y="2808"/>
                        <a:pt x="1142" y="3093"/>
                        <a:pt x="948" y="3515"/>
                      </a:cubicBezTo>
                      <a:lnTo>
                        <a:pt x="857" y="3515"/>
                      </a:lnTo>
                      <a:cubicBezTo>
                        <a:pt x="377" y="3515"/>
                        <a:pt x="1" y="3892"/>
                        <a:pt x="1" y="4325"/>
                      </a:cubicBezTo>
                      <a:lnTo>
                        <a:pt x="1" y="4371"/>
                      </a:lnTo>
                      <a:lnTo>
                        <a:pt x="12646" y="4371"/>
                      </a:lnTo>
                      <a:cubicBezTo>
                        <a:pt x="12703" y="4280"/>
                        <a:pt x="12703" y="4131"/>
                        <a:pt x="12703" y="4040"/>
                      </a:cubicBezTo>
                      <a:cubicBezTo>
                        <a:pt x="12703" y="3230"/>
                        <a:pt x="12075" y="2614"/>
                        <a:pt x="11322" y="2614"/>
                      </a:cubicBezTo>
                      <a:close/>
                    </a:path>
                  </a:pathLst>
                </a:custGeom>
                <a:solidFill>
                  <a:srgbClr val="3257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60;p36"/>
                <p:cNvSpPr/>
                <p:nvPr/>
              </p:nvSpPr>
              <p:spPr>
                <a:xfrm>
                  <a:off x="1447534" y="6296839"/>
                  <a:ext cx="75461" cy="67853"/>
                </a:xfrm>
                <a:custGeom>
                  <a:avLst/>
                  <a:gdLst/>
                  <a:ahLst/>
                  <a:cxnLst/>
                  <a:rect l="l" t="t" r="r" b="b"/>
                  <a:pathLst>
                    <a:path w="857" h="857" extrusionOk="0">
                      <a:moveTo>
                        <a:pt x="423" y="857"/>
                      </a:moveTo>
                      <a:cubicBezTo>
                        <a:pt x="663" y="857"/>
                        <a:pt x="857" y="662"/>
                        <a:pt x="857" y="423"/>
                      </a:cubicBezTo>
                      <a:cubicBezTo>
                        <a:pt x="857" y="195"/>
                        <a:pt x="663" y="1"/>
                        <a:pt x="423" y="1"/>
                      </a:cubicBezTo>
                      <a:cubicBezTo>
                        <a:pt x="183" y="1"/>
                        <a:pt x="1" y="195"/>
                        <a:pt x="1" y="423"/>
                      </a:cubicBezTo>
                      <a:cubicBezTo>
                        <a:pt x="1" y="662"/>
                        <a:pt x="183" y="857"/>
                        <a:pt x="423" y="857"/>
                      </a:cubicBezTo>
                      <a:close/>
                    </a:path>
                  </a:pathLst>
                </a:custGeom>
                <a:solidFill>
                  <a:srgbClr val="3257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61;p36"/>
                <p:cNvSpPr/>
                <p:nvPr/>
              </p:nvSpPr>
              <p:spPr>
                <a:xfrm>
                  <a:off x="1770159" y="6239912"/>
                  <a:ext cx="50278" cy="45288"/>
                </a:xfrm>
                <a:custGeom>
                  <a:avLst/>
                  <a:gdLst/>
                  <a:ahLst/>
                  <a:cxnLst/>
                  <a:rect l="l" t="t" r="r" b="b"/>
                  <a:pathLst>
                    <a:path w="571" h="572" extrusionOk="0">
                      <a:moveTo>
                        <a:pt x="285" y="571"/>
                      </a:moveTo>
                      <a:cubicBezTo>
                        <a:pt x="422" y="571"/>
                        <a:pt x="571" y="480"/>
                        <a:pt x="571" y="286"/>
                      </a:cubicBezTo>
                      <a:cubicBezTo>
                        <a:pt x="571" y="149"/>
                        <a:pt x="422" y="1"/>
                        <a:pt x="285" y="1"/>
                      </a:cubicBezTo>
                      <a:cubicBezTo>
                        <a:pt x="91" y="1"/>
                        <a:pt x="0" y="149"/>
                        <a:pt x="0" y="286"/>
                      </a:cubicBezTo>
                      <a:cubicBezTo>
                        <a:pt x="0" y="480"/>
                        <a:pt x="91" y="571"/>
                        <a:pt x="285" y="571"/>
                      </a:cubicBezTo>
                      <a:close/>
                    </a:path>
                  </a:pathLst>
                </a:custGeom>
                <a:solidFill>
                  <a:srgbClr val="3257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62;p36"/>
                <p:cNvSpPr/>
                <p:nvPr/>
              </p:nvSpPr>
              <p:spPr>
                <a:xfrm>
                  <a:off x="2108721" y="5897478"/>
                  <a:ext cx="71499" cy="64211"/>
                </a:xfrm>
                <a:custGeom>
                  <a:avLst/>
                  <a:gdLst/>
                  <a:ahLst/>
                  <a:cxnLst/>
                  <a:rect l="l" t="t" r="r" b="b"/>
                  <a:pathLst>
                    <a:path w="812" h="811" extrusionOk="0">
                      <a:moveTo>
                        <a:pt x="435" y="811"/>
                      </a:moveTo>
                      <a:cubicBezTo>
                        <a:pt x="617" y="811"/>
                        <a:pt x="811" y="617"/>
                        <a:pt x="811" y="434"/>
                      </a:cubicBezTo>
                      <a:cubicBezTo>
                        <a:pt x="811" y="194"/>
                        <a:pt x="617" y="0"/>
                        <a:pt x="435" y="0"/>
                      </a:cubicBezTo>
                      <a:cubicBezTo>
                        <a:pt x="195" y="0"/>
                        <a:pt x="1" y="194"/>
                        <a:pt x="1" y="434"/>
                      </a:cubicBezTo>
                      <a:cubicBezTo>
                        <a:pt x="1" y="617"/>
                        <a:pt x="195" y="811"/>
                        <a:pt x="435" y="811"/>
                      </a:cubicBezTo>
                      <a:close/>
                    </a:path>
                  </a:pathLst>
                </a:custGeom>
                <a:solidFill>
                  <a:srgbClr val="3257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63;p36"/>
                <p:cNvSpPr/>
                <p:nvPr/>
              </p:nvSpPr>
              <p:spPr>
                <a:xfrm>
                  <a:off x="2255504" y="5968815"/>
                  <a:ext cx="75461" cy="67853"/>
                </a:xfrm>
                <a:custGeom>
                  <a:avLst/>
                  <a:gdLst/>
                  <a:ahLst/>
                  <a:cxnLst/>
                  <a:rect l="l" t="t" r="r" b="b"/>
                  <a:pathLst>
                    <a:path w="857" h="857" extrusionOk="0">
                      <a:moveTo>
                        <a:pt x="422" y="857"/>
                      </a:moveTo>
                      <a:cubicBezTo>
                        <a:pt x="662" y="857"/>
                        <a:pt x="856" y="674"/>
                        <a:pt x="856" y="435"/>
                      </a:cubicBezTo>
                      <a:cubicBezTo>
                        <a:pt x="856" y="195"/>
                        <a:pt x="662" y="1"/>
                        <a:pt x="422" y="1"/>
                      </a:cubicBezTo>
                      <a:cubicBezTo>
                        <a:pt x="194" y="1"/>
                        <a:pt x="0" y="195"/>
                        <a:pt x="0" y="435"/>
                      </a:cubicBezTo>
                      <a:cubicBezTo>
                        <a:pt x="0" y="674"/>
                        <a:pt x="194" y="857"/>
                        <a:pt x="422" y="857"/>
                      </a:cubicBezTo>
                      <a:close/>
                    </a:path>
                  </a:pathLst>
                </a:custGeom>
                <a:solidFill>
                  <a:srgbClr val="3257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64;p36"/>
                <p:cNvSpPr/>
                <p:nvPr/>
              </p:nvSpPr>
              <p:spPr>
                <a:xfrm>
                  <a:off x="2657464" y="6236270"/>
                  <a:ext cx="62341" cy="57006"/>
                </a:xfrm>
                <a:custGeom>
                  <a:avLst/>
                  <a:gdLst/>
                  <a:ahLst/>
                  <a:cxnLst/>
                  <a:rect l="l" t="t" r="r" b="b"/>
                  <a:pathLst>
                    <a:path w="708" h="720" extrusionOk="0">
                      <a:moveTo>
                        <a:pt x="331" y="720"/>
                      </a:moveTo>
                      <a:cubicBezTo>
                        <a:pt x="525" y="720"/>
                        <a:pt x="708" y="526"/>
                        <a:pt x="708" y="332"/>
                      </a:cubicBezTo>
                      <a:cubicBezTo>
                        <a:pt x="708" y="149"/>
                        <a:pt x="525" y="1"/>
                        <a:pt x="331" y="1"/>
                      </a:cubicBezTo>
                      <a:cubicBezTo>
                        <a:pt x="137" y="1"/>
                        <a:pt x="0" y="149"/>
                        <a:pt x="0" y="332"/>
                      </a:cubicBezTo>
                      <a:cubicBezTo>
                        <a:pt x="0" y="526"/>
                        <a:pt x="137" y="720"/>
                        <a:pt x="331" y="720"/>
                      </a:cubicBezTo>
                      <a:close/>
                    </a:path>
                  </a:pathLst>
                </a:custGeom>
                <a:solidFill>
                  <a:srgbClr val="3257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65;p36"/>
                <p:cNvSpPr/>
                <p:nvPr/>
              </p:nvSpPr>
              <p:spPr>
                <a:xfrm>
                  <a:off x="2079664" y="6006820"/>
                  <a:ext cx="46228" cy="41646"/>
                </a:xfrm>
                <a:custGeom>
                  <a:avLst/>
                  <a:gdLst/>
                  <a:ahLst/>
                  <a:cxnLst/>
                  <a:rect l="l" t="t" r="r" b="b"/>
                  <a:pathLst>
                    <a:path w="525" h="526" extrusionOk="0">
                      <a:moveTo>
                        <a:pt x="285" y="525"/>
                      </a:moveTo>
                      <a:cubicBezTo>
                        <a:pt x="422" y="525"/>
                        <a:pt x="525" y="434"/>
                        <a:pt x="525" y="286"/>
                      </a:cubicBezTo>
                      <a:cubicBezTo>
                        <a:pt x="525" y="149"/>
                        <a:pt x="422" y="0"/>
                        <a:pt x="285" y="0"/>
                      </a:cubicBezTo>
                      <a:cubicBezTo>
                        <a:pt x="137" y="0"/>
                        <a:pt x="0" y="149"/>
                        <a:pt x="0" y="286"/>
                      </a:cubicBezTo>
                      <a:cubicBezTo>
                        <a:pt x="0" y="434"/>
                        <a:pt x="137" y="525"/>
                        <a:pt x="285" y="525"/>
                      </a:cubicBezTo>
                      <a:close/>
                    </a:path>
                  </a:pathLst>
                </a:custGeom>
                <a:solidFill>
                  <a:srgbClr val="3257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966;p36"/>
                <p:cNvSpPr/>
                <p:nvPr/>
              </p:nvSpPr>
              <p:spPr>
                <a:xfrm>
                  <a:off x="2172031" y="6006820"/>
                  <a:ext cx="25271" cy="19002"/>
                </a:xfrm>
                <a:custGeom>
                  <a:avLst/>
                  <a:gdLst/>
                  <a:ahLst/>
                  <a:cxnLst/>
                  <a:rect l="l" t="t" r="r" b="b"/>
                  <a:pathLst>
                    <a:path w="287" h="240" extrusionOk="0">
                      <a:moveTo>
                        <a:pt x="138" y="240"/>
                      </a:moveTo>
                      <a:cubicBezTo>
                        <a:pt x="229" y="240"/>
                        <a:pt x="286" y="194"/>
                        <a:pt x="286" y="92"/>
                      </a:cubicBezTo>
                      <a:cubicBezTo>
                        <a:pt x="286" y="46"/>
                        <a:pt x="229" y="0"/>
                        <a:pt x="138" y="0"/>
                      </a:cubicBezTo>
                      <a:cubicBezTo>
                        <a:pt x="47" y="0"/>
                        <a:pt x="1" y="46"/>
                        <a:pt x="1" y="92"/>
                      </a:cubicBezTo>
                      <a:cubicBezTo>
                        <a:pt x="1" y="194"/>
                        <a:pt x="47" y="240"/>
                        <a:pt x="138" y="240"/>
                      </a:cubicBezTo>
                      <a:close/>
                    </a:path>
                  </a:pathLst>
                </a:custGeom>
                <a:solidFill>
                  <a:srgbClr val="3257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967;p36"/>
                <p:cNvSpPr/>
                <p:nvPr/>
              </p:nvSpPr>
              <p:spPr>
                <a:xfrm>
                  <a:off x="2322777" y="6055592"/>
                  <a:ext cx="25271" cy="22644"/>
                </a:xfrm>
                <a:custGeom>
                  <a:avLst/>
                  <a:gdLst/>
                  <a:ahLst/>
                  <a:cxnLst/>
                  <a:rect l="l" t="t" r="r" b="b"/>
                  <a:pathLst>
                    <a:path w="287" h="286" extrusionOk="0">
                      <a:moveTo>
                        <a:pt x="138" y="286"/>
                      </a:moveTo>
                      <a:cubicBezTo>
                        <a:pt x="229" y="286"/>
                        <a:pt x="286" y="240"/>
                        <a:pt x="286" y="149"/>
                      </a:cubicBezTo>
                      <a:cubicBezTo>
                        <a:pt x="286" y="103"/>
                        <a:pt x="229" y="1"/>
                        <a:pt x="138" y="1"/>
                      </a:cubicBezTo>
                      <a:cubicBezTo>
                        <a:pt x="92" y="1"/>
                        <a:pt x="1" y="103"/>
                        <a:pt x="1" y="149"/>
                      </a:cubicBezTo>
                      <a:cubicBezTo>
                        <a:pt x="1" y="240"/>
                        <a:pt x="92" y="286"/>
                        <a:pt x="138" y="286"/>
                      </a:cubicBezTo>
                      <a:close/>
                    </a:path>
                  </a:pathLst>
                </a:custGeom>
                <a:solidFill>
                  <a:srgbClr val="3257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968;p36"/>
                <p:cNvSpPr/>
                <p:nvPr/>
              </p:nvSpPr>
              <p:spPr>
                <a:xfrm>
                  <a:off x="2586054" y="6232707"/>
                  <a:ext cx="21221" cy="19002"/>
                </a:xfrm>
                <a:custGeom>
                  <a:avLst/>
                  <a:gdLst/>
                  <a:ahLst/>
                  <a:cxnLst/>
                  <a:rect l="l" t="t" r="r" b="b"/>
                  <a:pathLst>
                    <a:path w="241" h="240" extrusionOk="0">
                      <a:moveTo>
                        <a:pt x="149" y="240"/>
                      </a:moveTo>
                      <a:cubicBezTo>
                        <a:pt x="195" y="240"/>
                        <a:pt x="240" y="194"/>
                        <a:pt x="240" y="149"/>
                      </a:cubicBezTo>
                      <a:cubicBezTo>
                        <a:pt x="240" y="46"/>
                        <a:pt x="195" y="0"/>
                        <a:pt x="149" y="0"/>
                      </a:cubicBezTo>
                      <a:cubicBezTo>
                        <a:pt x="46" y="0"/>
                        <a:pt x="1" y="46"/>
                        <a:pt x="1" y="149"/>
                      </a:cubicBezTo>
                      <a:cubicBezTo>
                        <a:pt x="1" y="194"/>
                        <a:pt x="46" y="240"/>
                        <a:pt x="149" y="240"/>
                      </a:cubicBezTo>
                      <a:close/>
                    </a:path>
                  </a:pathLst>
                </a:custGeom>
                <a:solidFill>
                  <a:srgbClr val="3257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969;p36"/>
                <p:cNvSpPr/>
                <p:nvPr/>
              </p:nvSpPr>
              <p:spPr>
                <a:xfrm>
                  <a:off x="1971095" y="6018538"/>
                  <a:ext cx="25183" cy="22644"/>
                </a:xfrm>
                <a:custGeom>
                  <a:avLst/>
                  <a:gdLst/>
                  <a:ahLst/>
                  <a:cxnLst/>
                  <a:rect l="l" t="t" r="r" b="b"/>
                  <a:pathLst>
                    <a:path w="286" h="286" extrusionOk="0">
                      <a:moveTo>
                        <a:pt x="137" y="286"/>
                      </a:moveTo>
                      <a:cubicBezTo>
                        <a:pt x="229" y="286"/>
                        <a:pt x="286" y="183"/>
                        <a:pt x="286" y="138"/>
                      </a:cubicBezTo>
                      <a:cubicBezTo>
                        <a:pt x="286" y="46"/>
                        <a:pt x="229" y="1"/>
                        <a:pt x="137" y="1"/>
                      </a:cubicBezTo>
                      <a:cubicBezTo>
                        <a:pt x="92" y="1"/>
                        <a:pt x="1" y="46"/>
                        <a:pt x="1" y="138"/>
                      </a:cubicBezTo>
                      <a:cubicBezTo>
                        <a:pt x="1" y="183"/>
                        <a:pt x="92" y="286"/>
                        <a:pt x="137" y="286"/>
                      </a:cubicBezTo>
                      <a:close/>
                    </a:path>
                  </a:pathLst>
                </a:custGeom>
                <a:solidFill>
                  <a:srgbClr val="3257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970;p36"/>
                <p:cNvSpPr/>
                <p:nvPr/>
              </p:nvSpPr>
              <p:spPr>
                <a:xfrm>
                  <a:off x="1861557" y="6183935"/>
                  <a:ext cx="25183" cy="22644"/>
                </a:xfrm>
                <a:custGeom>
                  <a:avLst/>
                  <a:gdLst/>
                  <a:ahLst/>
                  <a:cxnLst/>
                  <a:rect l="l" t="t" r="r" b="b"/>
                  <a:pathLst>
                    <a:path w="286" h="286" extrusionOk="0">
                      <a:moveTo>
                        <a:pt x="149" y="285"/>
                      </a:moveTo>
                      <a:cubicBezTo>
                        <a:pt x="240" y="285"/>
                        <a:pt x="286" y="194"/>
                        <a:pt x="286" y="137"/>
                      </a:cubicBezTo>
                      <a:cubicBezTo>
                        <a:pt x="286" y="46"/>
                        <a:pt x="240" y="0"/>
                        <a:pt x="149" y="0"/>
                      </a:cubicBezTo>
                      <a:cubicBezTo>
                        <a:pt x="103" y="0"/>
                        <a:pt x="1" y="46"/>
                        <a:pt x="1" y="137"/>
                      </a:cubicBezTo>
                      <a:cubicBezTo>
                        <a:pt x="1" y="194"/>
                        <a:pt x="103" y="285"/>
                        <a:pt x="149" y="285"/>
                      </a:cubicBezTo>
                      <a:close/>
                    </a:path>
                  </a:pathLst>
                </a:custGeom>
                <a:solidFill>
                  <a:srgbClr val="3257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971;p36"/>
                <p:cNvSpPr/>
                <p:nvPr/>
              </p:nvSpPr>
              <p:spPr>
                <a:xfrm>
                  <a:off x="1899772" y="6119724"/>
                  <a:ext cx="33196" cy="34441"/>
                </a:xfrm>
                <a:custGeom>
                  <a:avLst/>
                  <a:gdLst/>
                  <a:ahLst/>
                  <a:cxnLst/>
                  <a:rect l="l" t="t" r="r" b="b"/>
                  <a:pathLst>
                    <a:path w="377" h="435" extrusionOk="0">
                      <a:moveTo>
                        <a:pt x="183" y="434"/>
                      </a:moveTo>
                      <a:cubicBezTo>
                        <a:pt x="331" y="434"/>
                        <a:pt x="377" y="332"/>
                        <a:pt x="377" y="240"/>
                      </a:cubicBezTo>
                      <a:cubicBezTo>
                        <a:pt x="377" y="92"/>
                        <a:pt x="331" y="1"/>
                        <a:pt x="183" y="1"/>
                      </a:cubicBezTo>
                      <a:cubicBezTo>
                        <a:pt x="92" y="1"/>
                        <a:pt x="0" y="92"/>
                        <a:pt x="0" y="240"/>
                      </a:cubicBezTo>
                      <a:cubicBezTo>
                        <a:pt x="0" y="332"/>
                        <a:pt x="92" y="434"/>
                        <a:pt x="183" y="434"/>
                      </a:cubicBezTo>
                      <a:close/>
                    </a:path>
                  </a:pathLst>
                </a:custGeom>
                <a:solidFill>
                  <a:srgbClr val="3257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972;p36"/>
                <p:cNvSpPr/>
                <p:nvPr/>
              </p:nvSpPr>
              <p:spPr>
                <a:xfrm>
                  <a:off x="2351922" y="6108877"/>
                  <a:ext cx="37246" cy="29928"/>
                </a:xfrm>
                <a:custGeom>
                  <a:avLst/>
                  <a:gdLst/>
                  <a:ahLst/>
                  <a:cxnLst/>
                  <a:rect l="l" t="t" r="r" b="b"/>
                  <a:pathLst>
                    <a:path w="423" h="378" extrusionOk="0">
                      <a:moveTo>
                        <a:pt x="240" y="377"/>
                      </a:moveTo>
                      <a:cubicBezTo>
                        <a:pt x="332" y="377"/>
                        <a:pt x="423" y="286"/>
                        <a:pt x="423" y="183"/>
                      </a:cubicBezTo>
                      <a:cubicBezTo>
                        <a:pt x="423" y="92"/>
                        <a:pt x="332" y="1"/>
                        <a:pt x="240" y="1"/>
                      </a:cubicBezTo>
                      <a:cubicBezTo>
                        <a:pt x="92" y="1"/>
                        <a:pt x="1" y="92"/>
                        <a:pt x="1" y="183"/>
                      </a:cubicBezTo>
                      <a:cubicBezTo>
                        <a:pt x="1" y="286"/>
                        <a:pt x="92" y="377"/>
                        <a:pt x="240" y="377"/>
                      </a:cubicBezTo>
                      <a:close/>
                    </a:path>
                  </a:pathLst>
                </a:custGeom>
                <a:solidFill>
                  <a:srgbClr val="3257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973;p36"/>
                <p:cNvSpPr/>
                <p:nvPr/>
              </p:nvSpPr>
              <p:spPr>
                <a:xfrm>
                  <a:off x="2481535" y="6199295"/>
                  <a:ext cx="37334" cy="33491"/>
                </a:xfrm>
                <a:custGeom>
                  <a:avLst/>
                  <a:gdLst/>
                  <a:ahLst/>
                  <a:cxnLst/>
                  <a:rect l="l" t="t" r="r" b="b"/>
                  <a:pathLst>
                    <a:path w="424" h="423" extrusionOk="0">
                      <a:moveTo>
                        <a:pt x="195" y="422"/>
                      </a:moveTo>
                      <a:cubicBezTo>
                        <a:pt x="332" y="422"/>
                        <a:pt x="423" y="331"/>
                        <a:pt x="423" y="183"/>
                      </a:cubicBezTo>
                      <a:cubicBezTo>
                        <a:pt x="423" y="91"/>
                        <a:pt x="332" y="0"/>
                        <a:pt x="195" y="0"/>
                      </a:cubicBezTo>
                      <a:cubicBezTo>
                        <a:pt x="92" y="0"/>
                        <a:pt x="1" y="91"/>
                        <a:pt x="1" y="183"/>
                      </a:cubicBezTo>
                      <a:cubicBezTo>
                        <a:pt x="1" y="331"/>
                        <a:pt x="92" y="422"/>
                        <a:pt x="195" y="422"/>
                      </a:cubicBezTo>
                      <a:close/>
                    </a:path>
                  </a:pathLst>
                </a:custGeom>
                <a:solidFill>
                  <a:srgbClr val="3257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29" name="矩形 228"/>
          <p:cNvSpPr/>
          <p:nvPr/>
        </p:nvSpPr>
        <p:spPr>
          <a:xfrm>
            <a:off x="1869266" y="2709141"/>
            <a:ext cx="6724891" cy="646331"/>
          </a:xfrm>
          <a:prstGeom prst="rect">
            <a:avLst/>
          </a:prstGeom>
        </p:spPr>
        <p:txBody>
          <a:bodyPr wrap="square">
            <a:spAutoFit/>
          </a:bodyPr>
          <a:lstStyle/>
          <a:p>
            <a:pPr algn="ctr"/>
            <a:r>
              <a:rPr lang="en-US" altLang="zh-TW" b="1" i="1" dirty="0">
                <a:solidFill>
                  <a:srgbClr val="336600"/>
                </a:solidFill>
              </a:rPr>
              <a:t>2020 Outstanding Enterprise Award </a:t>
            </a:r>
          </a:p>
          <a:p>
            <a:pPr algn="ctr"/>
            <a:r>
              <a:rPr lang="en-US" altLang="zh-TW" b="1" i="1" dirty="0">
                <a:solidFill>
                  <a:srgbClr val="336600"/>
                </a:solidFill>
              </a:rPr>
              <a:t>for Waste Reduction and Circular Economy</a:t>
            </a:r>
          </a:p>
        </p:txBody>
      </p:sp>
      <p:sp>
        <p:nvSpPr>
          <p:cNvPr id="223" name="文字版面配置區 4"/>
          <p:cNvSpPr txBox="1">
            <a:spLocks/>
          </p:cNvSpPr>
          <p:nvPr/>
        </p:nvSpPr>
        <p:spPr>
          <a:xfrm>
            <a:off x="338138" y="917801"/>
            <a:ext cx="8640762" cy="1498827"/>
          </a:xfrm>
          <a:prstGeom prst="rect">
            <a:avLst/>
          </a:prstGeom>
        </p:spPr>
        <p:txBody>
          <a:bodyPr anchor="ctr">
            <a:noAutofit/>
          </a:bodyPr>
          <a:lstStyle/>
          <a:p>
            <a:pPr marL="228600" indent="-228600" algn="just" defTabSz="914400">
              <a:lnSpc>
                <a:spcPct val="90000"/>
              </a:lnSpc>
              <a:spcBef>
                <a:spcPts val="600"/>
              </a:spcBef>
              <a:buFont typeface="Wingdings" pitchFamily="2" charset="2"/>
              <a:buChar char="Ø"/>
              <a:defRPr/>
            </a:pPr>
            <a:r>
              <a:rPr lang="en-US" altLang="zh-TW" sz="1400" dirty="0">
                <a:solidFill>
                  <a:srgbClr val="000000"/>
                </a:solidFill>
                <a:ea typeface="MS PGothic" pitchFamily="34" charset="-128"/>
                <a:cs typeface="Arial" pitchFamily="34" charset="0"/>
              </a:rPr>
              <a:t>SAS adopts circular economy solutions to reduce costs and environmental impact.</a:t>
            </a:r>
          </a:p>
          <a:p>
            <a:pPr marL="228600" indent="-228600" algn="just" defTabSz="914400">
              <a:lnSpc>
                <a:spcPct val="90000"/>
              </a:lnSpc>
              <a:spcBef>
                <a:spcPts val="600"/>
              </a:spcBef>
              <a:buFont typeface="Wingdings" pitchFamily="2" charset="2"/>
              <a:buChar char="Ø"/>
              <a:defRPr/>
            </a:pPr>
            <a:r>
              <a:rPr lang="en-US" altLang="zh-TW" sz="1400" dirty="0">
                <a:solidFill>
                  <a:srgbClr val="000000"/>
                </a:solidFill>
                <a:ea typeface="MS PGothic" pitchFamily="34" charset="-128"/>
                <a:cs typeface="Arial" pitchFamily="34" charset="0"/>
              </a:rPr>
              <a:t>Almost 92.4% of the waste could be reused and regenerated as ingredients by other industries.</a:t>
            </a:r>
          </a:p>
          <a:p>
            <a:pPr marL="228600" indent="-228600" algn="just" defTabSz="914400">
              <a:lnSpc>
                <a:spcPct val="90000"/>
              </a:lnSpc>
              <a:spcBef>
                <a:spcPts val="600"/>
              </a:spcBef>
              <a:buFont typeface="Wingdings" pitchFamily="2" charset="2"/>
              <a:buChar char="Ø"/>
              <a:defRPr/>
            </a:pPr>
            <a:r>
              <a:rPr lang="en-US" altLang="zh-TW" sz="1400" dirty="0">
                <a:solidFill>
                  <a:srgbClr val="000000"/>
                </a:solidFill>
                <a:ea typeface="MS PGothic" pitchFamily="34" charset="-128"/>
                <a:cs typeface="Arial" pitchFamily="34" charset="0"/>
              </a:rPr>
              <a:t>Our relentless efforts make us outshining in the industry and are awarded the Excellence Award from Year 2020 Outstanding Enterprise Award for Waste Reduction and Circular Economy.</a:t>
            </a:r>
            <a:endParaRPr lang="zh-TW" altLang="en-US" sz="1400" dirty="0">
              <a:solidFill>
                <a:srgbClr val="000000"/>
              </a:solidFill>
              <a:ea typeface="MS PGothic" pitchFamily="34" charset="-128"/>
              <a:cs typeface="Arial" pitchFamily="34" charset="0"/>
            </a:endParaRPr>
          </a:p>
        </p:txBody>
      </p:sp>
      <p:grpSp>
        <p:nvGrpSpPr>
          <p:cNvPr id="247" name="群組 233"/>
          <p:cNvGrpSpPr/>
          <p:nvPr/>
        </p:nvGrpSpPr>
        <p:grpSpPr>
          <a:xfrm>
            <a:off x="3636178" y="3465488"/>
            <a:ext cx="4174322" cy="1007638"/>
            <a:chOff x="4826642" y="3849721"/>
            <a:chExt cx="4788000" cy="861176"/>
          </a:xfrm>
        </p:grpSpPr>
        <p:sp>
          <p:nvSpPr>
            <p:cNvPr id="248" name="圓角矩形 247"/>
            <p:cNvSpPr/>
            <p:nvPr/>
          </p:nvSpPr>
          <p:spPr>
            <a:xfrm>
              <a:off x="4826642" y="3947614"/>
              <a:ext cx="4788000" cy="715929"/>
            </a:xfrm>
            <a:prstGeom prst="roundRect">
              <a:avLst/>
            </a:prstGeom>
            <a:solidFill>
              <a:srgbClr val="8EB4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49" name="群組 226"/>
            <p:cNvGrpSpPr/>
            <p:nvPr/>
          </p:nvGrpSpPr>
          <p:grpSpPr>
            <a:xfrm>
              <a:off x="4905423" y="3849721"/>
              <a:ext cx="995423" cy="861176"/>
              <a:chOff x="1444593" y="3541858"/>
              <a:chExt cx="995423" cy="925975"/>
            </a:xfrm>
          </p:grpSpPr>
          <p:sp>
            <p:nvSpPr>
              <p:cNvPr id="251" name="橢圓 250"/>
              <p:cNvSpPr/>
              <p:nvPr/>
            </p:nvSpPr>
            <p:spPr>
              <a:xfrm>
                <a:off x="1444593" y="3541858"/>
                <a:ext cx="995423" cy="92597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a:p>
            </p:txBody>
          </p:sp>
          <p:grpSp>
            <p:nvGrpSpPr>
              <p:cNvPr id="252" name="群組 220"/>
              <p:cNvGrpSpPr/>
              <p:nvPr/>
            </p:nvGrpSpPr>
            <p:grpSpPr>
              <a:xfrm>
                <a:off x="1599806" y="3727051"/>
                <a:ext cx="684000" cy="668799"/>
                <a:chOff x="4285132" y="2824223"/>
                <a:chExt cx="1536934" cy="1421151"/>
              </a:xfrm>
            </p:grpSpPr>
            <p:sp>
              <p:nvSpPr>
                <p:cNvPr id="253" name="Google Shape;308;p31"/>
                <p:cNvSpPr/>
                <p:nvPr/>
              </p:nvSpPr>
              <p:spPr>
                <a:xfrm>
                  <a:off x="4285132" y="2824223"/>
                  <a:ext cx="1536934" cy="1098183"/>
                </a:xfrm>
                <a:custGeom>
                  <a:avLst/>
                  <a:gdLst/>
                  <a:ahLst/>
                  <a:cxnLst/>
                  <a:rect l="l" t="t" r="r" b="b"/>
                  <a:pathLst>
                    <a:path w="209134" h="140731" extrusionOk="0">
                      <a:moveTo>
                        <a:pt x="10196" y="1"/>
                      </a:moveTo>
                      <a:cubicBezTo>
                        <a:pt x="4559" y="1"/>
                        <a:pt x="0" y="4559"/>
                        <a:pt x="0" y="10196"/>
                      </a:cubicBezTo>
                      <a:lnTo>
                        <a:pt x="0" y="130535"/>
                      </a:lnTo>
                      <a:cubicBezTo>
                        <a:pt x="0" y="136172"/>
                        <a:pt x="4559" y="140730"/>
                        <a:pt x="10196" y="140730"/>
                      </a:cubicBezTo>
                      <a:lnTo>
                        <a:pt x="198938" y="140730"/>
                      </a:lnTo>
                      <a:cubicBezTo>
                        <a:pt x="204575" y="140730"/>
                        <a:pt x="209133" y="136172"/>
                        <a:pt x="209133" y="130535"/>
                      </a:cubicBezTo>
                      <a:lnTo>
                        <a:pt x="209133" y="10196"/>
                      </a:lnTo>
                      <a:cubicBezTo>
                        <a:pt x="209133" y="4559"/>
                        <a:pt x="204575" y="1"/>
                        <a:pt x="198938"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09;p31"/>
                <p:cNvSpPr/>
                <p:nvPr/>
              </p:nvSpPr>
              <p:spPr>
                <a:xfrm>
                  <a:off x="5641405" y="2824223"/>
                  <a:ext cx="180661" cy="1098183"/>
                </a:xfrm>
                <a:custGeom>
                  <a:avLst/>
                  <a:gdLst/>
                  <a:ahLst/>
                  <a:cxnLst/>
                  <a:rect l="l" t="t" r="r" b="b"/>
                  <a:pathLst>
                    <a:path w="24583" h="140731" extrusionOk="0">
                      <a:moveTo>
                        <a:pt x="0" y="1"/>
                      </a:moveTo>
                      <a:cubicBezTo>
                        <a:pt x="5367" y="1"/>
                        <a:pt x="9706" y="4339"/>
                        <a:pt x="9706" y="9706"/>
                      </a:cubicBezTo>
                      <a:lnTo>
                        <a:pt x="9706" y="131025"/>
                      </a:lnTo>
                      <a:cubicBezTo>
                        <a:pt x="9706" y="136392"/>
                        <a:pt x="5367" y="140730"/>
                        <a:pt x="0" y="140730"/>
                      </a:cubicBezTo>
                      <a:lnTo>
                        <a:pt x="14877" y="140730"/>
                      </a:lnTo>
                      <a:cubicBezTo>
                        <a:pt x="20244" y="140730"/>
                        <a:pt x="24582" y="136392"/>
                        <a:pt x="24582" y="131025"/>
                      </a:cubicBezTo>
                      <a:lnTo>
                        <a:pt x="24582" y="9706"/>
                      </a:lnTo>
                      <a:cubicBezTo>
                        <a:pt x="24582" y="4339"/>
                        <a:pt x="20244" y="1"/>
                        <a:pt x="14877" y="1"/>
                      </a:cubicBezTo>
                      <a:close/>
                    </a:path>
                  </a:pathLst>
                </a:custGeom>
                <a:solidFill>
                  <a:srgbClr val="BEB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10;p31"/>
                <p:cNvSpPr/>
                <p:nvPr/>
              </p:nvSpPr>
              <p:spPr>
                <a:xfrm>
                  <a:off x="4725508" y="2979136"/>
                  <a:ext cx="656174" cy="47827"/>
                </a:xfrm>
                <a:custGeom>
                  <a:avLst/>
                  <a:gdLst/>
                  <a:ahLst/>
                  <a:cxnLst/>
                  <a:rect l="l" t="t" r="r" b="b"/>
                  <a:pathLst>
                    <a:path w="89287" h="6129" extrusionOk="0">
                      <a:moveTo>
                        <a:pt x="3065" y="1"/>
                      </a:moveTo>
                      <a:cubicBezTo>
                        <a:pt x="1373" y="1"/>
                        <a:pt x="1" y="1373"/>
                        <a:pt x="1" y="3065"/>
                      </a:cubicBezTo>
                      <a:cubicBezTo>
                        <a:pt x="1" y="4756"/>
                        <a:pt x="1373" y="6128"/>
                        <a:pt x="3065" y="6128"/>
                      </a:cubicBezTo>
                      <a:lnTo>
                        <a:pt x="86223" y="6128"/>
                      </a:lnTo>
                      <a:cubicBezTo>
                        <a:pt x="87914" y="6128"/>
                        <a:pt x="89286" y="4756"/>
                        <a:pt x="89286" y="3065"/>
                      </a:cubicBezTo>
                      <a:cubicBezTo>
                        <a:pt x="89286" y="1373"/>
                        <a:pt x="87914" y="1"/>
                        <a:pt x="86223" y="1"/>
                      </a:cubicBezTo>
                      <a:close/>
                    </a:path>
                  </a:pathLst>
                </a:custGeom>
                <a:solidFill>
                  <a:srgbClr val="5A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11;p31"/>
                <p:cNvSpPr/>
                <p:nvPr/>
              </p:nvSpPr>
              <p:spPr>
                <a:xfrm>
                  <a:off x="4524505" y="3147058"/>
                  <a:ext cx="1058188" cy="47819"/>
                </a:xfrm>
                <a:custGeom>
                  <a:avLst/>
                  <a:gdLst/>
                  <a:ahLst/>
                  <a:cxnLst/>
                  <a:rect l="l" t="t" r="r" b="b"/>
                  <a:pathLst>
                    <a:path w="143990" h="6128" extrusionOk="0">
                      <a:moveTo>
                        <a:pt x="3064" y="1"/>
                      </a:moveTo>
                      <a:cubicBezTo>
                        <a:pt x="1373" y="1"/>
                        <a:pt x="0" y="1373"/>
                        <a:pt x="0" y="3064"/>
                      </a:cubicBezTo>
                      <a:cubicBezTo>
                        <a:pt x="0" y="4755"/>
                        <a:pt x="1373" y="6128"/>
                        <a:pt x="3064" y="6128"/>
                      </a:cubicBezTo>
                      <a:lnTo>
                        <a:pt x="140926" y="6128"/>
                      </a:lnTo>
                      <a:cubicBezTo>
                        <a:pt x="142617" y="6128"/>
                        <a:pt x="143989" y="4755"/>
                        <a:pt x="143989" y="3064"/>
                      </a:cubicBezTo>
                      <a:cubicBezTo>
                        <a:pt x="143989" y="1373"/>
                        <a:pt x="142617" y="1"/>
                        <a:pt x="140926" y="1"/>
                      </a:cubicBezTo>
                      <a:close/>
                    </a:path>
                  </a:pathLst>
                </a:custGeom>
                <a:solidFill>
                  <a:srgbClr val="5A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12;p31"/>
                <p:cNvSpPr/>
                <p:nvPr/>
              </p:nvSpPr>
              <p:spPr>
                <a:xfrm>
                  <a:off x="4524505" y="3302737"/>
                  <a:ext cx="1058188" cy="47819"/>
                </a:xfrm>
                <a:custGeom>
                  <a:avLst/>
                  <a:gdLst/>
                  <a:ahLst/>
                  <a:cxnLst/>
                  <a:rect l="l" t="t" r="r" b="b"/>
                  <a:pathLst>
                    <a:path w="143990" h="6128" extrusionOk="0">
                      <a:moveTo>
                        <a:pt x="3064" y="1"/>
                      </a:moveTo>
                      <a:cubicBezTo>
                        <a:pt x="1373" y="1"/>
                        <a:pt x="0" y="1373"/>
                        <a:pt x="0" y="3064"/>
                      </a:cubicBezTo>
                      <a:cubicBezTo>
                        <a:pt x="0" y="4755"/>
                        <a:pt x="1373" y="6128"/>
                        <a:pt x="3064" y="6128"/>
                      </a:cubicBezTo>
                      <a:lnTo>
                        <a:pt x="140926" y="6128"/>
                      </a:lnTo>
                      <a:cubicBezTo>
                        <a:pt x="142617" y="6128"/>
                        <a:pt x="143989" y="4755"/>
                        <a:pt x="143989" y="3064"/>
                      </a:cubicBezTo>
                      <a:cubicBezTo>
                        <a:pt x="143989" y="1373"/>
                        <a:pt x="142617" y="1"/>
                        <a:pt x="140926" y="1"/>
                      </a:cubicBezTo>
                      <a:close/>
                    </a:path>
                  </a:pathLst>
                </a:custGeom>
                <a:solidFill>
                  <a:srgbClr val="5A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13;p31"/>
                <p:cNvSpPr/>
                <p:nvPr/>
              </p:nvSpPr>
              <p:spPr>
                <a:xfrm>
                  <a:off x="4524505" y="3458227"/>
                  <a:ext cx="853936" cy="47819"/>
                </a:xfrm>
                <a:custGeom>
                  <a:avLst/>
                  <a:gdLst/>
                  <a:ahLst/>
                  <a:cxnLst/>
                  <a:rect l="l" t="t" r="r" b="b"/>
                  <a:pathLst>
                    <a:path w="116197" h="6128" extrusionOk="0">
                      <a:moveTo>
                        <a:pt x="3064" y="0"/>
                      </a:moveTo>
                      <a:cubicBezTo>
                        <a:pt x="1373" y="0"/>
                        <a:pt x="0" y="1373"/>
                        <a:pt x="0" y="3064"/>
                      </a:cubicBezTo>
                      <a:cubicBezTo>
                        <a:pt x="0" y="4755"/>
                        <a:pt x="1373" y="6128"/>
                        <a:pt x="3064" y="6128"/>
                      </a:cubicBezTo>
                      <a:lnTo>
                        <a:pt x="113133" y="6128"/>
                      </a:lnTo>
                      <a:cubicBezTo>
                        <a:pt x="114824" y="6128"/>
                        <a:pt x="116196" y="4755"/>
                        <a:pt x="116196" y="3064"/>
                      </a:cubicBezTo>
                      <a:cubicBezTo>
                        <a:pt x="116196" y="1373"/>
                        <a:pt x="114824" y="0"/>
                        <a:pt x="113133" y="0"/>
                      </a:cubicBezTo>
                      <a:close/>
                    </a:path>
                  </a:pathLst>
                </a:custGeom>
                <a:solidFill>
                  <a:srgbClr val="5A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14;p31"/>
                <p:cNvSpPr/>
                <p:nvPr/>
              </p:nvSpPr>
              <p:spPr>
                <a:xfrm>
                  <a:off x="4524505" y="3679509"/>
                  <a:ext cx="371046" cy="47819"/>
                </a:xfrm>
                <a:custGeom>
                  <a:avLst/>
                  <a:gdLst/>
                  <a:ahLst/>
                  <a:cxnLst/>
                  <a:rect l="l" t="t" r="r" b="b"/>
                  <a:pathLst>
                    <a:path w="50489" h="6128" extrusionOk="0">
                      <a:moveTo>
                        <a:pt x="3064" y="0"/>
                      </a:moveTo>
                      <a:cubicBezTo>
                        <a:pt x="1373" y="0"/>
                        <a:pt x="0" y="1373"/>
                        <a:pt x="0" y="3064"/>
                      </a:cubicBezTo>
                      <a:cubicBezTo>
                        <a:pt x="0" y="4755"/>
                        <a:pt x="1373" y="6127"/>
                        <a:pt x="3064" y="6127"/>
                      </a:cubicBezTo>
                      <a:lnTo>
                        <a:pt x="47425" y="6127"/>
                      </a:lnTo>
                      <a:cubicBezTo>
                        <a:pt x="49116" y="6127"/>
                        <a:pt x="50488" y="4755"/>
                        <a:pt x="50488" y="3064"/>
                      </a:cubicBezTo>
                      <a:cubicBezTo>
                        <a:pt x="50488" y="1373"/>
                        <a:pt x="49116" y="0"/>
                        <a:pt x="47425" y="0"/>
                      </a:cubicBezTo>
                      <a:close/>
                    </a:path>
                  </a:pathLst>
                </a:custGeom>
                <a:solidFill>
                  <a:srgbClr val="5A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15;p31"/>
                <p:cNvSpPr/>
                <p:nvPr/>
              </p:nvSpPr>
              <p:spPr>
                <a:xfrm>
                  <a:off x="5303503" y="3889499"/>
                  <a:ext cx="288193" cy="355875"/>
                </a:xfrm>
                <a:custGeom>
                  <a:avLst/>
                  <a:gdLst/>
                  <a:ahLst/>
                  <a:cxnLst/>
                  <a:rect l="l" t="t" r="r" b="b"/>
                  <a:pathLst>
                    <a:path w="39215" h="45605" extrusionOk="0">
                      <a:moveTo>
                        <a:pt x="1" y="1"/>
                      </a:moveTo>
                      <a:lnTo>
                        <a:pt x="1" y="42499"/>
                      </a:lnTo>
                      <a:cubicBezTo>
                        <a:pt x="1" y="43675"/>
                        <a:pt x="687" y="44754"/>
                        <a:pt x="1716" y="45268"/>
                      </a:cubicBezTo>
                      <a:cubicBezTo>
                        <a:pt x="2159" y="45495"/>
                        <a:pt x="2637" y="45605"/>
                        <a:pt x="3113" y="45605"/>
                      </a:cubicBezTo>
                      <a:cubicBezTo>
                        <a:pt x="3769" y="45605"/>
                        <a:pt x="4422" y="45396"/>
                        <a:pt x="4976" y="44999"/>
                      </a:cubicBezTo>
                      <a:lnTo>
                        <a:pt x="17745" y="35416"/>
                      </a:lnTo>
                      <a:cubicBezTo>
                        <a:pt x="18296" y="35011"/>
                        <a:pt x="18952" y="34809"/>
                        <a:pt x="19608" y="34809"/>
                      </a:cubicBezTo>
                      <a:cubicBezTo>
                        <a:pt x="20263" y="34809"/>
                        <a:pt x="20919" y="35011"/>
                        <a:pt x="21470" y="35416"/>
                      </a:cubicBezTo>
                      <a:lnTo>
                        <a:pt x="34239" y="44999"/>
                      </a:lnTo>
                      <a:cubicBezTo>
                        <a:pt x="34793" y="45396"/>
                        <a:pt x="35446" y="45605"/>
                        <a:pt x="36102" y="45605"/>
                      </a:cubicBezTo>
                      <a:cubicBezTo>
                        <a:pt x="36578" y="45605"/>
                        <a:pt x="37056" y="45495"/>
                        <a:pt x="37499" y="45268"/>
                      </a:cubicBezTo>
                      <a:cubicBezTo>
                        <a:pt x="38553" y="44754"/>
                        <a:pt x="39215" y="43675"/>
                        <a:pt x="39215" y="42499"/>
                      </a:cubicBezTo>
                      <a:lnTo>
                        <a:pt x="39215" y="1"/>
                      </a:lnTo>
                      <a:close/>
                    </a:path>
                  </a:pathLst>
                </a:custGeom>
                <a:solidFill>
                  <a:srgbClr val="708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16;p31"/>
                <p:cNvSpPr/>
                <p:nvPr/>
              </p:nvSpPr>
              <p:spPr>
                <a:xfrm>
                  <a:off x="5515677" y="3889499"/>
                  <a:ext cx="76018" cy="355867"/>
                </a:xfrm>
                <a:custGeom>
                  <a:avLst/>
                  <a:gdLst/>
                  <a:ahLst/>
                  <a:cxnLst/>
                  <a:rect l="l" t="t" r="r" b="b"/>
                  <a:pathLst>
                    <a:path w="10344" h="45604" extrusionOk="0">
                      <a:moveTo>
                        <a:pt x="1" y="1"/>
                      </a:moveTo>
                      <a:lnTo>
                        <a:pt x="1" y="40979"/>
                      </a:lnTo>
                      <a:lnTo>
                        <a:pt x="5368" y="44974"/>
                      </a:lnTo>
                      <a:cubicBezTo>
                        <a:pt x="5926" y="45389"/>
                        <a:pt x="6583" y="45603"/>
                        <a:pt x="7243" y="45603"/>
                      </a:cubicBezTo>
                      <a:cubicBezTo>
                        <a:pt x="7715" y="45603"/>
                        <a:pt x="8188" y="45493"/>
                        <a:pt x="8628" y="45268"/>
                      </a:cubicBezTo>
                      <a:cubicBezTo>
                        <a:pt x="9682" y="44754"/>
                        <a:pt x="10344" y="43675"/>
                        <a:pt x="10344" y="42499"/>
                      </a:cubicBezTo>
                      <a:lnTo>
                        <a:pt x="10344" y="1"/>
                      </a:lnTo>
                      <a:close/>
                    </a:path>
                  </a:pathLst>
                </a:custGeom>
                <a:solidFill>
                  <a:srgbClr val="3257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17;p31"/>
                <p:cNvSpPr/>
                <p:nvPr/>
              </p:nvSpPr>
              <p:spPr>
                <a:xfrm>
                  <a:off x="5176703" y="3432788"/>
                  <a:ext cx="541793" cy="575299"/>
                </a:xfrm>
                <a:custGeom>
                  <a:avLst/>
                  <a:gdLst/>
                  <a:ahLst/>
                  <a:cxnLst/>
                  <a:rect l="l" t="t" r="r" b="b"/>
                  <a:pathLst>
                    <a:path w="73723" h="73724" extrusionOk="0">
                      <a:moveTo>
                        <a:pt x="36862" y="1"/>
                      </a:moveTo>
                      <a:cubicBezTo>
                        <a:pt x="16519" y="1"/>
                        <a:pt x="0" y="16520"/>
                        <a:pt x="0" y="36862"/>
                      </a:cubicBezTo>
                      <a:cubicBezTo>
                        <a:pt x="0" y="57229"/>
                        <a:pt x="16519" y="73723"/>
                        <a:pt x="36862" y="73723"/>
                      </a:cubicBezTo>
                      <a:cubicBezTo>
                        <a:pt x="57228" y="73723"/>
                        <a:pt x="73723" y="57229"/>
                        <a:pt x="73723" y="36862"/>
                      </a:cubicBezTo>
                      <a:cubicBezTo>
                        <a:pt x="73723" y="16520"/>
                        <a:pt x="57228" y="1"/>
                        <a:pt x="36862" y="1"/>
                      </a:cubicBezTo>
                      <a:close/>
                    </a:path>
                  </a:pathLst>
                </a:custGeom>
                <a:solidFill>
                  <a:srgbClr val="F9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18;p31"/>
                <p:cNvSpPr/>
                <p:nvPr/>
              </p:nvSpPr>
              <p:spPr>
                <a:xfrm>
                  <a:off x="5315570" y="3554139"/>
                  <a:ext cx="264058" cy="342640"/>
                </a:xfrm>
                <a:custGeom>
                  <a:avLst/>
                  <a:gdLst/>
                  <a:ahLst/>
                  <a:cxnLst/>
                  <a:rect l="l" t="t" r="r" b="b"/>
                  <a:pathLst>
                    <a:path w="35931" h="43909" extrusionOk="0">
                      <a:moveTo>
                        <a:pt x="17969" y="1"/>
                      </a:moveTo>
                      <a:cubicBezTo>
                        <a:pt x="17175" y="1"/>
                        <a:pt x="16385" y="307"/>
                        <a:pt x="15784" y="920"/>
                      </a:cubicBezTo>
                      <a:lnTo>
                        <a:pt x="5711" y="10968"/>
                      </a:lnTo>
                      <a:cubicBezTo>
                        <a:pt x="1" y="16679"/>
                        <a:pt x="1" y="25943"/>
                        <a:pt x="5711" y="31654"/>
                      </a:cubicBezTo>
                      <a:lnTo>
                        <a:pt x="17966" y="43908"/>
                      </a:lnTo>
                      <a:lnTo>
                        <a:pt x="30220" y="31654"/>
                      </a:lnTo>
                      <a:cubicBezTo>
                        <a:pt x="35931" y="25943"/>
                        <a:pt x="35931" y="16679"/>
                        <a:pt x="30220" y="10968"/>
                      </a:cubicBezTo>
                      <a:lnTo>
                        <a:pt x="20171" y="920"/>
                      </a:lnTo>
                      <a:cubicBezTo>
                        <a:pt x="19559" y="307"/>
                        <a:pt x="18762" y="1"/>
                        <a:pt x="17969" y="1"/>
                      </a:cubicBezTo>
                      <a:close/>
                    </a:path>
                  </a:pathLst>
                </a:custGeom>
                <a:solidFill>
                  <a:srgbClr val="708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19;p31"/>
                <p:cNvSpPr/>
                <p:nvPr/>
              </p:nvSpPr>
              <p:spPr>
                <a:xfrm>
                  <a:off x="5425086" y="3696528"/>
                  <a:ext cx="45035" cy="224153"/>
                </a:xfrm>
                <a:custGeom>
                  <a:avLst/>
                  <a:gdLst/>
                  <a:ahLst/>
                  <a:cxnLst/>
                  <a:rect l="l" t="t" r="r" b="b"/>
                  <a:pathLst>
                    <a:path w="6128" h="28725" extrusionOk="0">
                      <a:moveTo>
                        <a:pt x="3064" y="0"/>
                      </a:moveTo>
                      <a:cubicBezTo>
                        <a:pt x="1373" y="0"/>
                        <a:pt x="0" y="1373"/>
                        <a:pt x="0" y="3064"/>
                      </a:cubicBezTo>
                      <a:lnTo>
                        <a:pt x="0" y="25661"/>
                      </a:lnTo>
                      <a:cubicBezTo>
                        <a:pt x="0" y="27352"/>
                        <a:pt x="1373" y="28725"/>
                        <a:pt x="3064" y="28725"/>
                      </a:cubicBezTo>
                      <a:cubicBezTo>
                        <a:pt x="4755" y="28725"/>
                        <a:pt x="6127" y="27352"/>
                        <a:pt x="6127" y="25661"/>
                      </a:cubicBezTo>
                      <a:lnTo>
                        <a:pt x="6127" y="3064"/>
                      </a:lnTo>
                      <a:cubicBezTo>
                        <a:pt x="6127" y="1373"/>
                        <a:pt x="4755" y="0"/>
                        <a:pt x="3064" y="0"/>
                      </a:cubicBezTo>
                      <a:close/>
                    </a:path>
                  </a:pathLst>
                </a:custGeom>
                <a:solidFill>
                  <a:srgbClr val="3257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20;p31"/>
                <p:cNvSpPr/>
                <p:nvPr/>
              </p:nvSpPr>
              <p:spPr>
                <a:xfrm>
                  <a:off x="5403465" y="3432788"/>
                  <a:ext cx="315031" cy="575299"/>
                </a:xfrm>
                <a:custGeom>
                  <a:avLst/>
                  <a:gdLst/>
                  <a:ahLst/>
                  <a:cxnLst/>
                  <a:rect l="l" t="t" r="r" b="b"/>
                  <a:pathLst>
                    <a:path w="42867" h="73724" extrusionOk="0">
                      <a:moveTo>
                        <a:pt x="6006" y="1"/>
                      </a:moveTo>
                      <a:cubicBezTo>
                        <a:pt x="3947" y="1"/>
                        <a:pt x="1937" y="172"/>
                        <a:pt x="1" y="491"/>
                      </a:cubicBezTo>
                      <a:cubicBezTo>
                        <a:pt x="17476" y="3358"/>
                        <a:pt x="30833" y="18554"/>
                        <a:pt x="30833" y="36862"/>
                      </a:cubicBezTo>
                      <a:cubicBezTo>
                        <a:pt x="30833" y="55170"/>
                        <a:pt x="17476" y="70365"/>
                        <a:pt x="1" y="73233"/>
                      </a:cubicBezTo>
                      <a:cubicBezTo>
                        <a:pt x="1962" y="73552"/>
                        <a:pt x="3947" y="73723"/>
                        <a:pt x="6006" y="73723"/>
                      </a:cubicBezTo>
                      <a:cubicBezTo>
                        <a:pt x="26372" y="73723"/>
                        <a:pt x="42867" y="57229"/>
                        <a:pt x="42867" y="36862"/>
                      </a:cubicBezTo>
                      <a:cubicBezTo>
                        <a:pt x="42867" y="16520"/>
                        <a:pt x="26372" y="1"/>
                        <a:pt x="6006" y="1"/>
                      </a:cubicBezTo>
                      <a:close/>
                    </a:path>
                  </a:pathLst>
                </a:custGeom>
                <a:solidFill>
                  <a:srgbClr val="E7A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0" name="矩形 249"/>
            <p:cNvSpPr/>
            <p:nvPr/>
          </p:nvSpPr>
          <p:spPr>
            <a:xfrm>
              <a:off x="6199085" y="4113199"/>
              <a:ext cx="2995406" cy="394561"/>
            </a:xfrm>
            <a:prstGeom prst="rect">
              <a:avLst/>
            </a:prstGeom>
          </p:spPr>
          <p:txBody>
            <a:bodyPr wrap="none" anchor="ctr">
              <a:spAutoFit/>
            </a:bodyPr>
            <a:lstStyle/>
            <a:p>
              <a:pPr algn="ctr"/>
              <a:r>
                <a:rPr lang="en-US" altLang="zh-TW" sz="2400" dirty="0">
                  <a:solidFill>
                    <a:schemeClr val="bg2">
                      <a:lumMod val="10000"/>
                    </a:schemeClr>
                  </a:solidFill>
                  <a:latin typeface="Arial" pitchFamily="34" charset="0"/>
                  <a:cs typeface="Arial" pitchFamily="34" charset="0"/>
                </a:rPr>
                <a:t>Excellence Award</a:t>
              </a:r>
              <a:endParaRPr lang="zh-TW" altLang="en-US" sz="2400" dirty="0">
                <a:solidFill>
                  <a:schemeClr val="bg2">
                    <a:lumMod val="10000"/>
                  </a:schemeClr>
                </a:solidFill>
              </a:endParaRPr>
            </a:p>
          </p:txBody>
        </p:sp>
      </p:grpSp>
      <p:sp>
        <p:nvSpPr>
          <p:cNvPr id="210" name="投影片編號版面配置區 2"/>
          <p:cNvSpPr>
            <a:spLocks noGrp="1"/>
          </p:cNvSpPr>
          <p:nvPr>
            <p:ph type="sldNum" sz="quarter" idx="4294967295"/>
          </p:nvPr>
        </p:nvSpPr>
        <p:spPr bwMode="auto">
          <a:xfrm>
            <a:off x="8678863" y="6362700"/>
            <a:ext cx="327025" cy="276225"/>
          </a:xfrm>
          <a:prstGeom prst="rect">
            <a:avLst/>
          </a:prstGeom>
          <a:noFill/>
          <a:ln>
            <a:miter lim="800000"/>
            <a:headEnd/>
            <a:tailEnd/>
          </a:ln>
        </p:spPr>
        <p:txBody>
          <a:bodyPr anchor="ctr"/>
          <a:lstStyle/>
          <a:p>
            <a:fld id="{FFB4C2A9-90F4-4C41-963D-3D434FC13EDE}" type="slidenum">
              <a:rPr lang="zh-TW" altLang="en-US" sz="800" smtClean="0">
                <a:latin typeface="微軟正黑體" pitchFamily="34" charset="-120"/>
                <a:ea typeface="微軟正黑體" pitchFamily="34" charset="-120"/>
              </a:rPr>
              <a:pPr/>
              <a:t>27</a:t>
            </a:fld>
            <a:endParaRPr lang="zh-TW" altLang="en-US" sz="800" dirty="0">
              <a:latin typeface="微軟正黑體" pitchFamily="34" charset="-120"/>
              <a:ea typeface="微軟正黑體" pitchFamily="34" charset="-120"/>
            </a:endParaRPr>
          </a:p>
        </p:txBody>
      </p:sp>
      <p:sp>
        <p:nvSpPr>
          <p:cNvPr id="211" name="矩形 62">
            <a:extLst>
              <a:ext uri="{FF2B5EF4-FFF2-40B4-BE49-F238E27FC236}">
                <a16:creationId xmlns:a16="http://schemas.microsoft.com/office/drawing/2014/main" xmlns="" id="{BF325A18-4F60-4B7A-B58C-0B966E8DEE48}"/>
              </a:ext>
            </a:extLst>
          </p:cNvPr>
          <p:cNvSpPr>
            <a:spLocks noChangeArrowheads="1"/>
          </p:cNvSpPr>
          <p:nvPr/>
        </p:nvSpPr>
        <p:spPr bwMode="auto">
          <a:xfrm>
            <a:off x="266700" y="568325"/>
            <a:ext cx="7296150" cy="480131"/>
          </a:xfrm>
          <a:prstGeom prst="rect">
            <a:avLst/>
          </a:prstGeom>
          <a:noFill/>
          <a:ln w="9525">
            <a:noFill/>
            <a:miter lim="800000"/>
            <a:headEnd/>
            <a:tailEnd/>
          </a:ln>
        </p:spPr>
        <p:txBody>
          <a:bodyPr>
            <a:spAutoFit/>
          </a:bodyPr>
          <a:lstStyle/>
          <a:p>
            <a:pPr marL="457200" lvl="3" indent="-457200" eaLnBrk="0" hangingPunct="0">
              <a:lnSpc>
                <a:spcPct val="90000"/>
              </a:lnSpc>
              <a:defRPr/>
            </a:pPr>
            <a:r>
              <a:rPr lang="en-US" altLang="zh-TW" sz="2800" b="1" dirty="0">
                <a:solidFill>
                  <a:srgbClr val="2F5597"/>
                </a:solidFill>
                <a:ea typeface="Microsoft JhengHei" pitchFamily="34" charset="-120"/>
              </a:rPr>
              <a:t>Sustainable Environment – Waste</a:t>
            </a:r>
            <a:endParaRPr lang="zh-TW" altLang="en-US" sz="2800" b="1" dirty="0">
              <a:solidFill>
                <a:srgbClr val="2F5597"/>
              </a:solidFill>
              <a:ea typeface="Microsoft JhengHei" pitchFamily="34" charset="-12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p:cNvPicPr>
            <a:picLocks noChangeAspect="1" noChangeArrowheads="1"/>
          </p:cNvPicPr>
          <p:nvPr/>
        </p:nvPicPr>
        <p:blipFill>
          <a:blip r:embed="rId2"/>
          <a:srcRect/>
          <a:stretch>
            <a:fillRect/>
          </a:stretch>
        </p:blipFill>
        <p:spPr bwMode="auto">
          <a:xfrm>
            <a:off x="5422202" y="2088296"/>
            <a:ext cx="1895475" cy="2066925"/>
          </a:xfrm>
          <a:prstGeom prst="rect">
            <a:avLst/>
          </a:prstGeom>
          <a:noFill/>
          <a:ln w="9525">
            <a:noFill/>
            <a:miter lim="800000"/>
            <a:headEnd/>
            <a:tailEnd/>
          </a:ln>
        </p:spPr>
      </p:pic>
      <p:sp>
        <p:nvSpPr>
          <p:cNvPr id="253" name="文字版面配置區 4"/>
          <p:cNvSpPr txBox="1">
            <a:spLocks/>
          </p:cNvSpPr>
          <p:nvPr/>
        </p:nvSpPr>
        <p:spPr bwMode="auto">
          <a:xfrm>
            <a:off x="338138" y="1054101"/>
            <a:ext cx="8328025" cy="482600"/>
          </a:xfrm>
          <a:prstGeom prst="rect">
            <a:avLst/>
          </a:prstGeom>
          <a:noFill/>
          <a:ln w="9525">
            <a:noFill/>
            <a:miter lim="800000"/>
            <a:headEnd/>
            <a:tailEnd/>
          </a:ln>
        </p:spPr>
        <p:txBody>
          <a:bodyPr/>
          <a:lstStyle/>
          <a:p>
            <a:pPr marL="228600" indent="-228600" algn="just" defTabSz="914400">
              <a:lnSpc>
                <a:spcPct val="90000"/>
              </a:lnSpc>
              <a:spcBef>
                <a:spcPts val="600"/>
              </a:spcBef>
              <a:buFont typeface="Wingdings" pitchFamily="2" charset="2"/>
              <a:buChar char="Ø"/>
            </a:pPr>
            <a:r>
              <a:rPr lang="en-US" altLang="zh-TW" sz="1400" dirty="0">
                <a:solidFill>
                  <a:srgbClr val="000000"/>
                </a:solidFill>
                <a:latin typeface="Arial" pitchFamily="34" charset="0"/>
                <a:ea typeface="MS PGothic" pitchFamily="34" charset="-128"/>
                <a:cs typeface="Arial" pitchFamily="34" charset="0"/>
              </a:rPr>
              <a:t>SAS devotes our love to the ones that in need via donations. We also extend our care to environment through corporate volunteers by a series of activities like beach cleaning.</a:t>
            </a:r>
          </a:p>
        </p:txBody>
      </p:sp>
      <p:grpSp>
        <p:nvGrpSpPr>
          <p:cNvPr id="2" name="群組 1">
            <a:extLst>
              <a:ext uri="{FF2B5EF4-FFF2-40B4-BE49-F238E27FC236}">
                <a16:creationId xmlns:a16="http://schemas.microsoft.com/office/drawing/2014/main" xmlns="" id="{79105208-F1D1-4AF6-B195-E36176402D8D}"/>
              </a:ext>
            </a:extLst>
          </p:cNvPr>
          <p:cNvGrpSpPr/>
          <p:nvPr/>
        </p:nvGrpSpPr>
        <p:grpSpPr>
          <a:xfrm>
            <a:off x="4672270" y="1636234"/>
            <a:ext cx="3626069" cy="4520352"/>
            <a:chOff x="4502150" y="1625601"/>
            <a:chExt cx="3626069" cy="4754612"/>
          </a:xfrm>
        </p:grpSpPr>
        <p:sp>
          <p:nvSpPr>
            <p:cNvPr id="48" name="文字方塊 47"/>
            <p:cNvSpPr txBox="1"/>
            <p:nvPr/>
          </p:nvSpPr>
          <p:spPr>
            <a:xfrm>
              <a:off x="4502150" y="5554710"/>
              <a:ext cx="3626069" cy="825503"/>
            </a:xfrm>
            <a:prstGeom prst="rect">
              <a:avLst/>
            </a:prstGeom>
            <a:solidFill>
              <a:schemeClr val="accent2">
                <a:lumMod val="75000"/>
              </a:schemeClr>
            </a:solid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altLang="zh-TW" sz="1500" b="1" dirty="0">
                  <a:solidFill>
                    <a:schemeClr val="bg1"/>
                  </a:solidFill>
                </a:rPr>
                <a:t>2020 Nov. </a:t>
              </a:r>
            </a:p>
            <a:p>
              <a:pPr algn="ctr"/>
              <a:r>
                <a:rPr lang="en-US" altLang="zh-TW" sz="1500" b="1" dirty="0">
                  <a:solidFill>
                    <a:schemeClr val="bg1"/>
                  </a:solidFill>
                </a:rPr>
                <a:t>Fund for Children and Families Garden Party Charity</a:t>
              </a:r>
              <a:endParaRPr lang="zh-TW" altLang="en-US" sz="1500" b="1" dirty="0">
                <a:solidFill>
                  <a:schemeClr val="bg1"/>
                </a:solidFill>
              </a:endParaRPr>
            </a:p>
          </p:txBody>
        </p:sp>
        <p:grpSp>
          <p:nvGrpSpPr>
            <p:cNvPr id="33" name="Google Shape;5187;p84"/>
            <p:cNvGrpSpPr/>
            <p:nvPr/>
          </p:nvGrpSpPr>
          <p:grpSpPr>
            <a:xfrm>
              <a:off x="4763346" y="1625601"/>
              <a:ext cx="2760714" cy="3849402"/>
              <a:chOff x="1511022" y="1617275"/>
              <a:chExt cx="1090649" cy="1327200"/>
            </a:xfrm>
          </p:grpSpPr>
          <p:sp>
            <p:nvSpPr>
              <p:cNvPr id="40" name="Google Shape;5189;p84"/>
              <p:cNvSpPr/>
              <p:nvPr/>
            </p:nvSpPr>
            <p:spPr>
              <a:xfrm>
                <a:off x="1511022" y="1617275"/>
                <a:ext cx="1090649"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190;p84"/>
              <p:cNvSpPr/>
              <p:nvPr/>
            </p:nvSpPr>
            <p:spPr>
              <a:xfrm>
                <a:off x="1906673"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 name="投影片編號版面配置區 2"/>
          <p:cNvSpPr>
            <a:spLocks noGrp="1"/>
          </p:cNvSpPr>
          <p:nvPr>
            <p:ph type="sldNum" sz="quarter" idx="4294967295"/>
          </p:nvPr>
        </p:nvSpPr>
        <p:spPr bwMode="auto">
          <a:xfrm>
            <a:off x="8678863" y="6362700"/>
            <a:ext cx="327025" cy="276225"/>
          </a:xfrm>
          <a:prstGeom prst="rect">
            <a:avLst/>
          </a:prstGeom>
          <a:noFill/>
          <a:ln>
            <a:miter lim="800000"/>
            <a:headEnd/>
            <a:tailEnd/>
          </a:ln>
        </p:spPr>
        <p:txBody>
          <a:bodyPr anchor="ctr"/>
          <a:lstStyle/>
          <a:p>
            <a:fld id="{FFB4C2A9-90F4-4C41-963D-3D434FC13EDE}" type="slidenum">
              <a:rPr lang="zh-TW" altLang="en-US" sz="800" smtClean="0">
                <a:latin typeface="微軟正黑體" pitchFamily="34" charset="-120"/>
                <a:ea typeface="微軟正黑體" pitchFamily="34" charset="-120"/>
              </a:rPr>
              <a:pPr/>
              <a:t>28</a:t>
            </a:fld>
            <a:endParaRPr lang="zh-TW" altLang="en-US" sz="800" dirty="0">
              <a:latin typeface="微軟正黑體" pitchFamily="34" charset="-120"/>
              <a:ea typeface="微軟正黑體" pitchFamily="34" charset="-120"/>
            </a:endParaRPr>
          </a:p>
        </p:txBody>
      </p:sp>
      <p:grpSp>
        <p:nvGrpSpPr>
          <p:cNvPr id="26" name="群組 25">
            <a:extLst>
              <a:ext uri="{FF2B5EF4-FFF2-40B4-BE49-F238E27FC236}">
                <a16:creationId xmlns:a16="http://schemas.microsoft.com/office/drawing/2014/main" xmlns="" id="{BF78CDF1-42E8-4C23-87A9-731B9A6D98C4}"/>
              </a:ext>
            </a:extLst>
          </p:cNvPr>
          <p:cNvGrpSpPr/>
          <p:nvPr/>
        </p:nvGrpSpPr>
        <p:grpSpPr>
          <a:xfrm>
            <a:off x="817075" y="1630737"/>
            <a:ext cx="3626069" cy="4520323"/>
            <a:chOff x="4502150" y="1625601"/>
            <a:chExt cx="3626069" cy="4754579"/>
          </a:xfrm>
        </p:grpSpPr>
        <p:sp>
          <p:nvSpPr>
            <p:cNvPr id="27" name="文字方塊 26">
              <a:extLst>
                <a:ext uri="{FF2B5EF4-FFF2-40B4-BE49-F238E27FC236}">
                  <a16:creationId xmlns:a16="http://schemas.microsoft.com/office/drawing/2014/main" xmlns="" id="{F77C8200-D8CD-4F42-93BA-A1936213DB3C}"/>
                </a:ext>
              </a:extLst>
            </p:cNvPr>
            <p:cNvSpPr txBox="1"/>
            <p:nvPr/>
          </p:nvSpPr>
          <p:spPr>
            <a:xfrm>
              <a:off x="4502150" y="5554710"/>
              <a:ext cx="3626069" cy="825470"/>
            </a:xfrm>
            <a:prstGeom prst="rect">
              <a:avLst/>
            </a:prstGeom>
            <a:solidFill>
              <a:schemeClr val="accent2">
                <a:lumMod val="75000"/>
              </a:schemeClr>
            </a:solid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lnSpc>
                  <a:spcPct val="150000"/>
                </a:lnSpc>
              </a:pPr>
              <a:r>
                <a:rPr lang="en-US" altLang="zh-TW" sz="1500" b="1" dirty="0">
                  <a:solidFill>
                    <a:schemeClr val="bg1"/>
                  </a:solidFill>
                </a:rPr>
                <a:t>2020 Nov. </a:t>
              </a:r>
            </a:p>
            <a:p>
              <a:pPr algn="ctr"/>
              <a:r>
                <a:rPr lang="en-US" altLang="zh-TW" sz="1500" b="1" dirty="0" err="1">
                  <a:solidFill>
                    <a:schemeClr val="bg1"/>
                  </a:solidFill>
                </a:rPr>
                <a:t>Zhunan</a:t>
              </a:r>
              <a:r>
                <a:rPr lang="en-US" altLang="zh-TW" sz="1500" b="1" dirty="0">
                  <a:solidFill>
                    <a:schemeClr val="bg1"/>
                  </a:solidFill>
                </a:rPr>
                <a:t> Long Fong Beach Cleaning</a:t>
              </a:r>
              <a:endParaRPr lang="zh-TW" altLang="en-US" sz="1500" b="1" dirty="0">
                <a:solidFill>
                  <a:schemeClr val="bg1"/>
                </a:solidFill>
              </a:endParaRPr>
            </a:p>
          </p:txBody>
        </p:sp>
        <p:grpSp>
          <p:nvGrpSpPr>
            <p:cNvPr id="28" name="Google Shape;5187;p84">
              <a:extLst>
                <a:ext uri="{FF2B5EF4-FFF2-40B4-BE49-F238E27FC236}">
                  <a16:creationId xmlns:a16="http://schemas.microsoft.com/office/drawing/2014/main" xmlns="" id="{48413186-79A2-4A01-A87A-61BD894314EF}"/>
                </a:ext>
              </a:extLst>
            </p:cNvPr>
            <p:cNvGrpSpPr/>
            <p:nvPr/>
          </p:nvGrpSpPr>
          <p:grpSpPr>
            <a:xfrm>
              <a:off x="4763346" y="1625601"/>
              <a:ext cx="2760714" cy="3849402"/>
              <a:chOff x="1511022" y="1617275"/>
              <a:chExt cx="1090649" cy="1327200"/>
            </a:xfrm>
          </p:grpSpPr>
          <p:sp>
            <p:nvSpPr>
              <p:cNvPr id="30" name="Google Shape;5189;p84">
                <a:extLst>
                  <a:ext uri="{FF2B5EF4-FFF2-40B4-BE49-F238E27FC236}">
                    <a16:creationId xmlns:a16="http://schemas.microsoft.com/office/drawing/2014/main" xmlns="" id="{C15D9AE0-206D-481A-A1EE-76D38C33DC45}"/>
                  </a:ext>
                </a:extLst>
              </p:cNvPr>
              <p:cNvSpPr/>
              <p:nvPr/>
            </p:nvSpPr>
            <p:spPr>
              <a:xfrm>
                <a:off x="1511022" y="1617275"/>
                <a:ext cx="1090649"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00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5190;p84">
                <a:extLst>
                  <a:ext uri="{FF2B5EF4-FFF2-40B4-BE49-F238E27FC236}">
                    <a16:creationId xmlns:a16="http://schemas.microsoft.com/office/drawing/2014/main" xmlns="" id="{8A2684A4-9071-44FA-ADD7-20C743614405}"/>
                  </a:ext>
                </a:extLst>
              </p:cNvPr>
              <p:cNvSpPr/>
              <p:nvPr/>
            </p:nvSpPr>
            <p:spPr>
              <a:xfrm>
                <a:off x="1906673"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00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 name="矩形 62">
            <a:extLst>
              <a:ext uri="{FF2B5EF4-FFF2-40B4-BE49-F238E27FC236}">
                <a16:creationId xmlns:a16="http://schemas.microsoft.com/office/drawing/2014/main" xmlns="" id="{E8678377-1A97-4EDB-986B-DF537E7911C7}"/>
              </a:ext>
            </a:extLst>
          </p:cNvPr>
          <p:cNvSpPr>
            <a:spLocks noChangeArrowheads="1"/>
          </p:cNvSpPr>
          <p:nvPr/>
        </p:nvSpPr>
        <p:spPr bwMode="auto">
          <a:xfrm>
            <a:off x="266700" y="568325"/>
            <a:ext cx="7296150" cy="480131"/>
          </a:xfrm>
          <a:prstGeom prst="rect">
            <a:avLst/>
          </a:prstGeom>
          <a:noFill/>
          <a:ln w="9525">
            <a:noFill/>
            <a:miter lim="800000"/>
            <a:headEnd/>
            <a:tailEnd/>
          </a:ln>
        </p:spPr>
        <p:txBody>
          <a:bodyPr>
            <a:spAutoFit/>
          </a:bodyPr>
          <a:lstStyle/>
          <a:p>
            <a:pPr marL="457200" lvl="3" indent="-457200" eaLnBrk="0" hangingPunct="0">
              <a:lnSpc>
                <a:spcPct val="90000"/>
              </a:lnSpc>
              <a:defRPr/>
            </a:pPr>
            <a:r>
              <a:rPr lang="en-US" altLang="zh-TW" sz="2800" b="1" dirty="0">
                <a:solidFill>
                  <a:srgbClr val="2F5597"/>
                </a:solidFill>
                <a:ea typeface="Microsoft JhengHei" pitchFamily="34" charset="-120"/>
              </a:rPr>
              <a:t>Charity and Environment Protection</a:t>
            </a:r>
            <a:endParaRPr lang="zh-TW" altLang="en-US" sz="2800" b="1" dirty="0">
              <a:solidFill>
                <a:srgbClr val="2F5597"/>
              </a:solidFill>
              <a:ea typeface="Microsoft JhengHei" pitchFamily="34" charset="-120"/>
            </a:endParaRPr>
          </a:p>
        </p:txBody>
      </p:sp>
      <p:sp>
        <p:nvSpPr>
          <p:cNvPr id="17" name="Google Shape;5188;p84">
            <a:extLst>
              <a:ext uri="{FF2B5EF4-FFF2-40B4-BE49-F238E27FC236}">
                <a16:creationId xmlns:a16="http://schemas.microsoft.com/office/drawing/2014/main" xmlns="" id="{04D828CC-CA3E-4925-87C6-71722A3707D7}"/>
              </a:ext>
            </a:extLst>
          </p:cNvPr>
          <p:cNvSpPr/>
          <p:nvPr/>
        </p:nvSpPr>
        <p:spPr>
          <a:xfrm>
            <a:off x="1521368" y="2113643"/>
            <a:ext cx="1874333" cy="2041578"/>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blipFill>
            <a:blip r:embed="rId3" cstate="screen">
              <a:extLst>
                <a:ext uri="{BEBA8EAE-BF5A-486C-A8C5-ECC9F3942E4B}">
                  <a14:imgProps xmlns:a14="http://schemas.microsoft.com/office/drawing/2010/main" xmlns="">
                    <a14:imgLayer r:embed="rId4">
                      <a14:imgEffect>
                        <a14:brightnessContrast bright="20000"/>
                      </a14:imgEffect>
                    </a14:imgLayer>
                  </a14:imgProps>
                </a:ext>
                <a:ext uri="{28A0092B-C50C-407E-A947-70E740481C1C}">
                  <a14:useLocalDpi xmlns:a14="http://schemas.microsoft.com/office/drawing/2010/main" xmlns=""/>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half" idx="2"/>
          </p:nvPr>
        </p:nvSpPr>
        <p:spPr>
          <a:xfrm>
            <a:off x="395138" y="1102151"/>
            <a:ext cx="8132912" cy="5156200"/>
          </a:xfrm>
        </p:spPr>
        <p:txBody>
          <a:bodyPr>
            <a:normAutofit/>
          </a:bodyPr>
          <a:lstStyle/>
          <a:p>
            <a:pPr marL="342900" lvl="1" indent="-342900" algn="just">
              <a:lnSpc>
                <a:spcPct val="130000"/>
              </a:lnSpc>
              <a:spcBef>
                <a:spcPts val="1200"/>
              </a:spcBef>
              <a:spcAft>
                <a:spcPts val="0"/>
              </a:spcAft>
              <a:buClrTx/>
              <a:buSzPct val="100000"/>
              <a:buFont typeface="+mj-lt"/>
              <a:buAutoNum type="arabicPeriod"/>
              <a:defRPr/>
            </a:pPr>
            <a:r>
              <a:rPr lang="en-US" altLang="zh-TW" sz="1800" b="1" dirty="0">
                <a:solidFill>
                  <a:srgbClr val="1F497D"/>
                </a:solidFill>
                <a:cs typeface="Arial" pitchFamily="34" charset="0"/>
              </a:rPr>
              <a:t>2020</a:t>
            </a:r>
            <a:endParaRPr lang="en-US" altLang="zh-TW" sz="1800" dirty="0">
              <a:solidFill>
                <a:srgbClr val="FF0000"/>
              </a:solidFill>
              <a:cs typeface="Arial" pitchFamily="34" charset="0"/>
            </a:endParaRPr>
          </a:p>
          <a:p>
            <a:pPr marL="406800" lvl="2" indent="-230400" algn="just">
              <a:lnSpc>
                <a:spcPct val="100000"/>
              </a:lnSpc>
              <a:spcBef>
                <a:spcPts val="600"/>
              </a:spcBef>
              <a:buClrTx/>
              <a:buSzPct val="100000"/>
              <a:buFont typeface="Wingdings" panose="05000000000000000000" pitchFamily="2" charset="2"/>
              <a:buChar char="n"/>
              <a:defRPr/>
            </a:pPr>
            <a:r>
              <a:rPr lang="en-US" altLang="zh-TW" sz="1400" b="1" dirty="0">
                <a:solidFill>
                  <a:srgbClr val="1F497D"/>
                </a:solidFill>
                <a:cs typeface="Arial" pitchFamily="34" charset="0"/>
              </a:rPr>
              <a:t>Record-Breaking Year</a:t>
            </a:r>
          </a:p>
          <a:p>
            <a:pPr marL="865188" lvl="2" indent="-228600" algn="just" defTabSz="914400">
              <a:lnSpc>
                <a:spcPct val="100000"/>
              </a:lnSpc>
              <a:spcBef>
                <a:spcPts val="0"/>
              </a:spcBef>
              <a:buClr>
                <a:srgbClr val="1F497D"/>
              </a:buClr>
              <a:buSzPct val="100000"/>
              <a:buFont typeface="Wingdings" pitchFamily="2" charset="2"/>
              <a:buChar char="ü"/>
              <a:defRPr/>
            </a:pPr>
            <a:r>
              <a:rPr lang="en-US" altLang="zh-TW" sz="1400" dirty="0">
                <a:solidFill>
                  <a:srgbClr val="1F497D"/>
                </a:solidFill>
              </a:rPr>
              <a:t>3rd Best Revenue : NTD 61.4bn</a:t>
            </a:r>
          </a:p>
          <a:p>
            <a:pPr marL="865188" lvl="2" indent="-228600" algn="just" defTabSz="914400">
              <a:lnSpc>
                <a:spcPct val="100000"/>
              </a:lnSpc>
              <a:spcBef>
                <a:spcPts val="0"/>
              </a:spcBef>
              <a:buClr>
                <a:srgbClr val="1F497D"/>
              </a:buClr>
              <a:buSzPct val="100000"/>
              <a:buFont typeface="Wingdings" pitchFamily="2" charset="2"/>
              <a:buChar char="ü"/>
              <a:defRPr/>
            </a:pPr>
            <a:r>
              <a:rPr lang="en-US" altLang="zh-TW" sz="1400" dirty="0">
                <a:solidFill>
                  <a:srgbClr val="1F497D"/>
                </a:solidFill>
                <a:cs typeface="Arial" pitchFamily="34" charset="0"/>
              </a:rPr>
              <a:t>All-Time High: </a:t>
            </a:r>
          </a:p>
          <a:p>
            <a:pPr marL="865188" lvl="2" indent="-228600" algn="just" defTabSz="914400">
              <a:lnSpc>
                <a:spcPct val="100000"/>
              </a:lnSpc>
              <a:spcBef>
                <a:spcPts val="0"/>
              </a:spcBef>
              <a:buClr>
                <a:srgbClr val="1F497D"/>
              </a:buClr>
              <a:buSzPct val="100000"/>
              <a:buNone/>
              <a:defRPr/>
            </a:pPr>
            <a:r>
              <a:rPr lang="en-US" altLang="zh-TW" sz="1400" dirty="0">
                <a:solidFill>
                  <a:srgbClr val="1F497D"/>
                </a:solidFill>
                <a:cs typeface="Arial" pitchFamily="34" charset="0"/>
              </a:rPr>
              <a:t>     Gross Profit, EBITDA, Operating Profit,  Pre-tax Profit, Net Profit and EPS</a:t>
            </a:r>
          </a:p>
          <a:p>
            <a:pPr marL="865188" lvl="2" indent="-228600" algn="just" defTabSz="914400">
              <a:lnSpc>
                <a:spcPct val="100000"/>
              </a:lnSpc>
              <a:spcBef>
                <a:spcPts val="0"/>
              </a:spcBef>
              <a:buClr>
                <a:srgbClr val="1F497D"/>
              </a:buClr>
              <a:buSzPct val="100000"/>
              <a:buFont typeface="Wingdings" pitchFamily="2" charset="2"/>
              <a:buChar char="ü"/>
              <a:defRPr/>
            </a:pPr>
            <a:r>
              <a:rPr lang="en-US" altLang="zh-TW" sz="1400" dirty="0">
                <a:solidFill>
                  <a:srgbClr val="1F497D"/>
                </a:solidFill>
                <a:cs typeface="Arial" pitchFamily="34" charset="0"/>
              </a:rPr>
              <a:t>BEST EPS since foundation : NTD 10.82</a:t>
            </a:r>
          </a:p>
          <a:p>
            <a:pPr marL="406800" lvl="2" indent="-230400" algn="just">
              <a:lnSpc>
                <a:spcPct val="100000"/>
              </a:lnSpc>
              <a:spcBef>
                <a:spcPts val="600"/>
              </a:spcBef>
              <a:buClrTx/>
              <a:buSzPct val="100000"/>
              <a:buFont typeface="Wingdings" panose="05000000000000000000" pitchFamily="2" charset="2"/>
              <a:buChar char="n"/>
              <a:defRPr/>
            </a:pPr>
            <a:r>
              <a:rPr lang="en-US" altLang="zh-TW" sz="1400" dirty="0">
                <a:solidFill>
                  <a:srgbClr val="1F497D"/>
                </a:solidFill>
                <a:cs typeface="Arial" pitchFamily="34" charset="0"/>
              </a:rPr>
              <a:t>Successfully reset a profitable and healthier financial structure.</a:t>
            </a:r>
          </a:p>
          <a:p>
            <a:pPr marL="406800" lvl="2" indent="-230400" algn="just">
              <a:lnSpc>
                <a:spcPct val="100000"/>
              </a:lnSpc>
              <a:spcBef>
                <a:spcPts val="600"/>
              </a:spcBef>
              <a:buClrTx/>
              <a:buSzPct val="100000"/>
              <a:buFont typeface="Wingdings" panose="05000000000000000000" pitchFamily="2" charset="2"/>
              <a:buChar char="n"/>
              <a:defRPr/>
            </a:pPr>
            <a:r>
              <a:rPr lang="en-US" altLang="zh-TW" sz="1400" dirty="0">
                <a:solidFill>
                  <a:srgbClr val="1F497D"/>
                </a:solidFill>
                <a:cs typeface="Arial" pitchFamily="34" charset="0"/>
              </a:rPr>
              <a:t>Revenue distribution : semiconductor (90%) + solar (10%)</a:t>
            </a:r>
          </a:p>
          <a:p>
            <a:pPr marL="406800" lvl="2" indent="-230400" algn="just">
              <a:lnSpc>
                <a:spcPct val="100000"/>
              </a:lnSpc>
              <a:spcBef>
                <a:spcPts val="600"/>
              </a:spcBef>
              <a:buClrTx/>
              <a:buSzPct val="100000"/>
              <a:buNone/>
              <a:defRPr/>
            </a:pPr>
            <a:endParaRPr lang="en-US" altLang="zh-TW" sz="1400" dirty="0">
              <a:solidFill>
                <a:srgbClr val="1F497D"/>
              </a:solidFill>
              <a:cs typeface="Arial" pitchFamily="34" charset="0"/>
            </a:endParaRPr>
          </a:p>
          <a:p>
            <a:pPr marL="342900" lvl="1" indent="-342900" algn="just">
              <a:lnSpc>
                <a:spcPct val="130000"/>
              </a:lnSpc>
              <a:spcBef>
                <a:spcPts val="1200"/>
              </a:spcBef>
              <a:spcAft>
                <a:spcPts val="0"/>
              </a:spcAft>
              <a:buClrTx/>
              <a:buSzPct val="100000"/>
              <a:buFont typeface="+mj-lt"/>
              <a:buAutoNum type="arabicPeriod"/>
              <a:defRPr/>
            </a:pPr>
            <a:r>
              <a:rPr lang="en-US" altLang="zh-TW" sz="1800" b="1" dirty="0">
                <a:solidFill>
                  <a:srgbClr val="1F497D"/>
                </a:solidFill>
                <a:cs typeface="Arial" pitchFamily="34" charset="0"/>
              </a:rPr>
              <a:t>Outlook</a:t>
            </a:r>
          </a:p>
          <a:p>
            <a:pPr marL="407988" lvl="1" indent="-228600" algn="just" defTabSz="914400">
              <a:lnSpc>
                <a:spcPct val="90000"/>
              </a:lnSpc>
              <a:spcBef>
                <a:spcPts val="600"/>
              </a:spcBef>
              <a:buClr>
                <a:srgbClr val="1F497D"/>
              </a:buClr>
              <a:buSzPct val="100000"/>
              <a:defRPr/>
            </a:pPr>
            <a:r>
              <a:rPr lang="en-US" altLang="zh-TW" sz="1400" dirty="0">
                <a:solidFill>
                  <a:srgbClr val="1F497D"/>
                </a:solidFill>
              </a:rPr>
              <a:t>Renewable energy is expected to scale up underpinned by RE100 members and their supply chains’ commitment in clean energy.</a:t>
            </a:r>
          </a:p>
          <a:p>
            <a:pPr marL="407988" lvl="1" indent="-228600" algn="just" defTabSz="914400">
              <a:lnSpc>
                <a:spcPct val="90000"/>
              </a:lnSpc>
              <a:spcBef>
                <a:spcPts val="600"/>
              </a:spcBef>
              <a:buClr>
                <a:srgbClr val="1F497D"/>
              </a:buClr>
              <a:buSzPct val="100000"/>
              <a:defRPr/>
            </a:pPr>
            <a:r>
              <a:rPr lang="en-US" altLang="zh-TW" sz="1400" dirty="0">
                <a:solidFill>
                  <a:srgbClr val="1F497D"/>
                </a:solidFill>
              </a:rPr>
              <a:t>With reduced cost and policy support, solar energy is likely to occupy major share in total renewable energy expansion.</a:t>
            </a:r>
          </a:p>
          <a:p>
            <a:pPr marL="407988" lvl="1" indent="-228600" algn="just" defTabSz="914400">
              <a:lnSpc>
                <a:spcPct val="90000"/>
              </a:lnSpc>
              <a:spcBef>
                <a:spcPts val="600"/>
              </a:spcBef>
              <a:buClr>
                <a:srgbClr val="1F497D"/>
              </a:buClr>
              <a:buSzPct val="100000"/>
              <a:defRPr/>
            </a:pPr>
            <a:r>
              <a:rPr lang="en-US" altLang="zh-TW" sz="1400" dirty="0">
                <a:solidFill>
                  <a:srgbClr val="1F497D"/>
                </a:solidFill>
              </a:rPr>
              <a:t>With business transformation plan and strategic reinvestment in semiconductor industry, SAS expects further growth.    </a:t>
            </a:r>
          </a:p>
        </p:txBody>
      </p:sp>
      <p:sp>
        <p:nvSpPr>
          <p:cNvPr id="24580" name="投影片編號版面配置區 2"/>
          <p:cNvSpPr>
            <a:spLocks noGrp="1"/>
          </p:cNvSpPr>
          <p:nvPr>
            <p:ph type="sldNum" sz="quarter" idx="17"/>
          </p:nvPr>
        </p:nvSpPr>
        <p:spPr bwMode="auto">
          <a:xfrm>
            <a:off x="8678863" y="6362700"/>
            <a:ext cx="327025" cy="276225"/>
          </a:xfrm>
          <a:noFill/>
          <a:ln>
            <a:miter lim="800000"/>
            <a:headEnd/>
            <a:tailEnd/>
          </a:ln>
        </p:spPr>
        <p:txBody>
          <a:bodyPr anchor="ctr"/>
          <a:lstStyle/>
          <a:p>
            <a:fld id="{C03092E4-260A-4248-BBA4-D06EB66DB908}" type="slidenum">
              <a:rPr lang="zh-TW" altLang="en-US" smtClean="0"/>
              <a:pPr/>
              <a:t>2</a:t>
            </a:fld>
            <a:endParaRPr lang="zh-TW" altLang="en-US"/>
          </a:p>
        </p:txBody>
      </p:sp>
      <p:sp>
        <p:nvSpPr>
          <p:cNvPr id="6" name="文字版面配置區 9"/>
          <p:cNvSpPr txBox="1">
            <a:spLocks/>
          </p:cNvSpPr>
          <p:nvPr/>
        </p:nvSpPr>
        <p:spPr bwMode="auto">
          <a:xfrm>
            <a:off x="850900" y="6027779"/>
            <a:ext cx="6711950" cy="544512"/>
          </a:xfrm>
          <a:prstGeom prst="rect">
            <a:avLst/>
          </a:prstGeom>
          <a:noFill/>
          <a:ln w="9525">
            <a:noFill/>
            <a:miter lim="800000"/>
            <a:headEnd/>
            <a:tailEnd/>
          </a:ln>
        </p:spPr>
        <p:txBody>
          <a:bodyPr/>
          <a:lstStyle/>
          <a:p>
            <a:r>
              <a:rPr kumimoji="0" lang="en-US" altLang="zh-TW" sz="900" i="1" dirty="0">
                <a:solidFill>
                  <a:schemeClr val="tx1">
                    <a:lumMod val="95000"/>
                    <a:lumOff val="5000"/>
                  </a:schemeClr>
                </a:solidFill>
                <a:latin typeface="+mn-lt"/>
                <a:ea typeface="+mn-ea"/>
              </a:rPr>
              <a:t>Note: </a:t>
            </a:r>
          </a:p>
          <a:p>
            <a:r>
              <a:rPr kumimoji="0" lang="en-US" altLang="zh-TW" sz="900" i="1" dirty="0">
                <a:solidFill>
                  <a:schemeClr val="tx1">
                    <a:lumMod val="95000"/>
                    <a:lumOff val="5000"/>
                  </a:schemeClr>
                </a:solidFill>
                <a:latin typeface="+mn-lt"/>
                <a:ea typeface="+mn-ea"/>
              </a:rPr>
              <a:t>1. FX Rate: NTD:USD = 28.48</a:t>
            </a:r>
          </a:p>
        </p:txBody>
      </p:sp>
      <p:sp>
        <p:nvSpPr>
          <p:cNvPr id="7" name="標題 3"/>
          <p:cNvSpPr txBox="1">
            <a:spLocks/>
          </p:cNvSpPr>
          <p:nvPr/>
        </p:nvSpPr>
        <p:spPr bwMode="auto">
          <a:xfrm>
            <a:off x="249238" y="542925"/>
            <a:ext cx="8355012" cy="538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457200" indent="-457200"/>
            <a:r>
              <a:rPr lang="en-US" altLang="zh-TW" sz="2800" b="1" dirty="0">
                <a:solidFill>
                  <a:srgbClr val="2F5597"/>
                </a:solidFill>
                <a:cs typeface="Arial" pitchFamily="34" charset="0"/>
              </a:rPr>
              <a:t>Executive Comments</a:t>
            </a:r>
            <a:endParaRPr lang="zh-TW" altLang="en-US" sz="2800" b="1" dirty="0">
              <a:solidFill>
                <a:srgbClr val="2F5597"/>
              </a:solidFill>
              <a:cs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4">
            <a:extLst>
              <a:ext uri="{FF2B5EF4-FFF2-40B4-BE49-F238E27FC236}">
                <a16:creationId xmlns:a16="http://schemas.microsoft.com/office/drawing/2014/main" xmlns="" id="{9F1DA4A5-807E-46B7-AF32-8F40A5C180A0}"/>
              </a:ext>
            </a:extLst>
          </p:cNvPr>
          <p:cNvSpPr/>
          <p:nvPr/>
        </p:nvSpPr>
        <p:spPr>
          <a:xfrm>
            <a:off x="528818" y="871429"/>
            <a:ext cx="5274532" cy="5094514"/>
          </a:xfrm>
          <a:prstGeom prst="ellipse">
            <a:avLst/>
          </a:prstGeom>
          <a:gradFill>
            <a:gsLst>
              <a:gs pos="0">
                <a:schemeClr val="bg1">
                  <a:alpha val="70000"/>
                </a:schemeClr>
              </a:gs>
              <a:gs pos="100000">
                <a:srgbClr val="BAC4D3"/>
              </a:gs>
            </a:gsLst>
            <a:lin ang="150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TW" altLang="en-US" dirty="0"/>
          </a:p>
        </p:txBody>
      </p:sp>
      <p:sp>
        <p:nvSpPr>
          <p:cNvPr id="7" name="橢圓 6">
            <a:extLst>
              <a:ext uri="{FF2B5EF4-FFF2-40B4-BE49-F238E27FC236}">
                <a16:creationId xmlns:a16="http://schemas.microsoft.com/office/drawing/2014/main" xmlns="" id="{D223167B-A8DB-476D-881A-423010C12ECF}"/>
              </a:ext>
            </a:extLst>
          </p:cNvPr>
          <p:cNvSpPr/>
          <p:nvPr/>
        </p:nvSpPr>
        <p:spPr>
          <a:xfrm>
            <a:off x="749882" y="999806"/>
            <a:ext cx="5274532" cy="5094514"/>
          </a:xfrm>
          <a:prstGeom prst="ellipse">
            <a:avLst/>
          </a:prstGeom>
          <a:noFill/>
          <a:ln w="381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zh-TW" altLang="en-US"/>
          </a:p>
        </p:txBody>
      </p:sp>
      <p:sp>
        <p:nvSpPr>
          <p:cNvPr id="43014" name="矩形 7"/>
          <p:cNvSpPr>
            <a:spLocks noChangeArrowheads="1"/>
          </p:cNvSpPr>
          <p:nvPr/>
        </p:nvSpPr>
        <p:spPr bwMode="auto">
          <a:xfrm>
            <a:off x="1633538" y="3022600"/>
            <a:ext cx="7065962" cy="2616200"/>
          </a:xfrm>
          <a:prstGeom prst="rect">
            <a:avLst/>
          </a:prstGeom>
          <a:noFill/>
          <a:ln w="9525">
            <a:noFill/>
            <a:miter lim="800000"/>
            <a:headEnd/>
            <a:tailEnd/>
          </a:ln>
        </p:spPr>
        <p:txBody>
          <a:bodyPr>
            <a:spAutoFit/>
          </a:bodyPr>
          <a:lstStyle/>
          <a:p>
            <a:r>
              <a:rPr kumimoji="0" lang="en-GB" altLang="zh-TW" sz="4600" b="1" dirty="0" err="1">
                <a:solidFill>
                  <a:srgbClr val="848484"/>
                </a:solidFill>
                <a:ea typeface="Microsoft JhengHei" pitchFamily="34" charset="-120"/>
                <a:cs typeface="Arial" pitchFamily="34" charset="0"/>
              </a:rPr>
              <a:t>GlobalWafers</a:t>
            </a:r>
            <a:r>
              <a:rPr kumimoji="0" lang="en-GB" altLang="zh-TW" sz="3600" b="1" dirty="0">
                <a:solidFill>
                  <a:srgbClr val="3B3838"/>
                </a:solidFill>
                <a:ea typeface="Microsoft JhengHei" pitchFamily="34" charset="-120"/>
                <a:cs typeface="Arial" pitchFamily="34" charset="0"/>
              </a:rPr>
              <a:t> </a:t>
            </a:r>
            <a:br>
              <a:rPr kumimoji="0" lang="en-GB" altLang="zh-TW" sz="3600" b="1" dirty="0">
                <a:solidFill>
                  <a:srgbClr val="3B3838"/>
                </a:solidFill>
                <a:ea typeface="Microsoft JhengHei" pitchFamily="34" charset="-120"/>
                <a:cs typeface="Arial" pitchFamily="34" charset="0"/>
              </a:rPr>
            </a:br>
            <a:r>
              <a:rPr kumimoji="0" lang="en-GB" altLang="zh-TW" sz="4600" b="1" dirty="0">
                <a:solidFill>
                  <a:srgbClr val="848484"/>
                </a:solidFill>
                <a:ea typeface="Microsoft JhengHei" pitchFamily="34" charset="-120"/>
                <a:cs typeface="Arial" pitchFamily="34" charset="0"/>
              </a:rPr>
              <a:t>Performance Update</a:t>
            </a:r>
            <a:endParaRPr kumimoji="0" lang="en-US" altLang="zh-TW" sz="4600" b="1" dirty="0">
              <a:solidFill>
                <a:srgbClr val="848484"/>
              </a:solidFill>
              <a:ea typeface="Microsoft JhengHei" pitchFamily="34" charset="-120"/>
              <a:cs typeface="Arial" pitchFamily="34" charset="0"/>
            </a:endParaRPr>
          </a:p>
          <a:p>
            <a:endParaRPr kumimoji="0" lang="en-US" altLang="zh-TW" sz="3600" b="1" dirty="0">
              <a:solidFill>
                <a:srgbClr val="3B3838"/>
              </a:solidFill>
              <a:latin typeface="Microsoft JhengHei" pitchFamily="34" charset="-120"/>
              <a:ea typeface="Microsoft JhengHei" pitchFamily="34" charset="-120"/>
              <a:cs typeface="Arial" pitchFamily="34" charset="0"/>
            </a:endParaRPr>
          </a:p>
          <a:p>
            <a:endParaRPr kumimoji="0" lang="zh-TW" altLang="zh-TW" sz="3600" b="1" dirty="0">
              <a:solidFill>
                <a:srgbClr val="3B3838"/>
              </a:solidFill>
              <a:latin typeface="Microsoft JhengHei" pitchFamily="34" charset="-120"/>
              <a:ea typeface="Microsoft JhengHei" pitchFamily="34" charset="-120"/>
              <a:cs typeface="Arial" pitchFamily="34" charset="0"/>
            </a:endParaRPr>
          </a:p>
        </p:txBody>
      </p:sp>
      <p:sp>
        <p:nvSpPr>
          <p:cNvPr id="43015" name="投影片編號版面配置區 2"/>
          <p:cNvSpPr>
            <a:spLocks noGrp="1"/>
          </p:cNvSpPr>
          <p:nvPr>
            <p:ph type="sldNum" sz="quarter" idx="10"/>
          </p:nvPr>
        </p:nvSpPr>
        <p:spPr bwMode="auto">
          <a:noFill/>
          <a:ln>
            <a:miter lim="800000"/>
            <a:headEnd/>
            <a:tailEnd/>
          </a:ln>
        </p:spPr>
        <p:txBody>
          <a:bodyPr/>
          <a:lstStyle/>
          <a:p>
            <a:fld id="{FFB4C2A9-90F4-4C41-963D-3D434FC13EDE}" type="slidenum">
              <a:rPr lang="zh-TW" altLang="en-US" smtClean="0"/>
              <a:pPr/>
              <a:t>29</a:t>
            </a:fld>
            <a:endParaRPr lang="zh-TW" alt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half" idx="2"/>
          </p:nvPr>
        </p:nvSpPr>
        <p:spPr>
          <a:xfrm>
            <a:off x="517525" y="1200150"/>
            <a:ext cx="7851775" cy="5276850"/>
          </a:xfrm>
        </p:spPr>
        <p:txBody>
          <a:bodyPr vert="horz" wrap="square" numCol="1" anchor="t" anchorCtr="0" compatLnSpc="1">
            <a:prstTxWarp prst="textNoShape">
              <a:avLst/>
            </a:prstTxWarp>
            <a:normAutofit/>
          </a:bodyPr>
          <a:lstStyle/>
          <a:p>
            <a:pPr marL="228600" indent="-228600" defTabSz="814388" eaLnBrk="1" hangingPunct="1">
              <a:lnSpc>
                <a:spcPct val="100000"/>
              </a:lnSpc>
              <a:spcBef>
                <a:spcPts val="1200"/>
              </a:spcBef>
              <a:spcAft>
                <a:spcPct val="0"/>
              </a:spcAft>
              <a:buClr>
                <a:srgbClr val="233960"/>
              </a:buClr>
              <a:buSzTx/>
              <a:buFont typeface="Wingdings" pitchFamily="2" charset="2"/>
              <a:buChar char="Ø"/>
              <a:defRPr/>
            </a:pPr>
            <a:r>
              <a:rPr lang="en-US" altLang="zh-TW" sz="1600" b="1" dirty="0">
                <a:solidFill>
                  <a:srgbClr val="233960"/>
                </a:solidFill>
                <a:latin typeface="Arial" charset="0"/>
                <a:cs typeface="Arial" charset="0"/>
              </a:rPr>
              <a:t>2020 </a:t>
            </a:r>
          </a:p>
          <a:p>
            <a:pPr marL="407988" lvl="1" indent="-228600" defTabSz="814388" eaLnBrk="1" hangingPunct="1">
              <a:lnSpc>
                <a:spcPct val="100000"/>
              </a:lnSpc>
              <a:spcBef>
                <a:spcPts val="600"/>
              </a:spcBef>
              <a:spcAft>
                <a:spcPct val="0"/>
              </a:spcAft>
              <a:buClr>
                <a:srgbClr val="233960"/>
              </a:buClr>
              <a:buSzTx/>
              <a:buFont typeface="Wingdings" pitchFamily="2" charset="2"/>
              <a:buChar char="l"/>
              <a:defRPr/>
            </a:pPr>
            <a:r>
              <a:rPr lang="en-US" altLang="zh-TW" sz="1600" dirty="0">
                <a:solidFill>
                  <a:srgbClr val="233960"/>
                </a:solidFill>
                <a:latin typeface="Arial" charset="0"/>
                <a:cs typeface="Arial" charset="0"/>
              </a:rPr>
              <a:t>Sequential improvement</a:t>
            </a:r>
            <a:r>
              <a:rPr lang="zh-TW" altLang="en-US" sz="1600" dirty="0">
                <a:solidFill>
                  <a:srgbClr val="233960"/>
                </a:solidFill>
                <a:latin typeface="Arial" charset="0"/>
                <a:cs typeface="Arial" charset="0"/>
              </a:rPr>
              <a:t> </a:t>
            </a:r>
            <a:r>
              <a:rPr lang="en-US" altLang="zh-TW" sz="1600" dirty="0">
                <a:solidFill>
                  <a:srgbClr val="233960"/>
                </a:solidFill>
                <a:latin typeface="Arial" charset="0"/>
                <a:cs typeface="Arial" charset="0"/>
              </a:rPr>
              <a:t>despite of COVID-19</a:t>
            </a:r>
            <a:endParaRPr lang="en-US" altLang="zh-TW" sz="1400" dirty="0">
              <a:solidFill>
                <a:srgbClr val="C00000"/>
              </a:solidFill>
              <a:latin typeface="Arial" charset="0"/>
              <a:cs typeface="Arial" charset="0"/>
            </a:endParaRPr>
          </a:p>
          <a:p>
            <a:pPr marL="228600" lvl="1" indent="-228600" defTabSz="814388" eaLnBrk="1" hangingPunct="1">
              <a:lnSpc>
                <a:spcPct val="100000"/>
              </a:lnSpc>
              <a:spcBef>
                <a:spcPts val="1200"/>
              </a:spcBef>
              <a:spcAft>
                <a:spcPct val="0"/>
              </a:spcAft>
              <a:buClr>
                <a:srgbClr val="233960"/>
              </a:buClr>
              <a:buSzTx/>
              <a:buNone/>
              <a:defRPr/>
            </a:pPr>
            <a:endParaRPr lang="en-US" altLang="zh-TW" sz="1600" dirty="0">
              <a:solidFill>
                <a:srgbClr val="C00000"/>
              </a:solidFill>
              <a:latin typeface="Arial" charset="0"/>
              <a:cs typeface="Arial" charset="0"/>
            </a:endParaRPr>
          </a:p>
          <a:p>
            <a:pPr marL="406400" lvl="2" indent="-228600" defTabSz="814388" eaLnBrk="1" hangingPunct="1">
              <a:lnSpc>
                <a:spcPct val="100000"/>
              </a:lnSpc>
              <a:spcBef>
                <a:spcPts val="600"/>
              </a:spcBef>
              <a:spcAft>
                <a:spcPct val="0"/>
              </a:spcAft>
              <a:buClr>
                <a:srgbClr val="233960"/>
              </a:buClr>
              <a:buSzTx/>
              <a:buNone/>
              <a:defRPr/>
            </a:pPr>
            <a:endParaRPr lang="en-US" altLang="zh-TW" sz="1600" dirty="0">
              <a:solidFill>
                <a:srgbClr val="C00000"/>
              </a:solidFill>
              <a:latin typeface="Arial" charset="0"/>
              <a:cs typeface="Arial" charset="0"/>
            </a:endParaRPr>
          </a:p>
          <a:p>
            <a:pPr marL="406400" lvl="2" indent="-228600" defTabSz="814388" eaLnBrk="1" hangingPunct="1">
              <a:lnSpc>
                <a:spcPct val="100000"/>
              </a:lnSpc>
              <a:spcBef>
                <a:spcPts val="600"/>
              </a:spcBef>
              <a:spcAft>
                <a:spcPct val="0"/>
              </a:spcAft>
              <a:buClr>
                <a:srgbClr val="233960"/>
              </a:buClr>
              <a:buSzTx/>
              <a:buNone/>
              <a:defRPr/>
            </a:pPr>
            <a:endParaRPr lang="en-US" altLang="zh-TW" sz="1600" dirty="0">
              <a:solidFill>
                <a:srgbClr val="C00000"/>
              </a:solidFill>
              <a:latin typeface="Arial" charset="0"/>
              <a:cs typeface="Arial" charset="0"/>
            </a:endParaRPr>
          </a:p>
          <a:p>
            <a:pPr marL="406400" lvl="2" indent="-228600" defTabSz="814388">
              <a:lnSpc>
                <a:spcPct val="100000"/>
              </a:lnSpc>
              <a:spcBef>
                <a:spcPts val="600"/>
              </a:spcBef>
              <a:spcAft>
                <a:spcPct val="0"/>
              </a:spcAft>
              <a:buClr>
                <a:srgbClr val="233960"/>
              </a:buClr>
              <a:buSzTx/>
              <a:buNone/>
              <a:defRPr/>
            </a:pPr>
            <a:endParaRPr lang="en-US" altLang="zh-TW" sz="1600" dirty="0">
              <a:solidFill>
                <a:srgbClr val="233960"/>
              </a:solidFill>
              <a:latin typeface="Arial" charset="0"/>
              <a:cs typeface="Arial" charset="0"/>
            </a:endParaRPr>
          </a:p>
          <a:p>
            <a:pPr marL="406400" lvl="2" indent="-228600" defTabSz="814388" eaLnBrk="1" hangingPunct="1">
              <a:lnSpc>
                <a:spcPct val="100000"/>
              </a:lnSpc>
              <a:spcBef>
                <a:spcPts val="600"/>
              </a:spcBef>
              <a:spcAft>
                <a:spcPct val="0"/>
              </a:spcAft>
              <a:buClr>
                <a:srgbClr val="233960"/>
              </a:buClr>
              <a:buSzTx/>
              <a:buFont typeface="Wingdings" pitchFamily="2" charset="2"/>
              <a:buChar char="l"/>
              <a:defRPr/>
            </a:pPr>
            <a:r>
              <a:rPr lang="en-US" altLang="zh-TW" sz="1600" dirty="0">
                <a:solidFill>
                  <a:srgbClr val="233960"/>
                </a:solidFill>
                <a:latin typeface="Arial" charset="0"/>
                <a:cs typeface="Arial" charset="0"/>
              </a:rPr>
              <a:t>Our 3</a:t>
            </a:r>
            <a:r>
              <a:rPr lang="en-US" altLang="zh-TW" sz="1600" baseline="30000" dirty="0">
                <a:solidFill>
                  <a:srgbClr val="233960"/>
                </a:solidFill>
                <a:latin typeface="Arial" charset="0"/>
                <a:cs typeface="Arial" charset="0"/>
              </a:rPr>
              <a:t>rd</a:t>
            </a:r>
            <a:r>
              <a:rPr lang="en-US" altLang="zh-TW" sz="1600" dirty="0">
                <a:solidFill>
                  <a:srgbClr val="233960"/>
                </a:solidFill>
                <a:latin typeface="Arial" charset="0"/>
                <a:cs typeface="Arial" charset="0"/>
              </a:rPr>
              <a:t> best year in history</a:t>
            </a:r>
          </a:p>
          <a:p>
            <a:pPr marL="585787" lvl="3" indent="-228600" defTabSz="814388">
              <a:lnSpc>
                <a:spcPct val="100000"/>
              </a:lnSpc>
              <a:spcBef>
                <a:spcPts val="600"/>
              </a:spcBef>
              <a:spcAft>
                <a:spcPct val="0"/>
              </a:spcAft>
              <a:buClr>
                <a:srgbClr val="233960"/>
              </a:buClr>
              <a:buSzTx/>
              <a:buFont typeface="Wingdings" pitchFamily="2" charset="2"/>
              <a:buChar char="ü"/>
              <a:defRPr/>
            </a:pPr>
            <a:r>
              <a:rPr lang="en-US" altLang="zh-TW" sz="1600" dirty="0">
                <a:solidFill>
                  <a:srgbClr val="233960"/>
                </a:solidFill>
                <a:latin typeface="Arial" charset="0"/>
                <a:cs typeface="Arial" charset="0"/>
              </a:rPr>
              <a:t>Revenue, GM</a:t>
            </a:r>
            <a:r>
              <a:rPr lang="zh-TW" altLang="en-US" sz="1600" dirty="0">
                <a:solidFill>
                  <a:srgbClr val="233960"/>
                </a:solidFill>
                <a:latin typeface="Arial" charset="0"/>
                <a:cs typeface="Arial" charset="0"/>
              </a:rPr>
              <a:t> </a:t>
            </a:r>
            <a:r>
              <a:rPr lang="en-US" altLang="zh-TW" sz="1600" dirty="0">
                <a:solidFill>
                  <a:srgbClr val="233960"/>
                </a:solidFill>
                <a:latin typeface="Arial" charset="0"/>
                <a:cs typeface="Arial" charset="0"/>
              </a:rPr>
              <a:t>&amp;GM%, EBITDA, OP, PBT, Net Profit, EPS</a:t>
            </a:r>
            <a:br>
              <a:rPr lang="en-US" altLang="zh-TW" sz="1600" dirty="0">
                <a:solidFill>
                  <a:srgbClr val="233960"/>
                </a:solidFill>
                <a:latin typeface="Arial" charset="0"/>
                <a:cs typeface="Arial" charset="0"/>
              </a:rPr>
            </a:br>
            <a:endParaRPr lang="en-US" altLang="zh-TW" sz="1600" dirty="0">
              <a:solidFill>
                <a:srgbClr val="233960"/>
              </a:solidFill>
              <a:latin typeface="Arial" charset="0"/>
              <a:cs typeface="Arial" charset="0"/>
            </a:endParaRPr>
          </a:p>
          <a:p>
            <a:pPr marL="406400" lvl="2" indent="-228600" defTabSz="814388">
              <a:lnSpc>
                <a:spcPct val="100000"/>
              </a:lnSpc>
              <a:spcBef>
                <a:spcPts val="600"/>
              </a:spcBef>
              <a:spcAft>
                <a:spcPct val="0"/>
              </a:spcAft>
              <a:buClr>
                <a:srgbClr val="233960"/>
              </a:buClr>
              <a:buSzTx/>
              <a:buFont typeface="Wingdings" pitchFamily="2" charset="2"/>
              <a:buChar char="l"/>
              <a:defRPr/>
            </a:pPr>
            <a:r>
              <a:rPr lang="en-US" altLang="zh-TW" sz="1600" dirty="0">
                <a:solidFill>
                  <a:srgbClr val="233960"/>
                </a:solidFill>
                <a:latin typeface="Arial" charset="0"/>
                <a:cs typeface="Arial" charset="0"/>
              </a:rPr>
              <a:t>EBITDA % &amp;</a:t>
            </a:r>
            <a:r>
              <a:rPr lang="zh-TW" altLang="en-US" sz="1600" dirty="0">
                <a:solidFill>
                  <a:srgbClr val="233960"/>
                </a:solidFill>
                <a:latin typeface="Arial" charset="0"/>
                <a:cs typeface="Arial" charset="0"/>
              </a:rPr>
              <a:t> </a:t>
            </a:r>
            <a:r>
              <a:rPr lang="en-US" altLang="zh-TW" sz="1600" dirty="0">
                <a:solidFill>
                  <a:srgbClr val="233960"/>
                </a:solidFill>
                <a:latin typeface="Arial" charset="0"/>
                <a:cs typeface="Arial" charset="0"/>
              </a:rPr>
              <a:t>Net Profit % – Best Ever!</a:t>
            </a:r>
          </a:p>
          <a:p>
            <a:pPr marL="585788" lvl="2" indent="-228600" defTabSz="814388">
              <a:lnSpc>
                <a:spcPct val="100000"/>
              </a:lnSpc>
              <a:spcBef>
                <a:spcPts val="600"/>
              </a:spcBef>
              <a:spcAft>
                <a:spcPct val="0"/>
              </a:spcAft>
              <a:buSzTx/>
              <a:buNone/>
              <a:defRPr/>
            </a:pPr>
            <a:endParaRPr altLang="zh-TW" sz="1400" dirty="0">
              <a:solidFill>
                <a:srgbClr val="233960"/>
              </a:solidFill>
              <a:latin typeface="Arial" charset="0"/>
              <a:cs typeface="Arial" charset="0"/>
            </a:endParaRPr>
          </a:p>
          <a:p>
            <a:pPr marL="228600" indent="-228600" algn="just" defTabSz="814388" eaLnBrk="1" hangingPunct="1">
              <a:lnSpc>
                <a:spcPct val="100000"/>
              </a:lnSpc>
              <a:spcBef>
                <a:spcPts val="1200"/>
              </a:spcBef>
              <a:spcAft>
                <a:spcPct val="0"/>
              </a:spcAft>
              <a:buClr>
                <a:srgbClr val="233960"/>
              </a:buClr>
              <a:buSzTx/>
              <a:buFont typeface="Wingdings" pitchFamily="2" charset="2"/>
              <a:buChar char="Ø"/>
              <a:defRPr/>
            </a:pPr>
            <a:r>
              <a:rPr altLang="zh-TW" sz="1600" dirty="0">
                <a:solidFill>
                  <a:srgbClr val="233960"/>
                </a:solidFill>
                <a:latin typeface="Arial" charset="0"/>
                <a:cs typeface="Arial" charset="0"/>
              </a:rPr>
              <a:t>Financial </a:t>
            </a:r>
            <a:r>
              <a:rPr altLang="zh-TW" sz="1500" dirty="0">
                <a:solidFill>
                  <a:srgbClr val="233960"/>
                </a:solidFill>
                <a:latin typeface="Arial" charset="0"/>
                <a:cs typeface="Arial" charset="0"/>
              </a:rPr>
              <a:t>Leverage</a:t>
            </a:r>
          </a:p>
          <a:p>
            <a:pPr marL="407988" lvl="1" indent="-228600" algn="just" defTabSz="814388" eaLnBrk="1" hangingPunct="1">
              <a:lnSpc>
                <a:spcPct val="80000"/>
              </a:lnSpc>
              <a:spcBef>
                <a:spcPts val="600"/>
              </a:spcBef>
              <a:spcAft>
                <a:spcPct val="0"/>
              </a:spcAft>
              <a:buClrTx/>
              <a:buSzTx/>
              <a:buFont typeface="Wingdings" pitchFamily="2" charset="2"/>
              <a:buChar char="l"/>
              <a:defRPr/>
            </a:pPr>
            <a:r>
              <a:rPr lang="en-US" altLang="zh-TW" sz="1600" dirty="0">
                <a:solidFill>
                  <a:srgbClr val="233960"/>
                </a:solidFill>
                <a:latin typeface="Arial" charset="0"/>
                <a:cs typeface="Arial" charset="0"/>
              </a:rPr>
              <a:t>Sufficient cash</a:t>
            </a:r>
            <a:r>
              <a:rPr lang="zh-TW" altLang="en-US" sz="1600" dirty="0">
                <a:solidFill>
                  <a:srgbClr val="233960"/>
                </a:solidFill>
                <a:latin typeface="Arial" charset="0"/>
                <a:cs typeface="Arial" charset="0"/>
              </a:rPr>
              <a:t>*</a:t>
            </a:r>
            <a:r>
              <a:rPr lang="en-US" altLang="zh-TW" sz="1600" baseline="30000" dirty="0">
                <a:solidFill>
                  <a:srgbClr val="233960"/>
                </a:solidFill>
                <a:latin typeface="Arial" charset="0"/>
                <a:cs typeface="Arial" charset="0"/>
              </a:rPr>
              <a:t>1</a:t>
            </a:r>
            <a:r>
              <a:rPr lang="en-US" altLang="zh-TW" sz="1600" dirty="0">
                <a:solidFill>
                  <a:srgbClr val="233960"/>
                </a:solidFill>
                <a:latin typeface="Arial" charset="0"/>
                <a:cs typeface="Arial" charset="0"/>
              </a:rPr>
              <a:t> position – NT$ 28,165 </a:t>
            </a:r>
            <a:r>
              <a:rPr lang="en-US" altLang="zh-TW" sz="1600" dirty="0" err="1">
                <a:solidFill>
                  <a:srgbClr val="233960"/>
                </a:solidFill>
                <a:latin typeface="Arial" charset="0"/>
                <a:cs typeface="Arial" charset="0"/>
              </a:rPr>
              <a:t>mn</a:t>
            </a:r>
            <a:r>
              <a:rPr lang="en-US" altLang="zh-TW" sz="1600" dirty="0">
                <a:solidFill>
                  <a:srgbClr val="233960"/>
                </a:solidFill>
                <a:latin typeface="Arial" charset="0"/>
                <a:cs typeface="Arial" charset="0"/>
              </a:rPr>
              <a:t> (US$ 989 </a:t>
            </a:r>
            <a:r>
              <a:rPr lang="en-US" altLang="zh-TW" sz="1600" dirty="0" err="1">
                <a:solidFill>
                  <a:srgbClr val="233960"/>
                </a:solidFill>
                <a:latin typeface="Arial" charset="0"/>
                <a:cs typeface="Arial" charset="0"/>
              </a:rPr>
              <a:t>mn</a:t>
            </a:r>
            <a:r>
              <a:rPr lang="en-US" altLang="zh-TW" sz="1600" dirty="0">
                <a:solidFill>
                  <a:srgbClr val="233960"/>
                </a:solidFill>
                <a:latin typeface="Arial" charset="0"/>
                <a:cs typeface="Arial" charset="0"/>
              </a:rPr>
              <a:t>)*</a:t>
            </a:r>
            <a:r>
              <a:rPr lang="en-US" altLang="zh-TW" sz="1600" baseline="30000" dirty="0">
                <a:solidFill>
                  <a:srgbClr val="233960"/>
                </a:solidFill>
                <a:latin typeface="Arial" charset="0"/>
                <a:cs typeface="Arial" charset="0"/>
              </a:rPr>
              <a:t>2</a:t>
            </a:r>
          </a:p>
          <a:p>
            <a:pPr marL="407988" lvl="1" indent="-228600" algn="just" defTabSz="814388" eaLnBrk="1" hangingPunct="1">
              <a:lnSpc>
                <a:spcPct val="80000"/>
              </a:lnSpc>
              <a:spcBef>
                <a:spcPts val="600"/>
              </a:spcBef>
              <a:spcAft>
                <a:spcPct val="0"/>
              </a:spcAft>
              <a:buClrTx/>
              <a:buSzTx/>
              <a:buFont typeface="Wingdings" pitchFamily="2" charset="2"/>
              <a:buChar char="l"/>
              <a:defRPr/>
            </a:pPr>
            <a:r>
              <a:rPr lang="en-US" altLang="zh-TW" sz="1600" dirty="0">
                <a:solidFill>
                  <a:srgbClr val="233960"/>
                </a:solidFill>
                <a:latin typeface="Arial" charset="0"/>
                <a:cs typeface="Arial" charset="0"/>
              </a:rPr>
              <a:t>Prepayment – NT$ 16,763 </a:t>
            </a:r>
            <a:r>
              <a:rPr lang="en-US" altLang="zh-TW" sz="1600" dirty="0" err="1">
                <a:solidFill>
                  <a:srgbClr val="233960"/>
                </a:solidFill>
                <a:latin typeface="Arial" charset="0"/>
                <a:cs typeface="Arial" charset="0"/>
              </a:rPr>
              <a:t>mn</a:t>
            </a:r>
            <a:r>
              <a:rPr lang="en-US" altLang="zh-TW" sz="1600" dirty="0">
                <a:solidFill>
                  <a:srgbClr val="233960"/>
                </a:solidFill>
                <a:latin typeface="Arial" charset="0"/>
                <a:cs typeface="Arial" charset="0"/>
              </a:rPr>
              <a:t> (US$ 589 </a:t>
            </a:r>
            <a:r>
              <a:rPr lang="en-US" altLang="zh-TW" sz="1600" dirty="0" err="1">
                <a:solidFill>
                  <a:srgbClr val="233960"/>
                </a:solidFill>
                <a:latin typeface="Arial" charset="0"/>
                <a:cs typeface="Arial" charset="0"/>
              </a:rPr>
              <a:t>mn</a:t>
            </a:r>
            <a:r>
              <a:rPr lang="en-US" altLang="zh-TW" sz="1600" dirty="0">
                <a:solidFill>
                  <a:srgbClr val="233960"/>
                </a:solidFill>
                <a:latin typeface="Arial" charset="0"/>
                <a:cs typeface="Arial" charset="0"/>
              </a:rPr>
              <a:t>)*</a:t>
            </a:r>
            <a:r>
              <a:rPr lang="en-US" altLang="zh-TW" sz="1600" baseline="30000" dirty="0">
                <a:solidFill>
                  <a:srgbClr val="233960"/>
                </a:solidFill>
                <a:latin typeface="Arial" charset="0"/>
                <a:cs typeface="Arial" charset="0"/>
              </a:rPr>
              <a:t>2</a:t>
            </a:r>
          </a:p>
          <a:p>
            <a:pPr marL="228600" indent="-228600" defTabSz="814388" eaLnBrk="1" hangingPunct="1">
              <a:defRPr/>
            </a:pPr>
            <a:r>
              <a:rPr lang="zh-TW" altLang="en-US" sz="1600" dirty="0">
                <a:solidFill>
                  <a:srgbClr val="C00000"/>
                </a:solidFill>
              </a:rPr>
              <a:t/>
            </a:r>
            <a:br>
              <a:rPr lang="zh-TW" altLang="en-US" sz="1600" dirty="0">
                <a:solidFill>
                  <a:srgbClr val="C00000"/>
                </a:solidFill>
              </a:rPr>
            </a:br>
            <a:endParaRPr altLang="zh-TW" sz="1600" b="1" dirty="0">
              <a:solidFill>
                <a:srgbClr val="C00000"/>
              </a:solidFill>
              <a:latin typeface="Arial" charset="0"/>
            </a:endParaRPr>
          </a:p>
          <a:p>
            <a:pPr marL="407988" lvl="1" indent="-228600" algn="just" defTabSz="814388" eaLnBrk="1" hangingPunct="1">
              <a:lnSpc>
                <a:spcPct val="80000"/>
              </a:lnSpc>
              <a:spcBef>
                <a:spcPts val="600"/>
              </a:spcBef>
              <a:spcAft>
                <a:spcPct val="0"/>
              </a:spcAft>
              <a:buClrTx/>
              <a:buSzTx/>
              <a:buFont typeface="Wingdings" pitchFamily="2" charset="2"/>
              <a:buNone/>
              <a:defRPr/>
            </a:pPr>
            <a:endParaRPr altLang="zh-TW" sz="1500" b="1" dirty="0">
              <a:solidFill>
                <a:srgbClr val="C00000"/>
              </a:solidFill>
              <a:latin typeface="Arial" charset="0"/>
            </a:endParaRPr>
          </a:p>
        </p:txBody>
      </p:sp>
      <p:sp>
        <p:nvSpPr>
          <p:cNvPr id="10" name="矩形 9"/>
          <p:cNvSpPr/>
          <p:nvPr/>
        </p:nvSpPr>
        <p:spPr>
          <a:xfrm>
            <a:off x="296863" y="646113"/>
            <a:ext cx="7858125" cy="461665"/>
          </a:xfrm>
          <a:prstGeom prst="rect">
            <a:avLst/>
          </a:prstGeom>
        </p:spPr>
        <p:txBody>
          <a:bodyPr>
            <a:spAutoFit/>
          </a:bodyPr>
          <a:lstStyle/>
          <a:p>
            <a:pPr marL="0" lvl="3" indent="-457200" fontAlgn="auto">
              <a:spcBef>
                <a:spcPts val="0"/>
              </a:spcBef>
              <a:spcAft>
                <a:spcPts val="0"/>
              </a:spcAft>
              <a:defRPr/>
            </a:pPr>
            <a:r>
              <a:rPr kumimoji="0" lang="en-US" altLang="zh-TW" sz="2400" b="1" dirty="0">
                <a:solidFill>
                  <a:schemeClr val="accent1">
                    <a:lumMod val="75000"/>
                  </a:schemeClr>
                </a:solidFill>
                <a:latin typeface="Arial" pitchFamily="34" charset="0"/>
                <a:ea typeface="Microsoft JhengHei" panose="020B0604030504040204" pitchFamily="34" charset="-120"/>
                <a:cs typeface="Arial" pitchFamily="34" charset="0"/>
              </a:rPr>
              <a:t>Financial Highlights  </a:t>
            </a:r>
          </a:p>
        </p:txBody>
      </p:sp>
      <p:graphicFrame>
        <p:nvGraphicFramePr>
          <p:cNvPr id="6" name="表格 5"/>
          <p:cNvGraphicFramePr>
            <a:graphicFrameLocks noGrp="1"/>
          </p:cNvGraphicFramePr>
          <p:nvPr/>
        </p:nvGraphicFramePr>
        <p:xfrm>
          <a:off x="987423" y="1935298"/>
          <a:ext cx="7089777" cy="853440"/>
        </p:xfrm>
        <a:graphic>
          <a:graphicData uri="http://schemas.openxmlformats.org/drawingml/2006/table">
            <a:tbl>
              <a:tblPr/>
              <a:tblGrid>
                <a:gridCol w="1527177">
                  <a:extLst>
                    <a:ext uri="{9D8B030D-6E8A-4147-A177-3AD203B41FA5}">
                      <a16:colId xmlns:a16="http://schemas.microsoft.com/office/drawing/2014/main" xmlns="" val="20000"/>
                    </a:ext>
                  </a:extLst>
                </a:gridCol>
                <a:gridCol w="1390650">
                  <a:extLst>
                    <a:ext uri="{9D8B030D-6E8A-4147-A177-3AD203B41FA5}">
                      <a16:colId xmlns:a16="http://schemas.microsoft.com/office/drawing/2014/main" xmlns="" val="20004"/>
                    </a:ext>
                  </a:extLst>
                </a:gridCol>
                <a:gridCol w="1390650">
                  <a:extLst>
                    <a:ext uri="{9D8B030D-6E8A-4147-A177-3AD203B41FA5}">
                      <a16:colId xmlns:a16="http://schemas.microsoft.com/office/drawing/2014/main" xmlns="" val="20001"/>
                    </a:ext>
                  </a:extLst>
                </a:gridCol>
                <a:gridCol w="1390650">
                  <a:extLst>
                    <a:ext uri="{9D8B030D-6E8A-4147-A177-3AD203B41FA5}">
                      <a16:colId xmlns:a16="http://schemas.microsoft.com/office/drawing/2014/main" xmlns="" val="20002"/>
                    </a:ext>
                  </a:extLst>
                </a:gridCol>
                <a:gridCol w="1390650">
                  <a:extLst>
                    <a:ext uri="{9D8B030D-6E8A-4147-A177-3AD203B41FA5}">
                      <a16:colId xmlns:a16="http://schemas.microsoft.com/office/drawing/2014/main" xmlns="" val="20003"/>
                    </a:ext>
                  </a:extLst>
                </a:gridCol>
              </a:tblGrid>
              <a:tr h="159422">
                <a:tc>
                  <a:txBody>
                    <a:bodyPr/>
                    <a:lstStyle/>
                    <a:p>
                      <a:pPr algn="l" rtl="0" fontAlgn="ctr"/>
                      <a:endParaRPr lang="en-US" sz="1100" b="0" i="1" u="none" strike="noStrike"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rtl="0" fontAlgn="ctr"/>
                      <a:r>
                        <a:rPr lang="en-US" sz="1400" b="1" i="0" u="none" strike="noStrike" dirty="0">
                          <a:solidFill>
                            <a:srgbClr val="FFFFFF"/>
                          </a:solidFill>
                          <a:latin typeface="Arial"/>
                        </a:rPr>
                        <a:t>Q420</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243961"/>
                    </a:solidFill>
                  </a:tcPr>
                </a:tc>
                <a:tc>
                  <a:txBody>
                    <a:bodyPr/>
                    <a:lstStyle/>
                    <a:p>
                      <a:pPr algn="ctr" rtl="0" fontAlgn="ctr"/>
                      <a:r>
                        <a:rPr lang="en-US" sz="1400" b="1" i="0" u="none" strike="noStrike" dirty="0">
                          <a:solidFill>
                            <a:srgbClr val="FFFFFF"/>
                          </a:solidFill>
                          <a:latin typeface="Arial"/>
                        </a:rPr>
                        <a:t>Q320</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243961"/>
                    </a:solidFill>
                  </a:tcPr>
                </a:tc>
                <a:tc>
                  <a:txBody>
                    <a:bodyPr/>
                    <a:lstStyle/>
                    <a:p>
                      <a:pPr algn="ctr" rtl="0" fontAlgn="ctr"/>
                      <a:r>
                        <a:rPr lang="en-US" sz="1400" b="1" i="0" u="none" strike="noStrike">
                          <a:solidFill>
                            <a:srgbClr val="FFFFFF"/>
                          </a:solidFill>
                          <a:latin typeface="Arial"/>
                        </a:rPr>
                        <a:t>Q220</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243961"/>
                    </a:solidFill>
                  </a:tcPr>
                </a:tc>
                <a:tc>
                  <a:txBody>
                    <a:bodyPr/>
                    <a:lstStyle/>
                    <a:p>
                      <a:pPr algn="ctr" rtl="0" fontAlgn="ctr"/>
                      <a:r>
                        <a:rPr lang="en-US" sz="1400" b="1" i="0" u="none" strike="noStrike">
                          <a:solidFill>
                            <a:srgbClr val="FFFFFF"/>
                          </a:solidFill>
                          <a:latin typeface="Arial"/>
                        </a:rPr>
                        <a:t>Q120</a:t>
                      </a: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243961"/>
                    </a:solidFill>
                  </a:tcPr>
                </a:tc>
                <a:extLst>
                  <a:ext uri="{0D108BD9-81ED-4DB2-BD59-A6C34878D82A}">
                    <a16:rowId xmlns:a16="http://schemas.microsoft.com/office/drawing/2014/main" xmlns="" val="10000"/>
                  </a:ext>
                </a:extLst>
              </a:tr>
              <a:tr h="159422">
                <a:tc>
                  <a:txBody>
                    <a:bodyPr/>
                    <a:lstStyle/>
                    <a:p>
                      <a:pPr algn="l" rtl="0" fontAlgn="ctr"/>
                      <a:r>
                        <a:rPr lang="en-US" sz="1400" b="1" i="0" u="none" strike="noStrike" dirty="0">
                          <a:solidFill>
                            <a:schemeClr val="bg1"/>
                          </a:solidFill>
                          <a:latin typeface="Arial"/>
                        </a:rPr>
                        <a:t>Revenue</a:t>
                      </a:r>
                      <a:r>
                        <a:rPr lang="en-US" altLang="zh-TW" sz="1050" b="0" i="1" u="none" strike="noStrike" dirty="0">
                          <a:solidFill>
                            <a:schemeClr val="bg1"/>
                          </a:solidFill>
                          <a:latin typeface="+mn-lt"/>
                        </a:rPr>
                        <a:t>(</a:t>
                      </a:r>
                      <a:r>
                        <a:rPr lang="en-US" altLang="zh-TW" sz="1050" b="0" i="1" u="none" strike="noStrike" dirty="0" err="1">
                          <a:solidFill>
                            <a:schemeClr val="bg1"/>
                          </a:solidFill>
                          <a:latin typeface="+mn-lt"/>
                        </a:rPr>
                        <a:t>NT$mn</a:t>
                      </a:r>
                      <a:r>
                        <a:rPr lang="en-US" altLang="zh-TW" sz="1050" b="0" i="1" u="none" strike="noStrike" dirty="0">
                          <a:solidFill>
                            <a:schemeClr val="bg1"/>
                          </a:solidFill>
                          <a:latin typeface="+mn-lt"/>
                        </a:rPr>
                        <a:t>) </a:t>
                      </a:r>
                      <a:r>
                        <a:rPr lang="en-US" sz="1400" b="1" i="0" u="none" strike="noStrike" dirty="0">
                          <a:solidFill>
                            <a:schemeClr val="bg1"/>
                          </a:solidFill>
                          <a:latin typeface="Arial"/>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243961"/>
                    </a:solidFill>
                  </a:tcPr>
                </a:tc>
                <a:tc>
                  <a:txBody>
                    <a:bodyPr/>
                    <a:lstStyle/>
                    <a:p>
                      <a:pPr algn="ctr" rtl="0" fontAlgn="ctr"/>
                      <a:r>
                        <a:rPr lang="en-US" altLang="zh-TW" sz="1400" b="0" i="0" u="none" strike="noStrike" dirty="0">
                          <a:solidFill>
                            <a:srgbClr val="233960"/>
                          </a:solidFill>
                          <a:latin typeface="Arial"/>
                        </a:rPr>
                        <a:t>14,137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rtl="0" fontAlgn="ctr"/>
                      <a:r>
                        <a:rPr lang="en-US" altLang="zh-TW" sz="1400" b="0" i="0" u="none" strike="noStrike" dirty="0">
                          <a:solidFill>
                            <a:srgbClr val="233960"/>
                          </a:solidFill>
                          <a:latin typeface="Arial"/>
                        </a:rPr>
                        <a:t>14,006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rtl="0" fontAlgn="ctr"/>
                      <a:r>
                        <a:rPr lang="en-US" altLang="zh-TW" sz="1400" b="0" i="0" u="none" strike="noStrike">
                          <a:solidFill>
                            <a:srgbClr val="233960"/>
                          </a:solidFill>
                          <a:latin typeface="Arial"/>
                        </a:rPr>
                        <a:t>13,701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rtl="0" fontAlgn="ctr"/>
                      <a:r>
                        <a:rPr lang="en-US" altLang="zh-TW" sz="1400" b="0" i="0" u="none" strike="noStrike" dirty="0">
                          <a:solidFill>
                            <a:srgbClr val="233960"/>
                          </a:solidFill>
                          <a:latin typeface="Arial"/>
                        </a:rPr>
                        <a:t>13,515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159422">
                <a:tc>
                  <a:txBody>
                    <a:bodyPr/>
                    <a:lstStyle/>
                    <a:p>
                      <a:pPr algn="l" rtl="0" fontAlgn="ctr"/>
                      <a:r>
                        <a:rPr lang="en-US" sz="1400" b="1" i="0" u="none" strike="noStrike" dirty="0" err="1">
                          <a:solidFill>
                            <a:schemeClr val="bg1"/>
                          </a:solidFill>
                          <a:latin typeface="Arial"/>
                        </a:rPr>
                        <a:t>QoQ</a:t>
                      </a:r>
                      <a:endParaRPr lang="en-US" sz="1400" b="1" i="0" u="none" strike="noStrike" dirty="0">
                        <a:solidFill>
                          <a:schemeClr val="bg1"/>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243961"/>
                    </a:solidFill>
                  </a:tcPr>
                </a:tc>
                <a:tc>
                  <a:txBody>
                    <a:bodyPr/>
                    <a:lstStyle/>
                    <a:p>
                      <a:pPr algn="ctr" rtl="0" fontAlgn="ctr"/>
                      <a:r>
                        <a:rPr lang="en-US" altLang="zh-TW" sz="1400" b="0" i="0" u="none" strike="noStrike" dirty="0">
                          <a:solidFill>
                            <a:srgbClr val="233960"/>
                          </a:solidFill>
                          <a:latin typeface="Arial"/>
                        </a:rPr>
                        <a:t>0.9%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rtl="0" fontAlgn="ctr"/>
                      <a:r>
                        <a:rPr lang="en-US" altLang="zh-TW" sz="1400" b="0" i="0" u="none" strike="noStrike" dirty="0">
                          <a:solidFill>
                            <a:srgbClr val="233960"/>
                          </a:solidFill>
                          <a:latin typeface="Arial"/>
                        </a:rPr>
                        <a:t>2.2%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rtl="0" fontAlgn="ctr"/>
                      <a:r>
                        <a:rPr lang="en-US" altLang="zh-TW" sz="1400" b="0" i="0" u="none" strike="noStrike" dirty="0">
                          <a:solidFill>
                            <a:srgbClr val="233960"/>
                          </a:solidFill>
                          <a:latin typeface="Arial"/>
                        </a:rPr>
                        <a:t>1.4%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rtl="0" fontAlgn="ctr"/>
                      <a:r>
                        <a:rPr lang="en-US" altLang="zh-TW" sz="1400" b="0" i="0" u="none" strike="noStrike" dirty="0">
                          <a:solidFill>
                            <a:srgbClr val="233960"/>
                          </a:solidFill>
                          <a:latin typeface="Arial"/>
                        </a:rPr>
                        <a: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159422">
                <a:tc>
                  <a:txBody>
                    <a:bodyPr/>
                    <a:lstStyle/>
                    <a:p>
                      <a:pPr algn="l" rtl="0" fontAlgn="ctr"/>
                      <a:r>
                        <a:rPr lang="en-US" sz="1400" b="1" i="0" u="none" strike="noStrike" dirty="0">
                          <a:solidFill>
                            <a:schemeClr val="bg1"/>
                          </a:solidFill>
                          <a:latin typeface="Arial"/>
                        </a:rPr>
                        <a:t>EPS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243961"/>
                    </a:solidFill>
                  </a:tcPr>
                </a:tc>
                <a:tc>
                  <a:txBody>
                    <a:bodyPr/>
                    <a:lstStyle/>
                    <a:p>
                      <a:pPr algn="ctr" rtl="0" fontAlgn="ctr"/>
                      <a:r>
                        <a:rPr lang="en-US" altLang="zh-TW" sz="1400" b="0" dirty="0">
                          <a:solidFill>
                            <a:srgbClr val="233960"/>
                          </a:solidFill>
                        </a:rPr>
                        <a:t>7.90</a:t>
                      </a:r>
                      <a:endParaRPr lang="en-US" altLang="zh-TW" sz="1400" b="0" i="0" u="none" strike="noStrike" dirty="0">
                        <a:solidFill>
                          <a:srgbClr val="23396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rtl="0" fontAlgn="ctr"/>
                      <a:r>
                        <a:rPr lang="zh-TW" altLang="en-US" sz="1400" b="0" dirty="0">
                          <a:solidFill>
                            <a:srgbClr val="233960"/>
                          </a:solidFill>
                        </a:rPr>
                        <a:t> </a:t>
                      </a:r>
                      <a:r>
                        <a:rPr lang="en-US" altLang="zh-TW" sz="1400" b="0" dirty="0">
                          <a:solidFill>
                            <a:srgbClr val="233960"/>
                          </a:solidFill>
                        </a:rPr>
                        <a:t>7.78</a:t>
                      </a:r>
                      <a:endParaRPr lang="en-US" altLang="zh-TW" sz="1400" b="0" i="0" u="none" strike="noStrike" dirty="0">
                        <a:solidFill>
                          <a:srgbClr val="23396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rtl="0" fontAlgn="ctr"/>
                      <a:r>
                        <a:rPr lang="en-US" altLang="zh-TW" sz="1400" b="0" dirty="0">
                          <a:solidFill>
                            <a:srgbClr val="233960"/>
                          </a:solidFill>
                        </a:rPr>
                        <a:t>7.81</a:t>
                      </a:r>
                      <a:endParaRPr lang="en-US" altLang="zh-TW" sz="1400" b="0" i="0" u="none" strike="noStrike" dirty="0">
                        <a:solidFill>
                          <a:srgbClr val="23396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rtl="0" fontAlgn="ctr"/>
                      <a:r>
                        <a:rPr lang="en-US" altLang="zh-TW" sz="1400" b="0" dirty="0">
                          <a:solidFill>
                            <a:srgbClr val="233960"/>
                          </a:solidFill>
                        </a:rPr>
                        <a:t>6.62</a:t>
                      </a:r>
                      <a:endParaRPr lang="en-US" altLang="zh-TW" sz="1400" b="0" i="0" u="none" strike="noStrike" dirty="0">
                        <a:solidFill>
                          <a:srgbClr val="23396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8" name="文字版面配置區 3"/>
          <p:cNvSpPr>
            <a:spLocks noGrp="1"/>
          </p:cNvSpPr>
          <p:nvPr>
            <p:ph type="body" sz="quarter" idx="14"/>
          </p:nvPr>
        </p:nvSpPr>
        <p:spPr>
          <a:xfrm>
            <a:off x="245908" y="6092825"/>
            <a:ext cx="7908923" cy="231856"/>
          </a:xfrm>
        </p:spPr>
        <p:txBody>
          <a:bodyPr/>
          <a:lstStyle/>
          <a:p>
            <a:r>
              <a:rPr lang="en-US" altLang="zh-TW" sz="800" dirty="0">
                <a:solidFill>
                  <a:srgbClr val="000000"/>
                </a:solidFill>
                <a:cs typeface="Arial" charset="0"/>
              </a:rPr>
              <a:t>Note: </a:t>
            </a:r>
          </a:p>
          <a:p>
            <a:r>
              <a:rPr lang="en-US" altLang="zh-TW" sz="800" dirty="0">
                <a:solidFill>
                  <a:srgbClr val="000000"/>
                </a:solidFill>
                <a:cs typeface="Arial" charset="0"/>
              </a:rPr>
              <a:t>1. Cash  = cash and the equivalent + restricted cash</a:t>
            </a:r>
          </a:p>
          <a:p>
            <a:r>
              <a:rPr lang="en-US" altLang="zh-TW" sz="800" dirty="0">
                <a:solidFill>
                  <a:srgbClr val="000000"/>
                </a:solidFill>
                <a:cs typeface="Arial" charset="0"/>
              </a:rPr>
              <a:t>2. FX Rate: NTD:USD = 28.48</a:t>
            </a:r>
          </a:p>
        </p:txBody>
      </p:sp>
      <p:sp>
        <p:nvSpPr>
          <p:cNvPr id="7" name="投影片編號版面配置區 2"/>
          <p:cNvSpPr>
            <a:spLocks noGrp="1"/>
          </p:cNvSpPr>
          <p:nvPr>
            <p:ph type="sldNum" sz="quarter" idx="4294967295"/>
          </p:nvPr>
        </p:nvSpPr>
        <p:spPr bwMode="auto">
          <a:xfrm>
            <a:off x="8678863" y="6362700"/>
            <a:ext cx="327025" cy="276225"/>
          </a:xfrm>
          <a:prstGeom prst="rect">
            <a:avLst/>
          </a:prstGeom>
          <a:noFill/>
          <a:ln>
            <a:miter lim="800000"/>
            <a:headEnd/>
            <a:tailEnd/>
          </a:ln>
        </p:spPr>
        <p:txBody>
          <a:bodyPr anchor="ctr"/>
          <a:lstStyle/>
          <a:p>
            <a:pPr algn="r"/>
            <a:fld id="{FFB4C2A9-90F4-4C41-963D-3D434FC13EDE}" type="slidenum">
              <a:rPr lang="zh-TW" altLang="en-US" sz="800" smtClean="0">
                <a:latin typeface="微軟正黑體" pitchFamily="34" charset="-120"/>
                <a:ea typeface="微軟正黑體" pitchFamily="34" charset="-120"/>
              </a:rPr>
              <a:pPr algn="r"/>
              <a:t>30</a:t>
            </a:fld>
            <a:endParaRPr lang="zh-TW" altLang="en-US" sz="800" dirty="0">
              <a:latin typeface="微軟正黑體" pitchFamily="34" charset="-120"/>
              <a:ea typeface="微軟正黑體" pitchFamily="34" charset="-12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版面配置區 11"/>
          <p:cNvSpPr>
            <a:spLocks noGrp="1"/>
          </p:cNvSpPr>
          <p:nvPr>
            <p:ph type="body" sz="quarter" idx="15"/>
          </p:nvPr>
        </p:nvSpPr>
        <p:spPr>
          <a:xfrm>
            <a:off x="245908" y="1064079"/>
            <a:ext cx="8640000" cy="576000"/>
          </a:xfrm>
        </p:spPr>
        <p:txBody>
          <a:bodyPr/>
          <a:lstStyle/>
          <a:p>
            <a:pPr algn="just">
              <a:lnSpc>
                <a:spcPct val="90000"/>
              </a:lnSpc>
              <a:spcBef>
                <a:spcPts val="600"/>
              </a:spcBef>
              <a:spcAft>
                <a:spcPct val="0"/>
              </a:spcAft>
              <a:buFont typeface="Wingdings" pitchFamily="2" charset="2"/>
              <a:buChar char="Ø"/>
            </a:pPr>
            <a:r>
              <a:rPr kumimoji="1" lang="en-US" altLang="zh-TW" b="0" dirty="0" err="1">
                <a:solidFill>
                  <a:srgbClr val="000000"/>
                </a:solidFill>
                <a:latin typeface="Arial" pitchFamily="34" charset="0"/>
                <a:cs typeface="Arial" pitchFamily="34" charset="0"/>
              </a:rPr>
              <a:t>GlobalWafers</a:t>
            </a:r>
            <a:r>
              <a:rPr kumimoji="1" lang="en-US" altLang="zh-TW" b="0" dirty="0">
                <a:solidFill>
                  <a:srgbClr val="000000"/>
                </a:solidFill>
                <a:latin typeface="Arial" pitchFamily="34" charset="0"/>
                <a:cs typeface="Arial" pitchFamily="34" charset="0"/>
              </a:rPr>
              <a:t> achieved a final acceptance rate of 70.27%</a:t>
            </a:r>
          </a:p>
          <a:p>
            <a:pPr algn="just">
              <a:lnSpc>
                <a:spcPct val="90000"/>
              </a:lnSpc>
              <a:spcBef>
                <a:spcPts val="600"/>
              </a:spcBef>
              <a:spcAft>
                <a:spcPct val="0"/>
              </a:spcAft>
              <a:buFont typeface="Wingdings" pitchFamily="2" charset="2"/>
              <a:buChar char="Ø"/>
            </a:pPr>
            <a:r>
              <a:rPr kumimoji="1" lang="en-US" altLang="zh-TW" b="0" dirty="0">
                <a:solidFill>
                  <a:srgbClr val="000000"/>
                </a:solidFill>
                <a:latin typeface="Arial" pitchFamily="34" charset="0"/>
                <a:cs typeface="Arial" pitchFamily="34" charset="0"/>
              </a:rPr>
              <a:t>Settlement of the Takeover Offer is expected in the second half of 2021, following receipt of required regulatory approvals</a:t>
            </a:r>
            <a:endParaRPr kumimoji="1" lang="zh-TW" altLang="en-US" b="0" dirty="0">
              <a:solidFill>
                <a:srgbClr val="000000"/>
              </a:solidFill>
              <a:latin typeface="Arial" pitchFamily="34" charset="0"/>
              <a:cs typeface="Arial" pitchFamily="34" charset="0"/>
            </a:endParaRPr>
          </a:p>
        </p:txBody>
      </p:sp>
      <p:sp>
        <p:nvSpPr>
          <p:cNvPr id="6" name="Right Arrow 5"/>
          <p:cNvSpPr/>
          <p:nvPr/>
        </p:nvSpPr>
        <p:spPr bwMode="auto">
          <a:xfrm>
            <a:off x="238678" y="3610223"/>
            <a:ext cx="7773248" cy="866899"/>
          </a:xfrm>
          <a:prstGeom prst="rightArrow">
            <a:avLst>
              <a:gd name="adj1" fmla="val 50000"/>
              <a:gd name="adj2" fmla="val 34618"/>
            </a:avLst>
          </a:prstGeom>
          <a:solidFill>
            <a:srgbClr val="CAD5EB"/>
          </a:solidFill>
          <a:ln w="12700" cap="flat" cmpd="sng" algn="ctr">
            <a:noFill/>
            <a:prstDash val="solid"/>
            <a:round/>
            <a:headEnd type="none" w="med" len="med"/>
            <a:tailEnd type="none" w="med" len="med"/>
          </a:ln>
          <a:effectLst/>
        </p:spPr>
        <p:txBody>
          <a:bodyPr vert="horz" wrap="square" lIns="36000" tIns="36000" rIns="36000" bIns="3600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tx1"/>
              </a:solidFill>
              <a:effectLst/>
              <a:latin typeface="Arial" charset="0"/>
            </a:endParaRPr>
          </a:p>
        </p:txBody>
      </p:sp>
      <p:sp>
        <p:nvSpPr>
          <p:cNvPr id="7" name="TextBox 6"/>
          <p:cNvSpPr txBox="1"/>
          <p:nvPr/>
        </p:nvSpPr>
        <p:spPr>
          <a:xfrm>
            <a:off x="872282" y="3902836"/>
            <a:ext cx="588623" cy="246221"/>
          </a:xfrm>
          <a:prstGeom prst="rect">
            <a:avLst/>
          </a:prstGeom>
          <a:noFill/>
        </p:spPr>
        <p:txBody>
          <a:bodyPr wrap="none" rtlCol="0">
            <a:spAutoFit/>
          </a:bodyPr>
          <a:lstStyle/>
          <a:p>
            <a:r>
              <a:rPr lang="en-US" sz="1000" dirty="0"/>
              <a:t>Dec 10</a:t>
            </a:r>
          </a:p>
        </p:txBody>
      </p:sp>
      <p:sp>
        <p:nvSpPr>
          <p:cNvPr id="17" name="TextBox 16"/>
          <p:cNvSpPr txBox="1"/>
          <p:nvPr/>
        </p:nvSpPr>
        <p:spPr>
          <a:xfrm>
            <a:off x="247510" y="3902836"/>
            <a:ext cx="588623" cy="246221"/>
          </a:xfrm>
          <a:prstGeom prst="rect">
            <a:avLst/>
          </a:prstGeom>
          <a:noFill/>
        </p:spPr>
        <p:txBody>
          <a:bodyPr wrap="none" rtlCol="0">
            <a:spAutoFit/>
          </a:bodyPr>
          <a:lstStyle/>
          <a:p>
            <a:r>
              <a:rPr lang="en-US" sz="1000" dirty="0"/>
              <a:t>Nov 30</a:t>
            </a:r>
          </a:p>
        </p:txBody>
      </p:sp>
      <p:sp>
        <p:nvSpPr>
          <p:cNvPr id="18" name="TextBox 17"/>
          <p:cNvSpPr txBox="1"/>
          <p:nvPr/>
        </p:nvSpPr>
        <p:spPr>
          <a:xfrm>
            <a:off x="1497054" y="3902836"/>
            <a:ext cx="566181" cy="246221"/>
          </a:xfrm>
          <a:prstGeom prst="rect">
            <a:avLst/>
          </a:prstGeom>
          <a:noFill/>
        </p:spPr>
        <p:txBody>
          <a:bodyPr wrap="none" rtlCol="0">
            <a:spAutoFit/>
          </a:bodyPr>
          <a:lstStyle/>
          <a:p>
            <a:r>
              <a:rPr lang="en-US" sz="1000" dirty="0"/>
              <a:t>Jan 21</a:t>
            </a:r>
          </a:p>
        </p:txBody>
      </p:sp>
      <p:sp>
        <p:nvSpPr>
          <p:cNvPr id="19" name="TextBox 18"/>
          <p:cNvSpPr txBox="1"/>
          <p:nvPr/>
        </p:nvSpPr>
        <p:spPr>
          <a:xfrm>
            <a:off x="2099384" y="3902836"/>
            <a:ext cx="566181" cy="246221"/>
          </a:xfrm>
          <a:prstGeom prst="rect">
            <a:avLst/>
          </a:prstGeom>
          <a:noFill/>
        </p:spPr>
        <p:txBody>
          <a:bodyPr wrap="none" rtlCol="0">
            <a:spAutoFit/>
          </a:bodyPr>
          <a:lstStyle/>
          <a:p>
            <a:r>
              <a:rPr lang="en-US" sz="1000" dirty="0"/>
              <a:t>Jan 22</a:t>
            </a:r>
          </a:p>
        </p:txBody>
      </p:sp>
      <p:sp>
        <p:nvSpPr>
          <p:cNvPr id="20" name="TextBox 19"/>
          <p:cNvSpPr txBox="1"/>
          <p:nvPr/>
        </p:nvSpPr>
        <p:spPr>
          <a:xfrm>
            <a:off x="2701714" y="3902836"/>
            <a:ext cx="566181" cy="246221"/>
          </a:xfrm>
          <a:prstGeom prst="rect">
            <a:avLst/>
          </a:prstGeom>
          <a:noFill/>
        </p:spPr>
        <p:txBody>
          <a:bodyPr wrap="none" rtlCol="0">
            <a:spAutoFit/>
          </a:bodyPr>
          <a:lstStyle/>
          <a:p>
            <a:r>
              <a:rPr lang="en-US" sz="1000" dirty="0"/>
              <a:t>Jan 25</a:t>
            </a:r>
          </a:p>
        </p:txBody>
      </p:sp>
      <p:sp>
        <p:nvSpPr>
          <p:cNvPr id="21" name="TextBox 20"/>
          <p:cNvSpPr txBox="1"/>
          <p:nvPr/>
        </p:nvSpPr>
        <p:spPr>
          <a:xfrm>
            <a:off x="3304044" y="3902836"/>
            <a:ext cx="510076" cy="246221"/>
          </a:xfrm>
          <a:prstGeom prst="rect">
            <a:avLst/>
          </a:prstGeom>
          <a:noFill/>
        </p:spPr>
        <p:txBody>
          <a:bodyPr wrap="none" rtlCol="0">
            <a:spAutoFit/>
          </a:bodyPr>
          <a:lstStyle/>
          <a:p>
            <a:r>
              <a:rPr lang="en-US" sz="1000" dirty="0"/>
              <a:t>Feb 9</a:t>
            </a:r>
          </a:p>
        </p:txBody>
      </p:sp>
      <p:sp>
        <p:nvSpPr>
          <p:cNvPr id="22" name="TextBox 21"/>
          <p:cNvSpPr txBox="1"/>
          <p:nvPr/>
        </p:nvSpPr>
        <p:spPr>
          <a:xfrm>
            <a:off x="4467026" y="3902836"/>
            <a:ext cx="580608" cy="246221"/>
          </a:xfrm>
          <a:prstGeom prst="rect">
            <a:avLst/>
          </a:prstGeom>
          <a:noFill/>
        </p:spPr>
        <p:txBody>
          <a:bodyPr wrap="none" rtlCol="0">
            <a:spAutoFit/>
          </a:bodyPr>
          <a:lstStyle/>
          <a:p>
            <a:r>
              <a:rPr lang="en-US" sz="1000" dirty="0"/>
              <a:t>Feb 15</a:t>
            </a:r>
          </a:p>
        </p:txBody>
      </p:sp>
      <p:sp>
        <p:nvSpPr>
          <p:cNvPr id="23" name="TextBox 22"/>
          <p:cNvSpPr txBox="1"/>
          <p:nvPr/>
        </p:nvSpPr>
        <p:spPr>
          <a:xfrm>
            <a:off x="5083783" y="3902836"/>
            <a:ext cx="511679" cy="246221"/>
          </a:xfrm>
          <a:prstGeom prst="rect">
            <a:avLst/>
          </a:prstGeom>
          <a:noFill/>
        </p:spPr>
        <p:txBody>
          <a:bodyPr wrap="none" rtlCol="0">
            <a:spAutoFit/>
          </a:bodyPr>
          <a:lstStyle/>
          <a:p>
            <a:r>
              <a:rPr lang="en-US" sz="1000" dirty="0"/>
              <a:t>Mar 1</a:t>
            </a:r>
          </a:p>
        </p:txBody>
      </p:sp>
      <p:sp>
        <p:nvSpPr>
          <p:cNvPr id="24" name="TextBox 23"/>
          <p:cNvSpPr txBox="1"/>
          <p:nvPr/>
        </p:nvSpPr>
        <p:spPr>
          <a:xfrm>
            <a:off x="6179439" y="3902836"/>
            <a:ext cx="511679" cy="246221"/>
          </a:xfrm>
          <a:prstGeom prst="rect">
            <a:avLst/>
          </a:prstGeom>
          <a:noFill/>
        </p:spPr>
        <p:txBody>
          <a:bodyPr wrap="none" rtlCol="0">
            <a:spAutoFit/>
          </a:bodyPr>
          <a:lstStyle/>
          <a:p>
            <a:r>
              <a:rPr lang="en-US" sz="1000" dirty="0"/>
              <a:t>Mar 4</a:t>
            </a:r>
          </a:p>
        </p:txBody>
      </p:sp>
      <p:sp>
        <p:nvSpPr>
          <p:cNvPr id="25" name="TextBox 24"/>
          <p:cNvSpPr txBox="1"/>
          <p:nvPr/>
        </p:nvSpPr>
        <p:spPr>
          <a:xfrm>
            <a:off x="7168738" y="3902836"/>
            <a:ext cx="825419" cy="246221"/>
          </a:xfrm>
          <a:prstGeom prst="rect">
            <a:avLst/>
          </a:prstGeom>
          <a:noFill/>
        </p:spPr>
        <p:txBody>
          <a:bodyPr wrap="square" rtlCol="0">
            <a:spAutoFit/>
          </a:bodyPr>
          <a:lstStyle/>
          <a:p>
            <a:r>
              <a:rPr lang="en-US" sz="1000" dirty="0"/>
              <a:t>2H21</a:t>
            </a:r>
          </a:p>
        </p:txBody>
      </p:sp>
      <p:sp>
        <p:nvSpPr>
          <p:cNvPr id="28" name="Rectangle 27"/>
          <p:cNvSpPr/>
          <p:nvPr/>
        </p:nvSpPr>
        <p:spPr>
          <a:xfrm>
            <a:off x="238678" y="2800037"/>
            <a:ext cx="1334669" cy="758952"/>
          </a:xfrm>
          <a:prstGeom prst="rect">
            <a:avLst/>
          </a:prstGeom>
          <a:solidFill>
            <a:srgbClr val="F4F7FB"/>
          </a:solidFill>
          <a:ln w="6350">
            <a:solidFill>
              <a:schemeClr val="accent2">
                <a:lumMod val="40000"/>
                <a:lumOff val="60000"/>
              </a:schemeClr>
            </a:solidFill>
          </a:ln>
          <a:effectLst>
            <a:outerShdw blurRad="50800" dist="38100" dir="2700000" algn="tl" rotWithShape="0">
              <a:prstClr val="black">
                <a:alpha val="40000"/>
              </a:prstClr>
            </a:outerShdw>
          </a:effectLst>
        </p:spPr>
        <p:txBody>
          <a:bodyPr wrap="square" lIns="45720" tIns="36000" rIns="18288" bIns="36000" anchor="ctr">
            <a:noAutofit/>
          </a:bodyPr>
          <a:lstStyle/>
          <a:p>
            <a:pPr algn="ctr"/>
            <a:r>
              <a:rPr lang="en-US" sz="900" dirty="0">
                <a:solidFill>
                  <a:srgbClr val="000000"/>
                </a:solidFill>
              </a:rPr>
              <a:t>Ad-hoc announcement of confirming advanced, near to final discussions on a Takeover Offer for </a:t>
            </a:r>
            <a:r>
              <a:rPr lang="en-US" sz="900" dirty="0" err="1">
                <a:solidFill>
                  <a:srgbClr val="000000"/>
                </a:solidFill>
              </a:rPr>
              <a:t>Siltronic</a:t>
            </a:r>
            <a:endParaRPr lang="en-GB" sz="900" dirty="0"/>
          </a:p>
        </p:txBody>
      </p:sp>
      <p:sp>
        <p:nvSpPr>
          <p:cNvPr id="31" name="Rectangle 30"/>
          <p:cNvSpPr/>
          <p:nvPr/>
        </p:nvSpPr>
        <p:spPr>
          <a:xfrm>
            <a:off x="238678" y="4506394"/>
            <a:ext cx="1561185" cy="822960"/>
          </a:xfrm>
          <a:prstGeom prst="rect">
            <a:avLst/>
          </a:prstGeom>
          <a:solidFill>
            <a:srgbClr val="F4F7FB"/>
          </a:solidFill>
          <a:ln w="6350">
            <a:solidFill>
              <a:schemeClr val="accent2">
                <a:lumMod val="40000"/>
                <a:lumOff val="60000"/>
              </a:schemeClr>
            </a:solidFill>
          </a:ln>
          <a:effectLst>
            <a:outerShdw blurRad="50800" dist="38100" dir="2700000" algn="tl" rotWithShape="0">
              <a:prstClr val="black">
                <a:alpha val="40000"/>
              </a:prstClr>
            </a:outerShdw>
          </a:effectLst>
        </p:spPr>
        <p:txBody>
          <a:bodyPr wrap="square" lIns="45720" tIns="36000" rIns="18288" bIns="36000" anchor="ctr">
            <a:noAutofit/>
          </a:bodyPr>
          <a:lstStyle/>
          <a:p>
            <a:pPr algn="ctr"/>
            <a:r>
              <a:rPr lang="en-US" sz="900" dirty="0">
                <a:solidFill>
                  <a:srgbClr val="000000"/>
                </a:solidFill>
              </a:rPr>
              <a:t>Announcement of signing of Business Combination Agreement with </a:t>
            </a:r>
            <a:r>
              <a:rPr lang="en-US" sz="900" dirty="0" err="1">
                <a:solidFill>
                  <a:srgbClr val="000000"/>
                </a:solidFill>
              </a:rPr>
              <a:t>Siltronic</a:t>
            </a:r>
            <a:r>
              <a:rPr lang="en-US" sz="900" dirty="0">
                <a:solidFill>
                  <a:srgbClr val="000000"/>
                </a:solidFill>
              </a:rPr>
              <a:t> and launch of Takeover Offer at EUR125 per share</a:t>
            </a:r>
            <a:endParaRPr lang="en-GB" sz="900" dirty="0"/>
          </a:p>
        </p:txBody>
      </p:sp>
      <p:sp>
        <p:nvSpPr>
          <p:cNvPr id="32" name="Rectangle 31"/>
          <p:cNvSpPr/>
          <p:nvPr/>
        </p:nvSpPr>
        <p:spPr>
          <a:xfrm>
            <a:off x="1683631" y="2800037"/>
            <a:ext cx="667947" cy="758952"/>
          </a:xfrm>
          <a:prstGeom prst="rect">
            <a:avLst/>
          </a:prstGeom>
          <a:solidFill>
            <a:srgbClr val="F4F7FB"/>
          </a:solidFill>
          <a:ln w="6350">
            <a:solidFill>
              <a:schemeClr val="accent2">
                <a:lumMod val="40000"/>
                <a:lumOff val="60000"/>
              </a:schemeClr>
            </a:solidFill>
          </a:ln>
          <a:effectLst>
            <a:outerShdw blurRad="50800" dist="38100" dir="2700000" algn="tl" rotWithShape="0">
              <a:prstClr val="black">
                <a:alpha val="40000"/>
              </a:prstClr>
            </a:outerShdw>
          </a:effectLst>
        </p:spPr>
        <p:txBody>
          <a:bodyPr wrap="square" lIns="45720" tIns="36000" rIns="18288" bIns="36000" anchor="ctr">
            <a:noAutofit/>
          </a:bodyPr>
          <a:lstStyle/>
          <a:p>
            <a:pPr algn="ctr"/>
            <a:r>
              <a:rPr lang="en-US" sz="900" dirty="0">
                <a:solidFill>
                  <a:srgbClr val="000000"/>
                </a:solidFill>
              </a:rPr>
              <a:t>Revision of offer price to EUR140 per share</a:t>
            </a:r>
            <a:endParaRPr lang="en-GB" sz="900" dirty="0"/>
          </a:p>
        </p:txBody>
      </p:sp>
      <p:sp>
        <p:nvSpPr>
          <p:cNvPr id="33" name="Rectangle 32"/>
          <p:cNvSpPr/>
          <p:nvPr/>
        </p:nvSpPr>
        <p:spPr>
          <a:xfrm>
            <a:off x="1880788" y="4506394"/>
            <a:ext cx="1181967" cy="822960"/>
          </a:xfrm>
          <a:prstGeom prst="rect">
            <a:avLst/>
          </a:prstGeom>
          <a:solidFill>
            <a:srgbClr val="F4F7FB"/>
          </a:solidFill>
          <a:ln w="6350">
            <a:solidFill>
              <a:schemeClr val="accent2">
                <a:lumMod val="40000"/>
                <a:lumOff val="60000"/>
              </a:schemeClr>
            </a:solidFill>
          </a:ln>
          <a:effectLst>
            <a:outerShdw blurRad="50800" dist="38100" dir="2700000" algn="tl" rotWithShape="0">
              <a:prstClr val="black">
                <a:alpha val="40000"/>
              </a:prstClr>
            </a:outerShdw>
          </a:effectLst>
        </p:spPr>
        <p:txBody>
          <a:bodyPr wrap="square" lIns="45720" tIns="36000" rIns="18288" bIns="36000" anchor="ctr">
            <a:noAutofit/>
          </a:bodyPr>
          <a:lstStyle/>
          <a:p>
            <a:pPr algn="ctr"/>
            <a:r>
              <a:rPr lang="en-US" sz="900" dirty="0">
                <a:solidFill>
                  <a:srgbClr val="000000"/>
                </a:solidFill>
              </a:rPr>
              <a:t>Revision of offer price to EUR145 per share as best and final offer</a:t>
            </a:r>
            <a:endParaRPr lang="en-GB" sz="900" dirty="0"/>
          </a:p>
        </p:txBody>
      </p:sp>
      <p:sp>
        <p:nvSpPr>
          <p:cNvPr id="34" name="Rectangle 33"/>
          <p:cNvSpPr/>
          <p:nvPr/>
        </p:nvSpPr>
        <p:spPr>
          <a:xfrm>
            <a:off x="2461862" y="2800037"/>
            <a:ext cx="1465488" cy="758952"/>
          </a:xfrm>
          <a:prstGeom prst="rect">
            <a:avLst/>
          </a:prstGeom>
          <a:solidFill>
            <a:srgbClr val="F4F7FB"/>
          </a:solidFill>
          <a:ln w="6350">
            <a:solidFill>
              <a:schemeClr val="accent2">
                <a:lumMod val="40000"/>
                <a:lumOff val="60000"/>
              </a:schemeClr>
            </a:solidFill>
          </a:ln>
          <a:effectLst>
            <a:outerShdw blurRad="50800" dist="38100" dir="2700000" algn="tl" rotWithShape="0">
              <a:prstClr val="black">
                <a:alpha val="40000"/>
              </a:prstClr>
            </a:outerShdw>
          </a:effectLst>
        </p:spPr>
        <p:txBody>
          <a:bodyPr wrap="square" lIns="45720" tIns="36000" rIns="18288" bIns="36000" anchor="ctr">
            <a:noAutofit/>
          </a:bodyPr>
          <a:lstStyle/>
          <a:p>
            <a:pPr algn="ctr"/>
            <a:r>
              <a:rPr lang="en-US" sz="900" dirty="0">
                <a:solidFill>
                  <a:srgbClr val="000000"/>
                </a:solidFill>
              </a:rPr>
              <a:t>Reduction of acceptance threshold from 65% to 50% and confirmation of no subsequent public offer nor a DPLTA for 3-year period </a:t>
            </a:r>
            <a:endParaRPr lang="en-GB" sz="900" dirty="0"/>
          </a:p>
        </p:txBody>
      </p:sp>
      <p:sp>
        <p:nvSpPr>
          <p:cNvPr id="38" name="Rectangle 37"/>
          <p:cNvSpPr/>
          <p:nvPr/>
        </p:nvSpPr>
        <p:spPr>
          <a:xfrm>
            <a:off x="3143680" y="4506394"/>
            <a:ext cx="1182958" cy="822960"/>
          </a:xfrm>
          <a:prstGeom prst="rect">
            <a:avLst/>
          </a:prstGeom>
          <a:solidFill>
            <a:srgbClr val="F4F7FB"/>
          </a:solidFill>
          <a:ln w="6350">
            <a:solidFill>
              <a:schemeClr val="accent2">
                <a:lumMod val="40000"/>
                <a:lumOff val="60000"/>
              </a:schemeClr>
            </a:solidFill>
          </a:ln>
          <a:effectLst>
            <a:outerShdw blurRad="50800" dist="38100" dir="2700000" algn="tl" rotWithShape="0">
              <a:prstClr val="black">
                <a:alpha val="40000"/>
              </a:prstClr>
            </a:outerShdw>
          </a:effectLst>
        </p:spPr>
        <p:txBody>
          <a:bodyPr wrap="square" lIns="45720" tIns="36000" rIns="18288" bIns="36000" anchor="ctr">
            <a:noAutofit/>
          </a:bodyPr>
          <a:lstStyle/>
          <a:p>
            <a:pPr algn="ctr"/>
            <a:r>
              <a:rPr lang="en-US" sz="900" dirty="0">
                <a:solidFill>
                  <a:srgbClr val="000000"/>
                </a:solidFill>
              </a:rPr>
              <a:t>German antitrust clearance (German Federal Cartel Office (</a:t>
            </a:r>
            <a:r>
              <a:rPr lang="en-US" sz="900" dirty="0" err="1">
                <a:solidFill>
                  <a:srgbClr val="000000"/>
                </a:solidFill>
              </a:rPr>
              <a:t>Bundeskartellamt</a:t>
            </a:r>
            <a:r>
              <a:rPr lang="en-US" sz="900" dirty="0">
                <a:solidFill>
                  <a:srgbClr val="000000"/>
                </a:solidFill>
              </a:rPr>
              <a:t>))</a:t>
            </a:r>
            <a:endParaRPr lang="en-GB" sz="900" dirty="0"/>
          </a:p>
        </p:txBody>
      </p:sp>
      <p:sp>
        <p:nvSpPr>
          <p:cNvPr id="39" name="Rectangle 38"/>
          <p:cNvSpPr/>
          <p:nvPr/>
        </p:nvSpPr>
        <p:spPr>
          <a:xfrm>
            <a:off x="4407563" y="4506394"/>
            <a:ext cx="1534864" cy="822960"/>
          </a:xfrm>
          <a:prstGeom prst="rect">
            <a:avLst/>
          </a:prstGeom>
          <a:solidFill>
            <a:srgbClr val="F4F7FB"/>
          </a:solidFill>
          <a:ln w="6350">
            <a:solidFill>
              <a:schemeClr val="accent2">
                <a:lumMod val="40000"/>
                <a:lumOff val="60000"/>
              </a:schemeClr>
            </a:solidFill>
          </a:ln>
          <a:effectLst>
            <a:outerShdw blurRad="50800" dist="38100" dir="2700000" algn="tl" rotWithShape="0">
              <a:prstClr val="black">
                <a:alpha val="40000"/>
              </a:prstClr>
            </a:outerShdw>
          </a:effectLst>
        </p:spPr>
        <p:txBody>
          <a:bodyPr wrap="square" lIns="45720" tIns="36000" rIns="18288" bIns="36000" anchor="ctr">
            <a:noAutofit/>
          </a:bodyPr>
          <a:lstStyle/>
          <a:p>
            <a:pPr algn="ctr"/>
            <a:r>
              <a:rPr lang="en-US" sz="900" dirty="0">
                <a:solidFill>
                  <a:srgbClr val="000000"/>
                </a:solidFill>
              </a:rPr>
              <a:t>Announcement of acceptance rate at 56.92% at end of offer period and commencement of additional acceptance period</a:t>
            </a:r>
            <a:endParaRPr lang="en-GB" sz="900" dirty="0"/>
          </a:p>
        </p:txBody>
      </p:sp>
      <p:sp>
        <p:nvSpPr>
          <p:cNvPr id="43" name="Rectangle 42"/>
          <p:cNvSpPr/>
          <p:nvPr/>
        </p:nvSpPr>
        <p:spPr>
          <a:xfrm>
            <a:off x="5936450" y="2800037"/>
            <a:ext cx="680533" cy="758952"/>
          </a:xfrm>
          <a:prstGeom prst="rect">
            <a:avLst/>
          </a:prstGeom>
          <a:solidFill>
            <a:srgbClr val="F4F7FB"/>
          </a:solidFill>
          <a:ln w="6350">
            <a:solidFill>
              <a:schemeClr val="accent2">
                <a:lumMod val="40000"/>
                <a:lumOff val="60000"/>
              </a:schemeClr>
            </a:solidFill>
          </a:ln>
          <a:effectLst>
            <a:outerShdw blurRad="50800" dist="38100" dir="2700000" algn="tl" rotWithShape="0">
              <a:prstClr val="black">
                <a:alpha val="40000"/>
              </a:prstClr>
            </a:outerShdw>
          </a:effectLst>
        </p:spPr>
        <p:txBody>
          <a:bodyPr wrap="square" lIns="45720" tIns="36000" rIns="18288" bIns="36000" anchor="ctr">
            <a:noAutofit/>
          </a:bodyPr>
          <a:lstStyle/>
          <a:p>
            <a:pPr algn="ctr"/>
            <a:r>
              <a:rPr lang="en-US" sz="900" dirty="0">
                <a:solidFill>
                  <a:srgbClr val="000000"/>
                </a:solidFill>
              </a:rPr>
              <a:t>CFIUS </a:t>
            </a:r>
          </a:p>
          <a:p>
            <a:pPr algn="ctr"/>
            <a:r>
              <a:rPr lang="en-US" sz="900" dirty="0">
                <a:solidFill>
                  <a:srgbClr val="000000"/>
                </a:solidFill>
              </a:rPr>
              <a:t>(US FDI) clearance</a:t>
            </a:r>
            <a:endParaRPr lang="en-GB" sz="900" dirty="0"/>
          </a:p>
        </p:txBody>
      </p:sp>
      <p:sp>
        <p:nvSpPr>
          <p:cNvPr id="44" name="Rectangle 43"/>
          <p:cNvSpPr/>
          <p:nvPr/>
        </p:nvSpPr>
        <p:spPr>
          <a:xfrm>
            <a:off x="6727268" y="2800037"/>
            <a:ext cx="752737" cy="758952"/>
          </a:xfrm>
          <a:prstGeom prst="rect">
            <a:avLst/>
          </a:prstGeom>
          <a:solidFill>
            <a:srgbClr val="F4F7FB"/>
          </a:solidFill>
          <a:ln w="6350">
            <a:solidFill>
              <a:schemeClr val="accent2">
                <a:lumMod val="40000"/>
                <a:lumOff val="60000"/>
              </a:schemeClr>
            </a:solidFill>
          </a:ln>
          <a:effectLst>
            <a:outerShdw blurRad="50800" dist="38100" dir="2700000" algn="tl" rotWithShape="0">
              <a:prstClr val="black">
                <a:alpha val="40000"/>
              </a:prstClr>
            </a:outerShdw>
          </a:effectLst>
        </p:spPr>
        <p:txBody>
          <a:bodyPr wrap="square" lIns="45720" tIns="36000" rIns="18288" bIns="36000" anchor="ctr">
            <a:noAutofit/>
          </a:bodyPr>
          <a:lstStyle/>
          <a:p>
            <a:pPr algn="ctr"/>
            <a:r>
              <a:rPr lang="en-US" sz="900" dirty="0">
                <a:solidFill>
                  <a:srgbClr val="000000"/>
                </a:solidFill>
              </a:rPr>
              <a:t>Austria antitrust clearance</a:t>
            </a:r>
            <a:endParaRPr lang="en-GB" sz="900" dirty="0">
              <a:solidFill>
                <a:srgbClr val="000000"/>
              </a:solidFill>
            </a:endParaRPr>
          </a:p>
        </p:txBody>
      </p:sp>
      <p:sp>
        <p:nvSpPr>
          <p:cNvPr id="45" name="Rectangle 44"/>
          <p:cNvSpPr/>
          <p:nvPr/>
        </p:nvSpPr>
        <p:spPr>
          <a:xfrm>
            <a:off x="7038580" y="4506394"/>
            <a:ext cx="870602" cy="822960"/>
          </a:xfrm>
          <a:prstGeom prst="rect">
            <a:avLst/>
          </a:prstGeom>
          <a:solidFill>
            <a:schemeClr val="accent4">
              <a:lumMod val="20000"/>
              <a:lumOff val="80000"/>
            </a:schemeClr>
          </a:solidFill>
          <a:ln w="6350">
            <a:solidFill>
              <a:schemeClr val="accent2">
                <a:lumMod val="40000"/>
                <a:lumOff val="60000"/>
              </a:schemeClr>
            </a:solidFill>
          </a:ln>
          <a:effectLst>
            <a:outerShdw blurRad="50800" dist="38100" dir="2700000" algn="tl" rotWithShape="0">
              <a:prstClr val="black">
                <a:alpha val="40000"/>
              </a:prstClr>
            </a:outerShdw>
          </a:effectLst>
        </p:spPr>
        <p:txBody>
          <a:bodyPr wrap="square" lIns="45720" tIns="36000" rIns="18288" bIns="36000" anchor="ctr">
            <a:noAutofit/>
          </a:bodyPr>
          <a:lstStyle/>
          <a:p>
            <a:pPr algn="ctr"/>
            <a:r>
              <a:rPr lang="en-US" sz="900" dirty="0">
                <a:solidFill>
                  <a:srgbClr val="000000"/>
                </a:solidFill>
              </a:rPr>
              <a:t>Expected timing of all required regulatory clearances</a:t>
            </a:r>
            <a:r>
              <a:rPr lang="en-US" sz="900" baseline="30000" dirty="0">
                <a:solidFill>
                  <a:srgbClr val="000000"/>
                </a:solidFill>
              </a:rPr>
              <a:t>(1)</a:t>
            </a:r>
            <a:endParaRPr lang="en-GB" sz="900" baseline="30000" dirty="0"/>
          </a:p>
        </p:txBody>
      </p:sp>
      <p:sp>
        <p:nvSpPr>
          <p:cNvPr id="46" name="Rectangle 45"/>
          <p:cNvSpPr/>
          <p:nvPr/>
        </p:nvSpPr>
        <p:spPr>
          <a:xfrm>
            <a:off x="8076019" y="3691558"/>
            <a:ext cx="756305" cy="694944"/>
          </a:xfrm>
          <a:prstGeom prst="rect">
            <a:avLst/>
          </a:prstGeom>
          <a:solidFill>
            <a:schemeClr val="accent4">
              <a:lumMod val="20000"/>
              <a:lumOff val="80000"/>
            </a:schemeClr>
          </a:solidFill>
          <a:ln w="6350">
            <a:solidFill>
              <a:schemeClr val="accent2">
                <a:lumMod val="40000"/>
                <a:lumOff val="60000"/>
              </a:schemeClr>
            </a:solidFill>
          </a:ln>
          <a:effectLst>
            <a:outerShdw blurRad="50800" dist="38100" dir="2700000" algn="tl" rotWithShape="0">
              <a:prstClr val="black">
                <a:alpha val="40000"/>
              </a:prstClr>
            </a:outerShdw>
          </a:effectLst>
        </p:spPr>
        <p:txBody>
          <a:bodyPr wrap="square" lIns="45720" tIns="36000" rIns="18288" bIns="36000" anchor="ctr">
            <a:noAutofit/>
          </a:bodyPr>
          <a:lstStyle/>
          <a:p>
            <a:pPr algn="ctr"/>
            <a:r>
              <a:rPr lang="en-US" sz="1000" dirty="0">
                <a:solidFill>
                  <a:srgbClr val="000000"/>
                </a:solidFill>
              </a:rPr>
              <a:t>Expected Takeover Offer settlement</a:t>
            </a:r>
            <a:endParaRPr lang="en-GB" sz="1000" dirty="0"/>
          </a:p>
        </p:txBody>
      </p:sp>
      <p:sp>
        <p:nvSpPr>
          <p:cNvPr id="47" name="Text Placeholder 46"/>
          <p:cNvSpPr>
            <a:spLocks noGrp="1"/>
          </p:cNvSpPr>
          <p:nvPr>
            <p:ph type="body" sz="quarter" idx="14"/>
          </p:nvPr>
        </p:nvSpPr>
        <p:spPr>
          <a:xfrm>
            <a:off x="238678" y="5907314"/>
            <a:ext cx="8593646" cy="231856"/>
          </a:xfrm>
        </p:spPr>
        <p:txBody>
          <a:bodyPr/>
          <a:lstStyle/>
          <a:p>
            <a:r>
              <a:rPr lang="en-US" dirty="0"/>
              <a:t>1. Further anti-trust approvals required in USA, China, Taiwan, Japan, Singapore and South Korea; foreign direct investment ("FDI") approvals in Germany </a:t>
            </a:r>
            <a:r>
              <a:rPr lang="en-US" altLang="zh-TW" dirty="0"/>
              <a:t>and</a:t>
            </a:r>
            <a:r>
              <a:rPr lang="en-US" dirty="0"/>
              <a:t> UK (if required).</a:t>
            </a:r>
          </a:p>
        </p:txBody>
      </p:sp>
      <p:cxnSp>
        <p:nvCxnSpPr>
          <p:cNvPr id="49" name="Straight Connector 48"/>
          <p:cNvCxnSpPr/>
          <p:nvPr/>
        </p:nvCxnSpPr>
        <p:spPr bwMode="auto">
          <a:xfrm flipH="1" flipV="1">
            <a:off x="674866" y="3570407"/>
            <a:ext cx="1" cy="219845"/>
          </a:xfrm>
          <a:prstGeom prst="line">
            <a:avLst/>
          </a:prstGeom>
          <a:solidFill>
            <a:schemeClr val="accent2"/>
          </a:solidFill>
          <a:ln w="9525" cap="flat" cmpd="sng" algn="ctr">
            <a:solidFill>
              <a:srgbClr val="233960"/>
            </a:solidFill>
            <a:prstDash val="solid"/>
            <a:round/>
            <a:headEnd type="oval" w="med" len="med"/>
            <a:tailEnd type="none" w="med" len="med"/>
          </a:ln>
          <a:effectLst/>
        </p:spPr>
      </p:cxnSp>
      <p:cxnSp>
        <p:nvCxnSpPr>
          <p:cNvPr id="52" name="Straight Connector 51"/>
          <p:cNvCxnSpPr/>
          <p:nvPr/>
        </p:nvCxnSpPr>
        <p:spPr bwMode="auto">
          <a:xfrm flipH="1" flipV="1">
            <a:off x="1843220" y="3570407"/>
            <a:ext cx="1" cy="219845"/>
          </a:xfrm>
          <a:prstGeom prst="line">
            <a:avLst/>
          </a:prstGeom>
          <a:solidFill>
            <a:schemeClr val="accent2"/>
          </a:solidFill>
          <a:ln w="9525" cap="flat" cmpd="sng" algn="ctr">
            <a:solidFill>
              <a:srgbClr val="233960"/>
            </a:solidFill>
            <a:prstDash val="solid"/>
            <a:round/>
            <a:headEnd type="oval" w="med" len="med"/>
            <a:tailEnd type="none" w="med" len="med"/>
          </a:ln>
          <a:effectLst/>
        </p:spPr>
      </p:cxnSp>
      <p:cxnSp>
        <p:nvCxnSpPr>
          <p:cNvPr id="53" name="Straight Connector 52"/>
          <p:cNvCxnSpPr/>
          <p:nvPr/>
        </p:nvCxnSpPr>
        <p:spPr bwMode="auto">
          <a:xfrm flipH="1" flipV="1">
            <a:off x="3011573" y="3570407"/>
            <a:ext cx="1" cy="219845"/>
          </a:xfrm>
          <a:prstGeom prst="line">
            <a:avLst/>
          </a:prstGeom>
          <a:solidFill>
            <a:schemeClr val="accent2"/>
          </a:solidFill>
          <a:ln w="9525" cap="flat" cmpd="sng" algn="ctr">
            <a:solidFill>
              <a:srgbClr val="233960"/>
            </a:solidFill>
            <a:prstDash val="solid"/>
            <a:round/>
            <a:headEnd type="oval" w="med" len="med"/>
            <a:tailEnd type="none" w="med" len="med"/>
          </a:ln>
          <a:effectLst/>
        </p:spPr>
      </p:cxnSp>
      <p:cxnSp>
        <p:nvCxnSpPr>
          <p:cNvPr id="54" name="Straight Connector 53"/>
          <p:cNvCxnSpPr/>
          <p:nvPr/>
        </p:nvCxnSpPr>
        <p:spPr bwMode="auto">
          <a:xfrm flipH="1" flipV="1">
            <a:off x="5288558" y="3570407"/>
            <a:ext cx="1" cy="219845"/>
          </a:xfrm>
          <a:prstGeom prst="line">
            <a:avLst/>
          </a:prstGeom>
          <a:solidFill>
            <a:schemeClr val="accent2"/>
          </a:solidFill>
          <a:ln w="9525" cap="flat" cmpd="sng" algn="ctr">
            <a:solidFill>
              <a:srgbClr val="233960"/>
            </a:solidFill>
            <a:prstDash val="solid"/>
            <a:round/>
            <a:headEnd type="oval" w="med" len="med"/>
            <a:tailEnd type="none" w="med" len="med"/>
          </a:ln>
          <a:effectLst/>
        </p:spPr>
      </p:cxnSp>
      <p:cxnSp>
        <p:nvCxnSpPr>
          <p:cNvPr id="55" name="Straight Connector 54"/>
          <p:cNvCxnSpPr/>
          <p:nvPr/>
        </p:nvCxnSpPr>
        <p:spPr bwMode="auto">
          <a:xfrm flipH="1" flipV="1">
            <a:off x="6912899" y="3570407"/>
            <a:ext cx="1" cy="219845"/>
          </a:xfrm>
          <a:prstGeom prst="line">
            <a:avLst/>
          </a:prstGeom>
          <a:solidFill>
            <a:schemeClr val="accent2"/>
          </a:solidFill>
          <a:ln w="9525" cap="flat" cmpd="sng" algn="ctr">
            <a:solidFill>
              <a:srgbClr val="233960"/>
            </a:solidFill>
            <a:prstDash val="solid"/>
            <a:round/>
            <a:headEnd type="oval" w="med" len="med"/>
            <a:tailEnd type="none" w="med" len="med"/>
          </a:ln>
          <a:effectLst/>
        </p:spPr>
      </p:cxnSp>
      <p:cxnSp>
        <p:nvCxnSpPr>
          <p:cNvPr id="56" name="Straight Connector 55"/>
          <p:cNvCxnSpPr/>
          <p:nvPr/>
        </p:nvCxnSpPr>
        <p:spPr bwMode="auto">
          <a:xfrm rot="10800000" flipH="1" flipV="1">
            <a:off x="1202734" y="4286549"/>
            <a:ext cx="1" cy="219845"/>
          </a:xfrm>
          <a:prstGeom prst="line">
            <a:avLst/>
          </a:prstGeom>
          <a:solidFill>
            <a:schemeClr val="accent2"/>
          </a:solidFill>
          <a:ln w="9525" cap="flat" cmpd="sng" algn="ctr">
            <a:solidFill>
              <a:srgbClr val="233960"/>
            </a:solidFill>
            <a:prstDash val="solid"/>
            <a:round/>
            <a:headEnd type="oval" w="med" len="med"/>
            <a:tailEnd type="none" w="med" len="med"/>
          </a:ln>
          <a:effectLst/>
        </p:spPr>
      </p:cxnSp>
      <p:cxnSp>
        <p:nvCxnSpPr>
          <p:cNvPr id="57" name="Straight Connector 56"/>
          <p:cNvCxnSpPr/>
          <p:nvPr/>
        </p:nvCxnSpPr>
        <p:spPr bwMode="auto">
          <a:xfrm rot="10800000" flipH="1" flipV="1">
            <a:off x="7552705" y="4286549"/>
            <a:ext cx="1" cy="219845"/>
          </a:xfrm>
          <a:prstGeom prst="line">
            <a:avLst/>
          </a:prstGeom>
          <a:solidFill>
            <a:schemeClr val="accent2"/>
          </a:solidFill>
          <a:ln w="9525" cap="flat" cmpd="sng" algn="ctr">
            <a:solidFill>
              <a:srgbClr val="233960"/>
            </a:solidFill>
            <a:prstDash val="solid"/>
            <a:round/>
            <a:headEnd type="oval" w="med" len="med"/>
            <a:tailEnd type="none" w="med" len="med"/>
          </a:ln>
          <a:effectLst/>
        </p:spPr>
      </p:cxnSp>
      <p:cxnSp>
        <p:nvCxnSpPr>
          <p:cNvPr id="58" name="Straight Connector 57"/>
          <p:cNvCxnSpPr/>
          <p:nvPr/>
        </p:nvCxnSpPr>
        <p:spPr bwMode="auto">
          <a:xfrm rot="10800000" flipH="1" flipV="1">
            <a:off x="2389123" y="4286549"/>
            <a:ext cx="1" cy="219845"/>
          </a:xfrm>
          <a:prstGeom prst="line">
            <a:avLst/>
          </a:prstGeom>
          <a:solidFill>
            <a:schemeClr val="accent2"/>
          </a:solidFill>
          <a:ln w="9525" cap="flat" cmpd="sng" algn="ctr">
            <a:solidFill>
              <a:srgbClr val="233960"/>
            </a:solidFill>
            <a:prstDash val="solid"/>
            <a:round/>
            <a:headEnd type="oval" w="med" len="med"/>
            <a:tailEnd type="none" w="med" len="med"/>
          </a:ln>
          <a:effectLst/>
        </p:spPr>
      </p:cxnSp>
      <p:cxnSp>
        <p:nvCxnSpPr>
          <p:cNvPr id="59" name="Straight Connector 58"/>
          <p:cNvCxnSpPr/>
          <p:nvPr/>
        </p:nvCxnSpPr>
        <p:spPr bwMode="auto">
          <a:xfrm rot="10800000" flipH="1" flipV="1">
            <a:off x="3561561" y="4286549"/>
            <a:ext cx="1" cy="219845"/>
          </a:xfrm>
          <a:prstGeom prst="line">
            <a:avLst/>
          </a:prstGeom>
          <a:solidFill>
            <a:schemeClr val="accent2"/>
          </a:solidFill>
          <a:ln w="9525" cap="flat" cmpd="sng" algn="ctr">
            <a:solidFill>
              <a:srgbClr val="233960"/>
            </a:solidFill>
            <a:prstDash val="solid"/>
            <a:round/>
            <a:headEnd type="oval" w="med" len="med"/>
            <a:tailEnd type="none" w="med" len="med"/>
          </a:ln>
          <a:effectLst/>
        </p:spPr>
      </p:cxnSp>
      <p:cxnSp>
        <p:nvCxnSpPr>
          <p:cNvPr id="60" name="Straight Connector 59"/>
          <p:cNvCxnSpPr/>
          <p:nvPr/>
        </p:nvCxnSpPr>
        <p:spPr bwMode="auto">
          <a:xfrm rot="10800000" flipH="1" flipV="1">
            <a:off x="6417183" y="4286549"/>
            <a:ext cx="1" cy="219845"/>
          </a:xfrm>
          <a:prstGeom prst="line">
            <a:avLst/>
          </a:prstGeom>
          <a:solidFill>
            <a:schemeClr val="accent2"/>
          </a:solidFill>
          <a:ln w="9525" cap="flat" cmpd="sng" algn="ctr">
            <a:solidFill>
              <a:srgbClr val="233960"/>
            </a:solidFill>
            <a:prstDash val="solid"/>
            <a:round/>
            <a:headEnd type="oval" w="med" len="med"/>
            <a:tailEnd type="none" w="med" len="med"/>
          </a:ln>
          <a:effectLst/>
        </p:spPr>
      </p:cxnSp>
      <p:sp>
        <p:nvSpPr>
          <p:cNvPr id="41" name="Rectangle 40"/>
          <p:cNvSpPr/>
          <p:nvPr/>
        </p:nvSpPr>
        <p:spPr>
          <a:xfrm>
            <a:off x="4037634" y="2800037"/>
            <a:ext cx="731520" cy="758952"/>
          </a:xfrm>
          <a:prstGeom prst="rect">
            <a:avLst/>
          </a:prstGeom>
          <a:solidFill>
            <a:srgbClr val="F4F7FB"/>
          </a:solidFill>
          <a:ln w="6350">
            <a:solidFill>
              <a:schemeClr val="accent2">
                <a:lumMod val="40000"/>
                <a:lumOff val="60000"/>
              </a:schemeClr>
            </a:solidFill>
          </a:ln>
          <a:effectLst>
            <a:outerShdw blurRad="50800" dist="38100" dir="2700000" algn="tl" rotWithShape="0">
              <a:prstClr val="black">
                <a:alpha val="40000"/>
              </a:prstClr>
            </a:outerShdw>
          </a:effectLst>
        </p:spPr>
        <p:txBody>
          <a:bodyPr wrap="square" lIns="45720" tIns="36000" rIns="18288" bIns="36000" anchor="ctr">
            <a:noAutofit/>
          </a:bodyPr>
          <a:lstStyle/>
          <a:p>
            <a:pPr algn="ctr"/>
            <a:r>
              <a:rPr lang="en-US" sz="900" dirty="0">
                <a:solidFill>
                  <a:srgbClr val="000000"/>
                </a:solidFill>
              </a:rPr>
              <a:t>End of main offer period</a:t>
            </a:r>
            <a:endParaRPr lang="en-GB" sz="900" dirty="0"/>
          </a:p>
        </p:txBody>
      </p:sp>
      <p:sp>
        <p:nvSpPr>
          <p:cNvPr id="42" name="Rectangle 41"/>
          <p:cNvSpPr/>
          <p:nvPr/>
        </p:nvSpPr>
        <p:spPr>
          <a:xfrm>
            <a:off x="271741" y="1991618"/>
            <a:ext cx="334917" cy="151240"/>
          </a:xfrm>
          <a:prstGeom prst="rect">
            <a:avLst/>
          </a:prstGeom>
          <a:solidFill>
            <a:srgbClr val="F4F7FB"/>
          </a:solidFill>
          <a:ln w="6350">
            <a:solidFill>
              <a:schemeClr val="accent2">
                <a:lumMod val="40000"/>
                <a:lumOff val="60000"/>
              </a:schemeClr>
            </a:solidFill>
          </a:ln>
          <a:effectLst>
            <a:outerShdw blurRad="50800" dist="38100" dir="2700000" algn="tl" rotWithShape="0">
              <a:prstClr val="black">
                <a:alpha val="40000"/>
              </a:prstClr>
            </a:outerShdw>
          </a:effectLst>
        </p:spPr>
        <p:txBody>
          <a:bodyPr wrap="square" lIns="45720" tIns="36000" rIns="18288" bIns="36000" anchor="t">
            <a:noAutofit/>
          </a:bodyPr>
          <a:lstStyle/>
          <a:p>
            <a:pPr algn="ctr"/>
            <a:endParaRPr lang="en-GB" sz="1000" dirty="0"/>
          </a:p>
        </p:txBody>
      </p:sp>
      <p:sp>
        <p:nvSpPr>
          <p:cNvPr id="48" name="Rectangle 47"/>
          <p:cNvSpPr/>
          <p:nvPr/>
        </p:nvSpPr>
        <p:spPr>
          <a:xfrm>
            <a:off x="271741" y="2259538"/>
            <a:ext cx="334917" cy="151240"/>
          </a:xfrm>
          <a:prstGeom prst="rect">
            <a:avLst/>
          </a:prstGeom>
          <a:solidFill>
            <a:schemeClr val="accent4">
              <a:lumMod val="20000"/>
              <a:lumOff val="80000"/>
            </a:schemeClr>
          </a:solidFill>
          <a:ln w="6350">
            <a:solidFill>
              <a:schemeClr val="accent2">
                <a:lumMod val="40000"/>
                <a:lumOff val="60000"/>
              </a:schemeClr>
            </a:solidFill>
          </a:ln>
          <a:effectLst>
            <a:outerShdw blurRad="50800" dist="38100" dir="2700000" algn="tl" rotWithShape="0">
              <a:prstClr val="black">
                <a:alpha val="40000"/>
              </a:prstClr>
            </a:outerShdw>
          </a:effectLst>
        </p:spPr>
        <p:txBody>
          <a:bodyPr wrap="square" lIns="45720" tIns="36000" rIns="18288" bIns="36000" anchor="t">
            <a:noAutofit/>
          </a:bodyPr>
          <a:lstStyle/>
          <a:p>
            <a:pPr algn="ctr"/>
            <a:endParaRPr lang="en-GB" sz="1000" dirty="0"/>
          </a:p>
        </p:txBody>
      </p:sp>
      <p:sp>
        <p:nvSpPr>
          <p:cNvPr id="2" name="TextBox 1"/>
          <p:cNvSpPr txBox="1"/>
          <p:nvPr/>
        </p:nvSpPr>
        <p:spPr>
          <a:xfrm>
            <a:off x="679386" y="1958739"/>
            <a:ext cx="877538" cy="246221"/>
          </a:xfrm>
          <a:prstGeom prst="rect">
            <a:avLst/>
          </a:prstGeom>
          <a:noFill/>
        </p:spPr>
        <p:txBody>
          <a:bodyPr wrap="square" rtlCol="0">
            <a:spAutoFit/>
          </a:bodyPr>
          <a:lstStyle/>
          <a:p>
            <a:pPr algn="ctr"/>
            <a:r>
              <a:rPr lang="en-US" sz="1000" dirty="0"/>
              <a:t>Past events</a:t>
            </a:r>
          </a:p>
        </p:txBody>
      </p:sp>
      <p:sp>
        <p:nvSpPr>
          <p:cNvPr id="50" name="TextBox 49"/>
          <p:cNvSpPr txBox="1"/>
          <p:nvPr/>
        </p:nvSpPr>
        <p:spPr>
          <a:xfrm>
            <a:off x="702184" y="2231471"/>
            <a:ext cx="965292" cy="248436"/>
          </a:xfrm>
          <a:prstGeom prst="rect">
            <a:avLst/>
          </a:prstGeom>
          <a:noFill/>
        </p:spPr>
        <p:txBody>
          <a:bodyPr wrap="square" rtlCol="0">
            <a:spAutoFit/>
          </a:bodyPr>
          <a:lstStyle/>
          <a:p>
            <a:pPr algn="ctr"/>
            <a:r>
              <a:rPr lang="en-US" sz="1000" dirty="0"/>
              <a:t>Future events</a:t>
            </a:r>
          </a:p>
        </p:txBody>
      </p:sp>
      <p:sp>
        <p:nvSpPr>
          <p:cNvPr id="3" name="TextBox 2"/>
          <p:cNvSpPr txBox="1"/>
          <p:nvPr/>
        </p:nvSpPr>
        <p:spPr>
          <a:xfrm>
            <a:off x="167799" y="3655266"/>
            <a:ext cx="536895" cy="230832"/>
          </a:xfrm>
          <a:prstGeom prst="rect">
            <a:avLst/>
          </a:prstGeom>
          <a:noFill/>
        </p:spPr>
        <p:txBody>
          <a:bodyPr wrap="square" rtlCol="0">
            <a:spAutoFit/>
          </a:bodyPr>
          <a:lstStyle/>
          <a:p>
            <a:r>
              <a:rPr lang="en-GB" sz="900" i="1" dirty="0"/>
              <a:t>2020</a:t>
            </a:r>
            <a:endParaRPr lang="en-US" sz="900" i="1" dirty="0"/>
          </a:p>
        </p:txBody>
      </p:sp>
      <p:sp>
        <p:nvSpPr>
          <p:cNvPr id="51" name="TextBox 50"/>
          <p:cNvSpPr txBox="1"/>
          <p:nvPr/>
        </p:nvSpPr>
        <p:spPr>
          <a:xfrm>
            <a:off x="1426841" y="3648593"/>
            <a:ext cx="536895" cy="230832"/>
          </a:xfrm>
          <a:prstGeom prst="rect">
            <a:avLst/>
          </a:prstGeom>
          <a:noFill/>
        </p:spPr>
        <p:txBody>
          <a:bodyPr wrap="square" rtlCol="0">
            <a:spAutoFit/>
          </a:bodyPr>
          <a:lstStyle/>
          <a:p>
            <a:r>
              <a:rPr lang="en-GB" sz="900" i="1" dirty="0"/>
              <a:t>2021</a:t>
            </a:r>
            <a:endParaRPr lang="en-US" sz="900" i="1" dirty="0"/>
          </a:p>
        </p:txBody>
      </p:sp>
      <p:sp>
        <p:nvSpPr>
          <p:cNvPr id="61" name="TextBox 60"/>
          <p:cNvSpPr txBox="1"/>
          <p:nvPr/>
        </p:nvSpPr>
        <p:spPr>
          <a:xfrm>
            <a:off x="6727268" y="3902836"/>
            <a:ext cx="511679" cy="246221"/>
          </a:xfrm>
          <a:prstGeom prst="rect">
            <a:avLst/>
          </a:prstGeom>
          <a:noFill/>
        </p:spPr>
        <p:txBody>
          <a:bodyPr wrap="none" rtlCol="0">
            <a:spAutoFit/>
          </a:bodyPr>
          <a:lstStyle/>
          <a:p>
            <a:r>
              <a:rPr lang="en-US" sz="1000" dirty="0"/>
              <a:t>Mar </a:t>
            </a:r>
            <a:r>
              <a:rPr lang="en-US" altLang="zh-TW" sz="1000" dirty="0"/>
              <a:t>9</a:t>
            </a:r>
            <a:endParaRPr lang="en-US" sz="1000" dirty="0"/>
          </a:p>
        </p:txBody>
      </p:sp>
      <p:sp>
        <p:nvSpPr>
          <p:cNvPr id="62" name="TextBox 61"/>
          <p:cNvSpPr txBox="1"/>
          <p:nvPr/>
        </p:nvSpPr>
        <p:spPr>
          <a:xfrm>
            <a:off x="3850269" y="3902836"/>
            <a:ext cx="580608" cy="246221"/>
          </a:xfrm>
          <a:prstGeom prst="rect">
            <a:avLst/>
          </a:prstGeom>
          <a:noFill/>
        </p:spPr>
        <p:txBody>
          <a:bodyPr wrap="none" rtlCol="0">
            <a:spAutoFit/>
          </a:bodyPr>
          <a:lstStyle/>
          <a:p>
            <a:r>
              <a:rPr lang="en-US" sz="1000" dirty="0"/>
              <a:t>Feb 10</a:t>
            </a:r>
          </a:p>
        </p:txBody>
      </p:sp>
      <p:cxnSp>
        <p:nvCxnSpPr>
          <p:cNvPr id="63" name="Straight Connector 62"/>
          <p:cNvCxnSpPr/>
          <p:nvPr/>
        </p:nvCxnSpPr>
        <p:spPr bwMode="auto">
          <a:xfrm flipH="1" flipV="1">
            <a:off x="4138303" y="3570407"/>
            <a:ext cx="1" cy="219845"/>
          </a:xfrm>
          <a:prstGeom prst="line">
            <a:avLst/>
          </a:prstGeom>
          <a:solidFill>
            <a:schemeClr val="accent2"/>
          </a:solidFill>
          <a:ln w="9525" cap="flat" cmpd="sng" algn="ctr">
            <a:solidFill>
              <a:srgbClr val="233960"/>
            </a:solidFill>
            <a:prstDash val="solid"/>
            <a:round/>
            <a:headEnd type="oval" w="med" len="med"/>
            <a:tailEnd type="none" w="med" len="med"/>
          </a:ln>
          <a:effectLst/>
        </p:spPr>
      </p:cxnSp>
      <p:cxnSp>
        <p:nvCxnSpPr>
          <p:cNvPr id="64" name="Straight Connector 63"/>
          <p:cNvCxnSpPr/>
          <p:nvPr/>
        </p:nvCxnSpPr>
        <p:spPr bwMode="auto">
          <a:xfrm rot="10800000" flipH="1" flipV="1">
            <a:off x="4697081" y="4286549"/>
            <a:ext cx="1" cy="219845"/>
          </a:xfrm>
          <a:prstGeom prst="line">
            <a:avLst/>
          </a:prstGeom>
          <a:solidFill>
            <a:schemeClr val="accent2"/>
          </a:solidFill>
          <a:ln w="9525" cap="flat" cmpd="sng" algn="ctr">
            <a:solidFill>
              <a:srgbClr val="233960"/>
            </a:solidFill>
            <a:prstDash val="solid"/>
            <a:round/>
            <a:headEnd type="oval" w="med" len="med"/>
            <a:tailEnd type="none" w="med" len="med"/>
          </a:ln>
          <a:effectLst/>
        </p:spPr>
      </p:cxnSp>
      <p:sp>
        <p:nvSpPr>
          <p:cNvPr id="65" name="Rectangle 64"/>
          <p:cNvSpPr/>
          <p:nvPr/>
        </p:nvSpPr>
        <p:spPr>
          <a:xfrm>
            <a:off x="6023352" y="4506394"/>
            <a:ext cx="934305" cy="822960"/>
          </a:xfrm>
          <a:prstGeom prst="rect">
            <a:avLst/>
          </a:prstGeom>
          <a:solidFill>
            <a:srgbClr val="F4F7FB"/>
          </a:solidFill>
          <a:ln w="6350">
            <a:solidFill>
              <a:schemeClr val="accent2">
                <a:lumMod val="40000"/>
                <a:lumOff val="60000"/>
              </a:schemeClr>
            </a:solidFill>
          </a:ln>
          <a:effectLst>
            <a:outerShdw blurRad="50800" dist="38100" dir="2700000" algn="tl" rotWithShape="0">
              <a:prstClr val="black">
                <a:alpha val="40000"/>
              </a:prstClr>
            </a:outerShdw>
          </a:effectLst>
        </p:spPr>
        <p:txBody>
          <a:bodyPr wrap="square" lIns="45720" tIns="36000" rIns="18288" bIns="36000" anchor="ctr">
            <a:noAutofit/>
          </a:bodyPr>
          <a:lstStyle/>
          <a:p>
            <a:pPr algn="ctr"/>
            <a:r>
              <a:rPr lang="en-US" sz="900" dirty="0">
                <a:solidFill>
                  <a:srgbClr val="000000"/>
                </a:solidFill>
              </a:rPr>
              <a:t>Final acceptance rate of 70.27% at end of additional acceptance period</a:t>
            </a:r>
            <a:endParaRPr lang="en-GB" sz="900" dirty="0"/>
          </a:p>
        </p:txBody>
      </p:sp>
      <p:sp>
        <p:nvSpPr>
          <p:cNvPr id="69" name="Rectangle 68"/>
          <p:cNvSpPr/>
          <p:nvPr/>
        </p:nvSpPr>
        <p:spPr>
          <a:xfrm>
            <a:off x="4879438" y="2800037"/>
            <a:ext cx="946728" cy="758952"/>
          </a:xfrm>
          <a:prstGeom prst="rect">
            <a:avLst/>
          </a:prstGeom>
          <a:solidFill>
            <a:srgbClr val="F4F7FB"/>
          </a:solidFill>
          <a:ln w="6350">
            <a:solidFill>
              <a:schemeClr val="accent2">
                <a:lumMod val="40000"/>
                <a:lumOff val="60000"/>
              </a:schemeClr>
            </a:solidFill>
          </a:ln>
          <a:effectLst>
            <a:outerShdw blurRad="50800" dist="38100" dir="2700000" algn="tl" rotWithShape="0">
              <a:prstClr val="black">
                <a:alpha val="40000"/>
              </a:prstClr>
            </a:outerShdw>
          </a:effectLst>
        </p:spPr>
        <p:txBody>
          <a:bodyPr wrap="square" lIns="45720" tIns="36000" rIns="18288" bIns="36000" anchor="ctr">
            <a:noAutofit/>
          </a:bodyPr>
          <a:lstStyle/>
          <a:p>
            <a:pPr algn="ctr"/>
            <a:r>
              <a:rPr lang="en-US" sz="900" dirty="0">
                <a:solidFill>
                  <a:srgbClr val="000000"/>
                </a:solidFill>
              </a:rPr>
              <a:t>End of additional acceptance period</a:t>
            </a:r>
            <a:endParaRPr lang="en-GB" sz="900" dirty="0"/>
          </a:p>
        </p:txBody>
      </p:sp>
      <p:cxnSp>
        <p:nvCxnSpPr>
          <p:cNvPr id="73" name="Straight Connector 72"/>
          <p:cNvCxnSpPr/>
          <p:nvPr/>
        </p:nvCxnSpPr>
        <p:spPr bwMode="auto">
          <a:xfrm flipH="1" flipV="1">
            <a:off x="6004434" y="3570407"/>
            <a:ext cx="1" cy="219845"/>
          </a:xfrm>
          <a:prstGeom prst="line">
            <a:avLst/>
          </a:prstGeom>
          <a:solidFill>
            <a:schemeClr val="accent2"/>
          </a:solidFill>
          <a:ln w="9525" cap="flat" cmpd="sng" algn="ctr">
            <a:solidFill>
              <a:srgbClr val="233960"/>
            </a:solidFill>
            <a:prstDash val="solid"/>
            <a:round/>
            <a:headEnd type="oval" w="med" len="med"/>
            <a:tailEnd type="none" w="med" len="med"/>
          </a:ln>
          <a:effectLst/>
        </p:spPr>
      </p:cxnSp>
      <p:sp>
        <p:nvSpPr>
          <p:cNvPr id="68" name="TextBox 67"/>
          <p:cNvSpPr txBox="1"/>
          <p:nvPr/>
        </p:nvSpPr>
        <p:spPr>
          <a:xfrm>
            <a:off x="5631611" y="3902836"/>
            <a:ext cx="511679" cy="246221"/>
          </a:xfrm>
          <a:prstGeom prst="rect">
            <a:avLst/>
          </a:prstGeom>
          <a:noFill/>
        </p:spPr>
        <p:txBody>
          <a:bodyPr wrap="none" rtlCol="0">
            <a:spAutoFit/>
          </a:bodyPr>
          <a:lstStyle/>
          <a:p>
            <a:r>
              <a:rPr lang="en-US" sz="1000" dirty="0"/>
              <a:t>Mar </a:t>
            </a:r>
            <a:r>
              <a:rPr lang="en-US" altLang="zh-TW" sz="1000" dirty="0"/>
              <a:t>3</a:t>
            </a:r>
            <a:endParaRPr lang="en-US" sz="1000" dirty="0"/>
          </a:p>
        </p:txBody>
      </p:sp>
      <p:sp>
        <p:nvSpPr>
          <p:cNvPr id="70" name="標題 7"/>
          <p:cNvSpPr txBox="1">
            <a:spLocks/>
          </p:cNvSpPr>
          <p:nvPr/>
        </p:nvSpPr>
        <p:spPr bwMode="auto">
          <a:xfrm>
            <a:off x="245907" y="188640"/>
            <a:ext cx="7306799" cy="8746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3" indent="-457200" algn="l" defTabSz="457200" rtl="0" eaLnBrk="0" fontAlgn="auto" latinLnBrk="0" hangingPunct="0">
              <a:lnSpc>
                <a:spcPct val="9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schemeClr val="accent1">
                    <a:lumMod val="75000"/>
                  </a:schemeClr>
                </a:solidFill>
                <a:effectLst/>
                <a:uLnTx/>
                <a:uFillTx/>
                <a:latin typeface="Arial" pitchFamily="34" charset="0"/>
                <a:ea typeface="Microsoft JhengHei" pitchFamily="34" charset="-120"/>
                <a:cs typeface="Arial" pitchFamily="34" charset="0"/>
              </a:rPr>
              <a:t>Development of Takeover Offer for </a:t>
            </a:r>
            <a:r>
              <a:rPr kumimoji="0" lang="en-US" altLang="zh-TW" sz="2400" b="1" i="0" u="none" strike="noStrike" kern="1200" cap="none" spc="0" normalizeH="0" baseline="0" noProof="0" dirty="0" err="1">
                <a:ln>
                  <a:noFill/>
                </a:ln>
                <a:solidFill>
                  <a:schemeClr val="accent1">
                    <a:lumMod val="75000"/>
                  </a:schemeClr>
                </a:solidFill>
                <a:effectLst/>
                <a:uLnTx/>
                <a:uFillTx/>
                <a:latin typeface="Arial" pitchFamily="34" charset="0"/>
                <a:ea typeface="Microsoft JhengHei" pitchFamily="34" charset="-120"/>
                <a:cs typeface="Arial" pitchFamily="34" charset="0"/>
              </a:rPr>
              <a:t>Siltronic</a:t>
            </a:r>
            <a:endParaRPr kumimoji="0" lang="zh-TW" altLang="en-US" sz="2400" b="1" i="0" u="none" strike="noStrike" kern="1200" cap="none" spc="0" normalizeH="0" baseline="0" noProof="0" dirty="0">
              <a:ln>
                <a:noFill/>
              </a:ln>
              <a:solidFill>
                <a:schemeClr val="accent1">
                  <a:lumMod val="75000"/>
                </a:schemeClr>
              </a:solidFill>
              <a:effectLst/>
              <a:uLnTx/>
              <a:uFillTx/>
              <a:latin typeface="Arial" pitchFamily="34" charset="0"/>
              <a:ea typeface="Microsoft JhengHei" pitchFamily="34" charset="-120"/>
              <a:cs typeface="Arial" pitchFamily="34" charset="0"/>
            </a:endParaRPr>
          </a:p>
        </p:txBody>
      </p:sp>
      <p:sp>
        <p:nvSpPr>
          <p:cNvPr id="67" name="投影片編號版面配置區 3"/>
          <p:cNvSpPr>
            <a:spLocks noGrp="1"/>
          </p:cNvSpPr>
          <p:nvPr>
            <p:ph type="sldNum" sz="quarter" idx="4294967295"/>
          </p:nvPr>
        </p:nvSpPr>
        <p:spPr bwMode="auto">
          <a:xfrm>
            <a:off x="8678863" y="6362700"/>
            <a:ext cx="327025" cy="276225"/>
          </a:xfrm>
          <a:prstGeom prst="rect">
            <a:avLst/>
          </a:prstGeom>
          <a:noFill/>
          <a:ln>
            <a:miter lim="800000"/>
            <a:headEnd/>
            <a:tailEnd/>
          </a:ln>
        </p:spPr>
        <p:txBody>
          <a:bodyPr/>
          <a:lstStyle/>
          <a:p>
            <a:pPr algn="r"/>
            <a:fld id="{55C046D0-EB9F-49F1-9749-B0BFD751293A}" type="slidenum">
              <a:rPr lang="zh-TW" altLang="en-US" sz="800" smtClean="0">
                <a:latin typeface="微軟正黑體" pitchFamily="34" charset="-120"/>
                <a:ea typeface="微軟正黑體" pitchFamily="34" charset="-120"/>
              </a:rPr>
              <a:pPr algn="r"/>
              <a:t>31</a:t>
            </a:fld>
            <a:endParaRPr lang="zh-TW" altLang="en-US" sz="800" dirty="0">
              <a:latin typeface="微軟正黑體" pitchFamily="34" charset="-120"/>
              <a:ea typeface="微軟正黑體" pitchFamily="34" charset="-120"/>
            </a:endParaRPr>
          </a:p>
        </p:txBody>
      </p:sp>
    </p:spTree>
    <p:extLst>
      <p:ext uri="{BB962C8B-B14F-4D97-AF65-F5344CB8AC3E}">
        <p14:creationId xmlns:p14="http://schemas.microsoft.com/office/powerpoint/2010/main" xmlns="" val="15705512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96863" y="646113"/>
            <a:ext cx="7858125" cy="461665"/>
          </a:xfrm>
          <a:prstGeom prst="rect">
            <a:avLst/>
          </a:prstGeom>
        </p:spPr>
        <p:txBody>
          <a:bodyPr>
            <a:spAutoFit/>
          </a:bodyPr>
          <a:lstStyle/>
          <a:p>
            <a:pPr marL="0" lvl="3" indent="-457200" fontAlgn="auto">
              <a:spcBef>
                <a:spcPts val="0"/>
              </a:spcBef>
              <a:spcAft>
                <a:spcPts val="0"/>
              </a:spcAft>
              <a:defRPr/>
            </a:pPr>
            <a:r>
              <a:rPr kumimoji="0" lang="en-US" altLang="zh-TW" sz="2400" b="1" dirty="0">
                <a:solidFill>
                  <a:schemeClr val="accent1">
                    <a:lumMod val="75000"/>
                  </a:schemeClr>
                </a:solidFill>
                <a:latin typeface="Arial" pitchFamily="34" charset="0"/>
                <a:ea typeface="Microsoft JhengHei" panose="020B0604030504040204" pitchFamily="34" charset="-120"/>
                <a:cs typeface="Arial" pitchFamily="34" charset="0"/>
              </a:rPr>
              <a:t>Financial Highlight : 2020 vs. 2019</a:t>
            </a:r>
          </a:p>
        </p:txBody>
      </p:sp>
      <p:graphicFrame>
        <p:nvGraphicFramePr>
          <p:cNvPr id="12" name="表格 11"/>
          <p:cNvGraphicFramePr>
            <a:graphicFrameLocks noGrp="1"/>
          </p:cNvGraphicFramePr>
          <p:nvPr/>
        </p:nvGraphicFramePr>
        <p:xfrm>
          <a:off x="1046163" y="1427163"/>
          <a:ext cx="6865937" cy="4370392"/>
        </p:xfrm>
        <a:graphic>
          <a:graphicData uri="http://schemas.openxmlformats.org/drawingml/2006/table">
            <a:tbl>
              <a:tblPr/>
              <a:tblGrid>
                <a:gridCol w="2403475">
                  <a:extLst>
                    <a:ext uri="{9D8B030D-6E8A-4147-A177-3AD203B41FA5}">
                      <a16:colId xmlns:a16="http://schemas.microsoft.com/office/drawing/2014/main" xmlns="" val="20000"/>
                    </a:ext>
                  </a:extLst>
                </a:gridCol>
                <a:gridCol w="1671637">
                  <a:extLst>
                    <a:ext uri="{9D8B030D-6E8A-4147-A177-3AD203B41FA5}">
                      <a16:colId xmlns:a16="http://schemas.microsoft.com/office/drawing/2014/main" xmlns="" val="20001"/>
                    </a:ext>
                  </a:extLst>
                </a:gridCol>
                <a:gridCol w="1620838">
                  <a:extLst>
                    <a:ext uri="{9D8B030D-6E8A-4147-A177-3AD203B41FA5}">
                      <a16:colId xmlns:a16="http://schemas.microsoft.com/office/drawing/2014/main" xmlns="" val="20002"/>
                    </a:ext>
                  </a:extLst>
                </a:gridCol>
                <a:gridCol w="1169987">
                  <a:extLst>
                    <a:ext uri="{9D8B030D-6E8A-4147-A177-3AD203B41FA5}">
                      <a16:colId xmlns:a16="http://schemas.microsoft.com/office/drawing/2014/main" xmlns="" val="20003"/>
                    </a:ext>
                  </a:extLst>
                </a:gridCol>
              </a:tblGrid>
              <a:tr h="347663">
                <a:tc>
                  <a:txBody>
                    <a:bodyPr/>
                    <a:lstStyle/>
                    <a:p>
                      <a:pPr marL="34925" marR="0" lvl="0" indent="0" algn="l" defTabSz="914400" rtl="0" eaLnBrk="1" fontAlgn="ctr" latinLnBrk="0" hangingPunct="1">
                        <a:lnSpc>
                          <a:spcPct val="100000"/>
                        </a:lnSpc>
                        <a:spcBef>
                          <a:spcPct val="0"/>
                        </a:spcBef>
                        <a:spcAft>
                          <a:spcPct val="0"/>
                        </a:spcAft>
                        <a:buClrTx/>
                        <a:buSzTx/>
                        <a:buFontTx/>
                        <a:buNone/>
                        <a:tabLst/>
                      </a:pPr>
                      <a:r>
                        <a:rPr kumimoji="0" lang="en-US" altLang="zh-TW" sz="1600" b="0" i="1" u="none" strike="noStrike" cap="none" normalizeH="0" baseline="0" dirty="0">
                          <a:ln>
                            <a:noFill/>
                          </a:ln>
                          <a:solidFill>
                            <a:srgbClr val="000000"/>
                          </a:solidFill>
                          <a:effectLst/>
                          <a:latin typeface="Arial" pitchFamily="34" charset="0"/>
                          <a:ea typeface="新細明體" pitchFamily="18" charset="-120"/>
                        </a:rPr>
                        <a:t>(</a:t>
                      </a:r>
                      <a:r>
                        <a:rPr kumimoji="0" lang="en-US" altLang="zh-TW" sz="1600" b="0" i="1" u="none" strike="noStrike" cap="none" normalizeH="0" baseline="0" dirty="0" err="1">
                          <a:ln>
                            <a:noFill/>
                          </a:ln>
                          <a:solidFill>
                            <a:srgbClr val="000000"/>
                          </a:solidFill>
                          <a:effectLst/>
                          <a:latin typeface="Arial" pitchFamily="34" charset="0"/>
                          <a:ea typeface="新細明體" pitchFamily="18" charset="-120"/>
                        </a:rPr>
                        <a:t>NT$mn</a:t>
                      </a:r>
                      <a:r>
                        <a:rPr kumimoji="0" lang="en-US" altLang="zh-TW" sz="1600" b="0" i="1" u="none" strike="noStrike" cap="none" normalizeH="0" baseline="0" dirty="0">
                          <a:ln>
                            <a:noFill/>
                          </a:ln>
                          <a:solidFill>
                            <a:srgbClr val="000000"/>
                          </a:solidFill>
                          <a:effectLst/>
                          <a:latin typeface="Arial" pitchFamily="34" charset="0"/>
                          <a:ea typeface="新細明體" pitchFamily="18" charset="-120"/>
                        </a:rPr>
                        <a:t>)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FFFFFF"/>
                          </a:solidFill>
                          <a:effectLst/>
                          <a:latin typeface="Arial" pitchFamily="34" charset="0"/>
                          <a:ea typeface="新細明體" pitchFamily="18" charset="-120"/>
                        </a:rPr>
                        <a:t>2020</a:t>
                      </a: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600" b="1" i="0" u="none" strike="noStrike" cap="none" normalizeH="0" baseline="0" dirty="0">
                          <a:ln>
                            <a:noFill/>
                          </a:ln>
                          <a:solidFill>
                            <a:srgbClr val="FFFFFF"/>
                          </a:solidFill>
                          <a:effectLst/>
                          <a:latin typeface="Arial" pitchFamily="34" charset="0"/>
                          <a:ea typeface="新細明體" pitchFamily="18" charset="-120"/>
                        </a:rPr>
                        <a:t>2019</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err="1">
                          <a:ln>
                            <a:noFill/>
                          </a:ln>
                          <a:solidFill>
                            <a:srgbClr val="FFFFFF"/>
                          </a:solidFill>
                          <a:effectLst/>
                          <a:latin typeface="Arial" pitchFamily="34" charset="0"/>
                          <a:ea typeface="新細明體" pitchFamily="18" charset="-120"/>
                        </a:rPr>
                        <a:t>YoY</a:t>
                      </a:r>
                      <a:endParaRPr kumimoji="0" lang="en-US" altLang="zh-TW" sz="1600" b="1" i="0" u="none" strike="noStrike" cap="none" normalizeH="0" baseline="0" dirty="0">
                        <a:ln>
                          <a:noFill/>
                        </a:ln>
                        <a:solidFill>
                          <a:srgbClr val="FFFFFF"/>
                        </a:solidFill>
                        <a:effectLst/>
                        <a:latin typeface="Arial" pitchFamily="34" charset="0"/>
                        <a:ea typeface="新細明體" pitchFamily="18" charset="-12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xmlns="" val="10000"/>
                  </a:ext>
                </a:extLst>
              </a:tr>
              <a:tr h="347663">
                <a:tc>
                  <a:txBody>
                    <a:bodyPr/>
                    <a:lstStyle/>
                    <a:p>
                      <a:pPr marL="34925"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FFFFFF"/>
                          </a:solidFill>
                          <a:effectLst/>
                          <a:latin typeface="Arial" pitchFamily="34" charset="0"/>
                          <a:ea typeface="新細明體" pitchFamily="18" charset="-120"/>
                        </a:rPr>
                        <a:t>Revenue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6A6A6"/>
                    </a:solidFill>
                  </a:tcPr>
                </a:tc>
                <a:tc>
                  <a:txBody>
                    <a:bodyPr/>
                    <a:lstStyle/>
                    <a:p>
                      <a:pPr algn="ctr" rtl="0" fontAlgn="ctr"/>
                      <a:r>
                        <a:rPr lang="en-US" altLang="zh-TW" sz="1600" b="0" i="0" u="none" strike="noStrike" dirty="0">
                          <a:solidFill>
                            <a:srgbClr val="000000"/>
                          </a:solidFill>
                          <a:latin typeface="Arial"/>
                        </a:rPr>
                        <a:t>55,359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algn="ctr" rtl="0" fontAlgn="ctr"/>
                      <a:r>
                        <a:rPr lang="en-US" altLang="zh-TW" sz="1600" b="0" i="0" u="none" strike="noStrike">
                          <a:solidFill>
                            <a:srgbClr val="000000"/>
                          </a:solidFill>
                          <a:latin typeface="Arial"/>
                        </a:rPr>
                        <a:t>58,094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algn="ctr" rtl="0" fontAlgn="ctr"/>
                      <a:r>
                        <a:rPr lang="en-US" altLang="zh-TW" sz="1600" b="0" i="0" u="none" strike="noStrike">
                          <a:solidFill>
                            <a:srgbClr val="000000"/>
                          </a:solidFill>
                          <a:latin typeface="Arial"/>
                        </a:rPr>
                        <a:t>-4.7%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1"/>
                  </a:ext>
                </a:extLst>
              </a:tr>
              <a:tr h="396875">
                <a:tc>
                  <a:txBody>
                    <a:bodyPr/>
                    <a:lstStyle/>
                    <a:p>
                      <a:pPr marL="34925"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FFFFFF"/>
                          </a:solidFill>
                          <a:effectLst/>
                          <a:latin typeface="Arial" pitchFamily="34" charset="0"/>
                          <a:ea typeface="新細明體" pitchFamily="18" charset="-120"/>
                        </a:rPr>
                        <a:t>EBITDA*</a:t>
                      </a:r>
                      <a:r>
                        <a:rPr kumimoji="0" lang="en-US" altLang="zh-TW" sz="1600" b="1" i="0" u="none" strike="noStrike" cap="none" normalizeH="0" baseline="30000" dirty="0">
                          <a:ln>
                            <a:noFill/>
                          </a:ln>
                          <a:solidFill>
                            <a:srgbClr val="FFFFFF"/>
                          </a:solidFill>
                          <a:effectLst/>
                          <a:latin typeface="Arial" pitchFamily="34" charset="0"/>
                          <a:ea typeface="新細明體" pitchFamily="18" charset="-120"/>
                        </a:rPr>
                        <a:t>1</a:t>
                      </a:r>
                      <a:r>
                        <a:rPr kumimoji="0" lang="en-US" altLang="zh-TW" sz="1600" b="1" i="0" u="none" strike="noStrike" cap="none" normalizeH="0" baseline="0" dirty="0">
                          <a:ln>
                            <a:noFill/>
                          </a:ln>
                          <a:solidFill>
                            <a:srgbClr val="FFFFFF"/>
                          </a:solidFill>
                          <a:effectLst/>
                          <a:latin typeface="Arial" pitchFamily="34" charset="0"/>
                          <a:ea typeface="新細明體" pitchFamily="18" charset="-120"/>
                        </a:rPr>
                        <a:t>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6A6A6"/>
                    </a:solidFill>
                  </a:tcPr>
                </a:tc>
                <a:tc>
                  <a:txBody>
                    <a:bodyPr/>
                    <a:lstStyle/>
                    <a:p>
                      <a:pPr algn="ctr" rtl="0" fontAlgn="ctr"/>
                      <a:r>
                        <a:rPr lang="en-US" altLang="zh-TW" sz="1600" b="0" i="0" u="none" strike="noStrike">
                          <a:solidFill>
                            <a:srgbClr val="000000"/>
                          </a:solidFill>
                          <a:latin typeface="Arial"/>
                        </a:rPr>
                        <a:t>21,967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ctr" rtl="0" fontAlgn="ctr"/>
                      <a:r>
                        <a:rPr lang="en-US" altLang="zh-TW" sz="1600" b="0" i="0" u="none" strike="noStrike">
                          <a:solidFill>
                            <a:srgbClr val="000000"/>
                          </a:solidFill>
                          <a:latin typeface="Arial"/>
                        </a:rPr>
                        <a:t>22,648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ctr" rtl="0" fontAlgn="ctr"/>
                      <a:r>
                        <a:rPr lang="en-US" altLang="zh-TW" sz="1600" b="0" i="0" u="none" strike="noStrike">
                          <a:solidFill>
                            <a:srgbClr val="000000"/>
                          </a:solidFill>
                          <a:latin typeface="Arial"/>
                        </a:rPr>
                        <a:t>-3.0%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2"/>
                  </a:ext>
                </a:extLst>
              </a:tr>
              <a:tr h="347663">
                <a:tc>
                  <a:txBody>
                    <a:bodyPr/>
                    <a:lstStyle/>
                    <a:p>
                      <a:pPr marL="34925"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rgbClr val="FFFFFF"/>
                          </a:solidFill>
                          <a:effectLst/>
                          <a:latin typeface="Arial" pitchFamily="34" charset="0"/>
                          <a:ea typeface="新細明體" pitchFamily="18" charset="-120"/>
                        </a:rPr>
                        <a:t>EBITDA %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6A6A6"/>
                    </a:solidFill>
                  </a:tcPr>
                </a:tc>
                <a:tc>
                  <a:txBody>
                    <a:bodyPr/>
                    <a:lstStyle/>
                    <a:p>
                      <a:pPr algn="ctr" rtl="0" fontAlgn="ctr"/>
                      <a:r>
                        <a:rPr lang="en-US" altLang="zh-TW" sz="1600" b="0" i="0" u="none" strike="noStrike">
                          <a:solidFill>
                            <a:srgbClr val="000000"/>
                          </a:solidFill>
                          <a:latin typeface="Arial"/>
                        </a:rPr>
                        <a:t>39.7%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ctr" rtl="0" fontAlgn="ctr"/>
                      <a:r>
                        <a:rPr lang="en-US" altLang="zh-TW" sz="1600" b="0" i="0" u="none" strike="noStrike">
                          <a:solidFill>
                            <a:srgbClr val="000000"/>
                          </a:solidFill>
                          <a:latin typeface="Arial"/>
                        </a:rPr>
                        <a:t>39.0%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ctr" rtl="0" fontAlgn="ctr"/>
                      <a:r>
                        <a:rPr lang="en-US" altLang="zh-TW" sz="1600" b="0" i="0" u="none" strike="noStrike">
                          <a:solidFill>
                            <a:srgbClr val="000000"/>
                          </a:solidFill>
                          <a:latin typeface="Arial"/>
                        </a:rPr>
                        <a:t>0.7%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3"/>
                  </a:ext>
                </a:extLst>
              </a:tr>
              <a:tr h="347663">
                <a:tc>
                  <a:txBody>
                    <a:bodyPr/>
                    <a:lstStyle/>
                    <a:p>
                      <a:pPr marL="34925"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rgbClr val="FFFFFF"/>
                          </a:solidFill>
                          <a:effectLst/>
                          <a:latin typeface="Arial" pitchFamily="34" charset="0"/>
                          <a:ea typeface="新細明體" pitchFamily="18" charset="-120"/>
                        </a:rPr>
                        <a:t>EBIT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6A6A6"/>
                    </a:solidFill>
                  </a:tcPr>
                </a:tc>
                <a:tc>
                  <a:txBody>
                    <a:bodyPr/>
                    <a:lstStyle/>
                    <a:p>
                      <a:pPr algn="ctr" rtl="0" fontAlgn="ctr"/>
                      <a:r>
                        <a:rPr lang="en-US" altLang="zh-TW" sz="1600" b="0" i="0" u="none" strike="noStrike">
                          <a:solidFill>
                            <a:srgbClr val="000000"/>
                          </a:solidFill>
                          <a:latin typeface="Arial"/>
                        </a:rPr>
                        <a:t>16,445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ctr" rtl="0" fontAlgn="ctr"/>
                      <a:r>
                        <a:rPr lang="en-US" altLang="zh-TW" sz="1600" b="0" i="0" u="none" strike="noStrike">
                          <a:solidFill>
                            <a:srgbClr val="000000"/>
                          </a:solidFill>
                          <a:latin typeface="Arial"/>
                        </a:rPr>
                        <a:t>17,902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ctr" rtl="0" fontAlgn="ctr"/>
                      <a:r>
                        <a:rPr lang="en-US" altLang="zh-TW" sz="1600" b="0" i="0" u="none" strike="noStrike">
                          <a:solidFill>
                            <a:srgbClr val="000000"/>
                          </a:solidFill>
                          <a:latin typeface="Arial"/>
                        </a:rPr>
                        <a:t>-8.1%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4"/>
                  </a:ext>
                </a:extLst>
              </a:tr>
              <a:tr h="347663">
                <a:tc>
                  <a:txBody>
                    <a:bodyPr/>
                    <a:lstStyle/>
                    <a:p>
                      <a:pPr marL="34925"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rgbClr val="FFFFFF"/>
                          </a:solidFill>
                          <a:effectLst/>
                          <a:latin typeface="Arial" pitchFamily="34" charset="0"/>
                          <a:ea typeface="新細明體" pitchFamily="18" charset="-120"/>
                        </a:rPr>
                        <a:t>Operating Profit</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6A6A6"/>
                    </a:solidFill>
                  </a:tcPr>
                </a:tc>
                <a:tc>
                  <a:txBody>
                    <a:bodyPr/>
                    <a:lstStyle/>
                    <a:p>
                      <a:pPr algn="ctr" rtl="0" fontAlgn="ctr"/>
                      <a:r>
                        <a:rPr lang="en-US" altLang="zh-TW" sz="1600" b="0" i="0" u="none" strike="noStrike">
                          <a:solidFill>
                            <a:srgbClr val="000000"/>
                          </a:solidFill>
                          <a:latin typeface="Arial"/>
                        </a:rPr>
                        <a:t>15,287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ctr" rtl="0" fontAlgn="ctr"/>
                      <a:r>
                        <a:rPr lang="en-US" altLang="zh-TW" sz="1600" b="0" i="0" u="none" strike="noStrike">
                          <a:solidFill>
                            <a:srgbClr val="000000"/>
                          </a:solidFill>
                          <a:latin typeface="Arial"/>
                        </a:rPr>
                        <a:t>17,897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ctr" rtl="0" fontAlgn="ctr"/>
                      <a:r>
                        <a:rPr lang="en-US" altLang="zh-TW" sz="1600" b="0" i="0" u="none" strike="noStrike">
                          <a:solidFill>
                            <a:srgbClr val="000000"/>
                          </a:solidFill>
                          <a:latin typeface="Arial"/>
                        </a:rPr>
                        <a:t>-14.6%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5"/>
                  </a:ext>
                </a:extLst>
              </a:tr>
              <a:tr h="347663">
                <a:tc>
                  <a:txBody>
                    <a:bodyPr/>
                    <a:lstStyle/>
                    <a:p>
                      <a:pPr marL="34925"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rgbClr val="FFFFFF"/>
                          </a:solidFill>
                          <a:effectLst/>
                          <a:latin typeface="Arial" pitchFamily="34" charset="0"/>
                          <a:ea typeface="新細明體" pitchFamily="18" charset="-120"/>
                        </a:rPr>
                        <a:t>Operating Profit %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6A6A6"/>
                    </a:solidFill>
                  </a:tcPr>
                </a:tc>
                <a:tc>
                  <a:txBody>
                    <a:bodyPr/>
                    <a:lstStyle/>
                    <a:p>
                      <a:pPr algn="ctr" rtl="0" fontAlgn="ctr"/>
                      <a:r>
                        <a:rPr lang="en-US" altLang="zh-TW" sz="1600" b="0" i="0" u="none" strike="noStrike">
                          <a:solidFill>
                            <a:srgbClr val="000000"/>
                          </a:solidFill>
                          <a:latin typeface="Arial"/>
                        </a:rPr>
                        <a:t>27.6%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ctr" rtl="0" fontAlgn="ctr"/>
                      <a:r>
                        <a:rPr lang="en-US" altLang="zh-TW" sz="1600" b="0" i="0" u="none" strike="noStrike">
                          <a:solidFill>
                            <a:srgbClr val="000000"/>
                          </a:solidFill>
                          <a:latin typeface="Arial"/>
                        </a:rPr>
                        <a:t>30.8%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ctr" rtl="0" fontAlgn="ctr"/>
                      <a:r>
                        <a:rPr lang="en-US" altLang="zh-TW" sz="1600" b="0" i="0" u="none" strike="noStrike">
                          <a:solidFill>
                            <a:srgbClr val="000000"/>
                          </a:solidFill>
                          <a:latin typeface="Arial"/>
                        </a:rPr>
                        <a:t>-3.2%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6"/>
                  </a:ext>
                </a:extLst>
              </a:tr>
              <a:tr h="347663">
                <a:tc>
                  <a:txBody>
                    <a:bodyPr/>
                    <a:lstStyle/>
                    <a:p>
                      <a:pPr marL="34925"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rgbClr val="FFFFFF"/>
                          </a:solidFill>
                          <a:effectLst/>
                          <a:latin typeface="Arial" pitchFamily="34" charset="0"/>
                          <a:ea typeface="新細明體" pitchFamily="18" charset="-120"/>
                        </a:rPr>
                        <a:t>Net Profit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6A6A6"/>
                    </a:solidFill>
                  </a:tcPr>
                </a:tc>
                <a:tc>
                  <a:txBody>
                    <a:bodyPr/>
                    <a:lstStyle/>
                    <a:p>
                      <a:pPr algn="ctr" rtl="0" fontAlgn="ctr"/>
                      <a:r>
                        <a:rPr lang="en-US" altLang="zh-TW" sz="1600" b="0" i="0" u="none" strike="noStrike">
                          <a:solidFill>
                            <a:srgbClr val="000000"/>
                          </a:solidFill>
                          <a:latin typeface="Arial"/>
                        </a:rPr>
                        <a:t>13,104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algn="ctr" rtl="0" fontAlgn="ctr"/>
                      <a:r>
                        <a:rPr lang="en-US" altLang="zh-TW" sz="1600" b="0" i="0" u="none" strike="noStrike">
                          <a:solidFill>
                            <a:srgbClr val="000000"/>
                          </a:solidFill>
                          <a:latin typeface="Arial"/>
                        </a:rPr>
                        <a:t>13,636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algn="ctr" rtl="0" fontAlgn="ctr"/>
                      <a:r>
                        <a:rPr lang="en-US" altLang="zh-TW" sz="1600" b="0" i="0" u="none" strike="noStrike">
                          <a:solidFill>
                            <a:srgbClr val="000000"/>
                          </a:solidFill>
                          <a:latin typeface="Arial"/>
                        </a:rPr>
                        <a:t>-3.9%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7"/>
                  </a:ext>
                </a:extLst>
              </a:tr>
              <a:tr h="347663">
                <a:tc>
                  <a:txBody>
                    <a:bodyPr/>
                    <a:lstStyle/>
                    <a:p>
                      <a:pPr marL="34925"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rgbClr val="FFFFFF"/>
                          </a:solidFill>
                          <a:effectLst/>
                          <a:latin typeface="Arial" pitchFamily="34" charset="0"/>
                          <a:ea typeface="新細明體" pitchFamily="18" charset="-120"/>
                        </a:rPr>
                        <a:t>Net Profit %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6A6A6"/>
                    </a:solidFill>
                  </a:tcPr>
                </a:tc>
                <a:tc>
                  <a:txBody>
                    <a:bodyPr/>
                    <a:lstStyle/>
                    <a:p>
                      <a:pPr algn="ctr" rtl="0" fontAlgn="ctr"/>
                      <a:r>
                        <a:rPr lang="en-US" altLang="zh-TW" sz="1600" b="0" i="0" u="none" strike="noStrike">
                          <a:solidFill>
                            <a:srgbClr val="000000"/>
                          </a:solidFill>
                          <a:latin typeface="Arial"/>
                        </a:rPr>
                        <a:t>23.7%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algn="ctr" rtl="0" fontAlgn="ctr"/>
                      <a:r>
                        <a:rPr lang="en-US" altLang="zh-TW" sz="1600" b="0" i="0" u="none" strike="noStrike">
                          <a:solidFill>
                            <a:srgbClr val="000000"/>
                          </a:solidFill>
                          <a:latin typeface="Arial"/>
                        </a:rPr>
                        <a:t>23.5%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algn="ctr" rtl="0" fontAlgn="ctr"/>
                      <a:r>
                        <a:rPr lang="en-US" altLang="zh-TW" sz="1600" b="0" i="0" u="none" strike="noStrike">
                          <a:solidFill>
                            <a:srgbClr val="000000"/>
                          </a:solidFill>
                          <a:latin typeface="Arial"/>
                        </a:rPr>
                        <a:t>0.2%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8"/>
                  </a:ext>
                </a:extLst>
              </a:tr>
              <a:tr h="347663">
                <a:tc>
                  <a:txBody>
                    <a:bodyPr/>
                    <a:lstStyle/>
                    <a:p>
                      <a:pPr marL="34925"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FFFFFF"/>
                          </a:solidFill>
                          <a:effectLst/>
                          <a:latin typeface="Arial" pitchFamily="34" charset="0"/>
                          <a:ea typeface="新細明體" pitchFamily="18" charset="-120"/>
                        </a:rPr>
                        <a:t>EPS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6A6A6"/>
                    </a:solidFill>
                  </a:tcPr>
                </a:tc>
                <a:tc>
                  <a:txBody>
                    <a:bodyPr/>
                    <a:lstStyle/>
                    <a:p>
                      <a:pPr algn="ctr" rtl="0" fontAlgn="ctr"/>
                      <a:r>
                        <a:rPr lang="en-US" sz="1600" b="0" i="0" u="none" strike="noStrike">
                          <a:solidFill>
                            <a:srgbClr val="000000"/>
                          </a:solidFill>
                          <a:latin typeface="Arial"/>
                        </a:rPr>
                        <a:t>NT$30.11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ctr" rtl="0" fontAlgn="ctr"/>
                      <a:r>
                        <a:rPr lang="en-US" sz="1600" b="0" i="0" u="none" strike="noStrike">
                          <a:solidFill>
                            <a:srgbClr val="000000"/>
                          </a:solidFill>
                          <a:latin typeface="Arial"/>
                        </a:rPr>
                        <a:t>NT$31.35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algn="ctr" rtl="0" fontAlgn="ctr"/>
                      <a:r>
                        <a:rPr lang="en-US" sz="1600" b="0" i="0" u="none" strike="noStrike">
                          <a:solidFill>
                            <a:srgbClr val="000000"/>
                          </a:solidFill>
                          <a:latin typeface="Arial"/>
                        </a:rPr>
                        <a:t>-NT$1.24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9"/>
                  </a:ext>
                </a:extLst>
              </a:tr>
              <a:tr h="422275">
                <a:tc>
                  <a:txBody>
                    <a:bodyPr/>
                    <a:lstStyle/>
                    <a:p>
                      <a:pPr marL="34925"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rgbClr val="FFFFFF"/>
                          </a:solidFill>
                          <a:effectLst/>
                          <a:latin typeface="Arial" pitchFamily="34" charset="0"/>
                          <a:ea typeface="新細明體" pitchFamily="18" charset="-120"/>
                        </a:rPr>
                        <a:t>ROE*</a:t>
                      </a:r>
                      <a:r>
                        <a:rPr kumimoji="0" lang="en-US" altLang="zh-TW" sz="1600" b="1" i="0" u="none" strike="noStrike" cap="none" normalizeH="0" baseline="30000">
                          <a:ln>
                            <a:noFill/>
                          </a:ln>
                          <a:solidFill>
                            <a:srgbClr val="FFFFFF"/>
                          </a:solidFill>
                          <a:effectLst/>
                          <a:latin typeface="Arial" pitchFamily="34" charset="0"/>
                          <a:ea typeface="新細明體" pitchFamily="18" charset="-120"/>
                        </a:rPr>
                        <a:t>2 </a:t>
                      </a:r>
                      <a:r>
                        <a:rPr kumimoji="0" lang="en-US" altLang="zh-TW" sz="1600" b="1" i="0" u="none" strike="noStrike" cap="none" normalizeH="0" baseline="-25000">
                          <a:ln>
                            <a:noFill/>
                          </a:ln>
                          <a:solidFill>
                            <a:srgbClr val="FFFFFF"/>
                          </a:solidFill>
                          <a:effectLst/>
                          <a:latin typeface="Arial" pitchFamily="34" charset="0"/>
                          <a:ea typeface="新細明體" pitchFamily="18" charset="-120"/>
                        </a:rPr>
                        <a:t>(annualized) </a:t>
                      </a:r>
                      <a:endParaRPr kumimoji="0" lang="en-US" altLang="zh-TW" sz="1600" b="1" i="0" u="none" strike="noStrike" cap="none" normalizeH="0" baseline="0">
                        <a:ln>
                          <a:noFill/>
                        </a:ln>
                        <a:solidFill>
                          <a:srgbClr val="FFFFFF"/>
                        </a:solidFill>
                        <a:effectLst/>
                        <a:latin typeface="Arial" pitchFamily="34" charset="0"/>
                        <a:ea typeface="新細明體" pitchFamily="18" charset="-12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6A6A6"/>
                    </a:solidFill>
                  </a:tcPr>
                </a:tc>
                <a:tc>
                  <a:txBody>
                    <a:bodyPr/>
                    <a:lstStyle/>
                    <a:p>
                      <a:pPr algn="ctr" rtl="0" fontAlgn="ctr"/>
                      <a:r>
                        <a:rPr lang="en-US" altLang="zh-TW" sz="1600" b="0" i="0" u="none" strike="noStrike">
                          <a:solidFill>
                            <a:srgbClr val="000000"/>
                          </a:solidFill>
                          <a:latin typeface="Arial"/>
                        </a:rPr>
                        <a:t>29.4%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ctr" rtl="0" fontAlgn="ctr"/>
                      <a:r>
                        <a:rPr lang="en-US" altLang="zh-TW" sz="1600" b="0" i="0" u="none" strike="noStrike">
                          <a:solidFill>
                            <a:srgbClr val="000000"/>
                          </a:solidFill>
                          <a:latin typeface="Arial"/>
                        </a:rPr>
                        <a:t>30.9%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ctr" rtl="0" fontAlgn="ctr"/>
                      <a:r>
                        <a:rPr lang="en-US" altLang="zh-TW" sz="1600" b="0" i="0" u="none" strike="noStrike">
                          <a:solidFill>
                            <a:srgbClr val="000000"/>
                          </a:solidFill>
                          <a:latin typeface="Arial"/>
                        </a:rPr>
                        <a:t>-1.5%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10"/>
                  </a:ext>
                </a:extLst>
              </a:tr>
              <a:tr h="422275">
                <a:tc>
                  <a:txBody>
                    <a:bodyPr/>
                    <a:lstStyle/>
                    <a:p>
                      <a:pPr marL="34925"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rgbClr val="FFFFFF"/>
                          </a:solidFill>
                          <a:effectLst/>
                          <a:latin typeface="Arial" pitchFamily="34" charset="0"/>
                          <a:ea typeface="新細明體" pitchFamily="18" charset="-120"/>
                        </a:rPr>
                        <a:t>ROA*</a:t>
                      </a:r>
                      <a:r>
                        <a:rPr kumimoji="0" lang="en-US" altLang="zh-TW" sz="1600" b="1" i="0" u="none" strike="noStrike" cap="none" normalizeH="0" baseline="30000">
                          <a:ln>
                            <a:noFill/>
                          </a:ln>
                          <a:solidFill>
                            <a:srgbClr val="FFFFFF"/>
                          </a:solidFill>
                          <a:effectLst/>
                          <a:latin typeface="Arial" pitchFamily="34" charset="0"/>
                          <a:ea typeface="新細明體" pitchFamily="18" charset="-120"/>
                        </a:rPr>
                        <a:t>3</a:t>
                      </a:r>
                      <a:r>
                        <a:rPr kumimoji="0" lang="en-US" altLang="zh-TW" sz="1600" b="1" i="0" u="none" strike="noStrike" cap="none" normalizeH="0" baseline="-25000">
                          <a:ln>
                            <a:noFill/>
                          </a:ln>
                          <a:solidFill>
                            <a:srgbClr val="FFFFFF"/>
                          </a:solidFill>
                          <a:effectLst/>
                          <a:latin typeface="Arial" pitchFamily="34" charset="0"/>
                          <a:ea typeface="新細明體" pitchFamily="18" charset="-120"/>
                        </a:rPr>
                        <a:t>(annualized)</a:t>
                      </a:r>
                      <a:r>
                        <a:rPr kumimoji="0" lang="en-US" altLang="zh-TW" sz="1600" b="1" i="0" u="none" strike="noStrike" cap="none" normalizeH="0" baseline="0">
                          <a:ln>
                            <a:noFill/>
                          </a:ln>
                          <a:solidFill>
                            <a:srgbClr val="FFFFFF"/>
                          </a:solidFill>
                          <a:effectLst/>
                          <a:latin typeface="Arial" pitchFamily="34" charset="0"/>
                          <a:ea typeface="新細明體" pitchFamily="18" charset="-120"/>
                        </a:rPr>
                        <a:t>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6A6A6"/>
                    </a:solidFill>
                  </a:tcPr>
                </a:tc>
                <a:tc>
                  <a:txBody>
                    <a:bodyPr/>
                    <a:lstStyle/>
                    <a:p>
                      <a:pPr algn="ctr" rtl="0" fontAlgn="ctr"/>
                      <a:r>
                        <a:rPr lang="en-US" altLang="zh-TW" sz="1600" b="0" i="0" u="none" strike="noStrike">
                          <a:solidFill>
                            <a:srgbClr val="000000"/>
                          </a:solidFill>
                          <a:latin typeface="Arial"/>
                        </a:rPr>
                        <a:t>13.8%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algn="ctr" rtl="0" fontAlgn="ctr"/>
                      <a:r>
                        <a:rPr lang="en-US" altLang="zh-TW" sz="1600" b="0" i="0" u="none" strike="noStrike">
                          <a:solidFill>
                            <a:srgbClr val="000000"/>
                          </a:solidFill>
                          <a:latin typeface="Arial"/>
                        </a:rPr>
                        <a:t>14.7%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algn="ctr" rtl="0" fontAlgn="ctr"/>
                      <a:r>
                        <a:rPr lang="en-US" altLang="zh-TW" sz="1600" b="0" i="0" u="none" strike="noStrike" dirty="0">
                          <a:solidFill>
                            <a:srgbClr val="000000"/>
                          </a:solidFill>
                          <a:latin typeface="Arial"/>
                        </a:rPr>
                        <a:t>-0.9%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11"/>
                  </a:ext>
                </a:extLst>
              </a:tr>
            </a:tbl>
          </a:graphicData>
        </a:graphic>
      </p:graphicFrame>
      <p:sp>
        <p:nvSpPr>
          <p:cNvPr id="22612" name="文字版面配置區 9"/>
          <p:cNvSpPr txBox="1">
            <a:spLocks/>
          </p:cNvSpPr>
          <p:nvPr/>
        </p:nvSpPr>
        <p:spPr bwMode="auto">
          <a:xfrm>
            <a:off x="977900" y="5903913"/>
            <a:ext cx="6711950" cy="231775"/>
          </a:xfrm>
          <a:prstGeom prst="rect">
            <a:avLst/>
          </a:prstGeom>
          <a:noFill/>
          <a:ln w="9525">
            <a:noFill/>
            <a:miter lim="800000"/>
            <a:headEnd/>
            <a:tailEnd/>
          </a:ln>
        </p:spPr>
        <p:txBody>
          <a:bodyPr/>
          <a:lstStyle/>
          <a:p>
            <a:pPr>
              <a:buFont typeface="Calibri Light" pitchFamily="34" charset="0"/>
              <a:buAutoNum type="arabicPeriod"/>
            </a:pPr>
            <a:endParaRPr kumimoji="0" lang="en-US" altLang="zh-TW" sz="1000" i="1" dirty="0">
              <a:cs typeface="Arial" charset="0"/>
            </a:endParaRPr>
          </a:p>
        </p:txBody>
      </p:sp>
      <p:sp>
        <p:nvSpPr>
          <p:cNvPr id="6" name="文字版面配置區 3"/>
          <p:cNvSpPr>
            <a:spLocks noGrp="1"/>
          </p:cNvSpPr>
          <p:nvPr>
            <p:ph type="body" sz="quarter" idx="14"/>
          </p:nvPr>
        </p:nvSpPr>
        <p:spPr>
          <a:xfrm>
            <a:off x="245908" y="6092825"/>
            <a:ext cx="7908923" cy="231856"/>
          </a:xfrm>
        </p:spPr>
        <p:txBody>
          <a:bodyPr/>
          <a:lstStyle/>
          <a:p>
            <a:pPr>
              <a:buFont typeface="Calibri Light" pitchFamily="34" charset="0"/>
              <a:buAutoNum type="arabicPeriod"/>
            </a:pPr>
            <a:r>
              <a:rPr lang="en-US" altLang="zh-TW" sz="800" dirty="0">
                <a:cs typeface="Arial" charset="0"/>
              </a:rPr>
              <a:t>EBITDA = Net  Profit + Tax + Interests + Depreciation + Amortization.</a:t>
            </a:r>
          </a:p>
          <a:p>
            <a:pPr>
              <a:buFont typeface="Calibri Light" pitchFamily="34" charset="0"/>
              <a:buAutoNum type="arabicPeriod"/>
            </a:pPr>
            <a:r>
              <a:rPr lang="en-US" altLang="zh-TW" sz="800" dirty="0">
                <a:cs typeface="Arial" charset="0"/>
              </a:rPr>
              <a:t>ROE = Net Profit / Average Shareholders Equity</a:t>
            </a:r>
          </a:p>
          <a:p>
            <a:pPr>
              <a:buFont typeface="Calibri Light" pitchFamily="34" charset="0"/>
              <a:buAutoNum type="arabicPeriod"/>
            </a:pPr>
            <a:r>
              <a:rPr lang="en-US" altLang="zh-TW" sz="800" dirty="0">
                <a:cs typeface="Arial" charset="0"/>
              </a:rPr>
              <a:t>ROA = (Net Profit + Interest*(1- Effective Tax Rate))/Average Asset</a:t>
            </a:r>
          </a:p>
        </p:txBody>
      </p:sp>
      <p:sp>
        <p:nvSpPr>
          <p:cNvPr id="7" name="投影片編號版面配置區 2"/>
          <p:cNvSpPr>
            <a:spLocks noGrp="1"/>
          </p:cNvSpPr>
          <p:nvPr>
            <p:ph type="sldNum" sz="quarter" idx="4294967295"/>
          </p:nvPr>
        </p:nvSpPr>
        <p:spPr bwMode="auto">
          <a:xfrm>
            <a:off x="8678863" y="6362700"/>
            <a:ext cx="327025" cy="276225"/>
          </a:xfrm>
          <a:prstGeom prst="rect">
            <a:avLst/>
          </a:prstGeom>
          <a:noFill/>
          <a:ln>
            <a:miter lim="800000"/>
            <a:headEnd/>
            <a:tailEnd/>
          </a:ln>
        </p:spPr>
        <p:txBody>
          <a:bodyPr anchor="ctr"/>
          <a:lstStyle/>
          <a:p>
            <a:pPr algn="r"/>
            <a:fld id="{FFB4C2A9-90F4-4C41-963D-3D434FC13EDE}" type="slidenum">
              <a:rPr lang="zh-TW" altLang="en-US" sz="800" smtClean="0">
                <a:latin typeface="微軟正黑體" pitchFamily="34" charset="-120"/>
                <a:ea typeface="微軟正黑體" pitchFamily="34" charset="-120"/>
              </a:rPr>
              <a:pPr algn="r"/>
              <a:t>32</a:t>
            </a:fld>
            <a:endParaRPr lang="zh-TW" altLang="en-US" sz="8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96863" y="612775"/>
            <a:ext cx="7858125" cy="461665"/>
          </a:xfrm>
          <a:prstGeom prst="rect">
            <a:avLst/>
          </a:prstGeom>
        </p:spPr>
        <p:txBody>
          <a:bodyPr>
            <a:spAutoFit/>
          </a:bodyPr>
          <a:lstStyle/>
          <a:p>
            <a:pPr marL="0" lvl="3" indent="-457200" fontAlgn="auto">
              <a:spcBef>
                <a:spcPts val="0"/>
              </a:spcBef>
              <a:spcAft>
                <a:spcPts val="0"/>
              </a:spcAft>
              <a:defRPr/>
            </a:pPr>
            <a:r>
              <a:rPr kumimoji="0" lang="en-US" altLang="zh-TW" sz="2400" b="1" dirty="0">
                <a:solidFill>
                  <a:schemeClr val="accent1">
                    <a:lumMod val="75000"/>
                  </a:schemeClr>
                </a:solidFill>
                <a:latin typeface="Arial" pitchFamily="34" charset="0"/>
                <a:ea typeface="Microsoft JhengHei" panose="020B0604030504040204" pitchFamily="34" charset="-120"/>
                <a:cs typeface="Arial" pitchFamily="34" charset="0"/>
              </a:rPr>
              <a:t>Income Statement</a:t>
            </a:r>
          </a:p>
        </p:txBody>
      </p:sp>
      <p:sp>
        <p:nvSpPr>
          <p:cNvPr id="28675" name="Text Placeholder 8"/>
          <p:cNvSpPr txBox="1">
            <a:spLocks/>
          </p:cNvSpPr>
          <p:nvPr/>
        </p:nvSpPr>
        <p:spPr bwMode="auto">
          <a:xfrm>
            <a:off x="6303204" y="4542045"/>
            <a:ext cx="7620000" cy="231775"/>
          </a:xfrm>
          <a:prstGeom prst="rect">
            <a:avLst/>
          </a:prstGeom>
          <a:noFill/>
          <a:ln w="9525">
            <a:noFill/>
            <a:miter lim="800000"/>
            <a:headEnd/>
            <a:tailEnd/>
          </a:ln>
        </p:spPr>
        <p:txBody>
          <a:bodyPr lIns="0" tIns="0" rIns="0" bIns="0" anchor="ctr"/>
          <a:lstStyle/>
          <a:p>
            <a:endParaRPr kumimoji="0" lang="en-US" altLang="zh-TW" sz="1000" i="1" dirty="0">
              <a:cs typeface="Arial" charset="0"/>
            </a:endParaRPr>
          </a:p>
        </p:txBody>
      </p:sp>
      <p:graphicFrame>
        <p:nvGraphicFramePr>
          <p:cNvPr id="6" name="表格 5"/>
          <p:cNvGraphicFramePr>
            <a:graphicFrameLocks noGrp="1"/>
          </p:cNvGraphicFramePr>
          <p:nvPr/>
        </p:nvGraphicFramePr>
        <p:xfrm>
          <a:off x="506569" y="1263024"/>
          <a:ext cx="8062755" cy="4600773"/>
        </p:xfrm>
        <a:graphic>
          <a:graphicData uri="http://schemas.openxmlformats.org/drawingml/2006/table">
            <a:tbl>
              <a:tblPr/>
              <a:tblGrid>
                <a:gridCol w="697180">
                  <a:extLst>
                    <a:ext uri="{9D8B030D-6E8A-4147-A177-3AD203B41FA5}">
                      <a16:colId xmlns:a16="http://schemas.microsoft.com/office/drawing/2014/main" xmlns="" val="20000"/>
                    </a:ext>
                  </a:extLst>
                </a:gridCol>
                <a:gridCol w="1268478">
                  <a:extLst>
                    <a:ext uri="{9D8B030D-6E8A-4147-A177-3AD203B41FA5}">
                      <a16:colId xmlns:a16="http://schemas.microsoft.com/office/drawing/2014/main" xmlns="" val="20001"/>
                    </a:ext>
                  </a:extLst>
                </a:gridCol>
                <a:gridCol w="493835">
                  <a:extLst>
                    <a:ext uri="{9D8B030D-6E8A-4147-A177-3AD203B41FA5}">
                      <a16:colId xmlns:a16="http://schemas.microsoft.com/office/drawing/2014/main" xmlns="" val="20002"/>
                    </a:ext>
                  </a:extLst>
                </a:gridCol>
                <a:gridCol w="697180">
                  <a:extLst>
                    <a:ext uri="{9D8B030D-6E8A-4147-A177-3AD203B41FA5}">
                      <a16:colId xmlns:a16="http://schemas.microsoft.com/office/drawing/2014/main" xmlns="" val="20003"/>
                    </a:ext>
                  </a:extLst>
                </a:gridCol>
                <a:gridCol w="697180">
                  <a:extLst>
                    <a:ext uri="{9D8B030D-6E8A-4147-A177-3AD203B41FA5}">
                      <a16:colId xmlns:a16="http://schemas.microsoft.com/office/drawing/2014/main" xmlns="" val="20004"/>
                    </a:ext>
                  </a:extLst>
                </a:gridCol>
                <a:gridCol w="697180">
                  <a:extLst>
                    <a:ext uri="{9D8B030D-6E8A-4147-A177-3AD203B41FA5}">
                      <a16:colId xmlns:a16="http://schemas.microsoft.com/office/drawing/2014/main" xmlns="" val="20005"/>
                    </a:ext>
                  </a:extLst>
                </a:gridCol>
                <a:gridCol w="697180">
                  <a:extLst>
                    <a:ext uri="{9D8B030D-6E8A-4147-A177-3AD203B41FA5}">
                      <a16:colId xmlns:a16="http://schemas.microsoft.com/office/drawing/2014/main" xmlns="" val="20006"/>
                    </a:ext>
                  </a:extLst>
                </a:gridCol>
                <a:gridCol w="697180">
                  <a:extLst>
                    <a:ext uri="{9D8B030D-6E8A-4147-A177-3AD203B41FA5}">
                      <a16:colId xmlns:a16="http://schemas.microsoft.com/office/drawing/2014/main" xmlns="" val="20007"/>
                    </a:ext>
                  </a:extLst>
                </a:gridCol>
                <a:gridCol w="723002">
                  <a:extLst>
                    <a:ext uri="{9D8B030D-6E8A-4147-A177-3AD203B41FA5}">
                      <a16:colId xmlns:a16="http://schemas.microsoft.com/office/drawing/2014/main" xmlns="" val="20008"/>
                    </a:ext>
                  </a:extLst>
                </a:gridCol>
                <a:gridCol w="697180">
                  <a:extLst>
                    <a:ext uri="{9D8B030D-6E8A-4147-A177-3AD203B41FA5}">
                      <a16:colId xmlns:a16="http://schemas.microsoft.com/office/drawing/2014/main" xmlns="" val="20009"/>
                    </a:ext>
                  </a:extLst>
                </a:gridCol>
                <a:gridCol w="697180">
                  <a:extLst>
                    <a:ext uri="{9D8B030D-6E8A-4147-A177-3AD203B41FA5}">
                      <a16:colId xmlns:a16="http://schemas.microsoft.com/office/drawing/2014/main" xmlns="" val="20010"/>
                    </a:ext>
                  </a:extLst>
                </a:gridCol>
              </a:tblGrid>
              <a:tr h="197663">
                <a:tc gridSpan="3">
                  <a:txBody>
                    <a:bodyPr/>
                    <a:lstStyle/>
                    <a:p>
                      <a:pPr algn="l" rtl="0" fontAlgn="b"/>
                      <a:r>
                        <a:rPr lang="en-US" sz="1400" b="1" i="0" u="none" strike="noStrike" dirty="0">
                          <a:solidFill>
                            <a:srgbClr val="FFFFFF"/>
                          </a:solidFill>
                          <a:latin typeface="Arial"/>
                        </a:rPr>
                        <a:t>Income Statement</a:t>
                      </a:r>
                    </a:p>
                  </a:txBody>
                  <a:tcPr marL="0" marR="0" marT="0" marB="0" anchor="b">
                    <a:lnL>
                      <a:noFill/>
                    </a:lnL>
                    <a:lnR>
                      <a:noFill/>
                    </a:lnR>
                    <a:lnT>
                      <a:noFill/>
                    </a:lnT>
                    <a:lnB>
                      <a:noFill/>
                    </a:lnB>
                    <a:solidFill>
                      <a:srgbClr val="CB2420"/>
                    </a:solidFill>
                  </a:tcPr>
                </a:tc>
                <a:tc hMerge="1">
                  <a:txBody>
                    <a:bodyPr/>
                    <a:lstStyle/>
                    <a:p>
                      <a:endParaRPr lang="zh-TW" altLang="en-US"/>
                    </a:p>
                  </a:txBody>
                  <a:tcPr/>
                </a:tc>
                <a:tc hMerge="1">
                  <a:txBody>
                    <a:bodyPr/>
                    <a:lstStyle/>
                    <a:p>
                      <a:endParaRPr lang="zh-TW" altLang="en-US"/>
                    </a:p>
                  </a:txBody>
                  <a:tcPr/>
                </a:tc>
                <a:tc>
                  <a:txBody>
                    <a:bodyPr/>
                    <a:lstStyle/>
                    <a:p>
                      <a:pPr algn="ctr" rtl="0" fontAlgn="b"/>
                      <a:r>
                        <a:rPr lang="zh-TW" altLang="en-US" sz="1000" b="0" i="0" u="none" strike="noStrike">
                          <a:solidFill>
                            <a:srgbClr val="FF0000"/>
                          </a:solidFill>
                          <a:latin typeface="Arial"/>
                        </a:rPr>
                        <a:t>　</a:t>
                      </a:r>
                    </a:p>
                  </a:txBody>
                  <a:tcPr marL="0" marR="0" marT="0" marB="0" anchor="b">
                    <a:lnL>
                      <a:noFill/>
                    </a:lnL>
                    <a:lnR>
                      <a:noFill/>
                    </a:lnR>
                    <a:lnT>
                      <a:noFill/>
                    </a:lnT>
                    <a:lnB>
                      <a:noFill/>
                    </a:lnB>
                    <a:solidFill>
                      <a:srgbClr val="CB2420"/>
                    </a:solidFill>
                  </a:tcPr>
                </a:tc>
                <a:tc>
                  <a:txBody>
                    <a:bodyPr/>
                    <a:lstStyle/>
                    <a:p>
                      <a:pPr algn="ctr" rtl="0" fontAlgn="b"/>
                      <a:r>
                        <a:rPr lang="zh-TW" altLang="en-US" sz="1000" b="0" i="0" u="none" strike="noStrike">
                          <a:solidFill>
                            <a:srgbClr val="000000"/>
                          </a:solidFill>
                          <a:latin typeface="Arial"/>
                        </a:rPr>
                        <a:t>　</a:t>
                      </a:r>
                    </a:p>
                  </a:txBody>
                  <a:tcPr marL="0" marR="0" marT="0" marB="0" anchor="b">
                    <a:lnL>
                      <a:noFill/>
                    </a:lnL>
                    <a:lnR>
                      <a:noFill/>
                    </a:lnR>
                    <a:lnT>
                      <a:noFill/>
                    </a:lnT>
                    <a:lnB>
                      <a:noFill/>
                    </a:lnB>
                    <a:solidFill>
                      <a:srgbClr val="CB2420"/>
                    </a:solidFill>
                  </a:tcPr>
                </a:tc>
                <a:tc>
                  <a:txBody>
                    <a:bodyPr/>
                    <a:lstStyle/>
                    <a:p>
                      <a:pPr algn="ctr" rtl="0" fontAlgn="b"/>
                      <a:r>
                        <a:rPr lang="zh-TW" altLang="en-US" sz="1000" b="0" i="0" u="none" strike="noStrike">
                          <a:solidFill>
                            <a:srgbClr val="000000"/>
                          </a:solidFill>
                          <a:latin typeface="Arial"/>
                        </a:rPr>
                        <a:t>　</a:t>
                      </a:r>
                    </a:p>
                  </a:txBody>
                  <a:tcPr marL="0" marR="0" marT="0" marB="0" anchor="b">
                    <a:lnL>
                      <a:noFill/>
                    </a:lnL>
                    <a:lnR>
                      <a:noFill/>
                    </a:lnR>
                    <a:lnT>
                      <a:noFill/>
                    </a:lnT>
                    <a:lnB>
                      <a:noFill/>
                    </a:lnB>
                    <a:solidFill>
                      <a:srgbClr val="CB2420"/>
                    </a:solidFill>
                  </a:tcPr>
                </a:tc>
                <a:tc>
                  <a:txBody>
                    <a:bodyPr/>
                    <a:lstStyle/>
                    <a:p>
                      <a:pPr algn="ctr" rtl="0" fontAlgn="b"/>
                      <a:r>
                        <a:rPr lang="zh-TW" altLang="en-US" sz="1000" b="0" i="0" u="none" strike="noStrike">
                          <a:solidFill>
                            <a:srgbClr val="000000"/>
                          </a:solidFill>
                          <a:latin typeface="Arial"/>
                        </a:rPr>
                        <a:t>　</a:t>
                      </a:r>
                    </a:p>
                  </a:txBody>
                  <a:tcPr marL="0" marR="0" marT="0" marB="0" anchor="b">
                    <a:lnL>
                      <a:noFill/>
                    </a:lnL>
                    <a:lnR>
                      <a:noFill/>
                    </a:lnR>
                    <a:lnT>
                      <a:noFill/>
                    </a:lnT>
                    <a:lnB>
                      <a:noFill/>
                    </a:lnB>
                    <a:solidFill>
                      <a:srgbClr val="CB2420"/>
                    </a:solidFill>
                  </a:tcPr>
                </a:tc>
                <a:tc>
                  <a:txBody>
                    <a:bodyPr/>
                    <a:lstStyle/>
                    <a:p>
                      <a:pPr algn="ctr" rtl="0" fontAlgn="b"/>
                      <a:r>
                        <a:rPr lang="zh-TW" altLang="en-US" sz="1000" b="0" i="0" u="none" strike="noStrike">
                          <a:solidFill>
                            <a:srgbClr val="000000"/>
                          </a:solidFill>
                          <a:latin typeface="Arial"/>
                        </a:rPr>
                        <a:t>　</a:t>
                      </a:r>
                    </a:p>
                  </a:txBody>
                  <a:tcPr marL="0" marR="0" marT="0" marB="0" anchor="b">
                    <a:lnL>
                      <a:noFill/>
                    </a:lnL>
                    <a:lnR>
                      <a:noFill/>
                    </a:lnR>
                    <a:lnT>
                      <a:noFill/>
                    </a:lnT>
                    <a:lnB>
                      <a:noFill/>
                    </a:lnB>
                    <a:solidFill>
                      <a:srgbClr val="CB2420"/>
                    </a:solidFill>
                  </a:tcPr>
                </a:tc>
                <a:tc>
                  <a:txBody>
                    <a:bodyPr/>
                    <a:lstStyle/>
                    <a:p>
                      <a:pPr algn="ctr" rtl="0" fontAlgn="b"/>
                      <a:r>
                        <a:rPr lang="zh-TW" altLang="en-US" sz="1000" b="0" i="0" u="none" strike="noStrike">
                          <a:solidFill>
                            <a:srgbClr val="000000"/>
                          </a:solidFill>
                          <a:latin typeface="Arial"/>
                        </a:rPr>
                        <a:t>　</a:t>
                      </a:r>
                    </a:p>
                  </a:txBody>
                  <a:tcPr marL="0" marR="0" marT="0" marB="0" anchor="b">
                    <a:lnL>
                      <a:noFill/>
                    </a:lnL>
                    <a:lnR>
                      <a:noFill/>
                    </a:lnR>
                    <a:lnT>
                      <a:noFill/>
                    </a:lnT>
                    <a:lnB>
                      <a:noFill/>
                    </a:lnB>
                    <a:solidFill>
                      <a:srgbClr val="CB2420"/>
                    </a:solidFill>
                  </a:tcPr>
                </a:tc>
                <a:tc>
                  <a:txBody>
                    <a:bodyPr/>
                    <a:lstStyle/>
                    <a:p>
                      <a:pPr algn="ctr" rtl="0" fontAlgn="b"/>
                      <a:r>
                        <a:rPr lang="zh-TW" altLang="en-US" sz="1000" b="0" i="0" u="none" strike="noStrike">
                          <a:solidFill>
                            <a:srgbClr val="000000"/>
                          </a:solidFill>
                          <a:latin typeface="Arial"/>
                        </a:rPr>
                        <a:t>　</a:t>
                      </a:r>
                    </a:p>
                  </a:txBody>
                  <a:tcPr marL="0" marR="0" marT="0" marB="0" anchor="b">
                    <a:lnL>
                      <a:noFill/>
                    </a:lnL>
                    <a:lnR>
                      <a:noFill/>
                    </a:lnR>
                    <a:lnT>
                      <a:noFill/>
                    </a:lnT>
                    <a:lnB>
                      <a:noFill/>
                    </a:lnB>
                    <a:solidFill>
                      <a:srgbClr val="CB2420"/>
                    </a:solidFill>
                  </a:tcPr>
                </a:tc>
                <a:tc>
                  <a:txBody>
                    <a:bodyPr/>
                    <a:lstStyle/>
                    <a:p>
                      <a:pPr algn="ctr" rtl="0" fontAlgn="b"/>
                      <a:r>
                        <a:rPr lang="zh-TW" altLang="en-US" sz="1000" b="0" i="0" u="none" strike="noStrike">
                          <a:solidFill>
                            <a:srgbClr val="000000"/>
                          </a:solidFill>
                          <a:latin typeface="Arial"/>
                        </a:rPr>
                        <a:t>　</a:t>
                      </a:r>
                    </a:p>
                  </a:txBody>
                  <a:tcPr marL="0" marR="0" marT="0" marB="0" anchor="b">
                    <a:lnL>
                      <a:noFill/>
                    </a:lnL>
                    <a:lnR>
                      <a:noFill/>
                    </a:lnR>
                    <a:lnT>
                      <a:noFill/>
                    </a:lnT>
                    <a:lnB>
                      <a:noFill/>
                    </a:lnB>
                    <a:solidFill>
                      <a:srgbClr val="CB2420"/>
                    </a:solidFill>
                  </a:tcPr>
                </a:tc>
                <a:extLst>
                  <a:ext uri="{0D108BD9-81ED-4DB2-BD59-A6C34878D82A}">
                    <a16:rowId xmlns:a16="http://schemas.microsoft.com/office/drawing/2014/main" xmlns="" val="10000"/>
                  </a:ext>
                </a:extLst>
              </a:tr>
              <a:tr h="197663">
                <a:tc>
                  <a:txBody>
                    <a:bodyPr/>
                    <a:lstStyle/>
                    <a:p>
                      <a:pPr algn="l" fontAlgn="b"/>
                      <a:endParaRPr lang="zh-TW" altLang="en-U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l"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FF0000"/>
                        </a:solidFill>
                        <a:latin typeface="Arial"/>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l" fontAlgn="ctr"/>
                      <a:endParaRPr lang="zh-TW" altLang="en-US" sz="1000" b="0" i="0" u="none" strike="noStrike">
                        <a:solidFill>
                          <a:srgbClr val="000000"/>
                        </a:solidFill>
                        <a:latin typeface="新細明體"/>
                      </a:endParaRPr>
                    </a:p>
                  </a:txBody>
                  <a:tcPr marL="0" marR="0" marT="0" marB="0" anchor="ctr">
                    <a:lnL>
                      <a:noFill/>
                    </a:lnL>
                    <a:lnR>
                      <a:noFill/>
                    </a:lnR>
                    <a:lnT>
                      <a:noFill/>
                    </a:lnT>
                    <a:lnB>
                      <a:noFill/>
                    </a:lnB>
                  </a:tcPr>
                </a:tc>
                <a:tc>
                  <a:txBody>
                    <a:bodyPr/>
                    <a:lstStyle/>
                    <a:p>
                      <a:pPr algn="l" fontAlgn="ctr"/>
                      <a:endParaRPr lang="zh-TW" altLang="en-US" sz="1000" b="0" i="0" u="none" strike="noStrike">
                        <a:solidFill>
                          <a:srgbClr val="000000"/>
                        </a:solidFill>
                        <a:latin typeface="新細明體"/>
                      </a:endParaRPr>
                    </a:p>
                  </a:txBody>
                  <a:tcPr marL="0" marR="0" marT="0" marB="0" anchor="ctr">
                    <a:lnL>
                      <a:noFill/>
                    </a:lnL>
                    <a:lnR>
                      <a:noFill/>
                    </a:lnR>
                    <a:lnT>
                      <a:noFill/>
                    </a:lnT>
                    <a:lnB>
                      <a:noFill/>
                    </a:lnB>
                  </a:tcPr>
                </a:tc>
                <a:extLst>
                  <a:ext uri="{0D108BD9-81ED-4DB2-BD59-A6C34878D82A}">
                    <a16:rowId xmlns:a16="http://schemas.microsoft.com/office/drawing/2014/main" xmlns="" val="10001"/>
                  </a:ext>
                </a:extLst>
              </a:tr>
              <a:tr h="197663">
                <a:tc gridSpan="2">
                  <a:txBody>
                    <a:bodyPr/>
                    <a:lstStyle/>
                    <a:p>
                      <a:pPr algn="l" rtl="0" fontAlgn="b"/>
                      <a:r>
                        <a:rPr lang="en-US" sz="1000" b="0" i="1" u="none" strike="noStrike">
                          <a:solidFill>
                            <a:srgbClr val="000000"/>
                          </a:solidFill>
                          <a:latin typeface="Arial"/>
                        </a:rPr>
                        <a:t>(NT$mn)</a:t>
                      </a:r>
                    </a:p>
                  </a:txBody>
                  <a:tcPr marL="0" marR="0" marT="0" marB="0" anchor="b">
                    <a:lnL>
                      <a:noFill/>
                    </a:lnL>
                    <a:lnR>
                      <a:noFill/>
                    </a:lnR>
                    <a:lnT>
                      <a:noFill/>
                    </a:lnT>
                    <a:lnB>
                      <a:noFill/>
                    </a:lnB>
                  </a:tcPr>
                </a:tc>
                <a:tc hMerge="1">
                  <a:txBody>
                    <a:bodyPr/>
                    <a:lstStyle/>
                    <a:p>
                      <a:endParaRPr lang="zh-TW" altLang="en-US"/>
                    </a:p>
                  </a:txBody>
                  <a:tcPr/>
                </a:tc>
                <a:tc>
                  <a:txBody>
                    <a:bodyPr/>
                    <a:lstStyle/>
                    <a:p>
                      <a:pPr algn="l" rtl="0" fontAlgn="b"/>
                      <a:endParaRPr lang="zh-TW" altLang="en-U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rtl="0" fontAlgn="b"/>
                      <a:r>
                        <a:rPr lang="en-US" altLang="zh-TW" sz="1000" b="0" i="0" u="none" strike="noStrike" dirty="0">
                          <a:solidFill>
                            <a:srgbClr val="000000"/>
                          </a:solidFill>
                          <a:latin typeface="Arial" pitchFamily="34" charset="0"/>
                          <a:cs typeface="Arial" pitchFamily="34" charset="0"/>
                        </a:rPr>
                        <a:t>2013</a:t>
                      </a:r>
                    </a:p>
                  </a:txBody>
                  <a:tcPr marL="0" marR="0" marT="0" marB="0" anchor="b">
                    <a:lnL>
                      <a:noFill/>
                    </a:lnL>
                    <a:lnR>
                      <a:noFill/>
                    </a:lnR>
                    <a:lnT>
                      <a:noFill/>
                    </a:lnT>
                    <a:lnB>
                      <a:noFill/>
                    </a:lnB>
                  </a:tcPr>
                </a:tc>
                <a:tc>
                  <a:txBody>
                    <a:bodyPr/>
                    <a:lstStyle/>
                    <a:p>
                      <a:pPr algn="ctr" rtl="0" fontAlgn="b"/>
                      <a:r>
                        <a:rPr lang="en-US" altLang="zh-TW" sz="1000" b="0" i="0" u="none" strike="noStrike">
                          <a:solidFill>
                            <a:srgbClr val="000000"/>
                          </a:solidFill>
                          <a:latin typeface="Arial" pitchFamily="34" charset="0"/>
                          <a:cs typeface="Arial" pitchFamily="34" charset="0"/>
                        </a:rPr>
                        <a:t>2014</a:t>
                      </a:r>
                    </a:p>
                  </a:txBody>
                  <a:tcPr marL="0" marR="0" marT="0" marB="0" anchor="b">
                    <a:lnL>
                      <a:noFill/>
                    </a:lnL>
                    <a:lnR>
                      <a:noFill/>
                    </a:lnR>
                    <a:lnT>
                      <a:noFill/>
                    </a:lnT>
                    <a:lnB>
                      <a:noFill/>
                    </a:lnB>
                  </a:tcPr>
                </a:tc>
                <a:tc>
                  <a:txBody>
                    <a:bodyPr/>
                    <a:lstStyle/>
                    <a:p>
                      <a:pPr algn="ctr" rtl="0" fontAlgn="b"/>
                      <a:r>
                        <a:rPr lang="en-US" altLang="zh-TW" sz="1000" b="0" i="0" u="none" strike="noStrike">
                          <a:solidFill>
                            <a:srgbClr val="000000"/>
                          </a:solidFill>
                          <a:latin typeface="Arial" pitchFamily="34" charset="0"/>
                          <a:cs typeface="Arial" pitchFamily="34" charset="0"/>
                        </a:rPr>
                        <a:t>2015</a:t>
                      </a:r>
                    </a:p>
                  </a:txBody>
                  <a:tcPr marL="0" marR="0" marT="0" marB="0" anchor="b">
                    <a:lnL>
                      <a:noFill/>
                    </a:lnL>
                    <a:lnR>
                      <a:noFill/>
                    </a:lnR>
                    <a:lnT>
                      <a:noFill/>
                    </a:lnT>
                    <a:lnB>
                      <a:noFill/>
                    </a:lnB>
                  </a:tcPr>
                </a:tc>
                <a:tc>
                  <a:txBody>
                    <a:bodyPr/>
                    <a:lstStyle/>
                    <a:p>
                      <a:pPr algn="ctr" rtl="0" fontAlgn="b"/>
                      <a:r>
                        <a:rPr lang="en-US" altLang="zh-TW" sz="1000" b="0" i="0" u="none" strike="noStrike">
                          <a:solidFill>
                            <a:srgbClr val="000000"/>
                          </a:solidFill>
                          <a:latin typeface="Arial" pitchFamily="34" charset="0"/>
                          <a:cs typeface="Arial" pitchFamily="34" charset="0"/>
                        </a:rPr>
                        <a:t>2016</a:t>
                      </a:r>
                    </a:p>
                  </a:txBody>
                  <a:tcPr marL="0" marR="0" marT="0" marB="0" anchor="b">
                    <a:lnL>
                      <a:noFill/>
                    </a:lnL>
                    <a:lnR>
                      <a:noFill/>
                    </a:lnR>
                    <a:lnT>
                      <a:noFill/>
                    </a:lnT>
                    <a:lnB>
                      <a:noFill/>
                    </a:lnB>
                  </a:tcPr>
                </a:tc>
                <a:tc>
                  <a:txBody>
                    <a:bodyPr/>
                    <a:lstStyle/>
                    <a:p>
                      <a:pPr algn="ctr" rtl="0" fontAlgn="b"/>
                      <a:r>
                        <a:rPr lang="en-US" altLang="zh-TW" sz="1000" b="0" i="0" u="none" strike="noStrike">
                          <a:solidFill>
                            <a:srgbClr val="000000"/>
                          </a:solidFill>
                          <a:latin typeface="Arial" pitchFamily="34" charset="0"/>
                          <a:cs typeface="Arial" pitchFamily="34" charset="0"/>
                        </a:rPr>
                        <a:t>2017</a:t>
                      </a:r>
                    </a:p>
                  </a:txBody>
                  <a:tcPr marL="0" marR="0" marT="0" marB="0" anchor="b">
                    <a:lnL>
                      <a:noFill/>
                    </a:lnL>
                    <a:lnR>
                      <a:noFill/>
                    </a:lnR>
                    <a:lnT>
                      <a:noFill/>
                    </a:lnT>
                    <a:lnB>
                      <a:noFill/>
                    </a:lnB>
                  </a:tcPr>
                </a:tc>
                <a:tc>
                  <a:txBody>
                    <a:bodyPr/>
                    <a:lstStyle/>
                    <a:p>
                      <a:pPr algn="ctr" rtl="0" fontAlgn="b"/>
                      <a:r>
                        <a:rPr lang="en-US" altLang="zh-TW" sz="1000" b="0" i="0" u="none" strike="noStrike">
                          <a:solidFill>
                            <a:srgbClr val="000000"/>
                          </a:solidFill>
                          <a:latin typeface="Arial" pitchFamily="34" charset="0"/>
                          <a:cs typeface="Arial" pitchFamily="34" charset="0"/>
                        </a:rPr>
                        <a:t>2018</a:t>
                      </a:r>
                    </a:p>
                  </a:txBody>
                  <a:tcPr marL="0" marR="0" marT="0" marB="0" anchor="b">
                    <a:lnL>
                      <a:noFill/>
                    </a:lnL>
                    <a:lnR>
                      <a:noFill/>
                    </a:lnR>
                    <a:lnT>
                      <a:noFill/>
                    </a:lnT>
                    <a:lnB>
                      <a:noFill/>
                    </a:lnB>
                  </a:tcPr>
                </a:tc>
                <a:tc>
                  <a:txBody>
                    <a:bodyPr/>
                    <a:lstStyle/>
                    <a:p>
                      <a:pPr algn="ctr" rtl="0" fontAlgn="b"/>
                      <a:r>
                        <a:rPr lang="en-US" altLang="zh-TW" sz="1000" b="0" i="0" u="none" strike="noStrike">
                          <a:solidFill>
                            <a:srgbClr val="000000"/>
                          </a:solidFill>
                          <a:latin typeface="Arial" pitchFamily="34" charset="0"/>
                          <a:cs typeface="Arial" pitchFamily="34" charset="0"/>
                        </a:rPr>
                        <a:t>2019</a:t>
                      </a:r>
                    </a:p>
                  </a:txBody>
                  <a:tcPr marL="0" marR="0" marT="0" marB="0" anchor="b">
                    <a:lnL>
                      <a:noFill/>
                    </a:lnL>
                    <a:lnR>
                      <a:noFill/>
                    </a:lnR>
                    <a:lnT>
                      <a:noFill/>
                    </a:lnT>
                    <a:lnB>
                      <a:noFill/>
                    </a:lnB>
                  </a:tcPr>
                </a:tc>
                <a:tc>
                  <a:txBody>
                    <a:bodyPr/>
                    <a:lstStyle/>
                    <a:p>
                      <a:pPr algn="ctr" rtl="0" fontAlgn="b"/>
                      <a:r>
                        <a:rPr lang="en-US" altLang="zh-TW" sz="1000" b="0" i="0" u="none" strike="noStrike" dirty="0">
                          <a:solidFill>
                            <a:srgbClr val="000000"/>
                          </a:solidFill>
                          <a:latin typeface="+mj-lt"/>
                        </a:rPr>
                        <a:t>2020</a:t>
                      </a:r>
                    </a:p>
                  </a:txBody>
                  <a:tcPr marL="0" marR="0" marT="0" marB="0" anchor="b">
                    <a:lnL>
                      <a:noFill/>
                    </a:lnL>
                    <a:lnR>
                      <a:noFill/>
                    </a:lnR>
                    <a:lnT>
                      <a:noFill/>
                    </a:lnT>
                    <a:lnB>
                      <a:noFill/>
                    </a:lnB>
                  </a:tcPr>
                </a:tc>
                <a:extLst>
                  <a:ext uri="{0D108BD9-81ED-4DB2-BD59-A6C34878D82A}">
                    <a16:rowId xmlns:a16="http://schemas.microsoft.com/office/drawing/2014/main" xmlns="" val="10002"/>
                  </a:ext>
                </a:extLst>
              </a:tr>
              <a:tr h="236490">
                <a:tc>
                  <a:txBody>
                    <a:bodyPr/>
                    <a:lstStyle/>
                    <a:p>
                      <a:pPr algn="l" fontAlgn="b"/>
                      <a:endParaRPr lang="zh-TW" altLang="en-US" sz="1000" b="0" i="1" u="none" strike="noStrike">
                        <a:solidFill>
                          <a:srgbClr val="000000"/>
                        </a:solidFill>
                        <a:latin typeface="Arial"/>
                      </a:endParaRPr>
                    </a:p>
                  </a:txBody>
                  <a:tcPr marL="0" marR="0" marT="0" marB="0" anchor="b">
                    <a:lnL>
                      <a:noFill/>
                    </a:lnL>
                    <a:lnR>
                      <a:noFill/>
                    </a:lnR>
                    <a:lnT>
                      <a:noFill/>
                    </a:lnT>
                    <a:lnB>
                      <a:noFill/>
                    </a:lnB>
                  </a:tcPr>
                </a:tc>
                <a:tc>
                  <a:txBody>
                    <a:bodyPr/>
                    <a:lstStyle/>
                    <a:p>
                      <a:pPr algn="l"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l"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l"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l" fontAlgn="ctr"/>
                      <a:endParaRPr lang="zh-TW" altLang="en-US" sz="1000" b="0" i="0" u="none" strike="noStrike" dirty="0">
                        <a:solidFill>
                          <a:srgbClr val="000000"/>
                        </a:solidFill>
                        <a:latin typeface="+mj-lt"/>
                      </a:endParaRPr>
                    </a:p>
                  </a:txBody>
                  <a:tcPr marL="0" marR="0" marT="0" marB="0" anchor="ctr">
                    <a:lnL>
                      <a:noFill/>
                    </a:lnL>
                    <a:lnR>
                      <a:noFill/>
                    </a:lnR>
                    <a:lnT>
                      <a:noFill/>
                    </a:lnT>
                    <a:lnB>
                      <a:noFill/>
                    </a:lnB>
                  </a:tcPr>
                </a:tc>
                <a:extLst>
                  <a:ext uri="{0D108BD9-81ED-4DB2-BD59-A6C34878D82A}">
                    <a16:rowId xmlns:a16="http://schemas.microsoft.com/office/drawing/2014/main" xmlns="" val="10003"/>
                  </a:ext>
                </a:extLst>
              </a:tr>
              <a:tr h="197663">
                <a:tc gridSpan="2">
                  <a:txBody>
                    <a:bodyPr/>
                    <a:lstStyle/>
                    <a:p>
                      <a:pPr algn="l" rtl="0" fontAlgn="ctr"/>
                      <a:r>
                        <a:rPr lang="en-US" sz="1000" b="1" i="0" u="none" strike="noStrike">
                          <a:solidFill>
                            <a:srgbClr val="000000"/>
                          </a:solidFill>
                          <a:latin typeface="Arial"/>
                        </a:rPr>
                        <a:t>Revenue</a:t>
                      </a:r>
                    </a:p>
                  </a:txBody>
                  <a:tcPr marL="0" marR="0" marT="0" marB="0" anchor="ctr">
                    <a:lnL>
                      <a:noFill/>
                    </a:lnL>
                    <a:lnR>
                      <a:noFill/>
                    </a:lnR>
                    <a:lnT>
                      <a:noFill/>
                    </a:lnT>
                    <a:lnB>
                      <a:noFill/>
                    </a:lnB>
                    <a:solidFill>
                      <a:srgbClr val="F2F2F2"/>
                    </a:solidFill>
                  </a:tcPr>
                </a:tc>
                <a:tc hMerge="1">
                  <a:txBody>
                    <a:bodyPr/>
                    <a:lstStyle/>
                    <a:p>
                      <a:endParaRPr lang="zh-TW" altLang="en-US"/>
                    </a:p>
                  </a:txBody>
                  <a:tcPr/>
                </a:tc>
                <a:tc>
                  <a:txBody>
                    <a:bodyPr/>
                    <a:lstStyle/>
                    <a:p>
                      <a:pPr algn="l" rtl="0" fontAlgn="ctr"/>
                      <a:r>
                        <a:rPr lang="zh-TW" altLang="en-US" sz="1000" b="1" i="0" u="none" strike="noStrike">
                          <a:solidFill>
                            <a:srgbClr val="000000"/>
                          </a:solidFill>
                          <a:latin typeface="Arial"/>
                        </a:rPr>
                        <a:t>　</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15,570</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dirty="0">
                          <a:solidFill>
                            <a:srgbClr val="000000"/>
                          </a:solidFill>
                          <a:latin typeface="Arial" pitchFamily="34" charset="0"/>
                          <a:cs typeface="Arial" pitchFamily="34" charset="0"/>
                        </a:rPr>
                        <a:t>15,922</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dirty="0">
                          <a:solidFill>
                            <a:srgbClr val="000000"/>
                          </a:solidFill>
                          <a:latin typeface="Arial" pitchFamily="34" charset="0"/>
                          <a:cs typeface="Arial" pitchFamily="34" charset="0"/>
                        </a:rPr>
                        <a:t>15,310</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18,427</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46,213</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59,064</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dirty="0">
                          <a:solidFill>
                            <a:srgbClr val="000000"/>
                          </a:solidFill>
                          <a:latin typeface="Arial" pitchFamily="34" charset="0"/>
                          <a:cs typeface="Arial" pitchFamily="34" charset="0"/>
                        </a:rPr>
                        <a:t>58,094</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dirty="0">
                          <a:solidFill>
                            <a:srgbClr val="000000"/>
                          </a:solidFill>
                          <a:latin typeface="Arial"/>
                        </a:rPr>
                        <a:t>55,359</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xmlns="" val="10004"/>
                  </a:ext>
                </a:extLst>
              </a:tr>
              <a:tr h="197663">
                <a:tc>
                  <a:txBody>
                    <a:bodyPr/>
                    <a:lstStyle/>
                    <a:p>
                      <a:pPr algn="l" fontAlgn="b"/>
                      <a:endParaRPr lang="zh-TW" altLang="en-US" sz="1000" b="1" i="0" u="none" strike="noStrike">
                        <a:solidFill>
                          <a:srgbClr val="000000"/>
                        </a:solidFill>
                        <a:latin typeface="Arial"/>
                      </a:endParaRPr>
                    </a:p>
                  </a:txBody>
                  <a:tcPr marL="0" marR="0" marT="0" marB="0" anchor="b">
                    <a:lnL>
                      <a:noFill/>
                    </a:lnL>
                    <a:lnR>
                      <a:noFill/>
                    </a:lnR>
                    <a:lnT>
                      <a:noFill/>
                    </a:lnT>
                    <a:lnB>
                      <a:noFill/>
                    </a:lnB>
                  </a:tcPr>
                </a:tc>
                <a:tc>
                  <a:txBody>
                    <a:bodyPr/>
                    <a:lstStyle/>
                    <a:p>
                      <a:pPr algn="l" rtl="0" fontAlgn="ctr"/>
                      <a:r>
                        <a:rPr lang="en-US" sz="1000" b="0" i="1" u="none" strike="noStrike">
                          <a:solidFill>
                            <a:srgbClr val="000000"/>
                          </a:solidFill>
                          <a:latin typeface="Arial"/>
                        </a:rPr>
                        <a:t>Growth (%)</a:t>
                      </a:r>
                    </a:p>
                  </a:txBody>
                  <a:tcPr marL="0" marR="0" marT="0" marB="0" anchor="ctr">
                    <a:lnL>
                      <a:noFill/>
                    </a:lnL>
                    <a:lnR>
                      <a:noFill/>
                    </a:lnR>
                    <a:lnT>
                      <a:noFill/>
                    </a:lnT>
                    <a:lnB>
                      <a:noFill/>
                    </a:lnB>
                  </a:tcPr>
                </a:tc>
                <a:tc>
                  <a:txBody>
                    <a:bodyPr/>
                    <a:lstStyle/>
                    <a:p>
                      <a:pPr algn="l" fontAlgn="ctr"/>
                      <a:endParaRPr lang="zh-TW" altLang="en-US" sz="1000" b="1" i="0" u="none" strike="noStrike">
                        <a:solidFill>
                          <a:srgbClr val="000000"/>
                        </a:solidFill>
                        <a:latin typeface="Arial"/>
                      </a:endParaRPr>
                    </a:p>
                  </a:txBody>
                  <a:tcPr marL="0" marR="0" marT="0" marB="0" anchor="ctr">
                    <a:lnL>
                      <a:noFill/>
                    </a:lnL>
                    <a:lnR>
                      <a:noFill/>
                    </a:lnR>
                    <a:lnT>
                      <a:noFill/>
                    </a:lnT>
                    <a:lnB>
                      <a:noFill/>
                    </a:lnB>
                  </a:tcPr>
                </a:tc>
                <a:tc>
                  <a:txBody>
                    <a:bodyPr/>
                    <a:lstStyle/>
                    <a:p>
                      <a:pPr algn="ctr" fontAlgn="ctr"/>
                      <a:r>
                        <a:rPr lang="en-US" altLang="zh-TW" sz="1000" b="1" i="0" u="none" strike="noStrike">
                          <a:solidFill>
                            <a:srgbClr val="000000"/>
                          </a:solidFill>
                          <a:latin typeface="Arial" pitchFamily="34" charset="0"/>
                          <a:cs typeface="Arial" pitchFamily="34" charset="0"/>
                        </a:rPr>
                        <a:t>-</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2.3%</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-3.8%</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20.4%</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150.8%</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27.8%</a:t>
                      </a:r>
                    </a:p>
                  </a:txBody>
                  <a:tcPr marL="0" marR="0" marT="0" marB="0" anchor="ctr">
                    <a:lnL>
                      <a:noFill/>
                    </a:lnL>
                    <a:lnR>
                      <a:noFill/>
                    </a:lnR>
                    <a:lnT>
                      <a:noFill/>
                    </a:lnT>
                    <a:lnB>
                      <a:noFill/>
                    </a:lnB>
                  </a:tcPr>
                </a:tc>
                <a:tc>
                  <a:txBody>
                    <a:bodyPr/>
                    <a:lstStyle/>
                    <a:p>
                      <a:pPr algn="ctr" rtl="0" fontAlgn="ctr"/>
                      <a:r>
                        <a:rPr lang="en-US" altLang="zh-TW" sz="1000" b="0" i="1" u="none" strike="noStrike" dirty="0">
                          <a:solidFill>
                            <a:srgbClr val="000000"/>
                          </a:solidFill>
                          <a:latin typeface="Arial" pitchFamily="34" charset="0"/>
                          <a:cs typeface="Arial" pitchFamily="34" charset="0"/>
                        </a:rPr>
                        <a:t>-1.6%</a:t>
                      </a:r>
                    </a:p>
                  </a:txBody>
                  <a:tcPr marL="0" marR="0" marT="0" marB="0" anchor="ctr">
                    <a:lnL>
                      <a:noFill/>
                    </a:lnL>
                    <a:lnR>
                      <a:noFill/>
                    </a:lnR>
                    <a:lnT>
                      <a:noFill/>
                    </a:lnT>
                    <a:lnB>
                      <a:noFill/>
                    </a:lnB>
                  </a:tcPr>
                </a:tc>
                <a:tc>
                  <a:txBody>
                    <a:bodyPr/>
                    <a:lstStyle/>
                    <a:p>
                      <a:pPr algn="ctr" rtl="0" fontAlgn="ctr"/>
                      <a:r>
                        <a:rPr lang="en-US" altLang="zh-TW" sz="1000" b="0" i="1" u="none" strike="noStrike" dirty="0">
                          <a:solidFill>
                            <a:srgbClr val="000000"/>
                          </a:solidFill>
                          <a:latin typeface="Arial"/>
                        </a:rPr>
                        <a:t>-4.7%</a:t>
                      </a:r>
                    </a:p>
                  </a:txBody>
                  <a:tcPr marL="0" marR="0" marT="0" marB="0" anchor="ctr">
                    <a:lnL>
                      <a:noFill/>
                    </a:lnL>
                    <a:lnR>
                      <a:noFill/>
                    </a:lnR>
                    <a:lnT>
                      <a:noFill/>
                    </a:lnT>
                    <a:lnB>
                      <a:noFill/>
                    </a:lnB>
                  </a:tcPr>
                </a:tc>
                <a:extLst>
                  <a:ext uri="{0D108BD9-81ED-4DB2-BD59-A6C34878D82A}">
                    <a16:rowId xmlns:a16="http://schemas.microsoft.com/office/drawing/2014/main" xmlns="" val="10005"/>
                  </a:ext>
                </a:extLst>
              </a:tr>
              <a:tr h="197663">
                <a:tc>
                  <a:txBody>
                    <a:bodyPr/>
                    <a:lstStyle/>
                    <a:p>
                      <a:pPr algn="l" fontAlgn="b"/>
                      <a:endParaRPr lang="zh-TW" altLang="en-US" sz="1000" b="1" i="0" u="none" strike="noStrike">
                        <a:solidFill>
                          <a:srgbClr val="000000"/>
                        </a:solidFill>
                        <a:latin typeface="Arial"/>
                      </a:endParaRPr>
                    </a:p>
                  </a:txBody>
                  <a:tcPr marL="0" marR="0" marT="0" marB="0" anchor="b">
                    <a:lnL>
                      <a:noFill/>
                    </a:lnL>
                    <a:lnR>
                      <a:noFill/>
                    </a:lnR>
                    <a:lnT>
                      <a:noFill/>
                    </a:lnT>
                    <a:lnB>
                      <a:noFill/>
                    </a:lnB>
                  </a:tcPr>
                </a:tc>
                <a:tc>
                  <a:txBody>
                    <a:bodyPr/>
                    <a:lstStyle/>
                    <a:p>
                      <a:pPr algn="l" rtl="0" fontAlgn="ctr"/>
                      <a:endParaRPr lang="zh-TW" altLang="en-US" sz="1000" b="0" i="1" u="none" strike="noStrike">
                        <a:solidFill>
                          <a:srgbClr val="000000"/>
                        </a:solidFill>
                        <a:latin typeface="Arial"/>
                      </a:endParaRPr>
                    </a:p>
                  </a:txBody>
                  <a:tcPr marL="0" marR="0" marT="0" marB="0" anchor="ctr">
                    <a:lnL>
                      <a:noFill/>
                    </a:lnL>
                    <a:lnR>
                      <a:noFill/>
                    </a:lnR>
                    <a:lnT>
                      <a:noFill/>
                    </a:lnT>
                    <a:lnB>
                      <a:noFill/>
                    </a:lnB>
                  </a:tcPr>
                </a:tc>
                <a:tc>
                  <a:txBody>
                    <a:bodyPr/>
                    <a:lstStyle/>
                    <a:p>
                      <a:pPr algn="l" fontAlgn="ctr"/>
                      <a:endParaRPr lang="zh-TW" altLang="en-US" sz="1000" b="1" i="0" u="none" strike="noStrike">
                        <a:solidFill>
                          <a:srgbClr val="000000"/>
                        </a:solidFill>
                        <a:latin typeface="Arial"/>
                      </a:endParaRPr>
                    </a:p>
                  </a:txBody>
                  <a:tcPr marL="0" marR="0" marT="0" marB="0" anchor="ctr">
                    <a:lnL>
                      <a:noFill/>
                    </a:lnL>
                    <a:lnR>
                      <a:noFill/>
                    </a:lnR>
                    <a:lnT>
                      <a:noFill/>
                    </a:lnT>
                    <a:lnB>
                      <a:noFill/>
                    </a:lnB>
                  </a:tcPr>
                </a:tc>
                <a:tc>
                  <a:txBody>
                    <a:bodyPr/>
                    <a:lstStyle/>
                    <a:p>
                      <a:pPr algn="ctr" fontAlgn="ctr"/>
                      <a:endParaRPr lang="zh-TW" altLang="en-US" sz="1000" b="1"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rtl="0" fontAlgn="ctr"/>
                      <a:endParaRPr lang="zh-TW" altLang="en-US" sz="1000" b="0" i="1"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rtl="0" fontAlgn="ctr"/>
                      <a:endParaRPr lang="zh-TW" altLang="en-US" sz="1000" b="0" i="1"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rtl="0" fontAlgn="ctr"/>
                      <a:endParaRPr lang="zh-TW" altLang="en-US" sz="1000" b="0" i="1"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rtl="0" fontAlgn="ctr"/>
                      <a:endParaRPr lang="zh-TW" altLang="en-US" sz="1000" b="0" i="1"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rtl="0" fontAlgn="ctr"/>
                      <a:endParaRPr lang="zh-TW" altLang="en-US" sz="1000" b="0" i="1"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rtl="0" fontAlgn="ctr"/>
                      <a:endParaRPr lang="zh-TW" altLang="en-US" sz="1000" b="0" i="1"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rtl="0" fontAlgn="ctr"/>
                      <a:endParaRPr lang="zh-TW" altLang="en-US" sz="1000" b="0" i="1" u="none" strike="noStrike" dirty="0">
                        <a:solidFill>
                          <a:srgbClr val="000000"/>
                        </a:solidFill>
                        <a:latin typeface="Arial"/>
                      </a:endParaRPr>
                    </a:p>
                  </a:txBody>
                  <a:tcPr marL="0" marR="0" marT="0" marB="0" anchor="ctr">
                    <a:lnL>
                      <a:noFill/>
                    </a:lnL>
                    <a:lnR>
                      <a:noFill/>
                    </a:lnR>
                    <a:lnT>
                      <a:noFill/>
                    </a:lnT>
                    <a:lnB>
                      <a:noFill/>
                    </a:lnB>
                  </a:tcPr>
                </a:tc>
                <a:extLst>
                  <a:ext uri="{0D108BD9-81ED-4DB2-BD59-A6C34878D82A}">
                    <a16:rowId xmlns:a16="http://schemas.microsoft.com/office/drawing/2014/main" xmlns="" val="10006"/>
                  </a:ext>
                </a:extLst>
              </a:tr>
              <a:tr h="197663">
                <a:tc gridSpan="3">
                  <a:txBody>
                    <a:bodyPr/>
                    <a:lstStyle/>
                    <a:p>
                      <a:pPr algn="l" rtl="0" fontAlgn="ctr"/>
                      <a:r>
                        <a:rPr lang="en-US" sz="1000" b="1" i="0" u="none" strike="noStrike">
                          <a:solidFill>
                            <a:srgbClr val="000000"/>
                          </a:solidFill>
                          <a:latin typeface="Arial"/>
                        </a:rPr>
                        <a:t>Gross Profit</a:t>
                      </a:r>
                    </a:p>
                  </a:txBody>
                  <a:tcPr marL="0" marR="0" marT="0" marB="0" anchor="ctr">
                    <a:lnL>
                      <a:noFill/>
                    </a:lnL>
                    <a:lnR>
                      <a:noFill/>
                    </a:lnR>
                    <a:lnT>
                      <a:noFill/>
                    </a:lnT>
                    <a:lnB>
                      <a:noFill/>
                    </a:lnB>
                    <a:solidFill>
                      <a:srgbClr val="F2F2F2"/>
                    </a:solidFill>
                  </a:tcPr>
                </a:tc>
                <a:tc hMerge="1">
                  <a:txBody>
                    <a:bodyPr/>
                    <a:lstStyle/>
                    <a:p>
                      <a:endParaRPr lang="zh-TW" altLang="en-US"/>
                    </a:p>
                  </a:txBody>
                  <a:tcPr/>
                </a:tc>
                <a:tc hMerge="1">
                  <a:txBody>
                    <a:bodyPr/>
                    <a:lstStyle/>
                    <a:p>
                      <a:endParaRPr lang="zh-TW" altLang="en-US"/>
                    </a:p>
                  </a:txBody>
                  <a:tcPr/>
                </a:tc>
                <a:tc>
                  <a:txBody>
                    <a:bodyPr/>
                    <a:lstStyle/>
                    <a:p>
                      <a:pPr algn="ctr" rtl="0" fontAlgn="ctr"/>
                      <a:r>
                        <a:rPr lang="en-US" altLang="zh-TW" sz="1000" b="1" i="0" u="none" strike="noStrike">
                          <a:solidFill>
                            <a:srgbClr val="000000"/>
                          </a:solidFill>
                          <a:latin typeface="Arial" pitchFamily="34" charset="0"/>
                          <a:cs typeface="Arial" pitchFamily="34" charset="0"/>
                        </a:rPr>
                        <a:t>3,663</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3,728</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4,073</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4,130</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11,808</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22,299</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dirty="0">
                          <a:solidFill>
                            <a:srgbClr val="000000"/>
                          </a:solidFill>
                          <a:latin typeface="Arial" pitchFamily="34" charset="0"/>
                          <a:cs typeface="Arial" pitchFamily="34" charset="0"/>
                        </a:rPr>
                        <a:t>22,847</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dirty="0">
                          <a:solidFill>
                            <a:srgbClr val="000000"/>
                          </a:solidFill>
                          <a:latin typeface="Arial"/>
                        </a:rPr>
                        <a:t>20,568</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xmlns="" val="10007"/>
                  </a:ext>
                </a:extLst>
              </a:tr>
              <a:tr h="197663">
                <a:tc>
                  <a:txBody>
                    <a:bodyPr/>
                    <a:lstStyle/>
                    <a:p>
                      <a:pPr algn="l" fontAlgn="b"/>
                      <a:endParaRPr lang="zh-TW" altLang="en-US" sz="1000" b="0"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rtl="0" fontAlgn="ctr"/>
                      <a:r>
                        <a:rPr lang="en-US" sz="1000" b="0" i="1" u="none" strike="noStrike">
                          <a:solidFill>
                            <a:srgbClr val="000000"/>
                          </a:solidFill>
                          <a:latin typeface="Arial"/>
                        </a:rPr>
                        <a:t>Gross Profit Margin (%)</a:t>
                      </a:r>
                    </a:p>
                  </a:txBody>
                  <a:tcPr marL="0" marR="0" marT="0" marB="0" anchor="ctr">
                    <a:lnL>
                      <a:noFill/>
                    </a:lnL>
                    <a:lnR>
                      <a:noFill/>
                    </a:lnR>
                    <a:lnT>
                      <a:noFill/>
                    </a:lnT>
                    <a:lnB>
                      <a:noFill/>
                    </a:lnB>
                  </a:tcPr>
                </a:tc>
                <a:tc hMerge="1">
                  <a:txBody>
                    <a:bodyPr/>
                    <a:lstStyle/>
                    <a:p>
                      <a:endParaRPr lang="zh-TW" altLang="en-US"/>
                    </a:p>
                  </a:txBody>
                  <a:tcPr/>
                </a:tc>
                <a:tc>
                  <a:txBody>
                    <a:bodyPr/>
                    <a:lstStyle/>
                    <a:p>
                      <a:pPr algn="ctr" rtl="0" fontAlgn="ctr"/>
                      <a:r>
                        <a:rPr lang="en-US" altLang="zh-TW" sz="1000" b="0" i="1" u="none" strike="noStrike">
                          <a:solidFill>
                            <a:srgbClr val="000000"/>
                          </a:solidFill>
                          <a:latin typeface="Arial" pitchFamily="34" charset="0"/>
                          <a:cs typeface="Arial" pitchFamily="34" charset="0"/>
                        </a:rPr>
                        <a:t>23.5%</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23.4%</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26.6%</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22.4%</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25.6%</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37.8%</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39.3%</a:t>
                      </a:r>
                    </a:p>
                  </a:txBody>
                  <a:tcPr marL="0" marR="0" marT="0" marB="0" anchor="ctr">
                    <a:lnL>
                      <a:noFill/>
                    </a:lnL>
                    <a:lnR>
                      <a:noFill/>
                    </a:lnR>
                    <a:lnT>
                      <a:noFill/>
                    </a:lnT>
                    <a:lnB>
                      <a:noFill/>
                    </a:lnB>
                  </a:tcPr>
                </a:tc>
                <a:tc>
                  <a:txBody>
                    <a:bodyPr/>
                    <a:lstStyle/>
                    <a:p>
                      <a:pPr algn="ctr" rtl="0" fontAlgn="ctr"/>
                      <a:r>
                        <a:rPr lang="en-US" altLang="zh-TW" sz="1000" b="0" i="1" u="none" strike="noStrike" dirty="0">
                          <a:solidFill>
                            <a:srgbClr val="000000"/>
                          </a:solidFill>
                          <a:latin typeface="Arial"/>
                        </a:rPr>
                        <a:t>37.2%</a:t>
                      </a:r>
                    </a:p>
                  </a:txBody>
                  <a:tcPr marL="0" marR="0" marT="0" marB="0" anchor="ctr">
                    <a:lnL>
                      <a:noFill/>
                    </a:lnL>
                    <a:lnR>
                      <a:noFill/>
                    </a:lnR>
                    <a:lnT>
                      <a:noFill/>
                    </a:lnT>
                    <a:lnB>
                      <a:noFill/>
                    </a:lnB>
                  </a:tcPr>
                </a:tc>
                <a:extLst>
                  <a:ext uri="{0D108BD9-81ED-4DB2-BD59-A6C34878D82A}">
                    <a16:rowId xmlns:a16="http://schemas.microsoft.com/office/drawing/2014/main" xmlns="" val="10008"/>
                  </a:ext>
                </a:extLst>
              </a:tr>
              <a:tr h="197663">
                <a:tc>
                  <a:txBody>
                    <a:bodyPr/>
                    <a:lstStyle/>
                    <a:p>
                      <a:pPr algn="l" fontAlgn="b"/>
                      <a:endParaRPr lang="zh-TW" altLang="en-U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l"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en-US" altLang="zh-TW" sz="1000" b="0" i="0" u="none" strike="noStrike" dirty="0">
                        <a:solidFill>
                          <a:srgbClr val="000000"/>
                        </a:solidFill>
                        <a:latin typeface="Arial"/>
                      </a:endParaRPr>
                    </a:p>
                  </a:txBody>
                  <a:tcPr marL="0" marR="0" marT="0" marB="0" anchor="ctr">
                    <a:lnL>
                      <a:noFill/>
                    </a:lnL>
                    <a:lnR>
                      <a:noFill/>
                    </a:lnR>
                    <a:lnT>
                      <a:noFill/>
                    </a:lnT>
                    <a:lnB>
                      <a:noFill/>
                    </a:lnB>
                  </a:tcPr>
                </a:tc>
                <a:extLst>
                  <a:ext uri="{0D108BD9-81ED-4DB2-BD59-A6C34878D82A}">
                    <a16:rowId xmlns:a16="http://schemas.microsoft.com/office/drawing/2014/main" xmlns="" val="10009"/>
                  </a:ext>
                </a:extLst>
              </a:tr>
              <a:tr h="197663">
                <a:tc gridSpan="2">
                  <a:txBody>
                    <a:bodyPr/>
                    <a:lstStyle/>
                    <a:p>
                      <a:pPr algn="l" rtl="0" fontAlgn="ctr"/>
                      <a:r>
                        <a:rPr lang="en-US" sz="1000" b="1" i="0" u="none" strike="noStrike">
                          <a:solidFill>
                            <a:srgbClr val="000000"/>
                          </a:solidFill>
                          <a:latin typeface="Arial"/>
                        </a:rPr>
                        <a:t>EBITDA</a:t>
                      </a:r>
                    </a:p>
                  </a:txBody>
                  <a:tcPr marL="0" marR="0" marT="0" marB="0" anchor="ctr">
                    <a:lnL>
                      <a:noFill/>
                    </a:lnL>
                    <a:lnR>
                      <a:noFill/>
                    </a:lnR>
                    <a:lnT>
                      <a:noFill/>
                    </a:lnT>
                    <a:lnB>
                      <a:noFill/>
                    </a:lnB>
                    <a:solidFill>
                      <a:srgbClr val="F2F2F2"/>
                    </a:solidFill>
                  </a:tcPr>
                </a:tc>
                <a:tc hMerge="1">
                  <a:txBody>
                    <a:bodyPr/>
                    <a:lstStyle/>
                    <a:p>
                      <a:endParaRPr lang="zh-TW" altLang="en-US"/>
                    </a:p>
                  </a:txBody>
                  <a:tcPr/>
                </a:tc>
                <a:tc>
                  <a:txBody>
                    <a:bodyPr/>
                    <a:lstStyle/>
                    <a:p>
                      <a:pPr algn="l" rtl="0" fontAlgn="ctr"/>
                      <a:r>
                        <a:rPr lang="zh-TW" altLang="en-US" sz="1000" b="1" i="0" u="none" strike="noStrike">
                          <a:solidFill>
                            <a:srgbClr val="000000"/>
                          </a:solidFill>
                          <a:latin typeface="Arial"/>
                        </a:rPr>
                        <a:t>　</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4,053</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4,087</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4,046</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3,025</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12,221</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22,712</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22,648</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dirty="0">
                          <a:solidFill>
                            <a:srgbClr val="000000"/>
                          </a:solidFill>
                          <a:latin typeface="Arial"/>
                        </a:rPr>
                        <a:t>21,967</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xmlns="" val="10010"/>
                  </a:ext>
                </a:extLst>
              </a:tr>
              <a:tr h="197663">
                <a:tc>
                  <a:txBody>
                    <a:bodyPr/>
                    <a:lstStyle/>
                    <a:p>
                      <a:pPr algn="l" fontAlgn="b"/>
                      <a:endParaRPr lang="zh-TW" altLang="en-US" sz="1000" b="0"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rtl="0" fontAlgn="ctr"/>
                      <a:r>
                        <a:rPr lang="en-US" sz="1000" b="0" i="1" u="none" strike="noStrike">
                          <a:solidFill>
                            <a:srgbClr val="000000"/>
                          </a:solidFill>
                          <a:latin typeface="Arial"/>
                        </a:rPr>
                        <a:t>EBITDA Margin (%)</a:t>
                      </a:r>
                    </a:p>
                  </a:txBody>
                  <a:tcPr marL="0" marR="0" marT="0" marB="0" anchor="ctr">
                    <a:lnL>
                      <a:noFill/>
                    </a:lnL>
                    <a:lnR>
                      <a:noFill/>
                    </a:lnR>
                    <a:lnT>
                      <a:noFill/>
                    </a:lnT>
                    <a:lnB>
                      <a:noFill/>
                    </a:lnB>
                  </a:tcPr>
                </a:tc>
                <a:tc hMerge="1">
                  <a:txBody>
                    <a:bodyPr/>
                    <a:lstStyle/>
                    <a:p>
                      <a:endParaRPr lang="zh-TW" altLang="en-US"/>
                    </a:p>
                  </a:txBody>
                  <a:tcPr/>
                </a:tc>
                <a:tc>
                  <a:txBody>
                    <a:bodyPr/>
                    <a:lstStyle/>
                    <a:p>
                      <a:pPr algn="ctr" rtl="0" fontAlgn="ctr"/>
                      <a:r>
                        <a:rPr lang="en-US" altLang="zh-TW" sz="1000" b="0" i="1" u="none" strike="noStrike">
                          <a:solidFill>
                            <a:srgbClr val="000000"/>
                          </a:solidFill>
                          <a:latin typeface="Arial" pitchFamily="34" charset="0"/>
                          <a:cs typeface="Arial" pitchFamily="34" charset="0"/>
                        </a:rPr>
                        <a:t>26.0%</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25.7%</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26.4%</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16.4%</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26.4%</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38.5%</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39.0%</a:t>
                      </a:r>
                    </a:p>
                  </a:txBody>
                  <a:tcPr marL="0" marR="0" marT="0" marB="0" anchor="ctr">
                    <a:lnL>
                      <a:noFill/>
                    </a:lnL>
                    <a:lnR>
                      <a:noFill/>
                    </a:lnR>
                    <a:lnT>
                      <a:noFill/>
                    </a:lnT>
                    <a:lnB>
                      <a:noFill/>
                    </a:lnB>
                  </a:tcPr>
                </a:tc>
                <a:tc>
                  <a:txBody>
                    <a:bodyPr/>
                    <a:lstStyle/>
                    <a:p>
                      <a:pPr algn="ctr" rtl="0" fontAlgn="ctr"/>
                      <a:r>
                        <a:rPr lang="en-US" altLang="zh-TW" sz="1000" b="0" i="1" u="none" strike="noStrike" dirty="0">
                          <a:solidFill>
                            <a:srgbClr val="000000"/>
                          </a:solidFill>
                          <a:latin typeface="Arial"/>
                        </a:rPr>
                        <a:t>39.7%</a:t>
                      </a:r>
                    </a:p>
                  </a:txBody>
                  <a:tcPr marL="0" marR="0" marT="0" marB="0" anchor="ctr">
                    <a:lnL>
                      <a:noFill/>
                    </a:lnL>
                    <a:lnR>
                      <a:noFill/>
                    </a:lnR>
                    <a:lnT>
                      <a:noFill/>
                    </a:lnT>
                    <a:lnB>
                      <a:noFill/>
                    </a:lnB>
                  </a:tcPr>
                </a:tc>
                <a:extLst>
                  <a:ext uri="{0D108BD9-81ED-4DB2-BD59-A6C34878D82A}">
                    <a16:rowId xmlns:a16="http://schemas.microsoft.com/office/drawing/2014/main" xmlns="" val="10011"/>
                  </a:ext>
                </a:extLst>
              </a:tr>
              <a:tr h="197663">
                <a:tc>
                  <a:txBody>
                    <a:bodyPr/>
                    <a:lstStyle/>
                    <a:p>
                      <a:pPr algn="l" fontAlgn="b"/>
                      <a:endParaRPr lang="zh-TW" altLang="en-U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l"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dirty="0">
                        <a:solidFill>
                          <a:srgbClr val="000000"/>
                        </a:solidFill>
                        <a:latin typeface="Arial"/>
                      </a:endParaRPr>
                    </a:p>
                  </a:txBody>
                  <a:tcPr marL="0" marR="0" marT="0" marB="0" anchor="ctr">
                    <a:lnL>
                      <a:noFill/>
                    </a:lnL>
                    <a:lnR>
                      <a:noFill/>
                    </a:lnR>
                    <a:lnT>
                      <a:noFill/>
                    </a:lnT>
                    <a:lnB>
                      <a:noFill/>
                    </a:lnB>
                  </a:tcPr>
                </a:tc>
                <a:extLst>
                  <a:ext uri="{0D108BD9-81ED-4DB2-BD59-A6C34878D82A}">
                    <a16:rowId xmlns:a16="http://schemas.microsoft.com/office/drawing/2014/main" xmlns="" val="10012"/>
                  </a:ext>
                </a:extLst>
              </a:tr>
              <a:tr h="197663">
                <a:tc gridSpan="3">
                  <a:txBody>
                    <a:bodyPr/>
                    <a:lstStyle/>
                    <a:p>
                      <a:pPr algn="l" rtl="0" fontAlgn="ctr"/>
                      <a:r>
                        <a:rPr lang="en-US" sz="1000" b="1" i="0" u="none" strike="noStrike">
                          <a:solidFill>
                            <a:srgbClr val="000000"/>
                          </a:solidFill>
                          <a:latin typeface="Arial"/>
                        </a:rPr>
                        <a:t>Operating Profit</a:t>
                      </a:r>
                    </a:p>
                  </a:txBody>
                  <a:tcPr marL="0" marR="0" marT="0" marB="0" anchor="ctr">
                    <a:lnL>
                      <a:noFill/>
                    </a:lnL>
                    <a:lnR>
                      <a:noFill/>
                    </a:lnR>
                    <a:lnT>
                      <a:noFill/>
                    </a:lnT>
                    <a:lnB>
                      <a:noFill/>
                    </a:lnB>
                    <a:solidFill>
                      <a:srgbClr val="F2F2F2"/>
                    </a:solidFill>
                  </a:tcPr>
                </a:tc>
                <a:tc hMerge="1">
                  <a:txBody>
                    <a:bodyPr/>
                    <a:lstStyle/>
                    <a:p>
                      <a:endParaRPr lang="zh-TW" altLang="en-US"/>
                    </a:p>
                  </a:txBody>
                  <a:tcPr/>
                </a:tc>
                <a:tc hMerge="1">
                  <a:txBody>
                    <a:bodyPr/>
                    <a:lstStyle/>
                    <a:p>
                      <a:endParaRPr lang="zh-TW" altLang="en-US"/>
                    </a:p>
                  </a:txBody>
                  <a:tcPr/>
                </a:tc>
                <a:tc>
                  <a:txBody>
                    <a:bodyPr/>
                    <a:lstStyle/>
                    <a:p>
                      <a:pPr algn="ctr" rtl="0" fontAlgn="ctr"/>
                      <a:r>
                        <a:rPr lang="en-US" altLang="zh-TW" sz="1000" b="1" i="0" u="none" strike="noStrike">
                          <a:solidFill>
                            <a:srgbClr val="000000"/>
                          </a:solidFill>
                          <a:latin typeface="Arial" pitchFamily="34" charset="0"/>
                          <a:cs typeface="Arial" pitchFamily="34" charset="0"/>
                        </a:rPr>
                        <a:t>2,194</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2,336</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2,685</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1,378</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7,414</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17,578</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17,897</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dirty="0">
                          <a:solidFill>
                            <a:srgbClr val="000000"/>
                          </a:solidFill>
                          <a:latin typeface="Arial"/>
                        </a:rPr>
                        <a:t>15,287</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xmlns="" val="10013"/>
                  </a:ext>
                </a:extLst>
              </a:tr>
              <a:tr h="197663">
                <a:tc>
                  <a:txBody>
                    <a:bodyPr/>
                    <a:lstStyle/>
                    <a:p>
                      <a:pPr algn="l" fontAlgn="b"/>
                      <a:endParaRPr lang="zh-TW" altLang="en-US" sz="1000" b="0"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rtl="0" fontAlgn="ctr"/>
                      <a:r>
                        <a:rPr lang="en-US" sz="1000" b="0" i="1" u="none" strike="noStrike">
                          <a:solidFill>
                            <a:srgbClr val="000000"/>
                          </a:solidFill>
                          <a:latin typeface="Arial"/>
                        </a:rPr>
                        <a:t>Operating Profit Margin (%)</a:t>
                      </a:r>
                    </a:p>
                  </a:txBody>
                  <a:tcPr marL="0" marR="0" marT="0" marB="0" anchor="ctr">
                    <a:lnL>
                      <a:noFill/>
                    </a:lnL>
                    <a:lnR>
                      <a:noFill/>
                    </a:lnR>
                    <a:lnT>
                      <a:noFill/>
                    </a:lnT>
                    <a:lnB>
                      <a:noFill/>
                    </a:lnB>
                  </a:tcPr>
                </a:tc>
                <a:tc hMerge="1">
                  <a:txBody>
                    <a:bodyPr/>
                    <a:lstStyle/>
                    <a:p>
                      <a:endParaRPr lang="zh-TW" altLang="en-US"/>
                    </a:p>
                  </a:txBody>
                  <a:tcPr/>
                </a:tc>
                <a:tc>
                  <a:txBody>
                    <a:bodyPr/>
                    <a:lstStyle/>
                    <a:p>
                      <a:pPr algn="ctr" rtl="0" fontAlgn="ctr"/>
                      <a:r>
                        <a:rPr lang="en-US" altLang="zh-TW" sz="1000" b="0" i="1" u="none" strike="noStrike">
                          <a:solidFill>
                            <a:srgbClr val="000000"/>
                          </a:solidFill>
                          <a:latin typeface="Arial" pitchFamily="34" charset="0"/>
                          <a:cs typeface="Arial" pitchFamily="34" charset="0"/>
                        </a:rPr>
                        <a:t>14.1%</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14.7%</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17.5%</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7.5%</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16.0%</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29.8%</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30.8%</a:t>
                      </a:r>
                    </a:p>
                  </a:txBody>
                  <a:tcPr marL="0" marR="0" marT="0" marB="0" anchor="ctr">
                    <a:lnL>
                      <a:noFill/>
                    </a:lnL>
                    <a:lnR>
                      <a:noFill/>
                    </a:lnR>
                    <a:lnT>
                      <a:noFill/>
                    </a:lnT>
                    <a:lnB>
                      <a:noFill/>
                    </a:lnB>
                  </a:tcPr>
                </a:tc>
                <a:tc>
                  <a:txBody>
                    <a:bodyPr/>
                    <a:lstStyle/>
                    <a:p>
                      <a:pPr algn="ctr" rtl="0" fontAlgn="ctr"/>
                      <a:r>
                        <a:rPr lang="en-US" altLang="zh-TW" sz="1000" b="0" i="1" u="none" strike="noStrike" dirty="0">
                          <a:solidFill>
                            <a:srgbClr val="000000"/>
                          </a:solidFill>
                          <a:latin typeface="Arial"/>
                        </a:rPr>
                        <a:t>27.6%</a:t>
                      </a:r>
                    </a:p>
                  </a:txBody>
                  <a:tcPr marL="0" marR="0" marT="0" marB="0" anchor="ctr">
                    <a:lnL>
                      <a:noFill/>
                    </a:lnL>
                    <a:lnR>
                      <a:noFill/>
                    </a:lnR>
                    <a:lnT>
                      <a:noFill/>
                    </a:lnT>
                    <a:lnB>
                      <a:noFill/>
                    </a:lnB>
                  </a:tcPr>
                </a:tc>
                <a:extLst>
                  <a:ext uri="{0D108BD9-81ED-4DB2-BD59-A6C34878D82A}">
                    <a16:rowId xmlns:a16="http://schemas.microsoft.com/office/drawing/2014/main" xmlns="" val="10014"/>
                  </a:ext>
                </a:extLst>
              </a:tr>
              <a:tr h="197663">
                <a:tc>
                  <a:txBody>
                    <a:bodyPr/>
                    <a:lstStyle/>
                    <a:p>
                      <a:pPr algn="l" fontAlgn="b"/>
                      <a:endParaRPr lang="zh-TW" altLang="en-U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l"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en-US" altLang="zh-TW" sz="1000" b="0" i="0" u="none" strike="noStrike" dirty="0">
                        <a:solidFill>
                          <a:srgbClr val="000000"/>
                        </a:solidFill>
                        <a:latin typeface="Arial"/>
                      </a:endParaRPr>
                    </a:p>
                  </a:txBody>
                  <a:tcPr marL="0" marR="0" marT="0" marB="0" anchor="ctr">
                    <a:lnL>
                      <a:noFill/>
                    </a:lnL>
                    <a:lnR>
                      <a:noFill/>
                    </a:lnR>
                    <a:lnT>
                      <a:noFill/>
                    </a:lnT>
                    <a:lnB>
                      <a:noFill/>
                    </a:lnB>
                  </a:tcPr>
                </a:tc>
                <a:extLst>
                  <a:ext uri="{0D108BD9-81ED-4DB2-BD59-A6C34878D82A}">
                    <a16:rowId xmlns:a16="http://schemas.microsoft.com/office/drawing/2014/main" xmlns="" val="10015"/>
                  </a:ext>
                </a:extLst>
              </a:tr>
              <a:tr h="197663">
                <a:tc gridSpan="3">
                  <a:txBody>
                    <a:bodyPr/>
                    <a:lstStyle/>
                    <a:p>
                      <a:pPr algn="l" rtl="0" fontAlgn="ctr"/>
                      <a:r>
                        <a:rPr lang="en-US" sz="1000" b="1" i="0" u="none" strike="noStrike">
                          <a:solidFill>
                            <a:srgbClr val="000000"/>
                          </a:solidFill>
                          <a:latin typeface="Arial"/>
                        </a:rPr>
                        <a:t>Profit before Tax</a:t>
                      </a:r>
                    </a:p>
                  </a:txBody>
                  <a:tcPr marL="0" marR="0" marT="0" marB="0" anchor="ctr">
                    <a:lnL>
                      <a:noFill/>
                    </a:lnL>
                    <a:lnR>
                      <a:noFill/>
                    </a:lnR>
                    <a:lnT>
                      <a:noFill/>
                    </a:lnT>
                    <a:lnB>
                      <a:noFill/>
                    </a:lnB>
                    <a:solidFill>
                      <a:srgbClr val="F2F2F2"/>
                    </a:solidFill>
                  </a:tcPr>
                </a:tc>
                <a:tc hMerge="1">
                  <a:txBody>
                    <a:bodyPr/>
                    <a:lstStyle/>
                    <a:p>
                      <a:endParaRPr lang="zh-TW" altLang="en-US"/>
                    </a:p>
                  </a:txBody>
                  <a:tcPr/>
                </a:tc>
                <a:tc hMerge="1">
                  <a:txBody>
                    <a:bodyPr/>
                    <a:lstStyle/>
                    <a:p>
                      <a:endParaRPr lang="zh-TW" altLang="en-US"/>
                    </a:p>
                  </a:txBody>
                  <a:tcPr/>
                </a:tc>
                <a:tc>
                  <a:txBody>
                    <a:bodyPr/>
                    <a:lstStyle/>
                    <a:p>
                      <a:pPr algn="ctr" rtl="0" fontAlgn="ctr"/>
                      <a:r>
                        <a:rPr lang="en-US" altLang="zh-TW" sz="1000" b="1" i="0" u="none" strike="noStrike">
                          <a:solidFill>
                            <a:srgbClr val="000000"/>
                          </a:solidFill>
                          <a:latin typeface="Arial" pitchFamily="34" charset="0"/>
                          <a:cs typeface="Arial" pitchFamily="34" charset="0"/>
                        </a:rPr>
                        <a:t>2,204</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2,679</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2,808</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1,344</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6,875</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18,253</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18,554</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dirty="0">
                          <a:solidFill>
                            <a:srgbClr val="000000"/>
                          </a:solidFill>
                          <a:latin typeface="Arial"/>
                        </a:rPr>
                        <a:t>16,615</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xmlns="" val="10016"/>
                  </a:ext>
                </a:extLst>
              </a:tr>
              <a:tr h="197663">
                <a:tc>
                  <a:txBody>
                    <a:bodyPr/>
                    <a:lstStyle/>
                    <a:p>
                      <a:pPr algn="l" fontAlgn="b"/>
                      <a:endParaRPr lang="zh-TW" altLang="en-US" sz="1000" b="0"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rtl="0" fontAlgn="ctr"/>
                      <a:r>
                        <a:rPr lang="en-US" sz="1000" b="0" i="1" u="none" strike="noStrike">
                          <a:solidFill>
                            <a:srgbClr val="000000"/>
                          </a:solidFill>
                          <a:latin typeface="Arial"/>
                        </a:rPr>
                        <a:t>Profit before Tax Margin (%)</a:t>
                      </a:r>
                    </a:p>
                  </a:txBody>
                  <a:tcPr marL="0" marR="0" marT="0" marB="0" anchor="ctr">
                    <a:lnL>
                      <a:noFill/>
                    </a:lnL>
                    <a:lnR>
                      <a:noFill/>
                    </a:lnR>
                    <a:lnT>
                      <a:noFill/>
                    </a:lnT>
                    <a:lnB>
                      <a:noFill/>
                    </a:lnB>
                  </a:tcPr>
                </a:tc>
                <a:tc hMerge="1">
                  <a:txBody>
                    <a:bodyPr/>
                    <a:lstStyle/>
                    <a:p>
                      <a:endParaRPr lang="zh-TW" altLang="en-US"/>
                    </a:p>
                  </a:txBody>
                  <a:tcPr/>
                </a:tc>
                <a:tc>
                  <a:txBody>
                    <a:bodyPr/>
                    <a:lstStyle/>
                    <a:p>
                      <a:pPr algn="ctr" rtl="0" fontAlgn="ctr"/>
                      <a:r>
                        <a:rPr lang="en-US" altLang="zh-TW" sz="1000" b="0" i="1" u="none" strike="noStrike">
                          <a:solidFill>
                            <a:srgbClr val="000000"/>
                          </a:solidFill>
                          <a:latin typeface="Arial" pitchFamily="34" charset="0"/>
                          <a:cs typeface="Arial" pitchFamily="34" charset="0"/>
                        </a:rPr>
                        <a:t>14.2%</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16.8%</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18.3%</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7.3%</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14.9%</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30.9%</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31.9%</a:t>
                      </a:r>
                    </a:p>
                  </a:txBody>
                  <a:tcPr marL="0" marR="0" marT="0" marB="0" anchor="ctr">
                    <a:lnL>
                      <a:noFill/>
                    </a:lnL>
                    <a:lnR>
                      <a:noFill/>
                    </a:lnR>
                    <a:lnT>
                      <a:noFill/>
                    </a:lnT>
                    <a:lnB>
                      <a:noFill/>
                    </a:lnB>
                  </a:tcPr>
                </a:tc>
                <a:tc>
                  <a:txBody>
                    <a:bodyPr/>
                    <a:lstStyle/>
                    <a:p>
                      <a:pPr algn="ctr" rtl="0" fontAlgn="ctr"/>
                      <a:r>
                        <a:rPr lang="en-US" altLang="zh-TW" sz="1000" b="0" i="1" u="none" strike="noStrike" dirty="0">
                          <a:solidFill>
                            <a:srgbClr val="000000"/>
                          </a:solidFill>
                          <a:latin typeface="Arial"/>
                        </a:rPr>
                        <a:t>30.0%</a:t>
                      </a:r>
                    </a:p>
                  </a:txBody>
                  <a:tcPr marL="0" marR="0" marT="0" marB="0" anchor="ctr">
                    <a:lnL>
                      <a:noFill/>
                    </a:lnL>
                    <a:lnR>
                      <a:noFill/>
                    </a:lnR>
                    <a:lnT>
                      <a:noFill/>
                    </a:lnT>
                    <a:lnB>
                      <a:noFill/>
                    </a:lnB>
                  </a:tcPr>
                </a:tc>
                <a:extLst>
                  <a:ext uri="{0D108BD9-81ED-4DB2-BD59-A6C34878D82A}">
                    <a16:rowId xmlns:a16="http://schemas.microsoft.com/office/drawing/2014/main" xmlns="" val="10017"/>
                  </a:ext>
                </a:extLst>
              </a:tr>
              <a:tr h="197663">
                <a:tc>
                  <a:txBody>
                    <a:bodyPr/>
                    <a:lstStyle/>
                    <a:p>
                      <a:pPr algn="l" fontAlgn="b"/>
                      <a:endParaRPr lang="zh-TW" altLang="en-U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rtl="0" fontAlgn="ctr"/>
                      <a:endParaRPr lang="zh-TW" altLang="en-US" sz="1000" b="0" i="1" u="none" strike="noStrike">
                        <a:solidFill>
                          <a:srgbClr val="000000"/>
                        </a:solidFill>
                        <a:latin typeface="Arial"/>
                      </a:endParaRPr>
                    </a:p>
                  </a:txBody>
                  <a:tcPr marL="0" marR="0" marT="0" marB="0" anchor="ctr">
                    <a:lnL>
                      <a:noFill/>
                    </a:lnL>
                    <a:lnR>
                      <a:noFill/>
                    </a:lnR>
                    <a:lnT>
                      <a:noFill/>
                    </a:lnT>
                    <a:lnB>
                      <a:noFill/>
                    </a:lnB>
                  </a:tcPr>
                </a:tc>
                <a:tc>
                  <a:txBody>
                    <a:bodyPr/>
                    <a:lstStyle/>
                    <a:p>
                      <a:pPr algn="l" rtl="0" fontAlgn="ctr"/>
                      <a:endParaRPr lang="zh-TW" altLang="en-US" sz="1000" b="0" i="1" u="none" strike="noStrike">
                        <a:solidFill>
                          <a:srgbClr val="000000"/>
                        </a:solidFill>
                        <a:latin typeface="Arial"/>
                      </a:endParaRPr>
                    </a:p>
                  </a:txBody>
                  <a:tcPr marL="0" marR="0" marT="0" marB="0" anchor="ctr">
                    <a:lnL>
                      <a:noFill/>
                    </a:lnL>
                    <a:lnR>
                      <a:noFill/>
                    </a:lnR>
                    <a:lnT>
                      <a:noFill/>
                    </a:lnT>
                    <a:lnB>
                      <a:noFill/>
                    </a:lnB>
                  </a:tcPr>
                </a:tc>
                <a:tc>
                  <a:txBody>
                    <a:bodyPr/>
                    <a:lstStyle/>
                    <a:p>
                      <a:pPr algn="ctr" rtl="0" fontAlgn="ctr"/>
                      <a:endParaRPr lang="zh-TW" altLang="en-US" sz="1000" b="0" i="1"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rtl="0" fontAlgn="ctr"/>
                      <a:endParaRPr lang="zh-TW" altLang="en-US" sz="1000" b="0" i="1"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rtl="0" fontAlgn="ctr"/>
                      <a:endParaRPr lang="zh-TW" altLang="en-US" sz="1000" b="0" i="1"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rtl="0" fontAlgn="ctr"/>
                      <a:endParaRPr lang="zh-TW" altLang="en-US" sz="1000" b="0" i="1"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rtl="0" fontAlgn="ctr"/>
                      <a:endParaRPr lang="zh-TW" altLang="en-US" sz="1000" b="0" i="1"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rtl="0" fontAlgn="ctr"/>
                      <a:endParaRPr lang="zh-TW" altLang="en-US" sz="1000" b="0" i="1"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rtl="0" fontAlgn="ctr"/>
                      <a:endParaRPr lang="zh-TW" altLang="en-US" sz="1000" b="0" i="1"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rtl="0" fontAlgn="ctr"/>
                      <a:endParaRPr lang="zh-TW" altLang="en-US" sz="1000" b="0" i="1" u="none" strike="noStrike" dirty="0">
                        <a:solidFill>
                          <a:srgbClr val="000000"/>
                        </a:solidFill>
                        <a:latin typeface="Arial"/>
                      </a:endParaRPr>
                    </a:p>
                  </a:txBody>
                  <a:tcPr marL="0" marR="0" marT="0" marB="0" anchor="ctr">
                    <a:lnL>
                      <a:noFill/>
                    </a:lnL>
                    <a:lnR>
                      <a:noFill/>
                    </a:lnR>
                    <a:lnT>
                      <a:noFill/>
                    </a:lnT>
                    <a:lnB>
                      <a:noFill/>
                    </a:lnB>
                  </a:tcPr>
                </a:tc>
                <a:extLst>
                  <a:ext uri="{0D108BD9-81ED-4DB2-BD59-A6C34878D82A}">
                    <a16:rowId xmlns:a16="http://schemas.microsoft.com/office/drawing/2014/main" xmlns="" val="10018"/>
                  </a:ext>
                </a:extLst>
              </a:tr>
              <a:tr h="197663">
                <a:tc gridSpan="2">
                  <a:txBody>
                    <a:bodyPr/>
                    <a:lstStyle/>
                    <a:p>
                      <a:pPr algn="l" rtl="0" fontAlgn="ctr"/>
                      <a:r>
                        <a:rPr lang="en-US" sz="1000" b="1" i="0" u="none" strike="noStrike">
                          <a:solidFill>
                            <a:srgbClr val="000000"/>
                          </a:solidFill>
                          <a:latin typeface="Arial"/>
                        </a:rPr>
                        <a:t>Net Profit</a:t>
                      </a:r>
                    </a:p>
                  </a:txBody>
                  <a:tcPr marL="0" marR="0" marT="0" marB="0" anchor="ctr">
                    <a:lnL>
                      <a:noFill/>
                    </a:lnL>
                    <a:lnR>
                      <a:noFill/>
                    </a:lnR>
                    <a:lnT>
                      <a:noFill/>
                    </a:lnT>
                    <a:lnB>
                      <a:noFill/>
                    </a:lnB>
                    <a:solidFill>
                      <a:srgbClr val="F2F2F2"/>
                    </a:solidFill>
                  </a:tcPr>
                </a:tc>
                <a:tc hMerge="1">
                  <a:txBody>
                    <a:bodyPr/>
                    <a:lstStyle/>
                    <a:p>
                      <a:endParaRPr lang="zh-TW" altLang="en-US"/>
                    </a:p>
                  </a:txBody>
                  <a:tcPr/>
                </a:tc>
                <a:tc>
                  <a:txBody>
                    <a:bodyPr/>
                    <a:lstStyle/>
                    <a:p>
                      <a:pPr algn="l" rtl="0" fontAlgn="ctr"/>
                      <a:r>
                        <a:rPr lang="zh-TW" altLang="en-US" sz="1000" b="1" i="0" u="none" strike="noStrike">
                          <a:solidFill>
                            <a:srgbClr val="000000"/>
                          </a:solidFill>
                          <a:latin typeface="Arial"/>
                        </a:rPr>
                        <a:t>　</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1,948</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2,095</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2,044</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939</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5,278</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13,634</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dirty="0">
                          <a:solidFill>
                            <a:srgbClr val="000000"/>
                          </a:solidFill>
                          <a:latin typeface="Arial" pitchFamily="34" charset="0"/>
                          <a:cs typeface="Arial" pitchFamily="34" charset="0"/>
                        </a:rPr>
                        <a:t>13,636</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dirty="0">
                          <a:solidFill>
                            <a:srgbClr val="000000"/>
                          </a:solidFill>
                          <a:latin typeface="Arial"/>
                        </a:rPr>
                        <a:t>13,104</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xmlns="" val="10019"/>
                  </a:ext>
                </a:extLst>
              </a:tr>
              <a:tr h="197663">
                <a:tc>
                  <a:txBody>
                    <a:bodyPr/>
                    <a:lstStyle/>
                    <a:p>
                      <a:pPr algn="l" fontAlgn="b"/>
                      <a:endParaRPr lang="zh-TW" altLang="en-US" sz="1000" b="0"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rtl="0" fontAlgn="ctr"/>
                      <a:r>
                        <a:rPr lang="en-US" sz="1000" b="0" i="1" u="none" strike="noStrike">
                          <a:solidFill>
                            <a:srgbClr val="000000"/>
                          </a:solidFill>
                          <a:latin typeface="Arial"/>
                        </a:rPr>
                        <a:t>Net Profit Margin (%)</a:t>
                      </a:r>
                    </a:p>
                  </a:txBody>
                  <a:tcPr marL="0" marR="0" marT="0" marB="0" anchor="ctr">
                    <a:lnL>
                      <a:noFill/>
                    </a:lnL>
                    <a:lnR>
                      <a:noFill/>
                    </a:lnR>
                    <a:lnT>
                      <a:noFill/>
                    </a:lnT>
                    <a:lnB>
                      <a:noFill/>
                    </a:lnB>
                  </a:tcPr>
                </a:tc>
                <a:tc hMerge="1">
                  <a:txBody>
                    <a:bodyPr/>
                    <a:lstStyle/>
                    <a:p>
                      <a:endParaRPr lang="zh-TW" altLang="en-US"/>
                    </a:p>
                  </a:txBody>
                  <a:tcPr/>
                </a:tc>
                <a:tc>
                  <a:txBody>
                    <a:bodyPr/>
                    <a:lstStyle/>
                    <a:p>
                      <a:pPr algn="ctr" rtl="0" fontAlgn="ctr"/>
                      <a:r>
                        <a:rPr lang="en-US" altLang="zh-TW" sz="1000" b="0" i="1" u="none" strike="noStrike">
                          <a:solidFill>
                            <a:srgbClr val="000000"/>
                          </a:solidFill>
                          <a:latin typeface="Arial" pitchFamily="34" charset="0"/>
                          <a:cs typeface="Arial" pitchFamily="34" charset="0"/>
                        </a:rPr>
                        <a:t>12.5%</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13.2%</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13.4%</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5.1%</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11.4%</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23.1%</a:t>
                      </a:r>
                    </a:p>
                  </a:txBody>
                  <a:tcPr marL="0" marR="0" marT="0" marB="0" anchor="ctr">
                    <a:lnL>
                      <a:noFill/>
                    </a:lnL>
                    <a:lnR>
                      <a:noFill/>
                    </a:lnR>
                    <a:lnT>
                      <a:noFill/>
                    </a:lnT>
                    <a:lnB>
                      <a:noFill/>
                    </a:lnB>
                  </a:tcPr>
                </a:tc>
                <a:tc>
                  <a:txBody>
                    <a:bodyPr/>
                    <a:lstStyle/>
                    <a:p>
                      <a:pPr algn="ctr" rtl="0" fontAlgn="ctr"/>
                      <a:r>
                        <a:rPr lang="en-US" altLang="zh-TW" sz="1000" b="0" i="1" u="none" strike="noStrike">
                          <a:solidFill>
                            <a:srgbClr val="000000"/>
                          </a:solidFill>
                          <a:latin typeface="Arial" pitchFamily="34" charset="0"/>
                          <a:cs typeface="Arial" pitchFamily="34" charset="0"/>
                        </a:rPr>
                        <a:t>23.5%</a:t>
                      </a:r>
                    </a:p>
                  </a:txBody>
                  <a:tcPr marL="0" marR="0" marT="0" marB="0" anchor="ctr">
                    <a:lnL>
                      <a:noFill/>
                    </a:lnL>
                    <a:lnR>
                      <a:noFill/>
                    </a:lnR>
                    <a:lnT>
                      <a:noFill/>
                    </a:lnT>
                    <a:lnB>
                      <a:noFill/>
                    </a:lnB>
                  </a:tcPr>
                </a:tc>
                <a:tc>
                  <a:txBody>
                    <a:bodyPr/>
                    <a:lstStyle/>
                    <a:p>
                      <a:pPr algn="ctr" rtl="0" fontAlgn="ctr"/>
                      <a:r>
                        <a:rPr lang="en-US" altLang="zh-TW" sz="1000" b="0" i="1" u="none" strike="noStrike" dirty="0">
                          <a:solidFill>
                            <a:srgbClr val="000000"/>
                          </a:solidFill>
                          <a:latin typeface="Arial"/>
                        </a:rPr>
                        <a:t>23.7%</a:t>
                      </a:r>
                    </a:p>
                  </a:txBody>
                  <a:tcPr marL="0" marR="0" marT="0" marB="0" anchor="ctr">
                    <a:lnL>
                      <a:noFill/>
                    </a:lnL>
                    <a:lnR>
                      <a:noFill/>
                    </a:lnR>
                    <a:lnT>
                      <a:noFill/>
                    </a:lnT>
                    <a:lnB>
                      <a:noFill/>
                    </a:lnB>
                  </a:tcPr>
                </a:tc>
                <a:extLst>
                  <a:ext uri="{0D108BD9-81ED-4DB2-BD59-A6C34878D82A}">
                    <a16:rowId xmlns:a16="http://schemas.microsoft.com/office/drawing/2014/main" xmlns="" val="10020"/>
                  </a:ext>
                </a:extLst>
              </a:tr>
              <a:tr h="197663">
                <a:tc>
                  <a:txBody>
                    <a:bodyPr/>
                    <a:lstStyle/>
                    <a:p>
                      <a:pPr algn="l" fontAlgn="ctr"/>
                      <a:endParaRPr lang="zh-TW" altLang="en-US" sz="1000" b="0" i="0" u="none" strike="noStrike">
                        <a:solidFill>
                          <a:srgbClr val="000000"/>
                        </a:solidFill>
                        <a:latin typeface="新細明體"/>
                      </a:endParaRPr>
                    </a:p>
                  </a:txBody>
                  <a:tcPr marL="0" marR="0" marT="0" marB="0" anchor="ctr">
                    <a:lnL>
                      <a:noFill/>
                    </a:lnL>
                    <a:lnR>
                      <a:noFill/>
                    </a:lnR>
                    <a:lnT>
                      <a:noFill/>
                    </a:lnT>
                    <a:lnB>
                      <a:noFill/>
                    </a:lnB>
                  </a:tcPr>
                </a:tc>
                <a:tc>
                  <a:txBody>
                    <a:bodyPr/>
                    <a:lstStyle/>
                    <a:p>
                      <a:pPr algn="l" fontAlgn="ctr"/>
                      <a:endParaRPr lang="zh-TW" altLang="en-US" sz="1000" b="0" i="0" u="none" strike="noStrike">
                        <a:solidFill>
                          <a:srgbClr val="000000"/>
                        </a:solidFill>
                        <a:latin typeface="新細明體"/>
                      </a:endParaRPr>
                    </a:p>
                  </a:txBody>
                  <a:tcPr marL="0" marR="0" marT="0" marB="0" anchor="ctr">
                    <a:lnL>
                      <a:noFill/>
                    </a:lnL>
                    <a:lnR>
                      <a:noFill/>
                    </a:lnR>
                    <a:lnT>
                      <a:noFill/>
                    </a:lnT>
                    <a:lnB>
                      <a:noFill/>
                    </a:lnB>
                  </a:tcPr>
                </a:tc>
                <a:tc>
                  <a:txBody>
                    <a:bodyPr/>
                    <a:lstStyle/>
                    <a:p>
                      <a:pPr algn="l" fontAlgn="ctr"/>
                      <a:endParaRPr lang="zh-TW" altLang="en-US" sz="1000" b="0" i="0" u="none" strike="noStrike">
                        <a:solidFill>
                          <a:srgbClr val="000000"/>
                        </a:solidFill>
                        <a:latin typeface="新細明體"/>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endParaRPr lang="zh-TW" altLang="en-US" sz="1000" b="0" i="0" u="none" strike="noStrike" dirty="0">
                        <a:solidFill>
                          <a:srgbClr val="000000"/>
                        </a:solidFill>
                        <a:latin typeface="新細明體"/>
                      </a:endParaRPr>
                    </a:p>
                  </a:txBody>
                  <a:tcPr marL="0" marR="0" marT="0" marB="0" anchor="ctr">
                    <a:lnL>
                      <a:noFill/>
                    </a:lnL>
                    <a:lnR>
                      <a:noFill/>
                    </a:lnR>
                    <a:lnT>
                      <a:noFill/>
                    </a:lnT>
                    <a:lnB>
                      <a:noFill/>
                    </a:lnB>
                  </a:tcPr>
                </a:tc>
                <a:extLst>
                  <a:ext uri="{0D108BD9-81ED-4DB2-BD59-A6C34878D82A}">
                    <a16:rowId xmlns:a16="http://schemas.microsoft.com/office/drawing/2014/main" xmlns="" val="10021"/>
                  </a:ext>
                </a:extLst>
              </a:tr>
              <a:tr h="197663">
                <a:tc gridSpan="2">
                  <a:txBody>
                    <a:bodyPr/>
                    <a:lstStyle/>
                    <a:p>
                      <a:pPr algn="l" rtl="0" fontAlgn="ctr"/>
                      <a:r>
                        <a:rPr lang="en-US" sz="1000" b="1" i="0" u="none" strike="noStrike">
                          <a:solidFill>
                            <a:srgbClr val="000000"/>
                          </a:solidFill>
                          <a:latin typeface="Arial"/>
                        </a:rPr>
                        <a:t>EPS (NT$)</a:t>
                      </a:r>
                    </a:p>
                  </a:txBody>
                  <a:tcPr marL="0" marR="0" marT="0" marB="0" anchor="ctr">
                    <a:lnL>
                      <a:noFill/>
                    </a:lnL>
                    <a:lnR>
                      <a:noFill/>
                    </a:lnR>
                    <a:lnT>
                      <a:noFill/>
                    </a:lnT>
                    <a:lnB>
                      <a:noFill/>
                    </a:lnB>
                    <a:solidFill>
                      <a:srgbClr val="F2F2F2"/>
                    </a:solidFill>
                  </a:tcPr>
                </a:tc>
                <a:tc hMerge="1">
                  <a:txBody>
                    <a:bodyPr/>
                    <a:lstStyle/>
                    <a:p>
                      <a:endParaRPr lang="zh-TW" altLang="en-US"/>
                    </a:p>
                  </a:txBody>
                  <a:tcPr/>
                </a:tc>
                <a:tc>
                  <a:txBody>
                    <a:bodyPr/>
                    <a:lstStyle/>
                    <a:p>
                      <a:pPr algn="l" rtl="0" fontAlgn="ctr"/>
                      <a:r>
                        <a:rPr lang="zh-TW" altLang="en-US" sz="1000" b="1" i="0" u="none" strike="noStrike">
                          <a:solidFill>
                            <a:srgbClr val="000000"/>
                          </a:solidFill>
                          <a:latin typeface="Arial"/>
                        </a:rPr>
                        <a:t>　</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dirty="0">
                          <a:solidFill>
                            <a:srgbClr val="000000"/>
                          </a:solidFill>
                          <a:latin typeface="Arial" pitchFamily="34" charset="0"/>
                          <a:cs typeface="Arial" pitchFamily="34" charset="0"/>
                        </a:rPr>
                        <a:t>6.14</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6.60</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5.80</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2.54</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12.68</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31.18</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a:solidFill>
                            <a:srgbClr val="000000"/>
                          </a:solidFill>
                          <a:latin typeface="Arial" pitchFamily="34" charset="0"/>
                          <a:cs typeface="Arial" pitchFamily="34" charset="0"/>
                        </a:rPr>
                        <a:t>31.35</a:t>
                      </a:r>
                    </a:p>
                  </a:txBody>
                  <a:tcPr marL="0" marR="0" marT="0" marB="0" anchor="ctr">
                    <a:lnL>
                      <a:noFill/>
                    </a:lnL>
                    <a:lnR>
                      <a:noFill/>
                    </a:lnR>
                    <a:lnT>
                      <a:noFill/>
                    </a:lnT>
                    <a:lnB>
                      <a:noFill/>
                    </a:lnB>
                    <a:solidFill>
                      <a:srgbClr val="F2F2F2"/>
                    </a:solidFill>
                  </a:tcPr>
                </a:tc>
                <a:tc>
                  <a:txBody>
                    <a:bodyPr/>
                    <a:lstStyle/>
                    <a:p>
                      <a:pPr algn="ctr" rtl="0" fontAlgn="ctr"/>
                      <a:r>
                        <a:rPr lang="en-US" altLang="zh-TW" sz="1000" b="1" i="0" u="none" strike="noStrike" dirty="0">
                          <a:solidFill>
                            <a:srgbClr val="000000"/>
                          </a:solidFill>
                          <a:latin typeface="Arial"/>
                        </a:rPr>
                        <a:t>30.11</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xmlns="" val="10022"/>
                  </a:ext>
                </a:extLst>
              </a:tr>
            </a:tbl>
          </a:graphicData>
        </a:graphic>
      </p:graphicFrame>
      <p:sp>
        <p:nvSpPr>
          <p:cNvPr id="7" name="文字版面配置區 3"/>
          <p:cNvSpPr>
            <a:spLocks noGrp="1"/>
          </p:cNvSpPr>
          <p:nvPr>
            <p:ph type="body" sz="quarter" idx="14"/>
          </p:nvPr>
        </p:nvSpPr>
        <p:spPr>
          <a:xfrm>
            <a:off x="245908" y="6092825"/>
            <a:ext cx="8597841" cy="267032"/>
          </a:xfrm>
        </p:spPr>
        <p:txBody>
          <a:bodyPr/>
          <a:lstStyle/>
          <a:p>
            <a:endParaRPr lang="en-US" altLang="zh-TW" sz="800" dirty="0">
              <a:cs typeface="Arial" charset="0"/>
            </a:endParaRPr>
          </a:p>
          <a:p>
            <a:r>
              <a:rPr lang="en-US" altLang="zh-TW" sz="800" dirty="0">
                <a:cs typeface="Arial" charset="0"/>
              </a:rPr>
              <a:t>1. Upon completion of GWC’s acquisition of </a:t>
            </a:r>
            <a:r>
              <a:rPr lang="en-US" altLang="zh-TW" sz="800" dirty="0" err="1">
                <a:cs typeface="Arial" charset="0"/>
              </a:rPr>
              <a:t>SunEdison</a:t>
            </a:r>
            <a:r>
              <a:rPr lang="en-US" altLang="zh-TW" sz="800" dirty="0">
                <a:cs typeface="Arial" charset="0"/>
              </a:rPr>
              <a:t> Semiconductor (“SEMI”) in 2016, FY2016 financials has included earnings from SEMI from the period of 02 Dec 2016 – 31 Dec 2016. </a:t>
            </a:r>
          </a:p>
          <a:p>
            <a:r>
              <a:rPr lang="en-US" altLang="zh-TW" sz="800" dirty="0">
                <a:cs typeface="Arial" charset="0"/>
              </a:rPr>
              <a:t>2. 3Q20: Accumulated number</a:t>
            </a:r>
          </a:p>
        </p:txBody>
      </p:sp>
      <p:sp>
        <p:nvSpPr>
          <p:cNvPr id="8" name="投影片編號版面配置區 2"/>
          <p:cNvSpPr>
            <a:spLocks noGrp="1"/>
          </p:cNvSpPr>
          <p:nvPr>
            <p:ph type="sldNum" sz="quarter" idx="4294967295"/>
          </p:nvPr>
        </p:nvSpPr>
        <p:spPr bwMode="auto">
          <a:xfrm>
            <a:off x="8678863" y="6362700"/>
            <a:ext cx="327025" cy="276225"/>
          </a:xfrm>
          <a:prstGeom prst="rect">
            <a:avLst/>
          </a:prstGeom>
          <a:noFill/>
          <a:ln>
            <a:miter lim="800000"/>
            <a:headEnd/>
            <a:tailEnd/>
          </a:ln>
        </p:spPr>
        <p:txBody>
          <a:bodyPr anchor="ctr"/>
          <a:lstStyle/>
          <a:p>
            <a:pPr algn="r"/>
            <a:fld id="{FFB4C2A9-90F4-4C41-963D-3D434FC13EDE}" type="slidenum">
              <a:rPr lang="zh-TW" altLang="en-US" sz="800" smtClean="0">
                <a:latin typeface="微軟正黑體" pitchFamily="34" charset="-120"/>
                <a:ea typeface="微軟正黑體" pitchFamily="34" charset="-120"/>
              </a:rPr>
              <a:pPr algn="r"/>
              <a:t>33</a:t>
            </a:fld>
            <a:endParaRPr lang="zh-TW" altLang="en-US" sz="800" dirty="0">
              <a:latin typeface="微軟正黑體" pitchFamily="34" charset="-120"/>
              <a:ea typeface="微軟正黑體" pitchFamily="34" charset="-12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96863" y="612775"/>
            <a:ext cx="7858125" cy="461665"/>
          </a:xfrm>
          <a:prstGeom prst="rect">
            <a:avLst/>
          </a:prstGeom>
        </p:spPr>
        <p:txBody>
          <a:bodyPr>
            <a:spAutoFit/>
          </a:bodyPr>
          <a:lstStyle/>
          <a:p>
            <a:pPr marL="0" lvl="3" indent="-457200" fontAlgn="auto">
              <a:spcBef>
                <a:spcPts val="0"/>
              </a:spcBef>
              <a:spcAft>
                <a:spcPts val="0"/>
              </a:spcAft>
              <a:defRPr/>
            </a:pPr>
            <a:r>
              <a:rPr kumimoji="0" lang="en-US" altLang="zh-TW" sz="2400" b="1" dirty="0">
                <a:solidFill>
                  <a:schemeClr val="accent1">
                    <a:lumMod val="75000"/>
                  </a:schemeClr>
                </a:solidFill>
                <a:latin typeface="Arial" pitchFamily="34" charset="0"/>
                <a:ea typeface="Microsoft JhengHei" panose="020B0604030504040204" pitchFamily="34" charset="-120"/>
                <a:cs typeface="Arial" pitchFamily="34" charset="0"/>
              </a:rPr>
              <a:t>Balance Sheet</a:t>
            </a:r>
          </a:p>
        </p:txBody>
      </p:sp>
      <p:graphicFrame>
        <p:nvGraphicFramePr>
          <p:cNvPr id="5" name="表格 4"/>
          <p:cNvGraphicFramePr>
            <a:graphicFrameLocks noGrp="1"/>
          </p:cNvGraphicFramePr>
          <p:nvPr/>
        </p:nvGraphicFramePr>
        <p:xfrm>
          <a:off x="534993" y="1212225"/>
          <a:ext cx="8034337" cy="4561950"/>
        </p:xfrm>
        <a:graphic>
          <a:graphicData uri="http://schemas.openxmlformats.org/drawingml/2006/table">
            <a:tbl>
              <a:tblPr/>
              <a:tblGrid>
                <a:gridCol w="683235">
                  <a:extLst>
                    <a:ext uri="{9D8B030D-6E8A-4147-A177-3AD203B41FA5}">
                      <a16:colId xmlns:a16="http://schemas.microsoft.com/office/drawing/2014/main" xmlns="" val="20000"/>
                    </a:ext>
                  </a:extLst>
                </a:gridCol>
                <a:gridCol w="683235">
                  <a:extLst>
                    <a:ext uri="{9D8B030D-6E8A-4147-A177-3AD203B41FA5}">
                      <a16:colId xmlns:a16="http://schemas.microsoft.com/office/drawing/2014/main" xmlns="" val="20001"/>
                    </a:ext>
                  </a:extLst>
                </a:gridCol>
                <a:gridCol w="683235">
                  <a:extLst>
                    <a:ext uri="{9D8B030D-6E8A-4147-A177-3AD203B41FA5}">
                      <a16:colId xmlns:a16="http://schemas.microsoft.com/office/drawing/2014/main" xmlns="" val="20002"/>
                    </a:ext>
                  </a:extLst>
                </a:gridCol>
                <a:gridCol w="518752">
                  <a:extLst>
                    <a:ext uri="{9D8B030D-6E8A-4147-A177-3AD203B41FA5}">
                      <a16:colId xmlns:a16="http://schemas.microsoft.com/office/drawing/2014/main" xmlns="" val="20003"/>
                    </a:ext>
                  </a:extLst>
                </a:gridCol>
                <a:gridCol w="683235">
                  <a:extLst>
                    <a:ext uri="{9D8B030D-6E8A-4147-A177-3AD203B41FA5}">
                      <a16:colId xmlns:a16="http://schemas.microsoft.com/office/drawing/2014/main" xmlns="" val="20004"/>
                    </a:ext>
                  </a:extLst>
                </a:gridCol>
                <a:gridCol w="683235">
                  <a:extLst>
                    <a:ext uri="{9D8B030D-6E8A-4147-A177-3AD203B41FA5}">
                      <a16:colId xmlns:a16="http://schemas.microsoft.com/office/drawing/2014/main" xmlns="" val="20005"/>
                    </a:ext>
                  </a:extLst>
                </a:gridCol>
                <a:gridCol w="683235">
                  <a:extLst>
                    <a:ext uri="{9D8B030D-6E8A-4147-A177-3AD203B41FA5}">
                      <a16:colId xmlns:a16="http://schemas.microsoft.com/office/drawing/2014/main" xmlns="" val="20006"/>
                    </a:ext>
                  </a:extLst>
                </a:gridCol>
                <a:gridCol w="683235">
                  <a:extLst>
                    <a:ext uri="{9D8B030D-6E8A-4147-A177-3AD203B41FA5}">
                      <a16:colId xmlns:a16="http://schemas.microsoft.com/office/drawing/2014/main" xmlns="" val="20007"/>
                    </a:ext>
                  </a:extLst>
                </a:gridCol>
                <a:gridCol w="683235">
                  <a:extLst>
                    <a:ext uri="{9D8B030D-6E8A-4147-A177-3AD203B41FA5}">
                      <a16:colId xmlns:a16="http://schemas.microsoft.com/office/drawing/2014/main" xmlns="" val="20008"/>
                    </a:ext>
                  </a:extLst>
                </a:gridCol>
                <a:gridCol w="683235">
                  <a:extLst>
                    <a:ext uri="{9D8B030D-6E8A-4147-A177-3AD203B41FA5}">
                      <a16:colId xmlns:a16="http://schemas.microsoft.com/office/drawing/2014/main" xmlns="" val="20009"/>
                    </a:ext>
                  </a:extLst>
                </a:gridCol>
                <a:gridCol w="683235">
                  <a:extLst>
                    <a:ext uri="{9D8B030D-6E8A-4147-A177-3AD203B41FA5}">
                      <a16:colId xmlns:a16="http://schemas.microsoft.com/office/drawing/2014/main" xmlns="" val="20010"/>
                    </a:ext>
                  </a:extLst>
                </a:gridCol>
                <a:gridCol w="683235">
                  <a:extLst>
                    <a:ext uri="{9D8B030D-6E8A-4147-A177-3AD203B41FA5}">
                      <a16:colId xmlns:a16="http://schemas.microsoft.com/office/drawing/2014/main" xmlns="" val="20011"/>
                    </a:ext>
                  </a:extLst>
                </a:gridCol>
              </a:tblGrid>
              <a:tr h="216540">
                <a:tc gridSpan="3">
                  <a:txBody>
                    <a:bodyPr/>
                    <a:lstStyle/>
                    <a:p>
                      <a:pPr algn="l" rtl="0" fontAlgn="b"/>
                      <a:r>
                        <a:rPr lang="en-US" sz="1400" b="1" i="0" u="none" strike="noStrike" dirty="0">
                          <a:solidFill>
                            <a:srgbClr val="FFFFFF"/>
                          </a:solidFill>
                          <a:latin typeface="Arial"/>
                        </a:rPr>
                        <a:t>Balance Sheet</a:t>
                      </a:r>
                    </a:p>
                  </a:txBody>
                  <a:tcPr marL="0" marR="0" marT="0" marB="0" anchor="ctr">
                    <a:lnL>
                      <a:noFill/>
                    </a:lnL>
                    <a:lnR>
                      <a:noFill/>
                    </a:lnR>
                    <a:lnT>
                      <a:noFill/>
                    </a:lnT>
                    <a:lnB>
                      <a:noFill/>
                    </a:lnB>
                    <a:solidFill>
                      <a:srgbClr val="CB2420"/>
                    </a:solidFill>
                  </a:tcPr>
                </a:tc>
                <a:tc hMerge="1">
                  <a:txBody>
                    <a:bodyPr/>
                    <a:lstStyle/>
                    <a:p>
                      <a:endParaRPr lang="zh-TW" altLang="en-US"/>
                    </a:p>
                  </a:txBody>
                  <a:tcPr/>
                </a:tc>
                <a:tc hMerge="1">
                  <a:txBody>
                    <a:bodyPr/>
                    <a:lstStyle/>
                    <a:p>
                      <a:endParaRPr lang="zh-TW" altLang="en-US"/>
                    </a:p>
                  </a:txBody>
                  <a:tcPr/>
                </a:tc>
                <a:tc>
                  <a:txBody>
                    <a:bodyPr/>
                    <a:lstStyle/>
                    <a:p>
                      <a:pPr algn="l" rtl="0" fontAlgn="b"/>
                      <a:r>
                        <a:rPr lang="zh-TW" altLang="en-US" sz="1400" b="0" i="0" u="none" strike="noStrike" dirty="0">
                          <a:solidFill>
                            <a:srgbClr val="000000"/>
                          </a:solidFill>
                          <a:latin typeface="Arial"/>
                        </a:rPr>
                        <a:t>　</a:t>
                      </a:r>
                    </a:p>
                  </a:txBody>
                  <a:tcPr marL="0" marR="0" marT="0" marB="0" anchor="ctr">
                    <a:lnL>
                      <a:noFill/>
                    </a:lnL>
                    <a:lnR>
                      <a:noFill/>
                    </a:lnR>
                    <a:lnT>
                      <a:noFill/>
                    </a:lnT>
                    <a:lnB>
                      <a:noFill/>
                    </a:lnB>
                    <a:solidFill>
                      <a:srgbClr val="CB2420"/>
                    </a:solidFill>
                  </a:tcPr>
                </a:tc>
                <a:tc>
                  <a:txBody>
                    <a:bodyPr/>
                    <a:lstStyle/>
                    <a:p>
                      <a:pPr algn="ctr" rtl="0" fontAlgn="b"/>
                      <a:r>
                        <a:rPr lang="zh-TW" altLang="en-US" sz="1400" b="0" i="0" u="none" strike="noStrike" dirty="0">
                          <a:solidFill>
                            <a:srgbClr val="FF0000"/>
                          </a:solidFill>
                          <a:latin typeface="Arial"/>
                        </a:rPr>
                        <a:t>　</a:t>
                      </a:r>
                    </a:p>
                  </a:txBody>
                  <a:tcPr marL="0" marR="0" marT="0" marB="0" anchor="ctr">
                    <a:lnL>
                      <a:noFill/>
                    </a:lnL>
                    <a:lnR>
                      <a:noFill/>
                    </a:lnR>
                    <a:lnT>
                      <a:noFill/>
                    </a:lnT>
                    <a:lnB>
                      <a:noFill/>
                    </a:lnB>
                    <a:solidFill>
                      <a:srgbClr val="CB2420"/>
                    </a:solidFill>
                  </a:tcPr>
                </a:tc>
                <a:tc>
                  <a:txBody>
                    <a:bodyPr/>
                    <a:lstStyle/>
                    <a:p>
                      <a:pPr algn="ctr" rtl="0" fontAlgn="b"/>
                      <a:r>
                        <a:rPr lang="zh-TW" altLang="en-US" sz="1000" b="0" i="0" u="none" strike="noStrike">
                          <a:solidFill>
                            <a:srgbClr val="000000"/>
                          </a:solidFill>
                          <a:latin typeface="Arial"/>
                        </a:rPr>
                        <a:t>　</a:t>
                      </a:r>
                    </a:p>
                  </a:txBody>
                  <a:tcPr marL="0" marR="0" marT="0" marB="0" anchor="ctr">
                    <a:lnL>
                      <a:noFill/>
                    </a:lnL>
                    <a:lnR>
                      <a:noFill/>
                    </a:lnR>
                    <a:lnT>
                      <a:noFill/>
                    </a:lnT>
                    <a:lnB>
                      <a:noFill/>
                    </a:lnB>
                    <a:solidFill>
                      <a:srgbClr val="CB2420"/>
                    </a:solidFill>
                  </a:tcPr>
                </a:tc>
                <a:tc>
                  <a:txBody>
                    <a:bodyPr/>
                    <a:lstStyle/>
                    <a:p>
                      <a:pPr algn="ctr" rtl="0" fontAlgn="b"/>
                      <a:r>
                        <a:rPr lang="zh-TW" altLang="en-US" sz="1000" b="0" i="0" u="none" strike="noStrike">
                          <a:solidFill>
                            <a:srgbClr val="000000"/>
                          </a:solidFill>
                          <a:latin typeface="Arial"/>
                        </a:rPr>
                        <a:t>　</a:t>
                      </a:r>
                    </a:p>
                  </a:txBody>
                  <a:tcPr marL="0" marR="0" marT="0" marB="0" anchor="ctr">
                    <a:lnL>
                      <a:noFill/>
                    </a:lnL>
                    <a:lnR>
                      <a:noFill/>
                    </a:lnR>
                    <a:lnT>
                      <a:noFill/>
                    </a:lnT>
                    <a:lnB>
                      <a:noFill/>
                    </a:lnB>
                    <a:solidFill>
                      <a:srgbClr val="CB2420"/>
                    </a:solidFill>
                  </a:tcPr>
                </a:tc>
                <a:tc>
                  <a:txBody>
                    <a:bodyPr/>
                    <a:lstStyle/>
                    <a:p>
                      <a:pPr algn="ctr" rtl="0" fontAlgn="b"/>
                      <a:r>
                        <a:rPr lang="zh-TW" altLang="en-US" sz="1000" b="0" i="0" u="none" strike="noStrike">
                          <a:solidFill>
                            <a:srgbClr val="000000"/>
                          </a:solidFill>
                          <a:latin typeface="Arial"/>
                        </a:rPr>
                        <a:t>　</a:t>
                      </a:r>
                    </a:p>
                  </a:txBody>
                  <a:tcPr marL="0" marR="0" marT="0" marB="0" anchor="ctr">
                    <a:lnL>
                      <a:noFill/>
                    </a:lnL>
                    <a:lnR>
                      <a:noFill/>
                    </a:lnR>
                    <a:lnT>
                      <a:noFill/>
                    </a:lnT>
                    <a:lnB>
                      <a:noFill/>
                    </a:lnB>
                    <a:solidFill>
                      <a:srgbClr val="CB2420"/>
                    </a:solidFill>
                  </a:tcPr>
                </a:tc>
                <a:tc>
                  <a:txBody>
                    <a:bodyPr/>
                    <a:lstStyle/>
                    <a:p>
                      <a:pPr algn="ctr" rtl="0" fontAlgn="b"/>
                      <a:r>
                        <a:rPr lang="zh-TW" altLang="en-US" sz="1000" b="0" i="0" u="none" strike="noStrike">
                          <a:solidFill>
                            <a:srgbClr val="000000"/>
                          </a:solidFill>
                          <a:latin typeface="Arial"/>
                        </a:rPr>
                        <a:t>　</a:t>
                      </a:r>
                    </a:p>
                  </a:txBody>
                  <a:tcPr marL="0" marR="0" marT="0" marB="0" anchor="ctr">
                    <a:lnL>
                      <a:noFill/>
                    </a:lnL>
                    <a:lnR>
                      <a:noFill/>
                    </a:lnR>
                    <a:lnT>
                      <a:noFill/>
                    </a:lnT>
                    <a:lnB>
                      <a:noFill/>
                    </a:lnB>
                    <a:solidFill>
                      <a:srgbClr val="CB2420"/>
                    </a:solidFill>
                  </a:tcPr>
                </a:tc>
                <a:tc>
                  <a:txBody>
                    <a:bodyPr/>
                    <a:lstStyle/>
                    <a:p>
                      <a:pPr algn="ctr" rtl="0" fontAlgn="b"/>
                      <a:r>
                        <a:rPr lang="zh-TW" altLang="en-US" sz="1000" b="0" i="0" u="none" strike="noStrike">
                          <a:solidFill>
                            <a:srgbClr val="000000"/>
                          </a:solidFill>
                          <a:latin typeface="Arial"/>
                        </a:rPr>
                        <a:t>　</a:t>
                      </a:r>
                    </a:p>
                  </a:txBody>
                  <a:tcPr marL="0" marR="0" marT="0" marB="0" anchor="ctr">
                    <a:lnL>
                      <a:noFill/>
                    </a:lnL>
                    <a:lnR>
                      <a:noFill/>
                    </a:lnR>
                    <a:lnT>
                      <a:noFill/>
                    </a:lnT>
                    <a:lnB>
                      <a:noFill/>
                    </a:lnB>
                    <a:solidFill>
                      <a:srgbClr val="CB2420"/>
                    </a:solidFill>
                  </a:tcPr>
                </a:tc>
                <a:tc>
                  <a:txBody>
                    <a:bodyPr/>
                    <a:lstStyle/>
                    <a:p>
                      <a:pPr algn="ctr" rtl="0" fontAlgn="b"/>
                      <a:r>
                        <a:rPr lang="zh-TW" altLang="en-US" sz="1000" b="0" i="0" u="none" strike="noStrike">
                          <a:solidFill>
                            <a:srgbClr val="000000"/>
                          </a:solidFill>
                          <a:latin typeface="Arial"/>
                        </a:rPr>
                        <a:t>　</a:t>
                      </a:r>
                    </a:p>
                  </a:txBody>
                  <a:tcPr marL="0" marR="0" marT="0" marB="0" anchor="ctr">
                    <a:lnL>
                      <a:noFill/>
                    </a:lnL>
                    <a:lnR>
                      <a:noFill/>
                    </a:lnR>
                    <a:lnT>
                      <a:noFill/>
                    </a:lnT>
                    <a:lnB>
                      <a:noFill/>
                    </a:lnB>
                    <a:solidFill>
                      <a:srgbClr val="CB2420"/>
                    </a:solidFill>
                  </a:tcPr>
                </a:tc>
                <a:tc>
                  <a:txBody>
                    <a:bodyPr/>
                    <a:lstStyle/>
                    <a:p>
                      <a:pPr algn="ctr" rtl="0" fontAlgn="b"/>
                      <a:r>
                        <a:rPr lang="zh-TW" altLang="en-US" sz="1000" b="0" i="0" u="none" strike="noStrike">
                          <a:solidFill>
                            <a:srgbClr val="000000"/>
                          </a:solidFill>
                          <a:latin typeface="Arial"/>
                        </a:rPr>
                        <a:t>　</a:t>
                      </a:r>
                    </a:p>
                  </a:txBody>
                  <a:tcPr marL="0" marR="0" marT="0" marB="0" anchor="ctr">
                    <a:lnL>
                      <a:noFill/>
                    </a:lnL>
                    <a:lnR>
                      <a:noFill/>
                    </a:lnR>
                    <a:lnT>
                      <a:noFill/>
                    </a:lnT>
                    <a:lnB>
                      <a:noFill/>
                    </a:lnB>
                    <a:solidFill>
                      <a:srgbClr val="CB2420"/>
                    </a:solidFill>
                  </a:tcPr>
                </a:tc>
                <a:extLst>
                  <a:ext uri="{0D108BD9-81ED-4DB2-BD59-A6C34878D82A}">
                    <a16:rowId xmlns:a16="http://schemas.microsoft.com/office/drawing/2014/main" xmlns="" val="10000"/>
                  </a:ext>
                </a:extLst>
              </a:tr>
              <a:tr h="216540">
                <a:tc>
                  <a:txBody>
                    <a:bodyPr/>
                    <a:lstStyle/>
                    <a:p>
                      <a:pPr algn="l" fontAlgn="b"/>
                      <a:endParaRPr lang="zh-TW" altLang="en-US" sz="1000" b="1" i="0" u="none" strike="noStrike" dirty="0">
                        <a:solidFill>
                          <a:srgbClr val="FFFFFF"/>
                        </a:solidFill>
                        <a:latin typeface="Arial"/>
                      </a:endParaRPr>
                    </a:p>
                  </a:txBody>
                  <a:tcPr marL="0" marR="0" marT="0" marB="0" anchor="ctr">
                    <a:lnL>
                      <a:noFill/>
                    </a:lnL>
                    <a:lnR>
                      <a:noFill/>
                    </a:lnR>
                    <a:lnT>
                      <a:noFill/>
                    </a:lnT>
                    <a:lnB>
                      <a:noFill/>
                    </a:lnB>
                  </a:tcPr>
                </a:tc>
                <a:tc>
                  <a:txBody>
                    <a:bodyPr/>
                    <a:lstStyle/>
                    <a:p>
                      <a:pPr algn="l"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l"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l"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FF0000"/>
                        </a:solidFill>
                        <a:latin typeface="Arial"/>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ctr"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extLst>
                  <a:ext uri="{0D108BD9-81ED-4DB2-BD59-A6C34878D82A}">
                    <a16:rowId xmlns:a16="http://schemas.microsoft.com/office/drawing/2014/main" xmlns="" val="10001"/>
                  </a:ext>
                </a:extLst>
              </a:tr>
              <a:tr h="216540">
                <a:tc gridSpan="2">
                  <a:txBody>
                    <a:bodyPr/>
                    <a:lstStyle/>
                    <a:p>
                      <a:pPr algn="l" rtl="0" fontAlgn="b"/>
                      <a:r>
                        <a:rPr lang="en-US" sz="1000" b="0" i="1" u="none" strike="noStrike">
                          <a:solidFill>
                            <a:srgbClr val="000000"/>
                          </a:solidFill>
                          <a:latin typeface="Arial"/>
                        </a:rPr>
                        <a:t>(NT$mn)</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l" rtl="0" fontAlgn="b"/>
                      <a:r>
                        <a:rPr lang="zh-TW" altLang="en-U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zh-TW" altLang="en-U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000" b="0" i="0" u="none" strike="noStrike" dirty="0">
                          <a:solidFill>
                            <a:srgbClr val="000000"/>
                          </a:solidFill>
                          <a:latin typeface="Arial"/>
                        </a:rPr>
                        <a:t>2013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000" b="0" i="0" u="none" strike="noStrike">
                          <a:solidFill>
                            <a:srgbClr val="000000"/>
                          </a:solidFill>
                          <a:latin typeface="Arial"/>
                        </a:rPr>
                        <a:t>2014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000" b="0" i="0" u="none" strike="noStrike">
                          <a:solidFill>
                            <a:srgbClr val="000000"/>
                          </a:solidFill>
                          <a:latin typeface="Arial"/>
                        </a:rPr>
                        <a:t>2015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000" b="0" i="0" u="none" strike="noStrike">
                          <a:solidFill>
                            <a:srgbClr val="000000"/>
                          </a:solidFill>
                          <a:latin typeface="Arial"/>
                        </a:rPr>
                        <a:t>2016</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000" b="0" i="0" u="none" strike="noStrike">
                          <a:solidFill>
                            <a:srgbClr val="000000"/>
                          </a:solidFill>
                          <a:latin typeface="Arial"/>
                        </a:rPr>
                        <a:t>2017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000" b="0" i="0" u="none" strike="noStrike">
                          <a:solidFill>
                            <a:srgbClr val="000000"/>
                          </a:solidFill>
                          <a:latin typeface="Arial"/>
                        </a:rPr>
                        <a:t>2018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000" b="0" i="0" u="none" strike="noStrike" dirty="0">
                          <a:solidFill>
                            <a:srgbClr val="000000"/>
                          </a:solidFill>
                          <a:latin typeface="Arial"/>
                        </a:rPr>
                        <a:t>2019</a:t>
                      </a: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rtl="0" fontAlgn="b"/>
                      <a:r>
                        <a:rPr lang="en-US" altLang="zh-TW" sz="1000" b="0" i="0" u="none" strike="noStrike" dirty="0">
                          <a:solidFill>
                            <a:srgbClr val="000000"/>
                          </a:solidFill>
                          <a:latin typeface="+mj-lt"/>
                        </a:rPr>
                        <a:t>2020</a:t>
                      </a: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16540">
                <a:tc>
                  <a:txBody>
                    <a:bodyPr/>
                    <a:lstStyle/>
                    <a:p>
                      <a:pPr algn="l" fontAlgn="b"/>
                      <a:r>
                        <a:rPr lang="zh-TW" altLang="en-US" sz="1000" b="0" i="1"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TW" altLang="en-U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TW" altLang="en-U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zh-TW" altLang="en-U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zh-TW" altLang="en-U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zh-TW" altLang="en-U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zh-TW" altLang="en-U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zh-TW" altLang="en-U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zh-TW" altLang="en-U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zh-TW" altLang="en-U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zh-TW" altLang="en-US" sz="1000" b="0" i="0" u="none" strike="noStrike">
                        <a:solidFill>
                          <a:srgbClr val="000000"/>
                        </a:solidFill>
                        <a:latin typeface="Arial"/>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endParaRPr lang="zh-TW" altLang="en-US" sz="1000" b="0" i="0" u="none" strike="noStrike" dirty="0">
                        <a:solidFill>
                          <a:srgbClr val="000000"/>
                        </a:solidFill>
                        <a:latin typeface="+mj-lt"/>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xmlns="" val="10003"/>
                  </a:ext>
                </a:extLst>
              </a:tr>
              <a:tr h="216540">
                <a:tc gridSpan="2">
                  <a:txBody>
                    <a:bodyPr/>
                    <a:lstStyle/>
                    <a:p>
                      <a:pPr algn="l" rtl="0" fontAlgn="b"/>
                      <a:r>
                        <a:rPr lang="en-US" sz="1000" b="1" i="0" u="sng" strike="noStrike">
                          <a:solidFill>
                            <a:srgbClr val="000000"/>
                          </a:solidFill>
                          <a:latin typeface="Arial"/>
                        </a:rPr>
                        <a:t>Assets</a:t>
                      </a:r>
                    </a:p>
                  </a:txBody>
                  <a:tcPr marL="0" marR="0" marT="0" marB="0" anchor="ctr">
                    <a:lnL>
                      <a:noFill/>
                    </a:lnL>
                    <a:lnR>
                      <a:noFill/>
                    </a:lnR>
                    <a:lnT>
                      <a:noFill/>
                    </a:lnT>
                    <a:lnB>
                      <a:noFill/>
                    </a:lnB>
                    <a:solidFill>
                      <a:srgbClr val="F2F2F2"/>
                    </a:solidFill>
                  </a:tcPr>
                </a:tc>
                <a:tc hMerge="1">
                  <a:txBody>
                    <a:bodyPr/>
                    <a:lstStyle/>
                    <a:p>
                      <a:endParaRPr lang="zh-TW" altLang="en-US"/>
                    </a:p>
                  </a:txBody>
                  <a:tcPr/>
                </a:tc>
                <a:tc>
                  <a:txBody>
                    <a:bodyPr/>
                    <a:lstStyle/>
                    <a:p>
                      <a:pPr algn="l" rtl="0" fontAlgn="b"/>
                      <a:r>
                        <a:rPr lang="zh-TW" altLang="en-US" sz="1000" b="0" i="0" u="none" strike="noStrike">
                          <a:solidFill>
                            <a:srgbClr val="000000"/>
                          </a:solidFill>
                          <a:latin typeface="Arial"/>
                        </a:rPr>
                        <a:t>　</a:t>
                      </a:r>
                    </a:p>
                  </a:txBody>
                  <a:tcPr marL="0" marR="0" marT="0" marB="0" anchor="ctr">
                    <a:lnL>
                      <a:noFill/>
                    </a:lnL>
                    <a:lnR>
                      <a:noFill/>
                    </a:lnR>
                    <a:lnT>
                      <a:noFill/>
                    </a:lnT>
                    <a:lnB>
                      <a:noFill/>
                    </a:lnB>
                    <a:solidFill>
                      <a:srgbClr val="F2F2F2"/>
                    </a:solidFill>
                  </a:tcPr>
                </a:tc>
                <a:tc>
                  <a:txBody>
                    <a:bodyPr/>
                    <a:lstStyle/>
                    <a:p>
                      <a:pPr algn="l" rtl="0" fontAlgn="b"/>
                      <a:r>
                        <a:rPr lang="zh-TW" altLang="en-US" sz="1000" b="0" i="0" u="none" strike="noStrike">
                          <a:solidFill>
                            <a:srgbClr val="000000"/>
                          </a:solidFill>
                          <a:latin typeface="Arial"/>
                        </a:rPr>
                        <a:t>　</a:t>
                      </a:r>
                    </a:p>
                  </a:txBody>
                  <a:tcPr marL="0" marR="0" marT="0" marB="0" anchor="ctr">
                    <a:lnL>
                      <a:noFill/>
                    </a:lnL>
                    <a:lnR>
                      <a:noFill/>
                    </a:lnR>
                    <a:lnT>
                      <a:noFill/>
                    </a:lnT>
                    <a:lnB>
                      <a:noFill/>
                    </a:lnB>
                    <a:solidFill>
                      <a:srgbClr val="F2F2F2"/>
                    </a:solidFill>
                  </a:tcPr>
                </a:tc>
                <a:tc>
                  <a:txBody>
                    <a:bodyPr/>
                    <a:lstStyle/>
                    <a:p>
                      <a:pPr algn="ctr" rtl="0" fontAlgn="b"/>
                      <a:r>
                        <a:rPr lang="zh-TW" altLang="en-US" sz="1000" b="0" i="0" u="none" strike="noStrike">
                          <a:solidFill>
                            <a:srgbClr val="000000"/>
                          </a:solidFill>
                          <a:latin typeface="Arial"/>
                        </a:rPr>
                        <a:t>　</a:t>
                      </a:r>
                    </a:p>
                  </a:txBody>
                  <a:tcPr marL="0" marR="0" marT="0" marB="0" anchor="ctr">
                    <a:lnL>
                      <a:noFill/>
                    </a:lnL>
                    <a:lnR>
                      <a:noFill/>
                    </a:lnR>
                    <a:lnT>
                      <a:noFill/>
                    </a:lnT>
                    <a:lnB>
                      <a:noFill/>
                    </a:lnB>
                    <a:solidFill>
                      <a:srgbClr val="F2F2F2"/>
                    </a:solidFill>
                  </a:tcPr>
                </a:tc>
                <a:tc>
                  <a:txBody>
                    <a:bodyPr/>
                    <a:lstStyle/>
                    <a:p>
                      <a:pPr algn="ctr" rtl="0" fontAlgn="b"/>
                      <a:r>
                        <a:rPr lang="zh-TW" altLang="en-US" sz="1000" b="0" i="0" u="none" strike="noStrike">
                          <a:solidFill>
                            <a:srgbClr val="000000"/>
                          </a:solidFill>
                          <a:latin typeface="Arial"/>
                        </a:rPr>
                        <a:t>　</a:t>
                      </a:r>
                    </a:p>
                  </a:txBody>
                  <a:tcPr marL="0" marR="0" marT="0" marB="0" anchor="ctr">
                    <a:lnL>
                      <a:noFill/>
                    </a:lnL>
                    <a:lnR>
                      <a:noFill/>
                    </a:lnR>
                    <a:lnT>
                      <a:noFill/>
                    </a:lnT>
                    <a:lnB>
                      <a:noFill/>
                    </a:lnB>
                    <a:solidFill>
                      <a:srgbClr val="F2F2F2"/>
                    </a:solidFill>
                  </a:tcPr>
                </a:tc>
                <a:tc>
                  <a:txBody>
                    <a:bodyPr/>
                    <a:lstStyle/>
                    <a:p>
                      <a:pPr algn="ctr" rtl="0" fontAlgn="b"/>
                      <a:r>
                        <a:rPr lang="zh-TW" altLang="en-US" sz="1000" b="0" i="0" u="none" strike="noStrike">
                          <a:solidFill>
                            <a:srgbClr val="000000"/>
                          </a:solidFill>
                          <a:latin typeface="Arial"/>
                        </a:rPr>
                        <a:t>　</a:t>
                      </a:r>
                    </a:p>
                  </a:txBody>
                  <a:tcPr marL="0" marR="0" marT="0" marB="0" anchor="ctr">
                    <a:lnL>
                      <a:noFill/>
                    </a:lnL>
                    <a:lnR>
                      <a:noFill/>
                    </a:lnR>
                    <a:lnT>
                      <a:noFill/>
                    </a:lnT>
                    <a:lnB>
                      <a:noFill/>
                    </a:lnB>
                    <a:solidFill>
                      <a:srgbClr val="F2F2F2"/>
                    </a:solidFill>
                  </a:tcPr>
                </a:tc>
                <a:tc>
                  <a:txBody>
                    <a:bodyPr/>
                    <a:lstStyle/>
                    <a:p>
                      <a:pPr algn="ctr" rtl="0" fontAlgn="b"/>
                      <a:r>
                        <a:rPr lang="zh-TW" altLang="en-US" sz="1000" b="0" i="0" u="none" strike="noStrike">
                          <a:solidFill>
                            <a:srgbClr val="000000"/>
                          </a:solidFill>
                          <a:latin typeface="Arial"/>
                        </a:rPr>
                        <a:t>　</a:t>
                      </a:r>
                    </a:p>
                  </a:txBody>
                  <a:tcPr marL="0" marR="0" marT="0" marB="0" anchor="ctr">
                    <a:lnL>
                      <a:noFill/>
                    </a:lnL>
                    <a:lnR>
                      <a:noFill/>
                    </a:lnR>
                    <a:lnT>
                      <a:noFill/>
                    </a:lnT>
                    <a:lnB>
                      <a:noFill/>
                    </a:lnB>
                    <a:solidFill>
                      <a:srgbClr val="F2F2F2"/>
                    </a:solidFill>
                  </a:tcPr>
                </a:tc>
                <a:tc>
                  <a:txBody>
                    <a:bodyPr/>
                    <a:lstStyle/>
                    <a:p>
                      <a:pPr algn="ctr" rtl="0" fontAlgn="b"/>
                      <a:r>
                        <a:rPr lang="zh-TW" altLang="en-US" sz="1000" b="0" i="0" u="none" strike="noStrike">
                          <a:solidFill>
                            <a:srgbClr val="000000"/>
                          </a:solidFill>
                          <a:latin typeface="Arial"/>
                        </a:rPr>
                        <a:t>　</a:t>
                      </a:r>
                    </a:p>
                  </a:txBody>
                  <a:tcPr marL="0" marR="0" marT="0" marB="0" anchor="ctr">
                    <a:lnL>
                      <a:noFill/>
                    </a:lnL>
                    <a:lnR>
                      <a:noFill/>
                    </a:lnR>
                    <a:lnT>
                      <a:noFill/>
                    </a:lnT>
                    <a:lnB>
                      <a:noFill/>
                    </a:lnB>
                    <a:solidFill>
                      <a:srgbClr val="F2F2F2"/>
                    </a:solidFill>
                  </a:tcPr>
                </a:tc>
                <a:tc>
                  <a:txBody>
                    <a:bodyPr/>
                    <a:lstStyle/>
                    <a:p>
                      <a:pPr algn="ctr" rtl="0" fontAlgn="b"/>
                      <a:r>
                        <a:rPr lang="zh-TW" altLang="en-US" sz="1000" b="0" i="0" u="none" strike="noStrike">
                          <a:solidFill>
                            <a:srgbClr val="000000"/>
                          </a:solidFill>
                          <a:latin typeface="Arial"/>
                        </a:rPr>
                        <a:t>　</a:t>
                      </a:r>
                    </a:p>
                  </a:txBody>
                  <a:tcPr marL="0" marR="0" marT="0" marB="0" anchor="ctr">
                    <a:lnL>
                      <a:noFill/>
                    </a:lnL>
                    <a:lnR>
                      <a:noFill/>
                    </a:lnR>
                    <a:lnT>
                      <a:noFill/>
                    </a:lnT>
                    <a:lnB>
                      <a:noFill/>
                    </a:lnB>
                    <a:solidFill>
                      <a:srgbClr val="F2F2F2"/>
                    </a:solidFill>
                  </a:tcPr>
                </a:tc>
                <a:tc>
                  <a:txBody>
                    <a:bodyPr/>
                    <a:lstStyle/>
                    <a:p>
                      <a:pPr algn="ctr" rtl="0" fontAlgn="b"/>
                      <a:r>
                        <a:rPr lang="zh-TW" altLang="en-US" sz="1000" b="0" i="0" u="none" strike="noStrike">
                          <a:solidFill>
                            <a:srgbClr val="000000"/>
                          </a:solidFill>
                          <a:latin typeface="Arial"/>
                        </a:rPr>
                        <a:t>　</a:t>
                      </a:r>
                    </a:p>
                  </a:txBody>
                  <a:tcPr marL="0" marR="0" marT="0" marB="0" anchor="ctr">
                    <a:lnL>
                      <a:noFill/>
                    </a:lnL>
                    <a:lnR>
                      <a:noFill/>
                    </a:lnR>
                    <a:lnT>
                      <a:noFill/>
                    </a:lnT>
                    <a:lnB>
                      <a:noFill/>
                    </a:lnB>
                    <a:solidFill>
                      <a:srgbClr val="F2F2F2"/>
                    </a:solidFill>
                  </a:tcPr>
                </a:tc>
                <a:tc>
                  <a:txBody>
                    <a:bodyPr/>
                    <a:lstStyle/>
                    <a:p>
                      <a:pPr algn="ctr" rtl="0" fontAlgn="b"/>
                      <a:r>
                        <a:rPr lang="zh-TW" altLang="en-US" sz="1000" b="0" i="0" u="none" strike="noStrike" dirty="0">
                          <a:solidFill>
                            <a:srgbClr val="000000"/>
                          </a:solidFill>
                          <a:latin typeface="+mj-lt"/>
                        </a:rPr>
                        <a:t>　</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xmlns="" val="10004"/>
                  </a:ext>
                </a:extLst>
              </a:tr>
              <a:tr h="242530">
                <a:tc>
                  <a:txBody>
                    <a:bodyPr/>
                    <a:lstStyle/>
                    <a:p>
                      <a:pPr algn="l" fontAlgn="b"/>
                      <a:endParaRPr lang="zh-TW" altLang="en-US" sz="1000" b="0" i="0" u="none" strike="noStrike">
                        <a:solidFill>
                          <a:srgbClr val="000000"/>
                        </a:solidFill>
                        <a:latin typeface="Arial"/>
                      </a:endParaRPr>
                    </a:p>
                  </a:txBody>
                  <a:tcPr marL="0" marR="0" marT="0" marB="0" anchor="ctr">
                    <a:lnL>
                      <a:noFill/>
                    </a:lnL>
                    <a:lnR>
                      <a:noFill/>
                    </a:lnR>
                    <a:lnT>
                      <a:noFill/>
                    </a:lnT>
                    <a:lnB>
                      <a:noFill/>
                    </a:lnB>
                  </a:tcPr>
                </a:tc>
                <a:tc gridSpan="3">
                  <a:txBody>
                    <a:bodyPr/>
                    <a:lstStyle/>
                    <a:p>
                      <a:pPr algn="l" rtl="0" fontAlgn="b"/>
                      <a:r>
                        <a:rPr lang="en-US" sz="1000" b="0" i="0" u="none" strike="noStrike" dirty="0">
                          <a:solidFill>
                            <a:srgbClr val="000000"/>
                          </a:solidFill>
                          <a:latin typeface="Arial"/>
                        </a:rPr>
                        <a:t>Cash and cash equivalents</a:t>
                      </a:r>
                    </a:p>
                  </a:txBody>
                  <a:tcPr marL="0" marR="0" marT="0"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a:txBody>
                    <a:bodyPr/>
                    <a:lstStyle/>
                    <a:p>
                      <a:pPr algn="ctr" rtl="0" fontAlgn="b"/>
                      <a:r>
                        <a:rPr lang="en-US" altLang="zh-TW" sz="1000" b="0" i="0" u="none" strike="noStrike">
                          <a:solidFill>
                            <a:srgbClr val="000000"/>
                          </a:solidFill>
                          <a:latin typeface="Arial"/>
                        </a:rPr>
                        <a:t>1,536</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2,685</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3,662</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5,628</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18,794</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35,214</a:t>
                      </a:r>
                    </a:p>
                  </a:txBody>
                  <a:tcPr marL="0" marR="0" marT="0" marB="0" anchor="ctr">
                    <a:lnL>
                      <a:noFill/>
                    </a:lnL>
                    <a:lnR>
                      <a:noFill/>
                    </a:lnR>
                    <a:lnT>
                      <a:noFill/>
                    </a:lnT>
                    <a:lnB>
                      <a:noFill/>
                    </a:lnB>
                  </a:tcPr>
                </a:tc>
                <a:tc>
                  <a:txBody>
                    <a:bodyPr/>
                    <a:lstStyle/>
                    <a:p>
                      <a:pPr algn="ctr" rtl="0" fontAlgn="b"/>
                      <a:r>
                        <a:rPr lang="en-US" altLang="zh-TW" sz="1000" b="0" i="0" u="none" strike="noStrike" dirty="0">
                          <a:solidFill>
                            <a:srgbClr val="000000"/>
                          </a:solidFill>
                          <a:latin typeface="Arial"/>
                        </a:rPr>
                        <a:t>32,822</a:t>
                      </a:r>
                    </a:p>
                  </a:txBody>
                  <a:tcPr marL="0" marR="0" marT="0" marB="0" anchor="ctr">
                    <a:lnL>
                      <a:noFill/>
                    </a:lnL>
                    <a:lnR>
                      <a:noFill/>
                    </a:lnR>
                    <a:lnT>
                      <a:noFill/>
                    </a:lnT>
                    <a:lnB>
                      <a:noFill/>
                    </a:lnB>
                  </a:tcPr>
                </a:tc>
                <a:tc>
                  <a:txBody>
                    <a:bodyPr/>
                    <a:lstStyle/>
                    <a:p>
                      <a:pPr algn="ctr" rtl="0" fontAlgn="b"/>
                      <a:r>
                        <a:rPr lang="en-US" altLang="zh-TW" sz="1000" b="0" i="0" u="none" strike="noStrike" dirty="0">
                          <a:solidFill>
                            <a:srgbClr val="000000"/>
                          </a:solidFill>
                          <a:latin typeface="Arial"/>
                        </a:rPr>
                        <a:t>22,439</a:t>
                      </a:r>
                    </a:p>
                  </a:txBody>
                  <a:tcPr marL="0" marR="0" marT="0" marB="0" anchor="ctr">
                    <a:lnL>
                      <a:noFill/>
                    </a:lnL>
                    <a:lnR>
                      <a:noFill/>
                    </a:lnR>
                    <a:lnT>
                      <a:noFill/>
                    </a:lnT>
                    <a:lnB>
                      <a:noFill/>
                    </a:lnB>
                  </a:tcPr>
                </a:tc>
                <a:extLst>
                  <a:ext uri="{0D108BD9-81ED-4DB2-BD59-A6C34878D82A}">
                    <a16:rowId xmlns:a16="http://schemas.microsoft.com/office/drawing/2014/main" xmlns="" val="10005"/>
                  </a:ext>
                </a:extLst>
              </a:tr>
              <a:tr h="242530">
                <a:tc>
                  <a:txBody>
                    <a:bodyPr/>
                    <a:lstStyle/>
                    <a:p>
                      <a:pPr algn="l" fontAlgn="b"/>
                      <a:endParaRPr lang="zh-TW" altLang="en-US" sz="1000" b="0" i="0" u="none" strike="noStrike">
                        <a:solidFill>
                          <a:srgbClr val="000000"/>
                        </a:solidFill>
                        <a:latin typeface="Arial"/>
                      </a:endParaRPr>
                    </a:p>
                  </a:txBody>
                  <a:tcPr marL="0" marR="0" marT="0" marB="0" anchor="ctr">
                    <a:lnL>
                      <a:noFill/>
                    </a:lnL>
                    <a:lnR>
                      <a:noFill/>
                    </a:lnR>
                    <a:lnT>
                      <a:noFill/>
                    </a:lnT>
                    <a:lnB>
                      <a:noFill/>
                    </a:lnB>
                  </a:tcPr>
                </a:tc>
                <a:tc gridSpan="2">
                  <a:txBody>
                    <a:bodyPr/>
                    <a:lstStyle/>
                    <a:p>
                      <a:pPr algn="l" rtl="0" fontAlgn="b"/>
                      <a:r>
                        <a:rPr lang="en-US" sz="1000" b="0" i="0" u="none" strike="noStrike" dirty="0">
                          <a:solidFill>
                            <a:srgbClr val="000000"/>
                          </a:solidFill>
                          <a:latin typeface="Arial"/>
                        </a:rPr>
                        <a:t>Account receivable</a:t>
                      </a:r>
                    </a:p>
                  </a:txBody>
                  <a:tcPr marL="0" marR="0" marT="0" marB="0" anchor="ctr">
                    <a:lnL>
                      <a:noFill/>
                    </a:lnL>
                    <a:lnR>
                      <a:noFill/>
                    </a:lnR>
                    <a:lnT>
                      <a:noFill/>
                    </a:lnT>
                    <a:lnB>
                      <a:noFill/>
                    </a:lnB>
                  </a:tcPr>
                </a:tc>
                <a:tc hMerge="1">
                  <a:txBody>
                    <a:bodyPr/>
                    <a:lstStyle/>
                    <a:p>
                      <a:endParaRPr lang="zh-TW" altLang="en-US"/>
                    </a:p>
                  </a:txBody>
                  <a:tcPr/>
                </a:tc>
                <a:tc>
                  <a:txBody>
                    <a:bodyPr/>
                    <a:lstStyle/>
                    <a:p>
                      <a:pPr algn="l"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3,165</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3,694</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4,538</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7,642</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7,869</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9,226</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8,140</a:t>
                      </a:r>
                    </a:p>
                  </a:txBody>
                  <a:tcPr marL="0" marR="0" marT="0" marB="0" anchor="ctr">
                    <a:lnL>
                      <a:noFill/>
                    </a:lnL>
                    <a:lnR>
                      <a:noFill/>
                    </a:lnR>
                    <a:lnT>
                      <a:noFill/>
                    </a:lnT>
                    <a:lnB>
                      <a:noFill/>
                    </a:lnB>
                  </a:tcPr>
                </a:tc>
                <a:tc>
                  <a:txBody>
                    <a:bodyPr/>
                    <a:lstStyle/>
                    <a:p>
                      <a:pPr algn="ctr" rtl="0" fontAlgn="b"/>
                      <a:r>
                        <a:rPr lang="en-US" altLang="zh-TW" sz="1000" b="0" i="0" u="none" strike="noStrike" dirty="0">
                          <a:solidFill>
                            <a:srgbClr val="000000"/>
                          </a:solidFill>
                          <a:latin typeface="Arial"/>
                        </a:rPr>
                        <a:t>8,037</a:t>
                      </a:r>
                    </a:p>
                  </a:txBody>
                  <a:tcPr marL="0" marR="0" marT="0" marB="0" anchor="ctr">
                    <a:lnL>
                      <a:noFill/>
                    </a:lnL>
                    <a:lnR>
                      <a:noFill/>
                    </a:lnR>
                    <a:lnT>
                      <a:noFill/>
                    </a:lnT>
                    <a:lnB>
                      <a:noFill/>
                    </a:lnB>
                  </a:tcPr>
                </a:tc>
                <a:extLst>
                  <a:ext uri="{0D108BD9-81ED-4DB2-BD59-A6C34878D82A}">
                    <a16:rowId xmlns:a16="http://schemas.microsoft.com/office/drawing/2014/main" xmlns="" val="10006"/>
                  </a:ext>
                </a:extLst>
              </a:tr>
              <a:tr h="242530">
                <a:tc>
                  <a:txBody>
                    <a:bodyPr/>
                    <a:lstStyle/>
                    <a:p>
                      <a:pPr algn="l" fontAlgn="b"/>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l" rtl="0" fontAlgn="b"/>
                      <a:r>
                        <a:rPr lang="en-US" sz="1000" b="0" i="0" u="none" strike="noStrike">
                          <a:solidFill>
                            <a:srgbClr val="000000"/>
                          </a:solidFill>
                          <a:latin typeface="Arial"/>
                        </a:rPr>
                        <a:t>Inventories</a:t>
                      </a:r>
                    </a:p>
                  </a:txBody>
                  <a:tcPr marL="0" marR="0" marT="0" marB="0" anchor="ctr">
                    <a:lnL>
                      <a:noFill/>
                    </a:lnL>
                    <a:lnR>
                      <a:noFill/>
                    </a:lnR>
                    <a:lnT>
                      <a:noFill/>
                    </a:lnT>
                    <a:lnB>
                      <a:noFill/>
                    </a:lnB>
                  </a:tcPr>
                </a:tc>
                <a:tc>
                  <a:txBody>
                    <a:bodyPr/>
                    <a:lstStyle/>
                    <a:p>
                      <a:pPr algn="l" fontAlgn="ctr"/>
                      <a:endParaRPr lang="zh-TW" altLang="en-US" sz="1000" b="0" i="0" u="none" strike="noStrike" dirty="0">
                        <a:solidFill>
                          <a:srgbClr val="000000"/>
                        </a:solidFill>
                        <a:latin typeface="Arial"/>
                      </a:endParaRPr>
                    </a:p>
                  </a:txBody>
                  <a:tcPr marL="0" marR="0" marT="0" marB="0" anchor="ctr">
                    <a:lnL>
                      <a:noFill/>
                    </a:lnL>
                    <a:lnR>
                      <a:noFill/>
                    </a:lnR>
                    <a:lnT>
                      <a:noFill/>
                    </a:lnT>
                    <a:lnB>
                      <a:noFill/>
                    </a:lnB>
                  </a:tcPr>
                </a:tc>
                <a:tc>
                  <a:txBody>
                    <a:bodyPr/>
                    <a:lstStyle/>
                    <a:p>
                      <a:pPr algn="l" fontAlgn="ctr"/>
                      <a:endParaRPr lang="zh-TW" altLang="en-US" sz="1000" b="0" i="0" u="none" strike="noStrike" dirty="0">
                        <a:solidFill>
                          <a:srgbClr val="000000"/>
                        </a:solidFill>
                        <a:latin typeface="Arial"/>
                      </a:endParaRPr>
                    </a:p>
                  </a:txBody>
                  <a:tcPr marL="0" marR="0" marT="0" marB="0" anchor="ctr">
                    <a:lnL>
                      <a:noFill/>
                    </a:lnL>
                    <a:lnR>
                      <a:noFill/>
                    </a:lnR>
                    <a:lnT>
                      <a:noFill/>
                    </a:lnT>
                    <a:lnB>
                      <a:noFill/>
                    </a:lnB>
                  </a:tcPr>
                </a:tc>
                <a:tc>
                  <a:txBody>
                    <a:bodyPr/>
                    <a:lstStyle/>
                    <a:p>
                      <a:pPr algn="ctr" rtl="0" fontAlgn="b"/>
                      <a:r>
                        <a:rPr lang="en-US" altLang="zh-TW" sz="1000" b="0" i="0" u="none" strike="noStrike" dirty="0">
                          <a:solidFill>
                            <a:srgbClr val="000000"/>
                          </a:solidFill>
                          <a:latin typeface="Arial"/>
                        </a:rPr>
                        <a:t>3,291</a:t>
                      </a:r>
                    </a:p>
                  </a:txBody>
                  <a:tcPr marL="0" marR="0" marT="0" marB="0" anchor="ctr">
                    <a:lnL>
                      <a:noFill/>
                    </a:lnL>
                    <a:lnR>
                      <a:noFill/>
                    </a:lnR>
                    <a:lnT>
                      <a:noFill/>
                    </a:lnT>
                    <a:lnB>
                      <a:noFill/>
                    </a:lnB>
                  </a:tcPr>
                </a:tc>
                <a:tc>
                  <a:txBody>
                    <a:bodyPr/>
                    <a:lstStyle/>
                    <a:p>
                      <a:pPr algn="ctr" rtl="0" fontAlgn="b"/>
                      <a:r>
                        <a:rPr lang="en-US" altLang="zh-TW" sz="1000" b="0" i="0" u="none" strike="noStrike" dirty="0">
                          <a:solidFill>
                            <a:srgbClr val="000000"/>
                          </a:solidFill>
                          <a:latin typeface="Arial"/>
                        </a:rPr>
                        <a:t>2,829</a:t>
                      </a:r>
                    </a:p>
                  </a:txBody>
                  <a:tcPr marL="0" marR="0" marT="0" marB="0" anchor="ctr">
                    <a:lnL>
                      <a:noFill/>
                    </a:lnL>
                    <a:lnR>
                      <a:noFill/>
                    </a:lnR>
                    <a:lnT>
                      <a:noFill/>
                    </a:lnT>
                    <a:lnB>
                      <a:noFill/>
                    </a:lnB>
                  </a:tcPr>
                </a:tc>
                <a:tc>
                  <a:txBody>
                    <a:bodyPr/>
                    <a:lstStyle/>
                    <a:p>
                      <a:pPr algn="ctr" rtl="0" fontAlgn="b"/>
                      <a:r>
                        <a:rPr lang="en-US" altLang="zh-TW" sz="1000" b="0" i="0" u="none" strike="noStrike" dirty="0">
                          <a:solidFill>
                            <a:srgbClr val="000000"/>
                          </a:solidFill>
                          <a:latin typeface="Arial"/>
                        </a:rPr>
                        <a:t>3,262</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7,307</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7,347</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7,040</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6,849</a:t>
                      </a:r>
                    </a:p>
                  </a:txBody>
                  <a:tcPr marL="0" marR="0" marT="0" marB="0" anchor="ctr">
                    <a:lnL>
                      <a:noFill/>
                    </a:lnL>
                    <a:lnR>
                      <a:noFill/>
                    </a:lnR>
                    <a:lnT>
                      <a:noFill/>
                    </a:lnT>
                    <a:lnB>
                      <a:noFill/>
                    </a:lnB>
                  </a:tcPr>
                </a:tc>
                <a:tc>
                  <a:txBody>
                    <a:bodyPr/>
                    <a:lstStyle/>
                    <a:p>
                      <a:pPr algn="ctr" rtl="0" fontAlgn="b"/>
                      <a:r>
                        <a:rPr lang="en-US" altLang="zh-TW" sz="1000" b="0" i="0" u="none" strike="noStrike" dirty="0">
                          <a:solidFill>
                            <a:srgbClr val="000000"/>
                          </a:solidFill>
                          <a:latin typeface="Arial"/>
                        </a:rPr>
                        <a:t>7,208</a:t>
                      </a:r>
                    </a:p>
                  </a:txBody>
                  <a:tcPr marL="0" marR="0" marT="0" marB="0" anchor="ctr">
                    <a:lnL>
                      <a:noFill/>
                    </a:lnL>
                    <a:lnR>
                      <a:noFill/>
                    </a:lnR>
                    <a:lnT>
                      <a:noFill/>
                    </a:lnT>
                    <a:lnB>
                      <a:noFill/>
                    </a:lnB>
                  </a:tcPr>
                </a:tc>
                <a:extLst>
                  <a:ext uri="{0D108BD9-81ED-4DB2-BD59-A6C34878D82A}">
                    <a16:rowId xmlns:a16="http://schemas.microsoft.com/office/drawing/2014/main" xmlns="" val="10007"/>
                  </a:ext>
                </a:extLst>
              </a:tr>
              <a:tr h="242530">
                <a:tc>
                  <a:txBody>
                    <a:bodyPr/>
                    <a:lstStyle/>
                    <a:p>
                      <a:pPr algn="l" fontAlgn="b"/>
                      <a:endParaRPr lang="zh-TW" altLang="en-US" sz="1000" b="0" i="0" u="none" strike="noStrike">
                        <a:solidFill>
                          <a:srgbClr val="000000"/>
                        </a:solidFill>
                        <a:latin typeface="Arial"/>
                      </a:endParaRPr>
                    </a:p>
                  </a:txBody>
                  <a:tcPr marL="0" marR="0" marT="0" marB="0" anchor="ctr">
                    <a:lnL>
                      <a:noFill/>
                    </a:lnL>
                    <a:lnR>
                      <a:noFill/>
                    </a:lnR>
                    <a:lnT>
                      <a:noFill/>
                    </a:lnT>
                    <a:lnB>
                      <a:noFill/>
                    </a:lnB>
                  </a:tcPr>
                </a:tc>
                <a:tc gridSpan="3">
                  <a:txBody>
                    <a:bodyPr/>
                    <a:lstStyle/>
                    <a:p>
                      <a:pPr algn="l" rtl="0" fontAlgn="b"/>
                      <a:r>
                        <a:rPr lang="en-US" sz="1000" b="0" i="0" u="none" strike="noStrike">
                          <a:solidFill>
                            <a:srgbClr val="000000"/>
                          </a:solidFill>
                          <a:latin typeface="Arial"/>
                        </a:rPr>
                        <a:t>Property, plant and equipment</a:t>
                      </a:r>
                    </a:p>
                  </a:txBody>
                  <a:tcPr marL="0" marR="0" marT="0"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a:txBody>
                    <a:bodyPr/>
                    <a:lstStyle/>
                    <a:p>
                      <a:pPr algn="ctr" rtl="0" fontAlgn="b"/>
                      <a:r>
                        <a:rPr lang="en-US" altLang="zh-TW" sz="1000" b="0" i="0" u="none" strike="noStrike">
                          <a:solidFill>
                            <a:srgbClr val="000000"/>
                          </a:solidFill>
                          <a:latin typeface="Arial"/>
                        </a:rPr>
                        <a:t>9,796</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8,972</a:t>
                      </a:r>
                    </a:p>
                  </a:txBody>
                  <a:tcPr marL="0" marR="0" marT="0" marB="0" anchor="ctr">
                    <a:lnL>
                      <a:noFill/>
                    </a:lnL>
                    <a:lnR>
                      <a:noFill/>
                    </a:lnR>
                    <a:lnT>
                      <a:noFill/>
                    </a:lnT>
                    <a:lnB>
                      <a:noFill/>
                    </a:lnB>
                  </a:tcPr>
                </a:tc>
                <a:tc>
                  <a:txBody>
                    <a:bodyPr/>
                    <a:lstStyle/>
                    <a:p>
                      <a:pPr algn="ctr" rtl="0" fontAlgn="b"/>
                      <a:r>
                        <a:rPr lang="en-US" altLang="zh-TW" sz="1000" b="0" i="0" u="none" strike="noStrike" dirty="0">
                          <a:solidFill>
                            <a:srgbClr val="000000"/>
                          </a:solidFill>
                          <a:latin typeface="Arial"/>
                        </a:rPr>
                        <a:t>9,361</a:t>
                      </a:r>
                    </a:p>
                  </a:txBody>
                  <a:tcPr marL="0" marR="0" marT="0" marB="0" anchor="ctr">
                    <a:lnL>
                      <a:noFill/>
                    </a:lnL>
                    <a:lnR>
                      <a:noFill/>
                    </a:lnR>
                    <a:lnT>
                      <a:noFill/>
                    </a:lnT>
                    <a:lnB>
                      <a:noFill/>
                    </a:lnB>
                  </a:tcPr>
                </a:tc>
                <a:tc>
                  <a:txBody>
                    <a:bodyPr/>
                    <a:lstStyle/>
                    <a:p>
                      <a:pPr algn="ctr" rtl="0" fontAlgn="b"/>
                      <a:r>
                        <a:rPr lang="en-US" altLang="zh-TW" sz="1000" b="0" i="0" u="none" strike="noStrike" dirty="0">
                          <a:solidFill>
                            <a:srgbClr val="000000"/>
                          </a:solidFill>
                          <a:latin typeface="Arial"/>
                        </a:rPr>
                        <a:t>31,036</a:t>
                      </a:r>
                    </a:p>
                  </a:txBody>
                  <a:tcPr marL="0" marR="0" marT="0" marB="0" anchor="ctr">
                    <a:lnL>
                      <a:noFill/>
                    </a:lnL>
                    <a:lnR>
                      <a:noFill/>
                    </a:lnR>
                    <a:lnT>
                      <a:noFill/>
                    </a:lnT>
                    <a:lnB>
                      <a:noFill/>
                    </a:lnB>
                  </a:tcPr>
                </a:tc>
                <a:tc>
                  <a:txBody>
                    <a:bodyPr/>
                    <a:lstStyle/>
                    <a:p>
                      <a:pPr algn="ctr" rtl="0" fontAlgn="b"/>
                      <a:r>
                        <a:rPr lang="en-US" altLang="zh-TW" sz="1000" b="0" i="0" u="none" strike="noStrike" dirty="0">
                          <a:solidFill>
                            <a:srgbClr val="000000"/>
                          </a:solidFill>
                          <a:latin typeface="Arial"/>
                        </a:rPr>
                        <a:t>28,202</a:t>
                      </a:r>
                    </a:p>
                  </a:txBody>
                  <a:tcPr marL="0" marR="0" marT="0" marB="0" anchor="ctr">
                    <a:lnL>
                      <a:noFill/>
                    </a:lnL>
                    <a:lnR>
                      <a:noFill/>
                    </a:lnR>
                    <a:lnT>
                      <a:noFill/>
                    </a:lnT>
                    <a:lnB>
                      <a:noFill/>
                    </a:lnB>
                  </a:tcPr>
                </a:tc>
                <a:tc>
                  <a:txBody>
                    <a:bodyPr/>
                    <a:lstStyle/>
                    <a:p>
                      <a:pPr algn="ctr" rtl="0" fontAlgn="b"/>
                      <a:r>
                        <a:rPr lang="en-US" altLang="zh-TW" sz="1000" b="0" i="0" u="none" strike="noStrike" dirty="0">
                          <a:solidFill>
                            <a:srgbClr val="000000"/>
                          </a:solidFill>
                          <a:latin typeface="Arial"/>
                        </a:rPr>
                        <a:t>30,887</a:t>
                      </a:r>
                    </a:p>
                  </a:txBody>
                  <a:tcPr marL="0" marR="0" marT="0" marB="0" anchor="ctr">
                    <a:lnL>
                      <a:noFill/>
                    </a:lnL>
                    <a:lnR>
                      <a:noFill/>
                    </a:lnR>
                    <a:lnT>
                      <a:noFill/>
                    </a:lnT>
                    <a:lnB>
                      <a:noFill/>
                    </a:lnB>
                  </a:tcPr>
                </a:tc>
                <a:tc>
                  <a:txBody>
                    <a:bodyPr/>
                    <a:lstStyle/>
                    <a:p>
                      <a:pPr algn="ctr" rtl="0" fontAlgn="b"/>
                      <a:r>
                        <a:rPr lang="en-US" altLang="zh-TW" sz="1000" b="0" i="0" u="none" strike="noStrike" dirty="0">
                          <a:solidFill>
                            <a:srgbClr val="000000"/>
                          </a:solidFill>
                          <a:latin typeface="Arial"/>
                        </a:rPr>
                        <a:t>34,697</a:t>
                      </a:r>
                    </a:p>
                  </a:txBody>
                  <a:tcPr marL="0" marR="0" marT="0" marB="0" anchor="ctr">
                    <a:lnL>
                      <a:noFill/>
                    </a:lnL>
                    <a:lnR>
                      <a:noFill/>
                    </a:lnR>
                    <a:lnT>
                      <a:noFill/>
                    </a:lnT>
                    <a:lnB>
                      <a:noFill/>
                    </a:lnB>
                  </a:tcPr>
                </a:tc>
                <a:tc>
                  <a:txBody>
                    <a:bodyPr/>
                    <a:lstStyle/>
                    <a:p>
                      <a:pPr algn="ctr" rtl="0" fontAlgn="b"/>
                      <a:r>
                        <a:rPr lang="en-US" altLang="zh-TW" sz="1000" b="0" i="0" u="none" strike="noStrike" dirty="0">
                          <a:solidFill>
                            <a:srgbClr val="000000"/>
                          </a:solidFill>
                          <a:latin typeface="Arial"/>
                        </a:rPr>
                        <a:t>37,111</a:t>
                      </a:r>
                    </a:p>
                  </a:txBody>
                  <a:tcPr marL="0" marR="0" marT="0" marB="0" anchor="ctr">
                    <a:lnL>
                      <a:noFill/>
                    </a:lnL>
                    <a:lnR>
                      <a:noFill/>
                    </a:lnR>
                    <a:lnT>
                      <a:noFill/>
                    </a:lnT>
                    <a:lnB>
                      <a:noFill/>
                    </a:lnB>
                  </a:tcPr>
                </a:tc>
                <a:extLst>
                  <a:ext uri="{0D108BD9-81ED-4DB2-BD59-A6C34878D82A}">
                    <a16:rowId xmlns:a16="http://schemas.microsoft.com/office/drawing/2014/main" xmlns="" val="10008"/>
                  </a:ext>
                </a:extLst>
              </a:tr>
              <a:tr h="242530">
                <a:tc>
                  <a:txBody>
                    <a:bodyPr/>
                    <a:lstStyle/>
                    <a:p>
                      <a:pPr algn="l" fontAlgn="b"/>
                      <a:r>
                        <a:rPr lang="zh-TW" altLang="en-U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rtl="0" fontAlgn="b"/>
                      <a:r>
                        <a:rPr lang="en-US" sz="1000" b="0" i="0" u="none" strike="noStrike">
                          <a:solidFill>
                            <a:srgbClr val="000000"/>
                          </a:solidFill>
                          <a:latin typeface="Arial"/>
                        </a:rPr>
                        <a:t>Other assets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l" fontAlgn="ctr"/>
                      <a:r>
                        <a:rPr lang="zh-TW" altLang="en-U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000" b="0" i="0" u="none" strike="noStrike">
                          <a:solidFill>
                            <a:srgbClr val="000000"/>
                          </a:solidFill>
                          <a:latin typeface="Arial"/>
                        </a:rPr>
                        <a:t>3,286</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000" b="0" i="0" u="none" strike="noStrike">
                          <a:solidFill>
                            <a:srgbClr val="000000"/>
                          </a:solidFill>
                          <a:latin typeface="Arial"/>
                        </a:rPr>
                        <a:t>3,204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000" b="0" i="0" u="none" strike="noStrike">
                          <a:solidFill>
                            <a:srgbClr val="000000"/>
                          </a:solidFill>
                          <a:latin typeface="Arial"/>
                        </a:rPr>
                        <a:t>2,994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000" b="0" i="0" u="none" strike="noStrike">
                          <a:solidFill>
                            <a:srgbClr val="000000"/>
                          </a:solidFill>
                          <a:latin typeface="Arial"/>
                        </a:rPr>
                        <a:t>8,948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000" b="0" i="0" u="none" strike="noStrike">
                          <a:solidFill>
                            <a:srgbClr val="000000"/>
                          </a:solidFill>
                          <a:latin typeface="Arial"/>
                        </a:rPr>
                        <a:t>8,020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000" b="0" i="0" u="none" strike="noStrike" dirty="0">
                          <a:solidFill>
                            <a:srgbClr val="000000"/>
                          </a:solidFill>
                          <a:latin typeface="Arial"/>
                        </a:rPr>
                        <a:t>7,455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000" b="0" i="0" u="none" strike="noStrike" dirty="0">
                          <a:solidFill>
                            <a:srgbClr val="000000"/>
                          </a:solidFill>
                          <a:latin typeface="Arial"/>
                        </a:rPr>
                        <a:t>14,078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000" b="0" i="0" u="none" strike="noStrike" dirty="0">
                          <a:solidFill>
                            <a:srgbClr val="000000"/>
                          </a:solidFill>
                          <a:latin typeface="Arial"/>
                        </a:rPr>
                        <a:t>20,056</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42530">
                <a:tc gridSpan="3">
                  <a:txBody>
                    <a:bodyPr/>
                    <a:lstStyle/>
                    <a:p>
                      <a:pPr algn="l" rtl="0" fontAlgn="b"/>
                      <a:r>
                        <a:rPr lang="en-US" sz="1000" b="1" i="0" u="none" strike="noStrike">
                          <a:solidFill>
                            <a:srgbClr val="000000"/>
                          </a:solidFill>
                          <a:latin typeface="Arial"/>
                        </a:rPr>
                        <a:t>Total assets</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l" rtl="0" fontAlgn="b"/>
                      <a:r>
                        <a:rPr lang="zh-TW" altLang="en-US" sz="1000" b="1"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altLang="zh-TW" sz="1000" b="1" i="0" u="none" strike="noStrike">
                          <a:solidFill>
                            <a:srgbClr val="000000"/>
                          </a:solidFill>
                          <a:latin typeface="Arial"/>
                        </a:rPr>
                        <a:t>21,074</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altLang="zh-TW" sz="1000" b="1" i="0" u="none" strike="noStrike">
                          <a:solidFill>
                            <a:srgbClr val="000000"/>
                          </a:solidFill>
                          <a:latin typeface="Arial"/>
                        </a:rPr>
                        <a:t>21,385</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altLang="zh-TW" sz="1000" b="1" i="0" u="none" strike="noStrike">
                          <a:solidFill>
                            <a:srgbClr val="000000"/>
                          </a:solidFill>
                          <a:latin typeface="Arial"/>
                        </a:rPr>
                        <a:t>23,816</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altLang="zh-TW" sz="1000" b="1" i="0" u="none" strike="noStrike">
                          <a:solidFill>
                            <a:srgbClr val="000000"/>
                          </a:solidFill>
                          <a:latin typeface="Arial"/>
                        </a:rPr>
                        <a:t>60,560</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altLang="zh-TW" sz="1000" b="1" i="0" u="none" strike="noStrike">
                          <a:solidFill>
                            <a:srgbClr val="000000"/>
                          </a:solidFill>
                          <a:latin typeface="Arial"/>
                        </a:rPr>
                        <a:t>70,232</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altLang="zh-TW" sz="1000" b="1" i="0" u="none" strike="noStrike">
                          <a:solidFill>
                            <a:srgbClr val="000000"/>
                          </a:solidFill>
                          <a:latin typeface="Arial"/>
                        </a:rPr>
                        <a:t>89,822</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altLang="zh-TW" sz="1000" b="1" i="0" u="none" strike="noStrike" dirty="0">
                          <a:solidFill>
                            <a:srgbClr val="000000"/>
                          </a:solidFill>
                          <a:latin typeface="Arial"/>
                        </a:rPr>
                        <a:t>96,586</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altLang="zh-TW" sz="1000" b="1" i="0" u="none" strike="noStrike" dirty="0">
                          <a:solidFill>
                            <a:srgbClr val="000000"/>
                          </a:solidFill>
                          <a:latin typeface="Arial"/>
                        </a:rPr>
                        <a:t>94,852</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42530">
                <a:tc>
                  <a:txBody>
                    <a:bodyPr/>
                    <a:lstStyle/>
                    <a:p>
                      <a:pPr algn="l" fontAlgn="b"/>
                      <a:r>
                        <a:rPr lang="zh-TW" altLang="en-US" sz="1000" b="0" i="0" u="none" strike="noStrike">
                          <a:solidFill>
                            <a:srgbClr val="000000"/>
                          </a:solidFill>
                          <a:latin typeface="Arial"/>
                        </a:rPr>
                        <a:t>　</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ctr"/>
                      <a:r>
                        <a:rPr lang="zh-TW" altLang="en-US" sz="1000" b="0" i="0" u="none" strike="noStrike">
                          <a:solidFill>
                            <a:srgbClr val="000000"/>
                          </a:solidFill>
                          <a:latin typeface="Arial"/>
                        </a:rPr>
                        <a:t>　</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ctr"/>
                      <a:r>
                        <a:rPr lang="zh-TW" altLang="en-US" sz="1000" b="0" i="0" u="none" strike="noStrike">
                          <a:solidFill>
                            <a:srgbClr val="000000"/>
                          </a:solidFill>
                          <a:latin typeface="Arial"/>
                        </a:rPr>
                        <a:t>　</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ctr"/>
                      <a:r>
                        <a:rPr lang="zh-TW" altLang="en-US" sz="1000" b="0" i="0" u="none" strike="noStrike">
                          <a:solidFill>
                            <a:srgbClr val="000000"/>
                          </a:solidFill>
                          <a:latin typeface="Arial"/>
                        </a:rPr>
                        <a:t>　</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zh-TW" altLang="en-US" sz="1000" b="0" i="0" u="none" strike="noStrike">
                          <a:solidFill>
                            <a:srgbClr val="FF0000"/>
                          </a:solidFill>
                          <a:latin typeface="Arial"/>
                        </a:rPr>
                        <a:t>　</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zh-TW" altLang="en-US" sz="1000" b="0" i="0" u="none" strike="noStrike">
                          <a:solidFill>
                            <a:srgbClr val="000000"/>
                          </a:solidFill>
                          <a:latin typeface="Arial"/>
                        </a:rPr>
                        <a:t>　</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zh-TW" altLang="en-US" sz="1000" b="0" i="0" u="none" strike="noStrike">
                          <a:solidFill>
                            <a:srgbClr val="000000"/>
                          </a:solidFill>
                          <a:latin typeface="Arial"/>
                        </a:rPr>
                        <a:t>　</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zh-TW" altLang="en-US" sz="1000" b="0" i="0" u="none" strike="noStrike">
                          <a:solidFill>
                            <a:srgbClr val="000000"/>
                          </a:solidFill>
                          <a:latin typeface="Arial"/>
                        </a:rPr>
                        <a:t>　</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zh-TW" altLang="en-US" sz="1000" b="0" i="0" u="none" strike="noStrike">
                          <a:solidFill>
                            <a:srgbClr val="000000"/>
                          </a:solidFill>
                          <a:latin typeface="Arial"/>
                        </a:rPr>
                        <a:t>　</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zh-TW" altLang="en-US" sz="1000" b="0" i="0" u="none" strike="noStrike">
                          <a:solidFill>
                            <a:srgbClr val="000000"/>
                          </a:solidFill>
                          <a:latin typeface="Arial"/>
                        </a:rPr>
                        <a:t>　</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zh-TW" altLang="en-US" sz="1000" b="0" i="0" u="none" strike="noStrike">
                          <a:solidFill>
                            <a:srgbClr val="000000"/>
                          </a:solidFill>
                          <a:latin typeface="Arial"/>
                        </a:rPr>
                        <a:t>　</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zh-TW" altLang="en-US" sz="1000" b="0" i="0" u="none" strike="noStrike" dirty="0">
                          <a:solidFill>
                            <a:srgbClr val="000000"/>
                          </a:solidFill>
                          <a:latin typeface="Arial"/>
                        </a:rPr>
                        <a:t>　</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1"/>
                  </a:ext>
                </a:extLst>
              </a:tr>
              <a:tr h="216540">
                <a:tc gridSpan="2">
                  <a:txBody>
                    <a:bodyPr/>
                    <a:lstStyle/>
                    <a:p>
                      <a:pPr algn="l" rtl="0" fontAlgn="b"/>
                      <a:r>
                        <a:rPr lang="en-US" sz="1000" b="1" i="0" u="sng" strike="noStrike">
                          <a:solidFill>
                            <a:srgbClr val="000000"/>
                          </a:solidFill>
                          <a:latin typeface="Arial"/>
                        </a:rPr>
                        <a:t>Liabilities</a:t>
                      </a:r>
                    </a:p>
                  </a:txBody>
                  <a:tcPr marL="0" marR="0" marT="0" marB="0" anchor="ctr">
                    <a:lnL>
                      <a:noFill/>
                    </a:lnL>
                    <a:lnR>
                      <a:noFill/>
                    </a:lnR>
                    <a:lnT>
                      <a:noFill/>
                    </a:lnT>
                    <a:lnB>
                      <a:noFill/>
                    </a:lnB>
                    <a:solidFill>
                      <a:srgbClr val="F2F2F2"/>
                    </a:solidFill>
                  </a:tcPr>
                </a:tc>
                <a:tc hMerge="1">
                  <a:txBody>
                    <a:bodyPr/>
                    <a:lstStyle/>
                    <a:p>
                      <a:endParaRPr lang="zh-TW" altLang="en-US"/>
                    </a:p>
                  </a:txBody>
                  <a:tcPr/>
                </a:tc>
                <a:tc>
                  <a:txBody>
                    <a:bodyPr/>
                    <a:lstStyle/>
                    <a:p>
                      <a:pPr algn="l" rtl="0" fontAlgn="b"/>
                      <a:r>
                        <a:rPr lang="zh-TW" altLang="en-US" sz="1000" b="0" i="0" u="none" strike="noStrike">
                          <a:solidFill>
                            <a:srgbClr val="000000"/>
                          </a:solidFill>
                          <a:latin typeface="Arial"/>
                        </a:rPr>
                        <a:t>　</a:t>
                      </a:r>
                    </a:p>
                  </a:txBody>
                  <a:tcPr marL="0" marR="0" marT="0" marB="0" anchor="ctr">
                    <a:lnL>
                      <a:noFill/>
                    </a:lnL>
                    <a:lnR>
                      <a:noFill/>
                    </a:lnR>
                    <a:lnT>
                      <a:noFill/>
                    </a:lnT>
                    <a:lnB>
                      <a:noFill/>
                    </a:lnB>
                    <a:solidFill>
                      <a:srgbClr val="F2F2F2"/>
                    </a:solidFill>
                  </a:tcPr>
                </a:tc>
                <a:tc>
                  <a:txBody>
                    <a:bodyPr/>
                    <a:lstStyle/>
                    <a:p>
                      <a:pPr algn="l" rtl="0" fontAlgn="b"/>
                      <a:r>
                        <a:rPr lang="zh-TW" altLang="en-US" sz="1000" b="0" i="0" u="none" strike="noStrike">
                          <a:solidFill>
                            <a:srgbClr val="000000"/>
                          </a:solidFill>
                          <a:latin typeface="Arial"/>
                        </a:rPr>
                        <a:t>　</a:t>
                      </a:r>
                    </a:p>
                  </a:txBody>
                  <a:tcPr marL="0" marR="0" marT="0" marB="0" anchor="ctr">
                    <a:lnL>
                      <a:noFill/>
                    </a:lnL>
                    <a:lnR>
                      <a:noFill/>
                    </a:lnR>
                    <a:lnT>
                      <a:noFill/>
                    </a:lnT>
                    <a:lnB>
                      <a:noFill/>
                    </a:lnB>
                    <a:solidFill>
                      <a:srgbClr val="F2F2F2"/>
                    </a:solidFill>
                  </a:tcPr>
                </a:tc>
                <a:tc>
                  <a:txBody>
                    <a:bodyPr/>
                    <a:lstStyle/>
                    <a:p>
                      <a:pPr algn="ctr" rtl="0" fontAlgn="b"/>
                      <a:r>
                        <a:rPr lang="zh-TW" altLang="en-US" sz="1000" b="0" i="0" u="none" strike="noStrike">
                          <a:solidFill>
                            <a:srgbClr val="FF0000"/>
                          </a:solidFill>
                          <a:latin typeface="Arial"/>
                        </a:rPr>
                        <a:t>　</a:t>
                      </a:r>
                    </a:p>
                  </a:txBody>
                  <a:tcPr marL="0" marR="0" marT="0" marB="0" anchor="ctr">
                    <a:lnL>
                      <a:noFill/>
                    </a:lnL>
                    <a:lnR>
                      <a:noFill/>
                    </a:lnR>
                    <a:lnT>
                      <a:noFill/>
                    </a:lnT>
                    <a:lnB>
                      <a:noFill/>
                    </a:lnB>
                    <a:solidFill>
                      <a:srgbClr val="F2F2F2"/>
                    </a:solidFill>
                  </a:tcPr>
                </a:tc>
                <a:tc>
                  <a:txBody>
                    <a:bodyPr/>
                    <a:lstStyle/>
                    <a:p>
                      <a:pPr algn="ctr" rtl="0" fontAlgn="b"/>
                      <a:r>
                        <a:rPr lang="zh-TW" altLang="en-US" sz="1000" b="0" i="0" u="none" strike="noStrike">
                          <a:solidFill>
                            <a:srgbClr val="C00000"/>
                          </a:solidFill>
                          <a:latin typeface="Arial"/>
                        </a:rPr>
                        <a:t>　</a:t>
                      </a:r>
                    </a:p>
                  </a:txBody>
                  <a:tcPr marL="0" marR="0" marT="0" marB="0" anchor="ctr">
                    <a:lnL>
                      <a:noFill/>
                    </a:lnL>
                    <a:lnR>
                      <a:noFill/>
                    </a:lnR>
                    <a:lnT>
                      <a:noFill/>
                    </a:lnT>
                    <a:lnB>
                      <a:noFill/>
                    </a:lnB>
                    <a:solidFill>
                      <a:srgbClr val="F2F2F2"/>
                    </a:solidFill>
                  </a:tcPr>
                </a:tc>
                <a:tc>
                  <a:txBody>
                    <a:bodyPr/>
                    <a:lstStyle/>
                    <a:p>
                      <a:pPr algn="ctr" rtl="0" fontAlgn="b"/>
                      <a:r>
                        <a:rPr lang="zh-TW" altLang="en-US" sz="1000" b="0" i="0" u="none" strike="noStrike">
                          <a:solidFill>
                            <a:srgbClr val="C00000"/>
                          </a:solidFill>
                          <a:latin typeface="Arial"/>
                        </a:rPr>
                        <a:t>　</a:t>
                      </a:r>
                    </a:p>
                  </a:txBody>
                  <a:tcPr marL="0" marR="0" marT="0" marB="0" anchor="ctr">
                    <a:lnL>
                      <a:noFill/>
                    </a:lnL>
                    <a:lnR>
                      <a:noFill/>
                    </a:lnR>
                    <a:lnT>
                      <a:noFill/>
                    </a:lnT>
                    <a:lnB>
                      <a:noFill/>
                    </a:lnB>
                    <a:solidFill>
                      <a:srgbClr val="F2F2F2"/>
                    </a:solidFill>
                  </a:tcPr>
                </a:tc>
                <a:tc>
                  <a:txBody>
                    <a:bodyPr/>
                    <a:lstStyle/>
                    <a:p>
                      <a:pPr algn="ctr" rtl="0" fontAlgn="b"/>
                      <a:r>
                        <a:rPr lang="zh-TW" altLang="en-US" sz="1000" b="0" i="0" u="none" strike="noStrike">
                          <a:solidFill>
                            <a:srgbClr val="C00000"/>
                          </a:solidFill>
                          <a:latin typeface="Arial"/>
                        </a:rPr>
                        <a:t>　</a:t>
                      </a:r>
                    </a:p>
                  </a:txBody>
                  <a:tcPr marL="0" marR="0" marT="0" marB="0" anchor="ctr">
                    <a:lnL>
                      <a:noFill/>
                    </a:lnL>
                    <a:lnR>
                      <a:noFill/>
                    </a:lnR>
                    <a:lnT>
                      <a:noFill/>
                    </a:lnT>
                    <a:lnB>
                      <a:noFill/>
                    </a:lnB>
                    <a:solidFill>
                      <a:srgbClr val="F2F2F2"/>
                    </a:solidFill>
                  </a:tcPr>
                </a:tc>
                <a:tc>
                  <a:txBody>
                    <a:bodyPr/>
                    <a:lstStyle/>
                    <a:p>
                      <a:pPr algn="ctr" fontAlgn="ctr"/>
                      <a:r>
                        <a:rPr lang="zh-TW" altLang="en-US" sz="1000" b="0" i="0" u="none" strike="noStrike">
                          <a:solidFill>
                            <a:srgbClr val="C00000"/>
                          </a:solidFill>
                          <a:latin typeface="Arial"/>
                        </a:rPr>
                        <a:t>　</a:t>
                      </a:r>
                    </a:p>
                  </a:txBody>
                  <a:tcPr marL="0" marR="0" marT="0" marB="0" anchor="ctr">
                    <a:lnL>
                      <a:noFill/>
                    </a:lnL>
                    <a:lnR>
                      <a:noFill/>
                    </a:lnR>
                    <a:lnT>
                      <a:noFill/>
                    </a:lnT>
                    <a:lnB>
                      <a:noFill/>
                    </a:lnB>
                    <a:solidFill>
                      <a:srgbClr val="F2F2F2"/>
                    </a:solidFill>
                  </a:tcPr>
                </a:tc>
                <a:tc>
                  <a:txBody>
                    <a:bodyPr/>
                    <a:lstStyle/>
                    <a:p>
                      <a:pPr algn="ctr" fontAlgn="ctr"/>
                      <a:r>
                        <a:rPr lang="zh-TW" altLang="en-US" sz="1000" b="0" i="0" u="none" strike="noStrike">
                          <a:solidFill>
                            <a:srgbClr val="000000"/>
                          </a:solidFill>
                          <a:latin typeface="Arial"/>
                        </a:rPr>
                        <a:t>　</a:t>
                      </a:r>
                    </a:p>
                  </a:txBody>
                  <a:tcPr marL="0" marR="0" marT="0" marB="0" anchor="ctr">
                    <a:lnL>
                      <a:noFill/>
                    </a:lnL>
                    <a:lnR>
                      <a:noFill/>
                    </a:lnR>
                    <a:lnT>
                      <a:noFill/>
                    </a:lnT>
                    <a:lnB>
                      <a:noFill/>
                    </a:lnB>
                    <a:solidFill>
                      <a:srgbClr val="F2F2F2"/>
                    </a:solidFill>
                  </a:tcPr>
                </a:tc>
                <a:tc>
                  <a:txBody>
                    <a:bodyPr/>
                    <a:lstStyle/>
                    <a:p>
                      <a:pPr algn="ctr" fontAlgn="ctr"/>
                      <a:r>
                        <a:rPr lang="zh-TW" altLang="en-US" sz="1000" b="0" i="0" u="none" strike="noStrike">
                          <a:solidFill>
                            <a:srgbClr val="000000"/>
                          </a:solidFill>
                          <a:latin typeface="Arial"/>
                        </a:rPr>
                        <a:t>　</a:t>
                      </a:r>
                    </a:p>
                  </a:txBody>
                  <a:tcPr marL="0" marR="0" marT="0" marB="0" anchor="ctr">
                    <a:lnL>
                      <a:noFill/>
                    </a:lnL>
                    <a:lnR>
                      <a:noFill/>
                    </a:lnR>
                    <a:lnT>
                      <a:noFill/>
                    </a:lnT>
                    <a:lnB>
                      <a:noFill/>
                    </a:lnB>
                    <a:solidFill>
                      <a:srgbClr val="F2F2F2"/>
                    </a:solidFill>
                  </a:tcPr>
                </a:tc>
                <a:tc>
                  <a:txBody>
                    <a:bodyPr/>
                    <a:lstStyle/>
                    <a:p>
                      <a:pPr algn="ctr" fontAlgn="ctr"/>
                      <a:r>
                        <a:rPr lang="zh-TW" altLang="en-US" sz="1000" b="0" i="0" u="none" strike="noStrike" dirty="0">
                          <a:solidFill>
                            <a:srgbClr val="000000"/>
                          </a:solidFill>
                          <a:latin typeface="Arial"/>
                        </a:rPr>
                        <a:t>　</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xmlns="" val="10012"/>
                  </a:ext>
                </a:extLst>
              </a:tr>
              <a:tr h="226384">
                <a:tc>
                  <a:txBody>
                    <a:bodyPr/>
                    <a:lstStyle/>
                    <a:p>
                      <a:pPr algn="l" fontAlgn="b"/>
                      <a:endParaRPr lang="zh-TW" altLang="en-US" sz="1000" b="0" i="0" u="none" strike="noStrike">
                        <a:solidFill>
                          <a:srgbClr val="000000"/>
                        </a:solidFill>
                        <a:latin typeface="Arial"/>
                      </a:endParaRPr>
                    </a:p>
                  </a:txBody>
                  <a:tcPr marL="0" marR="0" marT="0" marB="0" anchor="ctr">
                    <a:lnL>
                      <a:noFill/>
                    </a:lnL>
                    <a:lnR>
                      <a:noFill/>
                    </a:lnR>
                    <a:lnT>
                      <a:noFill/>
                    </a:lnT>
                    <a:lnB>
                      <a:noFill/>
                    </a:lnB>
                  </a:tcPr>
                </a:tc>
                <a:tc gridSpan="2">
                  <a:txBody>
                    <a:bodyPr/>
                    <a:lstStyle/>
                    <a:p>
                      <a:pPr algn="l" rtl="0" fontAlgn="b"/>
                      <a:r>
                        <a:rPr lang="en-US" sz="1000" b="0" i="0" u="none" strike="noStrike">
                          <a:solidFill>
                            <a:srgbClr val="000000"/>
                          </a:solidFill>
                          <a:latin typeface="Arial"/>
                        </a:rPr>
                        <a:t>Short-term loan</a:t>
                      </a:r>
                    </a:p>
                  </a:txBody>
                  <a:tcPr marL="0" marR="0" marT="0" marB="0" anchor="ctr">
                    <a:lnL>
                      <a:noFill/>
                    </a:lnL>
                    <a:lnR>
                      <a:noFill/>
                    </a:lnR>
                    <a:lnT>
                      <a:noFill/>
                    </a:lnT>
                    <a:lnB>
                      <a:noFill/>
                    </a:lnB>
                  </a:tcPr>
                </a:tc>
                <a:tc hMerge="1">
                  <a:txBody>
                    <a:bodyPr/>
                    <a:lstStyle/>
                    <a:p>
                      <a:endParaRPr lang="zh-TW" altLang="en-US"/>
                    </a:p>
                  </a:txBody>
                  <a:tcPr/>
                </a:tc>
                <a:tc>
                  <a:txBody>
                    <a:bodyPr/>
                    <a:lstStyle/>
                    <a:p>
                      <a:pPr algn="l"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1,302</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2,069</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696</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12,982</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10,738</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5,042</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9,886</a:t>
                      </a:r>
                    </a:p>
                  </a:txBody>
                  <a:tcPr marL="0" marR="0" marT="0" marB="0" anchor="ctr">
                    <a:lnL>
                      <a:noFill/>
                    </a:lnL>
                    <a:lnR>
                      <a:noFill/>
                    </a:lnR>
                    <a:lnT>
                      <a:noFill/>
                    </a:lnT>
                    <a:lnB>
                      <a:noFill/>
                    </a:lnB>
                  </a:tcPr>
                </a:tc>
                <a:tc>
                  <a:txBody>
                    <a:bodyPr/>
                    <a:lstStyle/>
                    <a:p>
                      <a:pPr algn="ctr" rtl="0" fontAlgn="b"/>
                      <a:r>
                        <a:rPr lang="en-US" altLang="zh-TW" sz="1000" b="0" i="0" u="none" strike="noStrike" dirty="0">
                          <a:solidFill>
                            <a:srgbClr val="000000"/>
                          </a:solidFill>
                          <a:latin typeface="Arial"/>
                        </a:rPr>
                        <a:t>9,871</a:t>
                      </a:r>
                    </a:p>
                  </a:txBody>
                  <a:tcPr marL="0" marR="0" marT="0" marB="0" anchor="ctr">
                    <a:lnL>
                      <a:noFill/>
                    </a:lnL>
                    <a:lnR>
                      <a:noFill/>
                    </a:lnR>
                    <a:lnT>
                      <a:noFill/>
                    </a:lnT>
                    <a:lnB>
                      <a:noFill/>
                    </a:lnB>
                  </a:tcPr>
                </a:tc>
                <a:extLst>
                  <a:ext uri="{0D108BD9-81ED-4DB2-BD59-A6C34878D82A}">
                    <a16:rowId xmlns:a16="http://schemas.microsoft.com/office/drawing/2014/main" xmlns="" val="10013"/>
                  </a:ext>
                </a:extLst>
              </a:tr>
              <a:tr h="226384">
                <a:tc>
                  <a:txBody>
                    <a:bodyPr/>
                    <a:lstStyle/>
                    <a:p>
                      <a:pPr algn="l" fontAlgn="b"/>
                      <a:endParaRPr lang="zh-TW" altLang="en-US" sz="1000" b="0" i="0" u="none" strike="noStrike">
                        <a:solidFill>
                          <a:srgbClr val="000000"/>
                        </a:solidFill>
                        <a:latin typeface="Arial"/>
                      </a:endParaRPr>
                    </a:p>
                  </a:txBody>
                  <a:tcPr marL="0" marR="0" marT="0" marB="0" anchor="ctr">
                    <a:lnL>
                      <a:noFill/>
                    </a:lnL>
                    <a:lnR>
                      <a:noFill/>
                    </a:lnR>
                    <a:lnT>
                      <a:noFill/>
                    </a:lnT>
                    <a:lnB>
                      <a:noFill/>
                    </a:lnB>
                  </a:tcPr>
                </a:tc>
                <a:tc gridSpan="2">
                  <a:txBody>
                    <a:bodyPr/>
                    <a:lstStyle/>
                    <a:p>
                      <a:pPr algn="l" rtl="0" fontAlgn="b"/>
                      <a:r>
                        <a:rPr lang="en-US" sz="1000" b="0" i="0" u="none" strike="noStrike">
                          <a:solidFill>
                            <a:srgbClr val="000000"/>
                          </a:solidFill>
                          <a:latin typeface="Arial"/>
                        </a:rPr>
                        <a:t>Account payable</a:t>
                      </a:r>
                    </a:p>
                  </a:txBody>
                  <a:tcPr marL="0" marR="0" marT="0" marB="0" anchor="ctr">
                    <a:lnL>
                      <a:noFill/>
                    </a:lnL>
                    <a:lnR>
                      <a:noFill/>
                    </a:lnR>
                    <a:lnT>
                      <a:noFill/>
                    </a:lnT>
                    <a:lnB>
                      <a:noFill/>
                    </a:lnB>
                  </a:tcPr>
                </a:tc>
                <a:tc hMerge="1">
                  <a:txBody>
                    <a:bodyPr/>
                    <a:lstStyle/>
                    <a:p>
                      <a:endParaRPr lang="zh-TW" altLang="en-US"/>
                    </a:p>
                  </a:txBody>
                  <a:tcPr/>
                </a:tc>
                <a:tc>
                  <a:txBody>
                    <a:bodyPr/>
                    <a:lstStyle/>
                    <a:p>
                      <a:pPr algn="l"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1,816</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1,789</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1,383</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5,126</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4,269</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4,870</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3,837</a:t>
                      </a:r>
                    </a:p>
                  </a:txBody>
                  <a:tcPr marL="0" marR="0" marT="0" marB="0" anchor="ctr">
                    <a:lnL>
                      <a:noFill/>
                    </a:lnL>
                    <a:lnR>
                      <a:noFill/>
                    </a:lnR>
                    <a:lnT>
                      <a:noFill/>
                    </a:lnT>
                    <a:lnB>
                      <a:noFill/>
                    </a:lnB>
                  </a:tcPr>
                </a:tc>
                <a:tc>
                  <a:txBody>
                    <a:bodyPr/>
                    <a:lstStyle/>
                    <a:p>
                      <a:pPr algn="ctr" rtl="0" fontAlgn="b"/>
                      <a:r>
                        <a:rPr lang="en-US" altLang="zh-TW" sz="1000" b="0" i="0" u="none" strike="noStrike" dirty="0">
                          <a:solidFill>
                            <a:srgbClr val="000000"/>
                          </a:solidFill>
                          <a:latin typeface="Arial"/>
                        </a:rPr>
                        <a:t>3,895</a:t>
                      </a:r>
                    </a:p>
                  </a:txBody>
                  <a:tcPr marL="0" marR="0" marT="0" marB="0" anchor="ctr">
                    <a:lnL>
                      <a:noFill/>
                    </a:lnL>
                    <a:lnR>
                      <a:noFill/>
                    </a:lnR>
                    <a:lnT>
                      <a:noFill/>
                    </a:lnT>
                    <a:lnB>
                      <a:noFill/>
                    </a:lnB>
                  </a:tcPr>
                </a:tc>
                <a:extLst>
                  <a:ext uri="{0D108BD9-81ED-4DB2-BD59-A6C34878D82A}">
                    <a16:rowId xmlns:a16="http://schemas.microsoft.com/office/drawing/2014/main" xmlns="" val="10014"/>
                  </a:ext>
                </a:extLst>
              </a:tr>
              <a:tr h="216540">
                <a:tc>
                  <a:txBody>
                    <a:bodyPr/>
                    <a:lstStyle/>
                    <a:p>
                      <a:pPr algn="l" fontAlgn="b"/>
                      <a:endParaRPr lang="zh-TW" altLang="en-US" sz="1000" b="0" i="0" u="none" strike="noStrike">
                        <a:solidFill>
                          <a:srgbClr val="000000"/>
                        </a:solidFill>
                        <a:latin typeface="Arial"/>
                      </a:endParaRPr>
                    </a:p>
                  </a:txBody>
                  <a:tcPr marL="0" marR="0" marT="0" marB="0" anchor="ctr">
                    <a:lnL>
                      <a:noFill/>
                    </a:lnL>
                    <a:lnR>
                      <a:noFill/>
                    </a:lnR>
                    <a:lnT>
                      <a:noFill/>
                    </a:lnT>
                    <a:lnB>
                      <a:noFill/>
                    </a:lnB>
                  </a:tcPr>
                </a:tc>
                <a:tc gridSpan="2">
                  <a:txBody>
                    <a:bodyPr/>
                    <a:lstStyle/>
                    <a:p>
                      <a:pPr algn="l" rtl="0" fontAlgn="b"/>
                      <a:r>
                        <a:rPr lang="en-US" sz="1000" b="0" i="0" u="none" strike="noStrike">
                          <a:solidFill>
                            <a:srgbClr val="000000"/>
                          </a:solidFill>
                          <a:latin typeface="Arial"/>
                        </a:rPr>
                        <a:t>Long term loan</a:t>
                      </a:r>
                    </a:p>
                  </a:txBody>
                  <a:tcPr marL="0" marR="0" marT="0" marB="0" anchor="ctr">
                    <a:lnL>
                      <a:noFill/>
                    </a:lnL>
                    <a:lnR>
                      <a:noFill/>
                    </a:lnR>
                    <a:lnT>
                      <a:noFill/>
                    </a:lnT>
                    <a:lnB>
                      <a:noFill/>
                    </a:lnB>
                  </a:tcPr>
                </a:tc>
                <a:tc hMerge="1">
                  <a:txBody>
                    <a:bodyPr/>
                    <a:lstStyle/>
                    <a:p>
                      <a:endParaRPr lang="zh-TW" altLang="en-US"/>
                    </a:p>
                  </a:txBody>
                  <a:tcPr/>
                </a:tc>
                <a:tc>
                  <a:txBody>
                    <a:bodyPr/>
                    <a:lstStyle/>
                    <a:p>
                      <a:pPr algn="l" fontAlgn="ctr"/>
                      <a:endParaRPr lang="zh-TW" altLang="en-US" sz="1000" b="0" i="0" u="none" strike="noStrike">
                        <a:solidFill>
                          <a:srgbClr val="000000"/>
                        </a:solidFill>
                        <a:latin typeface="Arial"/>
                      </a:endParaRP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 </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 </a:t>
                      </a:r>
                    </a:p>
                  </a:txBody>
                  <a:tcPr marL="0" marR="0" marT="0" marB="0" anchor="ctr">
                    <a:lnL>
                      <a:noFill/>
                    </a:lnL>
                    <a:lnR>
                      <a:noFill/>
                    </a:lnR>
                    <a:lnT>
                      <a:noFill/>
                    </a:lnT>
                    <a:lnB>
                      <a:noFill/>
                    </a:lnB>
                  </a:tcPr>
                </a:tc>
                <a:tc>
                  <a:txBody>
                    <a:bodyPr/>
                    <a:lstStyle/>
                    <a:p>
                      <a:pPr algn="ctr" rtl="0" fontAlgn="b"/>
                      <a:r>
                        <a:rPr lang="en-US" altLang="zh-TW" sz="1000" b="0" i="0" u="none" strike="noStrike" dirty="0">
                          <a:solidFill>
                            <a:srgbClr val="000000"/>
                          </a:solidFill>
                          <a:latin typeface="Arial"/>
                        </a:rPr>
                        <a:t>-- </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14,367</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3,663</a:t>
                      </a:r>
                    </a:p>
                  </a:txBody>
                  <a:tcPr marL="0" marR="0" marT="0" marB="0" anchor="ctr">
                    <a:lnL>
                      <a:noFill/>
                    </a:lnL>
                    <a:lnR>
                      <a:noFill/>
                    </a:lnR>
                    <a:lnT>
                      <a:noFill/>
                    </a:lnT>
                    <a:lnB>
                      <a:noFill/>
                    </a:lnB>
                  </a:tcPr>
                </a:tc>
                <a:tc>
                  <a:txBody>
                    <a:bodyPr/>
                    <a:lstStyle/>
                    <a:p>
                      <a:pPr algn="ctr" rtl="0" fontAlgn="b"/>
                      <a:r>
                        <a:rPr lang="en-US" altLang="zh-TW" sz="1000" b="0" i="0" u="none" strike="noStrike">
                          <a:solidFill>
                            <a:srgbClr val="000000"/>
                          </a:solidFill>
                          <a:latin typeface="Arial"/>
                        </a:rPr>
                        <a:t>430</a:t>
                      </a:r>
                    </a:p>
                  </a:txBody>
                  <a:tcPr marL="0" marR="0" marT="0" marB="0" anchor="ctr">
                    <a:lnL>
                      <a:noFill/>
                    </a:lnL>
                    <a:lnR>
                      <a:noFill/>
                    </a:lnR>
                    <a:lnT>
                      <a:noFill/>
                    </a:lnT>
                    <a:lnB>
                      <a:noFill/>
                    </a:lnB>
                  </a:tcPr>
                </a:tc>
                <a:tc>
                  <a:txBody>
                    <a:bodyPr/>
                    <a:lstStyle/>
                    <a:p>
                      <a:pPr algn="ctr" rtl="0" fontAlgn="b"/>
                      <a:r>
                        <a:rPr lang="en-US" altLang="zh-TW" sz="1000" b="0" i="0" u="none" strike="noStrike" dirty="0">
                          <a:solidFill>
                            <a:srgbClr val="000000"/>
                          </a:solidFill>
                          <a:latin typeface="Arial"/>
                        </a:rPr>
                        <a:t>--</a:t>
                      </a:r>
                    </a:p>
                  </a:txBody>
                  <a:tcPr marL="0" marR="0" marT="0" marB="0" anchor="ctr">
                    <a:lnL>
                      <a:noFill/>
                    </a:lnL>
                    <a:lnR>
                      <a:noFill/>
                    </a:lnR>
                    <a:lnT>
                      <a:noFill/>
                    </a:lnT>
                    <a:lnB>
                      <a:noFill/>
                    </a:lnB>
                  </a:tcPr>
                </a:tc>
                <a:tc>
                  <a:txBody>
                    <a:bodyPr/>
                    <a:lstStyle/>
                    <a:p>
                      <a:pPr algn="ctr" rtl="0" fontAlgn="b"/>
                      <a:r>
                        <a:rPr lang="en-US" altLang="zh-TW" sz="1000" b="0" i="0" u="none" strike="noStrike" dirty="0">
                          <a:solidFill>
                            <a:srgbClr val="000000"/>
                          </a:solidFill>
                          <a:latin typeface="Arial"/>
                        </a:rPr>
                        <a:t>--</a:t>
                      </a:r>
                    </a:p>
                  </a:txBody>
                  <a:tcPr marL="0" marR="0" marT="0" marB="0" anchor="ctr">
                    <a:lnL>
                      <a:noFill/>
                    </a:lnL>
                    <a:lnR>
                      <a:noFill/>
                    </a:lnR>
                    <a:lnT>
                      <a:noFill/>
                    </a:lnT>
                    <a:lnB>
                      <a:noFill/>
                    </a:lnB>
                  </a:tcPr>
                </a:tc>
                <a:extLst>
                  <a:ext uri="{0D108BD9-81ED-4DB2-BD59-A6C34878D82A}">
                    <a16:rowId xmlns:a16="http://schemas.microsoft.com/office/drawing/2014/main" xmlns="" val="10015"/>
                  </a:ext>
                </a:extLst>
              </a:tr>
              <a:tr h="216540">
                <a:tc>
                  <a:txBody>
                    <a:bodyPr/>
                    <a:lstStyle/>
                    <a:p>
                      <a:pPr algn="l" fontAlgn="b"/>
                      <a:r>
                        <a:rPr lang="zh-TW" altLang="en-U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rtl="0" fontAlgn="b"/>
                      <a:r>
                        <a:rPr lang="en-US" sz="1000" b="0" i="0" u="none" strike="noStrike">
                          <a:solidFill>
                            <a:srgbClr val="000000"/>
                          </a:solidFill>
                          <a:latin typeface="Arial"/>
                        </a:rPr>
                        <a:t>Other liabilities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l" fontAlgn="ctr"/>
                      <a:r>
                        <a:rPr lang="zh-TW" altLang="en-U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000" b="0" i="0" u="none" strike="noStrike">
                          <a:solidFill>
                            <a:srgbClr val="000000"/>
                          </a:solidFill>
                          <a:latin typeface="Arial"/>
                        </a:rPr>
                        <a:t>4,821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000" b="0" i="0" u="none" strike="noStrike">
                          <a:solidFill>
                            <a:srgbClr val="000000"/>
                          </a:solidFill>
                          <a:latin typeface="Arial"/>
                        </a:rPr>
                        <a:t>4,325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000" b="0" i="0" u="none" strike="noStrike">
                          <a:solidFill>
                            <a:srgbClr val="000000"/>
                          </a:solidFill>
                          <a:latin typeface="Arial"/>
                        </a:rPr>
                        <a:t>5,012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000" b="0" i="0" u="none" strike="noStrike">
                          <a:solidFill>
                            <a:srgbClr val="000000"/>
                          </a:solidFill>
                          <a:latin typeface="Arial"/>
                        </a:rPr>
                        <a:t>12,267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000" b="0" i="0" u="none" strike="noStrike">
                          <a:solidFill>
                            <a:srgbClr val="000000"/>
                          </a:solidFill>
                          <a:latin typeface="Arial"/>
                        </a:rPr>
                        <a:t>17,508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000" b="0" i="0" u="none" strike="noStrike">
                          <a:solidFill>
                            <a:srgbClr val="000000"/>
                          </a:solidFill>
                          <a:latin typeface="Arial"/>
                        </a:rPr>
                        <a:t>36,324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000" b="0" i="0" u="none" strike="noStrike">
                          <a:solidFill>
                            <a:srgbClr val="000000"/>
                          </a:solidFill>
                          <a:latin typeface="Arial"/>
                        </a:rPr>
                        <a:t>37,790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altLang="zh-TW" sz="1000" b="0" i="0" u="none" strike="noStrike" dirty="0">
                          <a:solidFill>
                            <a:srgbClr val="000000"/>
                          </a:solidFill>
                          <a:latin typeface="Arial"/>
                        </a:rPr>
                        <a:t>36,930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26384">
                <a:tc gridSpan="3">
                  <a:txBody>
                    <a:bodyPr/>
                    <a:lstStyle/>
                    <a:p>
                      <a:pPr algn="l" rtl="0" fontAlgn="b"/>
                      <a:r>
                        <a:rPr lang="en-US" sz="1000" b="1" i="0" u="none" strike="noStrike">
                          <a:solidFill>
                            <a:srgbClr val="000000"/>
                          </a:solidFill>
                          <a:latin typeface="Arial"/>
                        </a:rPr>
                        <a:t>Total liabilities</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l" rtl="0" fontAlgn="b"/>
                      <a:r>
                        <a:rPr lang="zh-TW" altLang="en-US" sz="1000" b="1"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altLang="zh-TW" sz="1000" b="1" i="0" u="none" strike="noStrike">
                          <a:solidFill>
                            <a:srgbClr val="000000"/>
                          </a:solidFill>
                          <a:latin typeface="Arial"/>
                        </a:rPr>
                        <a:t>7,939</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altLang="zh-TW" sz="1000" b="1" i="0" u="none" strike="noStrike">
                          <a:solidFill>
                            <a:srgbClr val="000000"/>
                          </a:solidFill>
                          <a:latin typeface="Arial"/>
                        </a:rPr>
                        <a:t>8,184</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altLang="zh-TW" sz="1000" b="1" i="0" u="none" strike="noStrike">
                          <a:solidFill>
                            <a:srgbClr val="000000"/>
                          </a:solidFill>
                          <a:latin typeface="Arial"/>
                        </a:rPr>
                        <a:t>7,091</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altLang="zh-TW" sz="1000" b="1" i="0" u="none" strike="noStrike">
                          <a:solidFill>
                            <a:srgbClr val="000000"/>
                          </a:solidFill>
                          <a:latin typeface="Arial"/>
                        </a:rPr>
                        <a:t>44,742</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altLang="zh-TW" sz="1000" b="1" i="0" u="none" strike="noStrike">
                          <a:solidFill>
                            <a:srgbClr val="000000"/>
                          </a:solidFill>
                          <a:latin typeface="Arial"/>
                        </a:rPr>
                        <a:t>36,178</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altLang="zh-TW" sz="1000" b="1" i="0" u="none" strike="noStrike">
                          <a:solidFill>
                            <a:srgbClr val="000000"/>
                          </a:solidFill>
                          <a:latin typeface="Arial"/>
                        </a:rPr>
                        <a:t>46,666</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altLang="zh-TW" sz="1000" b="1" i="0" u="none" strike="noStrike">
                          <a:solidFill>
                            <a:srgbClr val="000000"/>
                          </a:solidFill>
                          <a:latin typeface="Arial"/>
                        </a:rPr>
                        <a:t>51,513</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altLang="zh-TW" sz="1000" b="1" i="0" u="none" strike="noStrike" dirty="0">
                          <a:solidFill>
                            <a:srgbClr val="000000"/>
                          </a:solidFill>
                          <a:latin typeface="Arial"/>
                        </a:rPr>
                        <a:t>50,697</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226384">
                <a:tc>
                  <a:txBody>
                    <a:bodyPr/>
                    <a:lstStyle/>
                    <a:p>
                      <a:pPr algn="l" fontAlgn="b"/>
                      <a:r>
                        <a:rPr lang="zh-TW" altLang="en-US" sz="1000" b="0" i="0" u="none" strike="noStrike">
                          <a:solidFill>
                            <a:srgbClr val="000000"/>
                          </a:solidFill>
                          <a:latin typeface="Arial"/>
                        </a:rPr>
                        <a:t>　</a:t>
                      </a: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latin typeface="Arial"/>
                        </a:rPr>
                        <a:t>　</a:t>
                      </a: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latin typeface="Arial"/>
                        </a:rPr>
                        <a:t>　</a:t>
                      </a: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latin typeface="Arial"/>
                        </a:rPr>
                        <a:t>　</a:t>
                      </a: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a:solidFill>
                            <a:srgbClr val="FF0000"/>
                          </a:solidFill>
                          <a:latin typeface="Arial"/>
                        </a:rPr>
                        <a:t>　</a:t>
                      </a: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a:solidFill>
                            <a:srgbClr val="000000"/>
                          </a:solidFill>
                          <a:latin typeface="Arial"/>
                        </a:rPr>
                        <a:t>　</a:t>
                      </a: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a:solidFill>
                            <a:srgbClr val="000000"/>
                          </a:solidFill>
                          <a:latin typeface="Arial"/>
                        </a:rPr>
                        <a:t>　</a:t>
                      </a: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a:solidFill>
                            <a:srgbClr val="C00000"/>
                          </a:solidFill>
                          <a:latin typeface="Arial"/>
                        </a:rPr>
                        <a:t>　</a:t>
                      </a: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a:solidFill>
                            <a:srgbClr val="C00000"/>
                          </a:solidFill>
                          <a:latin typeface="Arial"/>
                        </a:rPr>
                        <a:t>　</a:t>
                      </a: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a:solidFill>
                            <a:srgbClr val="000000"/>
                          </a:solidFill>
                          <a:latin typeface="Arial"/>
                        </a:rPr>
                        <a:t>　</a:t>
                      </a: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a:solidFill>
                            <a:srgbClr val="000000"/>
                          </a:solidFill>
                          <a:latin typeface="Arial"/>
                        </a:rPr>
                        <a:t>　</a:t>
                      </a: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dirty="0">
                          <a:solidFill>
                            <a:srgbClr val="000000"/>
                          </a:solidFill>
                          <a:latin typeface="Arial"/>
                        </a:rPr>
                        <a:t>　</a:t>
                      </a: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226384">
                <a:tc gridSpan="2">
                  <a:txBody>
                    <a:bodyPr/>
                    <a:lstStyle/>
                    <a:p>
                      <a:pPr algn="l" rtl="0" fontAlgn="b"/>
                      <a:r>
                        <a:rPr lang="en-US" sz="1000" b="1" i="0" u="none" strike="noStrike" dirty="0">
                          <a:solidFill>
                            <a:srgbClr val="000000"/>
                          </a:solidFill>
                          <a:latin typeface="Arial"/>
                        </a:rPr>
                        <a:t>Shareholder equity</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hMerge="1">
                  <a:txBody>
                    <a:bodyPr/>
                    <a:lstStyle/>
                    <a:p>
                      <a:endParaRPr lang="zh-TW" altLang="en-US"/>
                    </a:p>
                  </a:txBody>
                  <a:tcPr/>
                </a:tc>
                <a:tc>
                  <a:txBody>
                    <a:bodyPr/>
                    <a:lstStyle/>
                    <a:p>
                      <a:pPr algn="l" rtl="0" fontAlgn="b"/>
                      <a:r>
                        <a:rPr lang="zh-TW" altLang="en-US" sz="1000" b="1" i="0" u="none" strike="noStrike" dirty="0">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l" rtl="0" fontAlgn="b"/>
                      <a:r>
                        <a:rPr lang="zh-TW" altLang="en-US" sz="1000" b="1" i="0" u="none" strike="noStrike" dirty="0">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b"/>
                      <a:r>
                        <a:rPr lang="en-US" altLang="zh-TW" sz="1000" b="1" i="0" u="none" strike="noStrike" dirty="0">
                          <a:solidFill>
                            <a:srgbClr val="000000"/>
                          </a:solidFill>
                          <a:latin typeface="Arial"/>
                        </a:rPr>
                        <a:t>13,135</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b"/>
                      <a:r>
                        <a:rPr lang="en-US" altLang="zh-TW" sz="1000" b="1" i="0" u="none" strike="noStrike">
                          <a:solidFill>
                            <a:srgbClr val="000000"/>
                          </a:solidFill>
                          <a:latin typeface="Arial"/>
                        </a:rPr>
                        <a:t>13,201</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b"/>
                      <a:r>
                        <a:rPr lang="en-US" altLang="zh-TW" sz="1000" b="1" i="0" u="none" strike="noStrike" dirty="0">
                          <a:solidFill>
                            <a:srgbClr val="000000"/>
                          </a:solidFill>
                          <a:latin typeface="Arial"/>
                        </a:rPr>
                        <a:t>16,725</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b"/>
                      <a:r>
                        <a:rPr lang="en-US" altLang="zh-TW" sz="1000" b="1" i="0" u="none" strike="noStrike">
                          <a:solidFill>
                            <a:srgbClr val="000000"/>
                          </a:solidFill>
                          <a:latin typeface="Arial"/>
                        </a:rPr>
                        <a:t>15,819</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b"/>
                      <a:r>
                        <a:rPr lang="en-US" altLang="zh-TW" sz="1000" b="1" i="0" u="none" strike="noStrike">
                          <a:solidFill>
                            <a:srgbClr val="000000"/>
                          </a:solidFill>
                          <a:latin typeface="Arial"/>
                        </a:rPr>
                        <a:t>34,054</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b"/>
                      <a:r>
                        <a:rPr lang="en-US" altLang="zh-TW" sz="1000" b="1" i="0" u="none" strike="noStrike">
                          <a:solidFill>
                            <a:srgbClr val="000000"/>
                          </a:solidFill>
                          <a:latin typeface="Arial"/>
                        </a:rPr>
                        <a:t>43,156</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b"/>
                      <a:r>
                        <a:rPr lang="en-US" altLang="zh-TW" sz="1000" b="1" i="0" u="none" strike="noStrike" dirty="0">
                          <a:solidFill>
                            <a:srgbClr val="000000"/>
                          </a:solidFill>
                          <a:latin typeface="Arial"/>
                        </a:rPr>
                        <a:t>45,073</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b"/>
                      <a:r>
                        <a:rPr lang="en-US" altLang="zh-TW" sz="1000" b="1" i="0" u="none" strike="noStrike" dirty="0">
                          <a:solidFill>
                            <a:srgbClr val="000000"/>
                          </a:solidFill>
                          <a:latin typeface="Arial"/>
                        </a:rPr>
                        <a:t>44,155</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19"/>
                  </a:ext>
                </a:extLst>
              </a:tr>
            </a:tbl>
          </a:graphicData>
        </a:graphic>
      </p:graphicFrame>
      <p:sp>
        <p:nvSpPr>
          <p:cNvPr id="7" name="文字版面配置區 3"/>
          <p:cNvSpPr>
            <a:spLocks noGrp="1"/>
          </p:cNvSpPr>
          <p:nvPr>
            <p:ph type="body" sz="quarter" idx="14"/>
          </p:nvPr>
        </p:nvSpPr>
        <p:spPr>
          <a:xfrm>
            <a:off x="245908" y="6083300"/>
            <a:ext cx="8898092" cy="276557"/>
          </a:xfrm>
        </p:spPr>
        <p:txBody>
          <a:bodyPr/>
          <a:lstStyle/>
          <a:p>
            <a:pPr>
              <a:buFont typeface="Calibri Light" pitchFamily="34" charset="0"/>
              <a:buAutoNum type="arabicPeriod"/>
            </a:pPr>
            <a:r>
              <a:rPr lang="en-US" altLang="zh-TW" sz="800" dirty="0">
                <a:cs typeface="Arial" charset="0"/>
              </a:rPr>
              <a:t>Upon completion of GWC’s acquisition of </a:t>
            </a:r>
            <a:r>
              <a:rPr lang="en-US" altLang="zh-TW" sz="800" dirty="0" err="1">
                <a:cs typeface="Arial" charset="0"/>
              </a:rPr>
              <a:t>SunEdison</a:t>
            </a:r>
            <a:r>
              <a:rPr lang="en-US" altLang="zh-TW" sz="800" dirty="0">
                <a:cs typeface="Arial" charset="0"/>
              </a:rPr>
              <a:t> Semiconductor (“SEMI”) in 2016, FY2016 financials has included earnings from SEMI from the period of 02 Dec 2016 – 31 Dec 2016. </a:t>
            </a:r>
          </a:p>
          <a:p>
            <a:pPr>
              <a:buFont typeface="Calibri Light" pitchFamily="34" charset="0"/>
              <a:buAutoNum type="arabicPeriod"/>
            </a:pPr>
            <a:r>
              <a:rPr lang="en-GB" altLang="zh-TW" sz="800" dirty="0">
                <a:cs typeface="Arial" charset="0"/>
              </a:rPr>
              <a:t>Account receivables include account receivables from related parties.</a:t>
            </a:r>
          </a:p>
          <a:p>
            <a:pPr>
              <a:buFont typeface="Calibri Light" pitchFamily="34" charset="0"/>
              <a:buAutoNum type="arabicPeriod"/>
            </a:pPr>
            <a:r>
              <a:rPr lang="en-GB" altLang="zh-TW" sz="800" dirty="0">
                <a:cs typeface="Arial" charset="0"/>
              </a:rPr>
              <a:t>Account payables include account payables from related parties.</a:t>
            </a:r>
            <a:endParaRPr lang="en-US" altLang="zh-TW" sz="800" dirty="0">
              <a:cs typeface="Arial" charset="0"/>
            </a:endParaRPr>
          </a:p>
        </p:txBody>
      </p:sp>
      <p:sp>
        <p:nvSpPr>
          <p:cNvPr id="6" name="投影片編號版面配置區 2"/>
          <p:cNvSpPr>
            <a:spLocks noGrp="1"/>
          </p:cNvSpPr>
          <p:nvPr>
            <p:ph type="sldNum" sz="quarter" idx="4294967295"/>
          </p:nvPr>
        </p:nvSpPr>
        <p:spPr bwMode="auto">
          <a:xfrm>
            <a:off x="8678863" y="6362700"/>
            <a:ext cx="327025" cy="276225"/>
          </a:xfrm>
          <a:prstGeom prst="rect">
            <a:avLst/>
          </a:prstGeom>
          <a:noFill/>
          <a:ln>
            <a:miter lim="800000"/>
            <a:headEnd/>
            <a:tailEnd/>
          </a:ln>
        </p:spPr>
        <p:txBody>
          <a:bodyPr anchor="ctr"/>
          <a:lstStyle/>
          <a:p>
            <a:pPr algn="r"/>
            <a:fld id="{FFB4C2A9-90F4-4C41-963D-3D434FC13EDE}" type="slidenum">
              <a:rPr lang="zh-TW" altLang="en-US" sz="800" smtClean="0">
                <a:latin typeface="微軟正黑體" pitchFamily="34" charset="-120"/>
                <a:ea typeface="微軟正黑體" pitchFamily="34" charset="-120"/>
              </a:rPr>
              <a:pPr algn="r"/>
              <a:t>34</a:t>
            </a:fld>
            <a:endParaRPr lang="zh-TW" altLang="en-US" sz="800" dirty="0">
              <a:latin typeface="微軟正黑體" pitchFamily="34" charset="-120"/>
              <a:ea typeface="微軟正黑體" pitchFamily="34" charset="-12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2"/>
          <p:cNvSpPr>
            <a:spLocks noGrp="1"/>
          </p:cNvSpPr>
          <p:nvPr>
            <p:ph type="title"/>
          </p:nvPr>
        </p:nvSpPr>
        <p:spPr>
          <a:xfrm>
            <a:off x="4725988" y="2865438"/>
            <a:ext cx="3519487" cy="1195387"/>
          </a:xfrm>
        </p:spPr>
        <p:txBody>
          <a:bodyPr/>
          <a:lstStyle/>
          <a:p>
            <a:pPr eaLnBrk="1" hangingPunct="1"/>
            <a:r>
              <a:rPr kumimoji="1" lang="en-US" altLang="zh-TW">
                <a:latin typeface="Arial" pitchFamily="34" charset="0"/>
              </a:rPr>
              <a:t>Thank you</a:t>
            </a:r>
            <a:endParaRPr kumimoji="1" lang="zh-TW" altLang="en-US">
              <a:latin typeface="Arial" pitchFamily="34" charset="0"/>
            </a:endParaRPr>
          </a:p>
        </p:txBody>
      </p:sp>
      <p:sp>
        <p:nvSpPr>
          <p:cNvPr id="44035" name="投影片編號版面配置區 2"/>
          <p:cNvSpPr>
            <a:spLocks noGrp="1"/>
          </p:cNvSpPr>
          <p:nvPr>
            <p:ph type="sldNum" sz="quarter" idx="10"/>
          </p:nvPr>
        </p:nvSpPr>
        <p:spPr bwMode="auto">
          <a:noFill/>
          <a:ln>
            <a:miter lim="800000"/>
            <a:headEnd/>
            <a:tailEnd/>
          </a:ln>
        </p:spPr>
        <p:txBody>
          <a:bodyPr/>
          <a:lstStyle/>
          <a:p>
            <a:fld id="{9B04CE59-A637-43DD-A045-A425E31DBF0F}" type="slidenum">
              <a:rPr lang="zh-TW" altLang="en-US" smtClean="0"/>
              <a:pPr/>
              <a:t>35</a:t>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1"/>
          <p:cNvSpPr txBox="1">
            <a:spLocks/>
          </p:cNvSpPr>
          <p:nvPr/>
        </p:nvSpPr>
        <p:spPr>
          <a:xfrm>
            <a:off x="307648" y="1218812"/>
            <a:ext cx="8132400" cy="5258187"/>
          </a:xfrm>
          <a:prstGeom prst="rect">
            <a:avLst/>
          </a:prstGeom>
        </p:spPr>
        <p:txBody>
          <a:bodyPr>
            <a:normAutofit fontScale="62500" lnSpcReduction="20000"/>
          </a:bodyPr>
          <a:lstStyle/>
          <a:p>
            <a:pPr marL="342900" indent="-342900" algn="just">
              <a:spcBef>
                <a:spcPts val="1200"/>
              </a:spcBef>
              <a:spcAft>
                <a:spcPts val="0"/>
              </a:spcAft>
              <a:buSzPct val="100000"/>
              <a:buAutoNum type="arabicPeriod" startAt="3"/>
              <a:defRPr/>
            </a:pPr>
            <a:r>
              <a:rPr lang="en-US" altLang="zh-TW" sz="2900" b="1" dirty="0">
                <a:solidFill>
                  <a:srgbClr val="1F497D"/>
                </a:solidFill>
                <a:latin typeface="+mn-lt"/>
                <a:ea typeface="MS PGothic" pitchFamily="34" charset="-128"/>
                <a:cs typeface="Arial" pitchFamily="34" charset="0"/>
              </a:rPr>
              <a:t>GWC</a:t>
            </a:r>
            <a:r>
              <a:rPr lang="en-US" altLang="zh-TW" sz="2900" b="1" dirty="0">
                <a:solidFill>
                  <a:srgbClr val="FF0000"/>
                </a:solidFill>
                <a:latin typeface="+mn-lt"/>
                <a:cs typeface="Arial" pitchFamily="34" charset="0"/>
              </a:rPr>
              <a:t>  </a:t>
            </a:r>
            <a:endParaRPr lang="en-US" altLang="zh-TW" sz="2900" b="1" dirty="0">
              <a:solidFill>
                <a:srgbClr val="1F497D"/>
              </a:solidFill>
              <a:latin typeface="+mn-lt"/>
              <a:cs typeface="Arial" pitchFamily="34" charset="0"/>
            </a:endParaRPr>
          </a:p>
          <a:p>
            <a:pPr marL="407988" lvl="1" indent="-228600" algn="just" defTabSz="914400" eaLnBrk="0" hangingPunct="0">
              <a:spcBef>
                <a:spcPts val="600"/>
              </a:spcBef>
              <a:spcAft>
                <a:spcPts val="200"/>
              </a:spcAft>
              <a:buClr>
                <a:srgbClr val="1F497D"/>
              </a:buClr>
              <a:buSzPct val="100000"/>
              <a:buFont typeface="Wingdings" pitchFamily="2" charset="2"/>
              <a:buChar char="n"/>
              <a:defRPr/>
            </a:pPr>
            <a:r>
              <a:rPr lang="en-US" altLang="zh-TW" sz="2200" b="1" dirty="0">
                <a:solidFill>
                  <a:srgbClr val="1F497D"/>
                </a:solidFill>
                <a:latin typeface="+mn-lt"/>
                <a:ea typeface="MS PGothic" pitchFamily="34" charset="-128"/>
              </a:rPr>
              <a:t>  </a:t>
            </a:r>
            <a:r>
              <a:rPr lang="en-US" altLang="zh-TW" sz="2200" b="1" dirty="0">
                <a:solidFill>
                  <a:srgbClr val="1F497D"/>
                </a:solidFill>
                <a:latin typeface="+mn-lt"/>
                <a:ea typeface="MS PGothic" pitchFamily="34" charset="-128"/>
                <a:cs typeface="Arial" pitchFamily="34" charset="0"/>
              </a:rPr>
              <a:t>2020</a:t>
            </a:r>
          </a:p>
          <a:p>
            <a:pPr marL="864000" lvl="2" indent="-230400" defTabSz="814388">
              <a:lnSpc>
                <a:spcPct val="120000"/>
              </a:lnSpc>
              <a:spcBef>
                <a:spcPts val="600"/>
              </a:spcBef>
              <a:spcAft>
                <a:spcPts val="200"/>
              </a:spcAft>
              <a:buFont typeface="Wingdings" panose="05000000000000000000" pitchFamily="2" charset="2"/>
              <a:buChar char="ü"/>
              <a:defRPr/>
            </a:pPr>
            <a:r>
              <a:rPr lang="en-US" altLang="zh-TW" sz="1900" dirty="0">
                <a:solidFill>
                  <a:srgbClr val="1F497D"/>
                </a:solidFill>
                <a:latin typeface="+mn-lt"/>
                <a:ea typeface="MS PGothic" pitchFamily="34" charset="-128"/>
              </a:rPr>
              <a:t>Sequential growth regardless of headwind</a:t>
            </a:r>
          </a:p>
          <a:p>
            <a:pPr marL="864000" lvl="2" indent="-230400" defTabSz="814388">
              <a:lnSpc>
                <a:spcPct val="120000"/>
              </a:lnSpc>
              <a:spcBef>
                <a:spcPts val="0"/>
              </a:spcBef>
              <a:spcAft>
                <a:spcPts val="200"/>
              </a:spcAft>
              <a:buFont typeface="Wingdings" panose="05000000000000000000" pitchFamily="2" charset="2"/>
              <a:buChar char="ü"/>
              <a:defRPr/>
            </a:pPr>
            <a:r>
              <a:rPr lang="en-US" altLang="zh-TW" sz="1900" dirty="0">
                <a:solidFill>
                  <a:srgbClr val="1F497D"/>
                </a:solidFill>
                <a:latin typeface="+mn-lt"/>
                <a:ea typeface="MS PGothic" pitchFamily="34" charset="-128"/>
              </a:rPr>
              <a:t>Revenue</a:t>
            </a:r>
            <a:br>
              <a:rPr lang="en-US" altLang="zh-TW" sz="1900" dirty="0">
                <a:solidFill>
                  <a:srgbClr val="1F497D"/>
                </a:solidFill>
                <a:latin typeface="+mn-lt"/>
                <a:ea typeface="MS PGothic" pitchFamily="34" charset="-128"/>
              </a:rPr>
            </a:br>
            <a:r>
              <a:rPr lang="en-US" altLang="zh-TW" sz="1900" dirty="0">
                <a:solidFill>
                  <a:srgbClr val="1F497D"/>
                </a:solidFill>
                <a:latin typeface="+mn-lt"/>
                <a:ea typeface="MS PGothic" pitchFamily="34" charset="-128"/>
              </a:rPr>
              <a:t>In NTD, YoY is - 4.71%. If calculated in USD YoY is merely -0.26%.</a:t>
            </a:r>
          </a:p>
          <a:p>
            <a:pPr marL="864000" lvl="2" indent="-230400" defTabSz="814388">
              <a:lnSpc>
                <a:spcPct val="120000"/>
              </a:lnSpc>
              <a:spcBef>
                <a:spcPts val="0"/>
              </a:spcBef>
              <a:spcAft>
                <a:spcPts val="200"/>
              </a:spcAft>
              <a:buFont typeface="Wingdings" panose="05000000000000000000" pitchFamily="2" charset="2"/>
              <a:buChar char="ü"/>
              <a:defRPr/>
            </a:pPr>
            <a:r>
              <a:rPr lang="en-US" altLang="zh-TW" sz="1900" dirty="0">
                <a:solidFill>
                  <a:srgbClr val="1F497D"/>
                </a:solidFill>
                <a:latin typeface="+mn-lt"/>
                <a:ea typeface="MS PGothic" pitchFamily="34" charset="-128"/>
              </a:rPr>
              <a:t>Our 3rd best year in history</a:t>
            </a:r>
          </a:p>
          <a:p>
            <a:pPr marL="1435500" lvl="4" indent="-342900" defTabSz="814388">
              <a:lnSpc>
                <a:spcPct val="120000"/>
              </a:lnSpc>
              <a:spcBef>
                <a:spcPts val="0"/>
              </a:spcBef>
              <a:spcAft>
                <a:spcPts val="200"/>
              </a:spcAft>
              <a:buFont typeface="Wingdings" panose="05000000000000000000" pitchFamily="2" charset="2"/>
              <a:buChar char="Ø"/>
              <a:defRPr/>
            </a:pPr>
            <a:r>
              <a:rPr lang="en-US" altLang="zh-TW" sz="1900" dirty="0">
                <a:solidFill>
                  <a:srgbClr val="1F497D"/>
                </a:solidFill>
                <a:latin typeface="+mn-lt"/>
                <a:ea typeface="MS PGothic" pitchFamily="34" charset="-128"/>
              </a:rPr>
              <a:t>Revenue, GM</a:t>
            </a:r>
            <a:r>
              <a:rPr lang="zh-TW" altLang="en-US" sz="1900" dirty="0">
                <a:solidFill>
                  <a:srgbClr val="1F497D"/>
                </a:solidFill>
                <a:latin typeface="+mn-lt"/>
                <a:ea typeface="MS PGothic" pitchFamily="34" charset="-128"/>
              </a:rPr>
              <a:t> </a:t>
            </a:r>
            <a:r>
              <a:rPr lang="en-US" altLang="zh-TW" sz="1900" dirty="0">
                <a:solidFill>
                  <a:srgbClr val="1F497D"/>
                </a:solidFill>
                <a:latin typeface="+mn-lt"/>
                <a:ea typeface="MS PGothic" pitchFamily="34" charset="-128"/>
              </a:rPr>
              <a:t>&amp;GM%, EBITDA, OP, PBT, Net Profit, EPS</a:t>
            </a:r>
          </a:p>
          <a:p>
            <a:pPr marL="864000" lvl="3" indent="-228600" defTabSz="814388">
              <a:lnSpc>
                <a:spcPct val="120000"/>
              </a:lnSpc>
              <a:spcBef>
                <a:spcPts val="0"/>
              </a:spcBef>
              <a:spcAft>
                <a:spcPts val="200"/>
              </a:spcAft>
              <a:buFont typeface="Wingdings" pitchFamily="2" charset="2"/>
              <a:buChar char="ü"/>
              <a:defRPr/>
            </a:pPr>
            <a:r>
              <a:rPr lang="en-US" altLang="zh-TW" sz="1900" dirty="0">
                <a:solidFill>
                  <a:srgbClr val="1F497D"/>
                </a:solidFill>
                <a:latin typeface="+mn-lt"/>
                <a:ea typeface="MS PGothic" pitchFamily="34" charset="-128"/>
              </a:rPr>
              <a:t> EBITDA % &amp;</a:t>
            </a:r>
            <a:r>
              <a:rPr lang="zh-TW" altLang="en-US" sz="1900" dirty="0">
                <a:solidFill>
                  <a:srgbClr val="1F497D"/>
                </a:solidFill>
                <a:latin typeface="+mn-lt"/>
                <a:ea typeface="MS PGothic" pitchFamily="34" charset="-128"/>
              </a:rPr>
              <a:t> </a:t>
            </a:r>
            <a:r>
              <a:rPr lang="en-US" altLang="zh-TW" sz="1900" dirty="0">
                <a:solidFill>
                  <a:srgbClr val="1F497D"/>
                </a:solidFill>
                <a:latin typeface="+mn-lt"/>
                <a:ea typeface="MS PGothic" pitchFamily="34" charset="-128"/>
              </a:rPr>
              <a:t>Net Profit % – Best Ever!</a:t>
            </a:r>
          </a:p>
          <a:p>
            <a:pPr marL="407988" lvl="1" indent="-228600" algn="just" defTabSz="914400" eaLnBrk="0" hangingPunct="0">
              <a:spcBef>
                <a:spcPts val="600"/>
              </a:spcBef>
              <a:spcAft>
                <a:spcPts val="200"/>
              </a:spcAft>
              <a:buClr>
                <a:srgbClr val="1F497D"/>
              </a:buClr>
              <a:buSzPct val="100000"/>
              <a:buFont typeface="Wingdings" pitchFamily="2" charset="2"/>
              <a:buChar char="n"/>
              <a:defRPr/>
            </a:pPr>
            <a:r>
              <a:rPr lang="en-US" altLang="zh-TW" sz="2200" b="1" dirty="0">
                <a:solidFill>
                  <a:srgbClr val="1F497D"/>
                </a:solidFill>
                <a:latin typeface="+mn-lt"/>
                <a:ea typeface="MS PGothic" pitchFamily="34" charset="-128"/>
              </a:rPr>
              <a:t>About </a:t>
            </a:r>
            <a:r>
              <a:rPr lang="en-US" altLang="zh-TW" sz="2200" b="1" dirty="0" err="1">
                <a:solidFill>
                  <a:srgbClr val="1F497D"/>
                </a:solidFill>
                <a:latin typeface="+mn-lt"/>
                <a:ea typeface="MS PGothic" pitchFamily="34" charset="-128"/>
              </a:rPr>
              <a:t>Siltronic</a:t>
            </a:r>
            <a:r>
              <a:rPr lang="en-US" altLang="zh-TW" sz="2200" b="1" dirty="0">
                <a:solidFill>
                  <a:srgbClr val="1F497D"/>
                </a:solidFill>
                <a:latin typeface="+mn-lt"/>
                <a:ea typeface="MS PGothic" pitchFamily="34" charset="-128"/>
              </a:rPr>
              <a:t> Transaction</a:t>
            </a:r>
          </a:p>
          <a:p>
            <a:pPr marL="864000" lvl="2" indent="-230400" algn="just" defTabSz="814388">
              <a:lnSpc>
                <a:spcPct val="120000"/>
              </a:lnSpc>
              <a:spcBef>
                <a:spcPts val="0"/>
              </a:spcBef>
              <a:spcAft>
                <a:spcPts val="200"/>
              </a:spcAft>
              <a:buFont typeface="Wingdings" panose="05000000000000000000" pitchFamily="2" charset="2"/>
              <a:buChar char="ü"/>
              <a:defRPr/>
            </a:pPr>
            <a:r>
              <a:rPr lang="en-US" altLang="zh-TW" sz="1900" dirty="0">
                <a:solidFill>
                  <a:srgbClr val="1F497D"/>
                </a:solidFill>
                <a:latin typeface="+mn-lt"/>
                <a:ea typeface="MS PGothic" pitchFamily="34" charset="-128"/>
              </a:rPr>
              <a:t>Final acceptance rate of 70.27%</a:t>
            </a:r>
          </a:p>
          <a:p>
            <a:pPr marL="864000" lvl="2" indent="-230400" algn="just" defTabSz="814388">
              <a:lnSpc>
                <a:spcPct val="120000"/>
              </a:lnSpc>
              <a:spcBef>
                <a:spcPts val="0"/>
              </a:spcBef>
              <a:spcAft>
                <a:spcPts val="200"/>
              </a:spcAft>
              <a:buFont typeface="Wingdings" panose="05000000000000000000" pitchFamily="2" charset="2"/>
              <a:buChar char="ü"/>
              <a:defRPr/>
            </a:pPr>
            <a:r>
              <a:rPr lang="en-US" altLang="zh-TW" sz="1900" dirty="0">
                <a:solidFill>
                  <a:srgbClr val="1F497D"/>
                </a:solidFill>
                <a:latin typeface="+mn-lt"/>
                <a:ea typeface="MS PGothic" pitchFamily="34" charset="-128"/>
              </a:rPr>
              <a:t>Settlement in 2H21, following receipt of required regulatory clearance.</a:t>
            </a:r>
          </a:p>
          <a:p>
            <a:pPr marL="864000" lvl="2" indent="-230400" algn="just" defTabSz="814388">
              <a:lnSpc>
                <a:spcPct val="120000"/>
              </a:lnSpc>
              <a:spcBef>
                <a:spcPts val="0"/>
              </a:spcBef>
              <a:spcAft>
                <a:spcPts val="200"/>
              </a:spcAft>
              <a:buFont typeface="Wingdings" panose="05000000000000000000" pitchFamily="2" charset="2"/>
              <a:buChar char="ü"/>
              <a:defRPr/>
            </a:pPr>
            <a:r>
              <a:rPr lang="en-US" altLang="zh-TW" sz="1900" dirty="0">
                <a:solidFill>
                  <a:srgbClr val="1F497D"/>
                </a:solidFill>
                <a:latin typeface="+mn-lt"/>
                <a:ea typeface="MS PGothic" pitchFamily="34" charset="-128"/>
              </a:rPr>
              <a:t>Expected to have the added scale and the breadth in product portfolio to better service our customers across the world.</a:t>
            </a:r>
          </a:p>
          <a:p>
            <a:pPr marL="407988" lvl="1" indent="-228600" algn="just" defTabSz="914400" eaLnBrk="0" hangingPunct="0">
              <a:spcBef>
                <a:spcPts val="600"/>
              </a:spcBef>
              <a:spcAft>
                <a:spcPts val="200"/>
              </a:spcAft>
              <a:buClr>
                <a:srgbClr val="1F497D"/>
              </a:buClr>
              <a:buSzPct val="100000"/>
              <a:buFont typeface="Wingdings" pitchFamily="2" charset="2"/>
              <a:buChar char="n"/>
              <a:defRPr/>
            </a:pPr>
            <a:r>
              <a:rPr lang="en-US" altLang="zh-TW" sz="2200" b="1" dirty="0">
                <a:solidFill>
                  <a:srgbClr val="1F497D"/>
                </a:solidFill>
                <a:latin typeface="+mn-lt"/>
                <a:ea typeface="MS PGothic" pitchFamily="34" charset="-128"/>
              </a:rPr>
              <a:t>  </a:t>
            </a:r>
            <a:r>
              <a:rPr lang="en-US" altLang="zh-TW" sz="2200" b="1" dirty="0">
                <a:solidFill>
                  <a:srgbClr val="1F497D"/>
                </a:solidFill>
                <a:latin typeface="+mn-lt"/>
                <a:ea typeface="MS PGothic" pitchFamily="34" charset="-128"/>
                <a:cs typeface="Arial" pitchFamily="34" charset="0"/>
              </a:rPr>
              <a:t>Outlook</a:t>
            </a:r>
          </a:p>
          <a:p>
            <a:pPr marL="864000" lvl="2" indent="-230400" algn="just" defTabSz="814388">
              <a:lnSpc>
                <a:spcPct val="120000"/>
              </a:lnSpc>
              <a:spcBef>
                <a:spcPts val="600"/>
              </a:spcBef>
              <a:spcAft>
                <a:spcPts val="200"/>
              </a:spcAft>
              <a:buFont typeface="Wingdings" panose="05000000000000000000" pitchFamily="2" charset="2"/>
              <a:buChar char="ü"/>
              <a:defRPr/>
            </a:pPr>
            <a:r>
              <a:rPr lang="en-US" altLang="zh-TW" sz="1900" dirty="0">
                <a:solidFill>
                  <a:srgbClr val="1F497D"/>
                </a:solidFill>
                <a:latin typeface="+mn-lt"/>
                <a:ea typeface="MS PGothic" pitchFamily="34" charset="-128"/>
              </a:rPr>
              <a:t>Government stimulus and vaccination deployment may bring surge in consumer device spending in developed countries from pent up demand of consumers that have been in lock down.</a:t>
            </a:r>
          </a:p>
          <a:p>
            <a:pPr marL="864000" lvl="2" indent="-230400" algn="just" defTabSz="814388">
              <a:lnSpc>
                <a:spcPct val="120000"/>
              </a:lnSpc>
              <a:spcBef>
                <a:spcPts val="0"/>
              </a:spcBef>
              <a:spcAft>
                <a:spcPts val="200"/>
              </a:spcAft>
              <a:buFont typeface="Wingdings" panose="05000000000000000000" pitchFamily="2" charset="2"/>
              <a:buChar char="ü"/>
              <a:defRPr/>
            </a:pPr>
            <a:r>
              <a:rPr lang="en-US" altLang="zh-TW" sz="1900" dirty="0">
                <a:solidFill>
                  <a:srgbClr val="1F497D"/>
                </a:solidFill>
                <a:latin typeface="+mn-lt"/>
                <a:ea typeface="MS PGothic" pitchFamily="34" charset="-128"/>
              </a:rPr>
              <a:t>Digital transformation - still in its early stages. Remote-working/learning and migration to online activities and cloud services will continue post COVID-19.</a:t>
            </a:r>
          </a:p>
          <a:p>
            <a:pPr marL="864000" lvl="2" indent="-230400" algn="just" defTabSz="814388">
              <a:lnSpc>
                <a:spcPct val="120000"/>
              </a:lnSpc>
              <a:spcBef>
                <a:spcPts val="0"/>
              </a:spcBef>
              <a:spcAft>
                <a:spcPts val="200"/>
              </a:spcAft>
              <a:buFont typeface="Wingdings" panose="05000000000000000000" pitchFamily="2" charset="2"/>
              <a:buChar char="ü"/>
              <a:defRPr/>
            </a:pPr>
            <a:r>
              <a:rPr lang="en-US" altLang="zh-TW" sz="1900" dirty="0">
                <a:solidFill>
                  <a:srgbClr val="1F497D"/>
                </a:solidFill>
                <a:latin typeface="+mn-lt"/>
                <a:ea typeface="MS PGothic" pitchFamily="34" charset="-128"/>
              </a:rPr>
              <a:t>5G - Trade disputes between the US and China and the COVID-19 have had a negative impact on the world's progress to 5G, but deployment is expected to accelerate in 2021.</a:t>
            </a:r>
          </a:p>
          <a:p>
            <a:pPr marL="864000" lvl="2" indent="-230400" algn="just" defTabSz="814388">
              <a:lnSpc>
                <a:spcPct val="120000"/>
              </a:lnSpc>
              <a:spcBef>
                <a:spcPts val="0"/>
              </a:spcBef>
              <a:spcAft>
                <a:spcPts val="200"/>
              </a:spcAft>
              <a:buFont typeface="Wingdings" panose="05000000000000000000" pitchFamily="2" charset="2"/>
              <a:buChar char="ü"/>
              <a:defRPr/>
            </a:pPr>
            <a:r>
              <a:rPr lang="en-US" altLang="zh-TW" sz="1900" dirty="0">
                <a:solidFill>
                  <a:srgbClr val="1F497D"/>
                </a:solidFill>
                <a:latin typeface="+mn-lt"/>
                <a:ea typeface="MS PGothic" pitchFamily="34" charset="-128"/>
              </a:rPr>
              <a:t>Smartphone - Sentiment in the industry is positive, expected to rebound in 2021. </a:t>
            </a:r>
          </a:p>
          <a:p>
            <a:pPr marL="864000" lvl="2" indent="-230400" algn="just" defTabSz="814388">
              <a:lnSpc>
                <a:spcPct val="120000"/>
              </a:lnSpc>
              <a:spcBef>
                <a:spcPts val="0"/>
              </a:spcBef>
              <a:spcAft>
                <a:spcPts val="200"/>
              </a:spcAft>
              <a:buFont typeface="Wingdings" panose="05000000000000000000" pitchFamily="2" charset="2"/>
              <a:buChar char="ü"/>
              <a:defRPr/>
            </a:pPr>
            <a:r>
              <a:rPr lang="en-US" altLang="zh-TW" sz="1900" dirty="0">
                <a:solidFill>
                  <a:srgbClr val="1F497D"/>
                </a:solidFill>
                <a:latin typeface="+mn-lt"/>
                <a:ea typeface="MS PGothic" pitchFamily="34" charset="-128"/>
              </a:rPr>
              <a:t>Automotive – average semiconductor value per car expected to increase, bringing strong recovery in 2021.</a:t>
            </a:r>
          </a:p>
        </p:txBody>
      </p:sp>
      <p:sp>
        <p:nvSpPr>
          <p:cNvPr id="25602" name="投影片編號版面配置區 2"/>
          <p:cNvSpPr>
            <a:spLocks noGrp="1"/>
          </p:cNvSpPr>
          <p:nvPr>
            <p:ph type="sldNum" sz="quarter" idx="10"/>
          </p:nvPr>
        </p:nvSpPr>
        <p:spPr bwMode="auto">
          <a:noFill/>
          <a:ln>
            <a:miter lim="800000"/>
            <a:headEnd/>
            <a:tailEnd/>
          </a:ln>
        </p:spPr>
        <p:txBody>
          <a:bodyPr/>
          <a:lstStyle/>
          <a:p>
            <a:fld id="{1C52D22D-5D9B-4114-B812-0BE478919280}" type="slidenum">
              <a:rPr lang="zh-TW" altLang="en-US" smtClean="0"/>
              <a:pPr/>
              <a:t>3</a:t>
            </a:fld>
            <a:endParaRPr lang="zh-TW" altLang="en-US"/>
          </a:p>
        </p:txBody>
      </p:sp>
      <p:sp>
        <p:nvSpPr>
          <p:cNvPr id="8" name="標題 3"/>
          <p:cNvSpPr txBox="1">
            <a:spLocks/>
          </p:cNvSpPr>
          <p:nvPr/>
        </p:nvSpPr>
        <p:spPr bwMode="auto">
          <a:xfrm>
            <a:off x="249238" y="542925"/>
            <a:ext cx="8355012" cy="538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457200" indent="-457200"/>
            <a:r>
              <a:rPr lang="en-US" altLang="zh-TW" sz="2800" b="1" dirty="0">
                <a:solidFill>
                  <a:srgbClr val="2F5597"/>
                </a:solidFill>
                <a:cs typeface="Arial" pitchFamily="34" charset="0"/>
              </a:rPr>
              <a:t>Executive Comments</a:t>
            </a:r>
            <a:endParaRPr lang="zh-TW" altLang="en-US" sz="2800" b="1" dirty="0">
              <a:solidFill>
                <a:srgbClr val="2F5597"/>
              </a:solidFill>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 Placeholder 4"/>
          <p:cNvSpPr txBox="1">
            <a:spLocks/>
          </p:cNvSpPr>
          <p:nvPr/>
        </p:nvSpPr>
        <p:spPr>
          <a:xfrm>
            <a:off x="1423988" y="5926138"/>
            <a:ext cx="6713537" cy="231775"/>
          </a:xfrm>
          <a:prstGeom prst="rect">
            <a:avLst/>
          </a:prstGeom>
          <a:noFill/>
        </p:spPr>
        <p:txBody>
          <a:bodyPr anchor="b"/>
          <a:lstStyle/>
          <a:p>
            <a:pPr marL="228600" indent="-228600" defTabSz="914400" fontAlgn="auto">
              <a:lnSpc>
                <a:spcPct val="90000"/>
              </a:lnSpc>
              <a:spcBef>
                <a:spcPts val="0"/>
              </a:spcBef>
              <a:spcAft>
                <a:spcPts val="0"/>
              </a:spcAft>
              <a:defRPr/>
            </a:pPr>
            <a:r>
              <a:rPr kumimoji="0" lang="en-US" altLang="zh-TW" sz="700" i="1" dirty="0">
                <a:latin typeface="+mn-lt"/>
                <a:ea typeface="+mn-ea"/>
              </a:rPr>
              <a:t>Note: </a:t>
            </a:r>
          </a:p>
          <a:p>
            <a:pPr marL="228600" indent="-228600" defTabSz="914400" fontAlgn="auto">
              <a:lnSpc>
                <a:spcPct val="90000"/>
              </a:lnSpc>
              <a:spcBef>
                <a:spcPts val="0"/>
              </a:spcBef>
              <a:spcAft>
                <a:spcPts val="0"/>
              </a:spcAft>
              <a:defRPr/>
            </a:pPr>
            <a:r>
              <a:rPr kumimoji="0" lang="en-US" altLang="zh-TW" sz="700" i="1" dirty="0">
                <a:latin typeface="+mn-lt"/>
                <a:ea typeface="+mn-ea"/>
              </a:rPr>
              <a:t>1. SAS’ shareholding  % of GWC : GWC  shares held by SAS /  GWC total outstanding shares deducting repurchased shares</a:t>
            </a:r>
          </a:p>
          <a:p>
            <a:pPr marL="228600" indent="-228600" defTabSz="914400" fontAlgn="auto">
              <a:lnSpc>
                <a:spcPct val="90000"/>
              </a:lnSpc>
              <a:spcBef>
                <a:spcPts val="0"/>
              </a:spcBef>
              <a:spcAft>
                <a:spcPts val="0"/>
              </a:spcAft>
              <a:defRPr/>
            </a:pPr>
            <a:r>
              <a:rPr kumimoji="0" lang="en-US" altLang="zh-TW" sz="700" i="1" dirty="0">
                <a:latin typeface="+mn-lt"/>
                <a:ea typeface="+mn-ea"/>
              </a:rPr>
              <a:t>2. The shareholding % of </a:t>
            </a:r>
            <a:r>
              <a:rPr kumimoji="0" lang="en-US" altLang="zh-TW" sz="700" i="1" dirty="0" err="1">
                <a:latin typeface="+mn-lt"/>
                <a:ea typeface="+mn-ea"/>
              </a:rPr>
              <a:t>Actron</a:t>
            </a:r>
            <a:r>
              <a:rPr kumimoji="0" lang="en-US" altLang="zh-TW" sz="700" i="1" dirty="0">
                <a:latin typeface="+mn-lt"/>
                <a:ea typeface="+mn-ea"/>
              </a:rPr>
              <a:t> Technology Corp. is as of  end of  February.</a:t>
            </a:r>
          </a:p>
        </p:txBody>
      </p:sp>
      <p:sp>
        <p:nvSpPr>
          <p:cNvPr id="26629" name="投影片編號版面配置區 2"/>
          <p:cNvSpPr txBox="1">
            <a:spLocks/>
          </p:cNvSpPr>
          <p:nvPr/>
        </p:nvSpPr>
        <p:spPr bwMode="auto">
          <a:xfrm>
            <a:off x="8678863" y="6362700"/>
            <a:ext cx="327025" cy="276225"/>
          </a:xfrm>
          <a:prstGeom prst="rect">
            <a:avLst/>
          </a:prstGeom>
          <a:noFill/>
          <a:ln w="9525">
            <a:noFill/>
            <a:miter lim="800000"/>
            <a:headEnd/>
            <a:tailEnd/>
          </a:ln>
        </p:spPr>
        <p:txBody>
          <a:bodyPr anchor="ctr"/>
          <a:lstStyle/>
          <a:p>
            <a:pPr algn="r"/>
            <a:fld id="{C9770977-6070-43D7-8F7C-29B4F32FDAB9}" type="slidenum">
              <a:rPr lang="zh-TW" altLang="en-US" sz="800">
                <a:ea typeface="Microsoft JhengHei" pitchFamily="34" charset="-120"/>
              </a:rPr>
              <a:pPr algn="r"/>
              <a:t>4</a:t>
            </a:fld>
            <a:endParaRPr lang="zh-TW" altLang="en-US" sz="800" dirty="0">
              <a:ea typeface="Microsoft JhengHei" pitchFamily="34" charset="-120"/>
            </a:endParaRPr>
          </a:p>
        </p:txBody>
      </p:sp>
      <p:sp>
        <p:nvSpPr>
          <p:cNvPr id="77" name="標題 3"/>
          <p:cNvSpPr txBox="1">
            <a:spLocks/>
          </p:cNvSpPr>
          <p:nvPr/>
        </p:nvSpPr>
        <p:spPr bwMode="auto">
          <a:xfrm>
            <a:off x="249238" y="542925"/>
            <a:ext cx="8355012" cy="538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457200" indent="-457200"/>
            <a:r>
              <a:rPr lang="en-US" altLang="zh-TW" sz="2800" b="1" dirty="0">
                <a:solidFill>
                  <a:srgbClr val="2F5597"/>
                </a:solidFill>
                <a:cs typeface="Arial" pitchFamily="34" charset="0"/>
              </a:rPr>
              <a:t>SAS Group Structure</a:t>
            </a:r>
            <a:endParaRPr lang="zh-TW" altLang="en-US" sz="2800" b="1" dirty="0">
              <a:solidFill>
                <a:srgbClr val="2F5597"/>
              </a:solidFill>
              <a:cs typeface="Arial" pitchFamily="34" charset="0"/>
            </a:endParaRPr>
          </a:p>
        </p:txBody>
      </p:sp>
      <p:grpSp>
        <p:nvGrpSpPr>
          <p:cNvPr id="79" name="群組 78">
            <a:extLst>
              <a:ext uri="{FF2B5EF4-FFF2-40B4-BE49-F238E27FC236}">
                <a16:creationId xmlns:a16="http://schemas.microsoft.com/office/drawing/2014/main" xmlns="" id="{10108213-35FE-4080-AE0E-97036A3FC015}"/>
              </a:ext>
            </a:extLst>
          </p:cNvPr>
          <p:cNvGrpSpPr/>
          <p:nvPr/>
        </p:nvGrpSpPr>
        <p:grpSpPr>
          <a:xfrm>
            <a:off x="364172" y="1466850"/>
            <a:ext cx="8642285" cy="3794582"/>
            <a:chOff x="364172" y="1466850"/>
            <a:chExt cx="8642285" cy="3794582"/>
          </a:xfrm>
        </p:grpSpPr>
        <p:grpSp>
          <p:nvGrpSpPr>
            <p:cNvPr id="81" name="群組 232">
              <a:extLst>
                <a:ext uri="{FF2B5EF4-FFF2-40B4-BE49-F238E27FC236}">
                  <a16:creationId xmlns:a16="http://schemas.microsoft.com/office/drawing/2014/main" xmlns="" id="{0D8B491E-6DA5-4104-B110-CE44C63A904F}"/>
                </a:ext>
              </a:extLst>
            </p:cNvPr>
            <p:cNvGrpSpPr>
              <a:grpSpLocks/>
            </p:cNvGrpSpPr>
            <p:nvPr/>
          </p:nvGrpSpPr>
          <p:grpSpPr bwMode="auto">
            <a:xfrm>
              <a:off x="364172" y="1466850"/>
              <a:ext cx="8620126" cy="3794582"/>
              <a:chOff x="390259" y="1467373"/>
              <a:chExt cx="8620137" cy="3793542"/>
            </a:xfrm>
          </p:grpSpPr>
          <p:sp>
            <p:nvSpPr>
              <p:cNvPr id="111" name="Rectangle 5">
                <a:extLst>
                  <a:ext uri="{FF2B5EF4-FFF2-40B4-BE49-F238E27FC236}">
                    <a16:creationId xmlns:a16="http://schemas.microsoft.com/office/drawing/2014/main" xmlns="" id="{F56624DD-65D7-4733-AD73-4EC3881035C1}"/>
                  </a:ext>
                </a:extLst>
              </p:cNvPr>
              <p:cNvSpPr>
                <a:spLocks noChangeArrowheads="1"/>
              </p:cNvSpPr>
              <p:nvPr/>
            </p:nvSpPr>
            <p:spPr bwMode="gray">
              <a:xfrm>
                <a:off x="4032942" y="2079980"/>
                <a:ext cx="1539877" cy="441204"/>
              </a:xfrm>
              <a:prstGeom prst="rect">
                <a:avLst/>
              </a:prstGeom>
              <a:solidFill>
                <a:schemeClr val="accent1"/>
              </a:solidFill>
              <a:ln w="12700">
                <a:noFill/>
                <a:miter lim="800000"/>
                <a:headEnd/>
                <a:tailEnd/>
              </a:ln>
              <a:effectLst/>
            </p:spPr>
            <p:txBody>
              <a:bodyPr anchor="ctr"/>
              <a:lstStyle/>
              <a:p>
                <a:pPr algn="ctr" eaLnBrk="0" hangingPunct="0">
                  <a:defRPr/>
                </a:pPr>
                <a:r>
                  <a:rPr lang="en-US" altLang="zh-TW" sz="900" b="1" kern="0" dirty="0">
                    <a:solidFill>
                      <a:prstClr val="white"/>
                    </a:solidFill>
                    <a:ea typeface="DFKai-SB" panose="03000509000000000000" pitchFamily="65" charset="-120"/>
                  </a:rPr>
                  <a:t>Sino-American Silicon Products Inc.</a:t>
                </a:r>
              </a:p>
              <a:p>
                <a:pPr algn="ctr" eaLnBrk="0" hangingPunct="0">
                  <a:defRPr/>
                </a:pPr>
                <a:r>
                  <a:rPr lang="en-US" sz="900" b="1" kern="0" dirty="0">
                    <a:solidFill>
                      <a:prstClr val="white"/>
                    </a:solidFill>
                    <a:ea typeface="DFKai-SB" panose="03000509000000000000" pitchFamily="65" charset="-120"/>
                  </a:rPr>
                  <a:t>(Taiwan)</a:t>
                </a:r>
                <a:endParaRPr lang="en-GB" sz="900" b="1" kern="0" dirty="0">
                  <a:solidFill>
                    <a:prstClr val="white"/>
                  </a:solidFill>
                  <a:ea typeface="DFKai-SB" panose="03000509000000000000" pitchFamily="65" charset="-120"/>
                </a:endParaRPr>
              </a:p>
            </p:txBody>
          </p:sp>
          <p:cxnSp>
            <p:nvCxnSpPr>
              <p:cNvPr id="112" name="Elbow Connector 99">
                <a:extLst>
                  <a:ext uri="{FF2B5EF4-FFF2-40B4-BE49-F238E27FC236}">
                    <a16:creationId xmlns:a16="http://schemas.microsoft.com/office/drawing/2014/main" xmlns="" id="{8C80F4C9-C8FE-4652-8AE0-077005CE0968}"/>
                  </a:ext>
                </a:extLst>
              </p:cNvPr>
              <p:cNvCxnSpPr>
                <a:stCxn id="111" idx="2"/>
                <a:endCxn id="153" idx="0"/>
              </p:cNvCxnSpPr>
              <p:nvPr/>
            </p:nvCxnSpPr>
            <p:spPr bwMode="gray">
              <a:xfrm rot="5400000">
                <a:off x="3246914" y="1614110"/>
                <a:ext cx="648893" cy="2463042"/>
              </a:xfrm>
              <a:prstGeom prst="bentConnector3">
                <a:avLst>
                  <a:gd name="adj1" fmla="val 50000"/>
                </a:avLst>
              </a:prstGeom>
              <a:ln w="12700">
                <a:solidFill>
                  <a:srgbClr val="A5A5A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13" name="Picture 2">
                <a:extLst>
                  <a:ext uri="{FF2B5EF4-FFF2-40B4-BE49-F238E27FC236}">
                    <a16:creationId xmlns:a16="http://schemas.microsoft.com/office/drawing/2014/main" xmlns="" id="{EC6A6DB4-4DD3-4ED3-8A9E-1E6CC6CEE04A}"/>
                  </a:ext>
                </a:extLst>
              </p:cNvPr>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4378377" y="1467373"/>
                <a:ext cx="735574" cy="607546"/>
              </a:xfrm>
              <a:prstGeom prst="rect">
                <a:avLst/>
              </a:prstGeom>
              <a:noFill/>
              <a:ln w="9525">
                <a:noFill/>
                <a:miter lim="800000"/>
                <a:headEnd/>
                <a:tailEnd/>
              </a:ln>
            </p:spPr>
          </p:pic>
          <p:grpSp>
            <p:nvGrpSpPr>
              <p:cNvPr id="114" name="群組 79">
                <a:extLst>
                  <a:ext uri="{FF2B5EF4-FFF2-40B4-BE49-F238E27FC236}">
                    <a16:creationId xmlns:a16="http://schemas.microsoft.com/office/drawing/2014/main" xmlns="" id="{DD5151B8-3A0E-4151-9695-4E797A5A42C3}"/>
                  </a:ext>
                </a:extLst>
              </p:cNvPr>
              <p:cNvGrpSpPr>
                <a:grpSpLocks/>
              </p:cNvGrpSpPr>
              <p:nvPr/>
            </p:nvGrpSpPr>
            <p:grpSpPr bwMode="auto">
              <a:xfrm>
                <a:off x="390259" y="3170078"/>
                <a:ext cx="4072223" cy="2062764"/>
                <a:chOff x="497059" y="3170078"/>
                <a:chExt cx="4116362" cy="2085124"/>
              </a:xfrm>
            </p:grpSpPr>
            <p:grpSp>
              <p:nvGrpSpPr>
                <p:cNvPr id="134" name="Group 5">
                  <a:extLst>
                    <a:ext uri="{FF2B5EF4-FFF2-40B4-BE49-F238E27FC236}">
                      <a16:creationId xmlns:a16="http://schemas.microsoft.com/office/drawing/2014/main" xmlns="" id="{E0B7BF4B-CBD3-4DA3-990E-8843EFA1E2A6}"/>
                    </a:ext>
                  </a:extLst>
                </p:cNvPr>
                <p:cNvGrpSpPr>
                  <a:grpSpLocks/>
                </p:cNvGrpSpPr>
                <p:nvPr/>
              </p:nvGrpSpPr>
              <p:grpSpPr bwMode="auto">
                <a:xfrm>
                  <a:off x="497059" y="3170078"/>
                  <a:ext cx="3924870" cy="2085123"/>
                  <a:chOff x="5751570" y="2235518"/>
                  <a:chExt cx="4595430" cy="2321004"/>
                </a:xfrm>
              </p:grpSpPr>
              <p:sp>
                <p:nvSpPr>
                  <p:cNvPr id="139" name="Rectangle 84">
                    <a:extLst>
                      <a:ext uri="{FF2B5EF4-FFF2-40B4-BE49-F238E27FC236}">
                        <a16:creationId xmlns:a16="http://schemas.microsoft.com/office/drawing/2014/main" xmlns="" id="{E4C65AA1-DCC1-4375-A85A-3418D057990C}"/>
                      </a:ext>
                    </a:extLst>
                  </p:cNvPr>
                  <p:cNvSpPr>
                    <a:spLocks noChangeArrowheads="1"/>
                  </p:cNvSpPr>
                  <p:nvPr/>
                </p:nvSpPr>
                <p:spPr bwMode="gray">
                  <a:xfrm>
                    <a:off x="5751570" y="3739364"/>
                    <a:ext cx="935678" cy="557155"/>
                  </a:xfrm>
                  <a:prstGeom prst="rect">
                    <a:avLst/>
                  </a:prstGeom>
                  <a:solidFill>
                    <a:srgbClr val="F19C38"/>
                  </a:solidFill>
                  <a:ln w="12700" algn="ctr">
                    <a:noFill/>
                    <a:round/>
                    <a:headEnd/>
                    <a:tailEnd/>
                  </a:ln>
                </p:spPr>
                <p:txBody>
                  <a:bodyPr lIns="36000" tIns="36000" rIns="36000" bIns="36000" anchor="ctr" anchorCtr="1"/>
                  <a:lstStyle/>
                  <a:p>
                    <a:pPr algn="ctr" eaLnBrk="0" hangingPunct="0">
                      <a:defRPr/>
                    </a:pPr>
                    <a:r>
                      <a:rPr lang="en-US" altLang="zh-TW" sz="650" b="1" dirty="0" err="1">
                        <a:solidFill>
                          <a:srgbClr val="000000"/>
                        </a:solidFill>
                      </a:rPr>
                      <a:t>Aleo</a:t>
                    </a:r>
                    <a:r>
                      <a:rPr lang="en-US" altLang="zh-TW" sz="650" b="1" dirty="0">
                        <a:solidFill>
                          <a:srgbClr val="000000"/>
                        </a:solidFill>
                      </a:rPr>
                      <a:t> Solar</a:t>
                    </a:r>
                  </a:p>
                  <a:p>
                    <a:pPr algn="ctr" eaLnBrk="0" hangingPunct="0">
                      <a:defRPr/>
                    </a:pPr>
                    <a:r>
                      <a:rPr lang="en-US" altLang="zh-TW" sz="650" b="1" dirty="0">
                        <a:solidFill>
                          <a:srgbClr val="000000"/>
                        </a:solidFill>
                      </a:rPr>
                      <a:t>GmbH</a:t>
                    </a:r>
                  </a:p>
                  <a:p>
                    <a:pPr algn="ctr" eaLnBrk="0" hangingPunct="0">
                      <a:defRPr/>
                    </a:pPr>
                    <a:r>
                      <a:rPr lang="en-US" altLang="zh-TW" sz="650" b="1" dirty="0">
                        <a:solidFill>
                          <a:srgbClr val="000000"/>
                        </a:solidFill>
                      </a:rPr>
                      <a:t>(Germany)</a:t>
                    </a:r>
                  </a:p>
                </p:txBody>
              </p:sp>
              <p:sp>
                <p:nvSpPr>
                  <p:cNvPr id="140" name="Rectangle 85">
                    <a:extLst>
                      <a:ext uri="{FF2B5EF4-FFF2-40B4-BE49-F238E27FC236}">
                        <a16:creationId xmlns:a16="http://schemas.microsoft.com/office/drawing/2014/main" xmlns="" id="{4CF2CC88-E0B9-4875-B26C-DFC2C0D376EB}"/>
                      </a:ext>
                    </a:extLst>
                  </p:cNvPr>
                  <p:cNvSpPr>
                    <a:spLocks noChangeArrowheads="1"/>
                  </p:cNvSpPr>
                  <p:nvPr/>
                </p:nvSpPr>
                <p:spPr bwMode="gray">
                  <a:xfrm>
                    <a:off x="6939018" y="3739364"/>
                    <a:ext cx="1016469" cy="567869"/>
                  </a:xfrm>
                  <a:prstGeom prst="rect">
                    <a:avLst/>
                  </a:prstGeom>
                  <a:solidFill>
                    <a:srgbClr val="F19C38"/>
                  </a:solidFill>
                  <a:ln w="12700" algn="ctr">
                    <a:noFill/>
                    <a:round/>
                    <a:headEnd/>
                    <a:tailEnd/>
                  </a:ln>
                </p:spPr>
                <p:txBody>
                  <a:bodyPr lIns="36000" tIns="36000" rIns="36000" bIns="36000" anchor="ctr" anchorCtr="1"/>
                  <a:lstStyle/>
                  <a:p>
                    <a:pPr algn="ctr" eaLnBrk="0" hangingPunct="0">
                      <a:defRPr/>
                    </a:pPr>
                    <a:r>
                      <a:rPr lang="en-US" altLang="zh-TW" sz="650" b="1" dirty="0">
                        <a:solidFill>
                          <a:srgbClr val="000000"/>
                        </a:solidFill>
                      </a:rPr>
                      <a:t>Sulu Electric Power And Light </a:t>
                    </a:r>
                    <a:r>
                      <a:rPr lang="en-US" altLang="zh-TW" sz="650" b="1" dirty="0" err="1">
                        <a:solidFill>
                          <a:srgbClr val="000000"/>
                        </a:solidFill>
                      </a:rPr>
                      <a:t>Phils.Inc</a:t>
                    </a:r>
                    <a:r>
                      <a:rPr lang="en-US" altLang="zh-TW" sz="650" b="1" dirty="0">
                        <a:solidFill>
                          <a:srgbClr val="000000"/>
                        </a:solidFill>
                      </a:rPr>
                      <a:t>.</a:t>
                    </a:r>
                  </a:p>
                  <a:p>
                    <a:pPr algn="ctr" eaLnBrk="0" hangingPunct="0">
                      <a:defRPr/>
                    </a:pPr>
                    <a:r>
                      <a:rPr lang="en-US" altLang="zh-TW" sz="650" b="1" dirty="0">
                        <a:solidFill>
                          <a:srgbClr val="000000"/>
                        </a:solidFill>
                      </a:rPr>
                      <a:t>(</a:t>
                    </a:r>
                    <a:r>
                      <a:rPr lang="en-US" altLang="zh-TW" sz="650" b="1" dirty="0" err="1">
                        <a:solidFill>
                          <a:srgbClr val="000000"/>
                        </a:solidFill>
                      </a:rPr>
                      <a:t>Sepalco</a:t>
                    </a:r>
                    <a:r>
                      <a:rPr lang="en-US" altLang="zh-TW" sz="650" b="1" dirty="0">
                        <a:solidFill>
                          <a:srgbClr val="000000"/>
                        </a:solidFill>
                      </a:rPr>
                      <a:t>)</a:t>
                    </a:r>
                  </a:p>
                  <a:p>
                    <a:pPr algn="ctr" eaLnBrk="0" hangingPunct="0">
                      <a:defRPr/>
                    </a:pPr>
                    <a:r>
                      <a:rPr lang="en-US" altLang="zh-TW" sz="650" b="1" dirty="0">
                        <a:solidFill>
                          <a:srgbClr val="000000"/>
                        </a:solidFill>
                      </a:rPr>
                      <a:t>(Philippines)</a:t>
                    </a:r>
                  </a:p>
                </p:txBody>
              </p:sp>
              <p:sp>
                <p:nvSpPr>
                  <p:cNvPr id="141" name="Rectangle 86">
                    <a:extLst>
                      <a:ext uri="{FF2B5EF4-FFF2-40B4-BE49-F238E27FC236}">
                        <a16:creationId xmlns:a16="http://schemas.microsoft.com/office/drawing/2014/main" xmlns="" id="{D57115D2-CE0E-41E2-974D-5C677BDEE4C8}"/>
                      </a:ext>
                    </a:extLst>
                  </p:cNvPr>
                  <p:cNvSpPr>
                    <a:spLocks noChangeArrowheads="1"/>
                  </p:cNvSpPr>
                  <p:nvPr/>
                </p:nvSpPr>
                <p:spPr bwMode="gray">
                  <a:xfrm>
                    <a:off x="8271136" y="3739364"/>
                    <a:ext cx="935678" cy="557155"/>
                  </a:xfrm>
                  <a:prstGeom prst="rect">
                    <a:avLst/>
                  </a:prstGeom>
                  <a:solidFill>
                    <a:srgbClr val="F19C38"/>
                  </a:solidFill>
                  <a:ln w="12700" algn="ctr">
                    <a:noFill/>
                    <a:round/>
                    <a:headEnd/>
                    <a:tailEnd/>
                  </a:ln>
                </p:spPr>
                <p:txBody>
                  <a:bodyPr lIns="36000" tIns="36000" rIns="36000" bIns="36000" anchor="ctr" anchorCtr="1"/>
                  <a:lstStyle/>
                  <a:p>
                    <a:pPr algn="ctr" eaLnBrk="0" hangingPunct="0">
                      <a:defRPr/>
                    </a:pPr>
                    <a:r>
                      <a:rPr lang="en-US" altLang="zh-TW" sz="650" b="1" dirty="0">
                        <a:solidFill>
                          <a:srgbClr val="000000"/>
                        </a:solidFill>
                      </a:rPr>
                      <a:t>Sunrise PV World </a:t>
                    </a:r>
                  </a:p>
                  <a:p>
                    <a:pPr algn="ctr" eaLnBrk="0" hangingPunct="0">
                      <a:defRPr/>
                    </a:pPr>
                    <a:r>
                      <a:rPr lang="en-US" altLang="zh-TW" sz="650" b="1" dirty="0">
                        <a:solidFill>
                          <a:srgbClr val="000000"/>
                        </a:solidFill>
                      </a:rPr>
                      <a:t>(SAS Branch)</a:t>
                    </a:r>
                  </a:p>
                  <a:p>
                    <a:pPr algn="ctr" eaLnBrk="0" hangingPunct="0">
                      <a:defRPr/>
                    </a:pPr>
                    <a:r>
                      <a:rPr lang="en-US" altLang="zh-TW" sz="650" b="1" dirty="0">
                        <a:solidFill>
                          <a:srgbClr val="000000"/>
                        </a:solidFill>
                      </a:rPr>
                      <a:t>(Taiwan)</a:t>
                    </a:r>
                  </a:p>
                </p:txBody>
              </p:sp>
              <p:sp>
                <p:nvSpPr>
                  <p:cNvPr id="143" name="TextBox 87">
                    <a:extLst>
                      <a:ext uri="{FF2B5EF4-FFF2-40B4-BE49-F238E27FC236}">
                        <a16:creationId xmlns:a16="http://schemas.microsoft.com/office/drawing/2014/main" xmlns="" id="{3CD2233F-C8DE-41DB-B051-73AAC4375BEC}"/>
                      </a:ext>
                    </a:extLst>
                  </p:cNvPr>
                  <p:cNvSpPr txBox="1">
                    <a:spLocks noChangeArrowheads="1"/>
                  </p:cNvSpPr>
                  <p:nvPr/>
                </p:nvSpPr>
                <p:spPr bwMode="gray">
                  <a:xfrm>
                    <a:off x="5752029" y="4268522"/>
                    <a:ext cx="936000" cy="288000"/>
                  </a:xfrm>
                  <a:prstGeom prst="rect">
                    <a:avLst/>
                  </a:prstGeom>
                  <a:noFill/>
                  <a:ln w="9525">
                    <a:noFill/>
                    <a:miter lim="800000"/>
                    <a:headEnd/>
                    <a:tailEnd/>
                  </a:ln>
                </p:spPr>
                <p:txBody>
                  <a:bodyPr lIns="36000" tIns="36000" rIns="36000" bIns="36000"/>
                  <a:lstStyle/>
                  <a:p>
                    <a:pPr marL="142875" indent="-142875">
                      <a:buClr>
                        <a:srgbClr val="1F497D"/>
                      </a:buClr>
                      <a:buSzPct val="70000"/>
                      <a:buFont typeface="Wingdings" pitchFamily="2" charset="2"/>
                      <a:buChar char=""/>
                    </a:pPr>
                    <a:r>
                      <a:rPr lang="en-US" altLang="zh-TW" sz="600" dirty="0">
                        <a:solidFill>
                          <a:srgbClr val="000000"/>
                        </a:solidFill>
                      </a:rPr>
                      <a:t>Solar Panel  Manufacturer </a:t>
                    </a:r>
                  </a:p>
                </p:txBody>
              </p:sp>
              <p:sp>
                <p:nvSpPr>
                  <p:cNvPr id="145" name="TextBox 88">
                    <a:extLst>
                      <a:ext uri="{FF2B5EF4-FFF2-40B4-BE49-F238E27FC236}">
                        <a16:creationId xmlns:a16="http://schemas.microsoft.com/office/drawing/2014/main" xmlns="" id="{6BF2570D-32F0-4E68-90B2-A12E37A4125A}"/>
                      </a:ext>
                    </a:extLst>
                  </p:cNvPr>
                  <p:cNvSpPr txBox="1">
                    <a:spLocks noChangeArrowheads="1"/>
                  </p:cNvSpPr>
                  <p:nvPr/>
                </p:nvSpPr>
                <p:spPr bwMode="gray">
                  <a:xfrm>
                    <a:off x="6983148" y="4268522"/>
                    <a:ext cx="936000" cy="288000"/>
                  </a:xfrm>
                  <a:prstGeom prst="rect">
                    <a:avLst/>
                  </a:prstGeom>
                  <a:noFill/>
                  <a:ln w="9525">
                    <a:noFill/>
                    <a:miter lim="800000"/>
                    <a:headEnd/>
                    <a:tailEnd/>
                  </a:ln>
                </p:spPr>
                <p:txBody>
                  <a:bodyPr lIns="36000" tIns="36000" rIns="36000" bIns="36000"/>
                  <a:lstStyle/>
                  <a:p>
                    <a:pPr marL="142875" indent="-142875">
                      <a:buClr>
                        <a:srgbClr val="1F497D"/>
                      </a:buClr>
                      <a:buSzPct val="70000"/>
                      <a:buFont typeface="Wingdings" pitchFamily="2" charset="2"/>
                      <a:buChar char=""/>
                    </a:pPr>
                    <a:r>
                      <a:rPr lang="en-US" altLang="zh-TW" sz="600">
                        <a:solidFill>
                          <a:srgbClr val="000000"/>
                        </a:solidFill>
                      </a:rPr>
                      <a:t>Power Plant Investment </a:t>
                    </a:r>
                  </a:p>
                </p:txBody>
              </p:sp>
              <p:sp>
                <p:nvSpPr>
                  <p:cNvPr id="146" name="TextBox 89">
                    <a:extLst>
                      <a:ext uri="{FF2B5EF4-FFF2-40B4-BE49-F238E27FC236}">
                        <a16:creationId xmlns:a16="http://schemas.microsoft.com/office/drawing/2014/main" xmlns="" id="{9DACEC08-C4F4-4959-B7AD-E45626DA6BF8}"/>
                      </a:ext>
                    </a:extLst>
                  </p:cNvPr>
                  <p:cNvSpPr txBox="1">
                    <a:spLocks noChangeArrowheads="1"/>
                  </p:cNvSpPr>
                  <p:nvPr/>
                </p:nvSpPr>
                <p:spPr bwMode="gray">
                  <a:xfrm>
                    <a:off x="8270631" y="4268522"/>
                    <a:ext cx="936000" cy="288000"/>
                  </a:xfrm>
                  <a:prstGeom prst="rect">
                    <a:avLst/>
                  </a:prstGeom>
                  <a:noFill/>
                  <a:ln w="9525">
                    <a:noFill/>
                    <a:miter lim="800000"/>
                    <a:headEnd/>
                    <a:tailEnd/>
                  </a:ln>
                </p:spPr>
                <p:txBody>
                  <a:bodyPr lIns="36000" tIns="36000" rIns="36000" bIns="36000"/>
                  <a:lstStyle/>
                  <a:p>
                    <a:pPr marL="142875" indent="-142875">
                      <a:buClr>
                        <a:srgbClr val="1F497D"/>
                      </a:buClr>
                      <a:buSzPct val="70000"/>
                      <a:buFont typeface="Wingdings" pitchFamily="2" charset="2"/>
                      <a:buChar char=""/>
                    </a:pPr>
                    <a:r>
                      <a:rPr lang="en-US" altLang="zh-TW" sz="600" dirty="0">
                        <a:solidFill>
                          <a:srgbClr val="000000"/>
                        </a:solidFill>
                      </a:rPr>
                      <a:t>Power Plant Investment </a:t>
                    </a:r>
                  </a:p>
                </p:txBody>
              </p:sp>
              <p:sp>
                <p:nvSpPr>
                  <p:cNvPr id="147" name="Rectangle 91">
                    <a:extLst>
                      <a:ext uri="{FF2B5EF4-FFF2-40B4-BE49-F238E27FC236}">
                        <a16:creationId xmlns:a16="http://schemas.microsoft.com/office/drawing/2014/main" xmlns="" id="{0FD42BEE-3F89-4939-B062-0881D398BD08}"/>
                      </a:ext>
                    </a:extLst>
                  </p:cNvPr>
                  <p:cNvSpPr>
                    <a:spLocks noChangeArrowheads="1"/>
                  </p:cNvSpPr>
                  <p:nvPr/>
                </p:nvSpPr>
                <p:spPr bwMode="gray">
                  <a:xfrm>
                    <a:off x="8212324" y="3112370"/>
                    <a:ext cx="840685" cy="404238"/>
                  </a:xfrm>
                  <a:prstGeom prst="rect">
                    <a:avLst/>
                  </a:prstGeom>
                  <a:noFill/>
                  <a:ln w="31750" algn="ctr">
                    <a:noFill/>
                    <a:round/>
                    <a:headEnd/>
                    <a:tailEnd/>
                  </a:ln>
                </p:spPr>
                <p:txBody>
                  <a:bodyPr lIns="36000" tIns="36000" rIns="36000" bIns="36000" anchor="ctr" anchorCtr="1"/>
                  <a:lstStyle/>
                  <a:p>
                    <a:pPr algn="ctr" eaLnBrk="0" hangingPunct="0"/>
                    <a:r>
                      <a:rPr lang="en-US" altLang="zh-TW" sz="1400" b="1" dirty="0">
                        <a:solidFill>
                          <a:srgbClr val="000000"/>
                        </a:solidFill>
                        <a:ea typeface="標楷體" pitchFamily="65" charset="-120"/>
                      </a:rPr>
                      <a:t>SPW</a:t>
                    </a:r>
                  </a:p>
                </p:txBody>
              </p:sp>
              <p:pic>
                <p:nvPicPr>
                  <p:cNvPr id="148" name="Picture 8">
                    <a:extLst>
                      <a:ext uri="{FF2B5EF4-FFF2-40B4-BE49-F238E27FC236}">
                        <a16:creationId xmlns:a16="http://schemas.microsoft.com/office/drawing/2014/main" xmlns="" id="{2CFC862C-AA52-4FD0-BDD1-FF6AC08DF4CC}"/>
                      </a:ext>
                    </a:extLst>
                  </p:cNvPr>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gray">
                  <a:xfrm>
                    <a:off x="7066943" y="3141584"/>
                    <a:ext cx="894675" cy="400738"/>
                  </a:xfrm>
                  <a:prstGeom prst="rect">
                    <a:avLst/>
                  </a:prstGeom>
                  <a:noFill/>
                  <a:ln w="9525">
                    <a:noFill/>
                    <a:miter lim="800000"/>
                    <a:headEnd/>
                    <a:tailEnd/>
                  </a:ln>
                </p:spPr>
              </p:pic>
              <p:pic>
                <p:nvPicPr>
                  <p:cNvPr id="149" name="Picture 11">
                    <a:extLst>
                      <a:ext uri="{FF2B5EF4-FFF2-40B4-BE49-F238E27FC236}">
                        <a16:creationId xmlns:a16="http://schemas.microsoft.com/office/drawing/2014/main" xmlns="" id="{2D53A42E-93A0-49B0-A69D-3DBB5EF37117}"/>
                      </a:ext>
                    </a:extLst>
                  </p:cNvPr>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gray">
                  <a:xfrm>
                    <a:off x="5760404" y="3141583"/>
                    <a:ext cx="829071" cy="366578"/>
                  </a:xfrm>
                  <a:prstGeom prst="rect">
                    <a:avLst/>
                  </a:prstGeom>
                  <a:noFill/>
                  <a:ln w="9525">
                    <a:noFill/>
                    <a:miter lim="800000"/>
                    <a:headEnd/>
                    <a:tailEnd/>
                  </a:ln>
                </p:spPr>
              </p:pic>
              <p:sp>
                <p:nvSpPr>
                  <p:cNvPr id="150" name="Rectangle 108">
                    <a:extLst>
                      <a:ext uri="{FF2B5EF4-FFF2-40B4-BE49-F238E27FC236}">
                        <a16:creationId xmlns:a16="http://schemas.microsoft.com/office/drawing/2014/main" xmlns="" id="{EEF4C042-ADBD-4475-A081-914636716CE4}"/>
                      </a:ext>
                    </a:extLst>
                  </p:cNvPr>
                  <p:cNvSpPr>
                    <a:spLocks noChangeArrowheads="1"/>
                  </p:cNvSpPr>
                  <p:nvPr/>
                </p:nvSpPr>
                <p:spPr bwMode="gray">
                  <a:xfrm>
                    <a:off x="6086017" y="2929089"/>
                    <a:ext cx="229229" cy="107722"/>
                  </a:xfrm>
                  <a:prstGeom prst="rect">
                    <a:avLst/>
                  </a:prstGeom>
                  <a:noFill/>
                  <a:ln w="12700" algn="ctr">
                    <a:noFill/>
                    <a:round/>
                    <a:headEnd/>
                    <a:tailEnd/>
                  </a:ln>
                </p:spPr>
                <p:txBody>
                  <a:bodyPr wrap="none" lIns="0" tIns="0" rIns="0" bIns="0" anchor="ctr">
                    <a:spAutoFit/>
                  </a:bodyPr>
                  <a:lstStyle/>
                  <a:p>
                    <a:pPr eaLnBrk="0" hangingPunct="0"/>
                    <a:r>
                      <a:rPr lang="en-US" altLang="zh-TW" sz="700" b="1" dirty="0">
                        <a:solidFill>
                          <a:srgbClr val="000000"/>
                        </a:solidFill>
                      </a:rPr>
                      <a:t>100%</a:t>
                    </a:r>
                  </a:p>
                </p:txBody>
              </p:sp>
              <p:sp>
                <p:nvSpPr>
                  <p:cNvPr id="151" name="Rectangle 109">
                    <a:extLst>
                      <a:ext uri="{FF2B5EF4-FFF2-40B4-BE49-F238E27FC236}">
                        <a16:creationId xmlns:a16="http://schemas.microsoft.com/office/drawing/2014/main" xmlns="" id="{ADAD7EE7-4692-45C7-A42A-9142215C0812}"/>
                      </a:ext>
                    </a:extLst>
                  </p:cNvPr>
                  <p:cNvSpPr>
                    <a:spLocks noChangeArrowheads="1"/>
                  </p:cNvSpPr>
                  <p:nvPr/>
                </p:nvSpPr>
                <p:spPr bwMode="gray">
                  <a:xfrm>
                    <a:off x="7514343" y="2929089"/>
                    <a:ext cx="229229" cy="107722"/>
                  </a:xfrm>
                  <a:prstGeom prst="rect">
                    <a:avLst/>
                  </a:prstGeom>
                  <a:noFill/>
                  <a:ln w="12700" algn="ctr">
                    <a:noFill/>
                    <a:round/>
                    <a:headEnd/>
                    <a:tailEnd/>
                  </a:ln>
                </p:spPr>
                <p:txBody>
                  <a:bodyPr wrap="none" lIns="0" tIns="0" rIns="0" bIns="0" anchor="ctr">
                    <a:spAutoFit/>
                  </a:bodyPr>
                  <a:lstStyle/>
                  <a:p>
                    <a:pPr eaLnBrk="0" hangingPunct="0"/>
                    <a:r>
                      <a:rPr lang="en-US" altLang="zh-TW" sz="700" b="1" dirty="0">
                        <a:solidFill>
                          <a:srgbClr val="000000"/>
                        </a:solidFill>
                      </a:rPr>
                      <a:t>100%</a:t>
                    </a:r>
                  </a:p>
                </p:txBody>
              </p:sp>
              <p:sp>
                <p:nvSpPr>
                  <p:cNvPr id="152" name="Rectangle 110">
                    <a:extLst>
                      <a:ext uri="{FF2B5EF4-FFF2-40B4-BE49-F238E27FC236}">
                        <a16:creationId xmlns:a16="http://schemas.microsoft.com/office/drawing/2014/main" xmlns="" id="{0D1BEF1C-2A15-4611-8544-1A13DED2C9AA}"/>
                      </a:ext>
                    </a:extLst>
                  </p:cNvPr>
                  <p:cNvSpPr>
                    <a:spLocks noChangeArrowheads="1"/>
                  </p:cNvSpPr>
                  <p:nvPr/>
                </p:nvSpPr>
                <p:spPr bwMode="gray">
                  <a:xfrm>
                    <a:off x="8725340" y="2929089"/>
                    <a:ext cx="229231" cy="107722"/>
                  </a:xfrm>
                  <a:prstGeom prst="rect">
                    <a:avLst/>
                  </a:prstGeom>
                  <a:noFill/>
                  <a:ln w="12700" algn="ctr">
                    <a:noFill/>
                    <a:round/>
                    <a:headEnd/>
                    <a:tailEnd/>
                  </a:ln>
                </p:spPr>
                <p:txBody>
                  <a:bodyPr wrap="none" lIns="0" tIns="0" rIns="0" bIns="0" anchor="ctr">
                    <a:spAutoFit/>
                  </a:bodyPr>
                  <a:lstStyle/>
                  <a:p>
                    <a:pPr eaLnBrk="0" hangingPunct="0"/>
                    <a:r>
                      <a:rPr lang="en-US" altLang="zh-TW" sz="700" b="1" dirty="0">
                        <a:solidFill>
                          <a:srgbClr val="000000"/>
                        </a:solidFill>
                      </a:rPr>
                      <a:t>100%</a:t>
                    </a:r>
                  </a:p>
                </p:txBody>
              </p:sp>
              <p:sp>
                <p:nvSpPr>
                  <p:cNvPr id="153" name="TextBox 13">
                    <a:extLst>
                      <a:ext uri="{FF2B5EF4-FFF2-40B4-BE49-F238E27FC236}">
                        <a16:creationId xmlns:a16="http://schemas.microsoft.com/office/drawing/2014/main" xmlns="" id="{85F87BA2-6D18-41B4-857D-4C7AAF07CBCD}"/>
                      </a:ext>
                    </a:extLst>
                  </p:cNvPr>
                  <p:cNvSpPr txBox="1">
                    <a:spLocks noChangeArrowheads="1"/>
                  </p:cNvSpPr>
                  <p:nvPr/>
                </p:nvSpPr>
                <p:spPr bwMode="gray">
                  <a:xfrm>
                    <a:off x="5770954" y="2235518"/>
                    <a:ext cx="4576046" cy="411480"/>
                  </a:xfrm>
                  <a:prstGeom prst="rect">
                    <a:avLst/>
                  </a:prstGeom>
                  <a:solidFill>
                    <a:srgbClr val="F19C38"/>
                  </a:solidFill>
                  <a:ln w="9525">
                    <a:noFill/>
                    <a:miter lim="800000"/>
                    <a:headEnd/>
                    <a:tailEnd/>
                  </a:ln>
                </p:spPr>
                <p:txBody>
                  <a:bodyPr lIns="45720" rIns="45720" anchor="ctr"/>
                  <a:lstStyle/>
                  <a:p>
                    <a:pPr algn="ctr"/>
                    <a:r>
                      <a:rPr lang="en-US" altLang="zh-TW" sz="900" b="1" dirty="0">
                        <a:solidFill>
                          <a:srgbClr val="FFFFFF"/>
                        </a:solidFill>
                      </a:rPr>
                      <a:t>Solar Business</a:t>
                    </a:r>
                  </a:p>
                </p:txBody>
              </p:sp>
            </p:grpSp>
            <p:sp>
              <p:nvSpPr>
                <p:cNvPr id="135" name="Rectangle 86">
                  <a:extLst>
                    <a:ext uri="{FF2B5EF4-FFF2-40B4-BE49-F238E27FC236}">
                      <a16:creationId xmlns:a16="http://schemas.microsoft.com/office/drawing/2014/main" xmlns="" id="{CE340FAF-6055-43A4-9276-B68F2953E0BE}"/>
                    </a:ext>
                  </a:extLst>
                </p:cNvPr>
                <p:cNvSpPr>
                  <a:spLocks noChangeArrowheads="1"/>
                </p:cNvSpPr>
                <p:nvPr/>
              </p:nvSpPr>
              <p:spPr bwMode="gray">
                <a:xfrm>
                  <a:off x="3813995" y="4521090"/>
                  <a:ext cx="799145" cy="500532"/>
                </a:xfrm>
                <a:prstGeom prst="rect">
                  <a:avLst/>
                </a:prstGeom>
                <a:solidFill>
                  <a:srgbClr val="F19C38"/>
                </a:solidFill>
                <a:ln w="12700" algn="ctr">
                  <a:noFill/>
                  <a:round/>
                  <a:headEnd/>
                  <a:tailEnd/>
                </a:ln>
              </p:spPr>
              <p:txBody>
                <a:bodyPr lIns="36000" tIns="36000" rIns="36000" bIns="36000" anchor="ctr" anchorCtr="1"/>
                <a:lstStyle/>
                <a:p>
                  <a:pPr algn="ctr" eaLnBrk="0" hangingPunct="0">
                    <a:defRPr/>
                  </a:pPr>
                  <a:r>
                    <a:rPr lang="en-US" altLang="zh-TW" sz="650" b="1" dirty="0" err="1">
                      <a:solidFill>
                        <a:srgbClr val="000000"/>
                      </a:solidFill>
                    </a:rPr>
                    <a:t>Silfab</a:t>
                  </a:r>
                  <a:endParaRPr lang="en-US" altLang="zh-TW" sz="650" b="1" dirty="0">
                    <a:solidFill>
                      <a:srgbClr val="000000"/>
                    </a:solidFill>
                  </a:endParaRPr>
                </a:p>
                <a:p>
                  <a:pPr algn="ctr" eaLnBrk="0" hangingPunct="0">
                    <a:defRPr/>
                  </a:pPr>
                  <a:r>
                    <a:rPr lang="en-US" altLang="zh-TW" sz="650" b="1" dirty="0">
                      <a:solidFill>
                        <a:srgbClr val="000000"/>
                      </a:solidFill>
                    </a:rPr>
                    <a:t>(Canada)</a:t>
                  </a:r>
                </a:p>
              </p:txBody>
            </p:sp>
            <p:sp>
              <p:nvSpPr>
                <p:cNvPr id="136" name="TextBox 89">
                  <a:extLst>
                    <a:ext uri="{FF2B5EF4-FFF2-40B4-BE49-F238E27FC236}">
                      <a16:creationId xmlns:a16="http://schemas.microsoft.com/office/drawing/2014/main" xmlns="" id="{8ECEEEFD-EFC7-46C1-B097-8629554C898F}"/>
                    </a:ext>
                  </a:extLst>
                </p:cNvPr>
                <p:cNvSpPr txBox="1">
                  <a:spLocks noChangeArrowheads="1"/>
                </p:cNvSpPr>
                <p:nvPr/>
              </p:nvSpPr>
              <p:spPr bwMode="gray">
                <a:xfrm>
                  <a:off x="3814001" y="4996471"/>
                  <a:ext cx="799420" cy="258731"/>
                </a:xfrm>
                <a:prstGeom prst="rect">
                  <a:avLst/>
                </a:prstGeom>
                <a:noFill/>
                <a:ln w="9525">
                  <a:noFill/>
                  <a:miter lim="800000"/>
                  <a:headEnd/>
                  <a:tailEnd/>
                </a:ln>
              </p:spPr>
              <p:txBody>
                <a:bodyPr lIns="36000" tIns="36000" rIns="36000" bIns="36000"/>
                <a:lstStyle/>
                <a:p>
                  <a:pPr marL="142875" indent="-142875">
                    <a:buClr>
                      <a:srgbClr val="1F497D"/>
                    </a:buClr>
                    <a:buSzPct val="70000"/>
                    <a:buFont typeface="Wingdings" pitchFamily="2" charset="2"/>
                    <a:buChar char=""/>
                  </a:pPr>
                  <a:r>
                    <a:rPr lang="en-US" altLang="zh-TW" sz="600" dirty="0">
                      <a:solidFill>
                        <a:srgbClr val="000000"/>
                      </a:solidFill>
                    </a:rPr>
                    <a:t>Module </a:t>
                  </a:r>
                </a:p>
              </p:txBody>
            </p:sp>
            <p:pic>
              <p:nvPicPr>
                <p:cNvPr id="137" name="Picture 2">
                  <a:extLst>
                    <a:ext uri="{FF2B5EF4-FFF2-40B4-BE49-F238E27FC236}">
                      <a16:creationId xmlns:a16="http://schemas.microsoft.com/office/drawing/2014/main" xmlns="" id="{CF197A5B-7903-43AF-980D-4BE275CE6F98}"/>
                    </a:ext>
                  </a:extLst>
                </p:cNvPr>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3948918" y="4024079"/>
                  <a:ext cx="500050" cy="338380"/>
                </a:xfrm>
                <a:prstGeom prst="rect">
                  <a:avLst/>
                </a:prstGeom>
                <a:noFill/>
                <a:ln w="9525">
                  <a:noFill/>
                  <a:miter lim="800000"/>
                  <a:headEnd/>
                  <a:tailEnd/>
                </a:ln>
              </p:spPr>
            </p:pic>
            <p:sp>
              <p:nvSpPr>
                <p:cNvPr id="138" name="Rectangle 110">
                  <a:extLst>
                    <a:ext uri="{FF2B5EF4-FFF2-40B4-BE49-F238E27FC236}">
                      <a16:creationId xmlns:a16="http://schemas.microsoft.com/office/drawing/2014/main" xmlns="" id="{7BBBDDA4-64C1-4479-998F-A7AFCCD403D8}"/>
                    </a:ext>
                  </a:extLst>
                </p:cNvPr>
                <p:cNvSpPr>
                  <a:spLocks noChangeArrowheads="1"/>
                </p:cNvSpPr>
                <p:nvPr/>
              </p:nvSpPr>
              <p:spPr bwMode="gray">
                <a:xfrm>
                  <a:off x="4244399" y="3787104"/>
                  <a:ext cx="157177" cy="108890"/>
                </a:xfrm>
                <a:prstGeom prst="rect">
                  <a:avLst/>
                </a:prstGeom>
                <a:noFill/>
                <a:ln w="12700" algn="ctr">
                  <a:noFill/>
                  <a:round/>
                  <a:headEnd/>
                  <a:tailEnd/>
                </a:ln>
              </p:spPr>
              <p:txBody>
                <a:bodyPr wrap="none" lIns="0" tIns="0" rIns="0" bIns="0" anchor="ctr">
                  <a:spAutoFit/>
                </a:bodyPr>
                <a:lstStyle/>
                <a:p>
                  <a:pPr eaLnBrk="0" hangingPunct="0"/>
                  <a:r>
                    <a:rPr lang="en-US" altLang="zh-TW" sz="700" b="1" dirty="0">
                      <a:solidFill>
                        <a:srgbClr val="000000"/>
                      </a:solidFill>
                    </a:rPr>
                    <a:t>15%</a:t>
                  </a:r>
                </a:p>
              </p:txBody>
            </p:sp>
          </p:grpSp>
          <p:grpSp>
            <p:nvGrpSpPr>
              <p:cNvPr id="115" name="群組 205">
                <a:extLst>
                  <a:ext uri="{FF2B5EF4-FFF2-40B4-BE49-F238E27FC236}">
                    <a16:creationId xmlns:a16="http://schemas.microsoft.com/office/drawing/2014/main" xmlns="" id="{9892A1B3-AC10-475B-BC84-C8AC87061628}"/>
                  </a:ext>
                </a:extLst>
              </p:cNvPr>
              <p:cNvGrpSpPr>
                <a:grpSpLocks/>
              </p:cNvGrpSpPr>
              <p:nvPr/>
            </p:nvGrpSpPr>
            <p:grpSpPr bwMode="auto">
              <a:xfrm>
                <a:off x="4840661" y="3170079"/>
                <a:ext cx="4169735" cy="2090836"/>
                <a:chOff x="4669973" y="3170079"/>
                <a:chExt cx="4169735" cy="2090836"/>
              </a:xfrm>
            </p:grpSpPr>
            <p:grpSp>
              <p:nvGrpSpPr>
                <p:cNvPr id="117" name="Group 1">
                  <a:extLst>
                    <a:ext uri="{FF2B5EF4-FFF2-40B4-BE49-F238E27FC236}">
                      <a16:creationId xmlns:a16="http://schemas.microsoft.com/office/drawing/2014/main" xmlns="" id="{F3305B64-AA86-4502-89CC-73EC3054BB8A}"/>
                    </a:ext>
                  </a:extLst>
                </p:cNvPr>
                <p:cNvGrpSpPr>
                  <a:grpSpLocks/>
                </p:cNvGrpSpPr>
                <p:nvPr/>
              </p:nvGrpSpPr>
              <p:grpSpPr bwMode="auto">
                <a:xfrm>
                  <a:off x="6429562" y="3790617"/>
                  <a:ext cx="725721" cy="1202293"/>
                  <a:chOff x="-559454" y="283071"/>
                  <a:chExt cx="625125" cy="1331896"/>
                </a:xfrm>
              </p:grpSpPr>
              <p:sp>
                <p:nvSpPr>
                  <p:cNvPr id="132" name="Rectangle 68">
                    <a:extLst>
                      <a:ext uri="{FF2B5EF4-FFF2-40B4-BE49-F238E27FC236}">
                        <a16:creationId xmlns:a16="http://schemas.microsoft.com/office/drawing/2014/main" xmlns="" id="{386EC203-48EC-4B9E-B503-17A9E95DED9E}"/>
                      </a:ext>
                    </a:extLst>
                  </p:cNvPr>
                  <p:cNvSpPr>
                    <a:spLocks noChangeArrowheads="1"/>
                  </p:cNvSpPr>
                  <p:nvPr/>
                </p:nvSpPr>
                <p:spPr bwMode="gray">
                  <a:xfrm>
                    <a:off x="-559454" y="1047756"/>
                    <a:ext cx="620831" cy="567211"/>
                  </a:xfrm>
                  <a:prstGeom prst="rect">
                    <a:avLst/>
                  </a:prstGeom>
                  <a:solidFill>
                    <a:srgbClr val="8EB4E3"/>
                  </a:solidFill>
                  <a:ln w="12700" algn="ctr">
                    <a:noFill/>
                    <a:round/>
                    <a:headEnd/>
                    <a:tailEnd/>
                  </a:ln>
                </p:spPr>
                <p:txBody>
                  <a:bodyPr lIns="36000" tIns="36000" rIns="36000" bIns="36000" anchor="ctr" anchorCtr="1"/>
                  <a:lstStyle/>
                  <a:p>
                    <a:pPr algn="ctr" eaLnBrk="0" hangingPunct="0">
                      <a:defRPr/>
                    </a:pPr>
                    <a:r>
                      <a:rPr lang="en-US" altLang="zh-TW" sz="650" b="1" dirty="0" err="1">
                        <a:solidFill>
                          <a:srgbClr val="000000"/>
                        </a:solidFill>
                      </a:rPr>
                      <a:t>Crystalwise</a:t>
                    </a:r>
                    <a:r>
                      <a:rPr lang="en-US" altLang="zh-TW" sz="650" b="1" dirty="0">
                        <a:solidFill>
                          <a:srgbClr val="000000"/>
                        </a:solidFill>
                      </a:rPr>
                      <a:t> </a:t>
                    </a:r>
                    <a:br>
                      <a:rPr lang="en-US" altLang="zh-TW" sz="650" b="1" dirty="0">
                        <a:solidFill>
                          <a:srgbClr val="000000"/>
                        </a:solidFill>
                      </a:rPr>
                    </a:br>
                    <a:r>
                      <a:rPr lang="en-US" altLang="zh-TW" sz="650" b="1" dirty="0">
                        <a:solidFill>
                          <a:srgbClr val="000000"/>
                        </a:solidFill>
                      </a:rPr>
                      <a:t>Technology Inc.</a:t>
                    </a:r>
                    <a:br>
                      <a:rPr lang="en-US" altLang="zh-TW" sz="650" b="1" dirty="0">
                        <a:solidFill>
                          <a:srgbClr val="000000"/>
                        </a:solidFill>
                      </a:rPr>
                    </a:br>
                    <a:r>
                      <a:rPr lang="en-US" altLang="zh-TW" sz="650" b="1" dirty="0">
                        <a:solidFill>
                          <a:srgbClr val="000000"/>
                        </a:solidFill>
                      </a:rPr>
                      <a:t>(4944-TW)</a:t>
                    </a:r>
                  </a:p>
                  <a:p>
                    <a:pPr algn="ctr" eaLnBrk="0" hangingPunct="0">
                      <a:defRPr/>
                    </a:pPr>
                    <a:r>
                      <a:rPr lang="en-US" altLang="zh-TW" sz="650" b="1" dirty="0">
                        <a:solidFill>
                          <a:srgbClr val="000000"/>
                        </a:solidFill>
                      </a:rPr>
                      <a:t>(Taiwan)</a:t>
                    </a:r>
                  </a:p>
                </p:txBody>
              </p:sp>
              <p:sp>
                <p:nvSpPr>
                  <p:cNvPr id="133" name="Rectangle 71">
                    <a:extLst>
                      <a:ext uri="{FF2B5EF4-FFF2-40B4-BE49-F238E27FC236}">
                        <a16:creationId xmlns:a16="http://schemas.microsoft.com/office/drawing/2014/main" xmlns="" id="{AF6213EF-C76B-4CB0-9FBF-F4B3D217C1CA}"/>
                      </a:ext>
                    </a:extLst>
                  </p:cNvPr>
                  <p:cNvSpPr>
                    <a:spLocks noChangeArrowheads="1"/>
                  </p:cNvSpPr>
                  <p:nvPr/>
                </p:nvSpPr>
                <p:spPr bwMode="gray">
                  <a:xfrm>
                    <a:off x="-249643" y="283071"/>
                    <a:ext cx="315314" cy="119333"/>
                  </a:xfrm>
                  <a:prstGeom prst="rect">
                    <a:avLst/>
                  </a:prstGeom>
                  <a:noFill/>
                  <a:ln w="12700" algn="ctr">
                    <a:noFill/>
                    <a:round/>
                    <a:headEnd/>
                    <a:tailEnd/>
                  </a:ln>
                </p:spPr>
                <p:txBody>
                  <a:bodyPr lIns="0" tIns="0" rIns="0" bIns="0" anchor="ctr">
                    <a:spAutoFit/>
                  </a:bodyPr>
                  <a:lstStyle/>
                  <a:p>
                    <a:pPr eaLnBrk="0" hangingPunct="0"/>
                    <a:r>
                      <a:rPr lang="en-US" altLang="zh-TW" sz="700" b="1" dirty="0">
                        <a:solidFill>
                          <a:srgbClr val="000000"/>
                        </a:solidFill>
                      </a:rPr>
                      <a:t>41.94%</a:t>
                    </a:r>
                  </a:p>
                </p:txBody>
              </p:sp>
            </p:grpSp>
            <p:grpSp>
              <p:nvGrpSpPr>
                <p:cNvPr id="118" name="群組 204">
                  <a:extLst>
                    <a:ext uri="{FF2B5EF4-FFF2-40B4-BE49-F238E27FC236}">
                      <a16:creationId xmlns:a16="http://schemas.microsoft.com/office/drawing/2014/main" xmlns="" id="{6F3A95D4-8EA7-49F7-8E1A-2A8D1DAB03D8}"/>
                    </a:ext>
                  </a:extLst>
                </p:cNvPr>
                <p:cNvGrpSpPr>
                  <a:grpSpLocks/>
                </p:cNvGrpSpPr>
                <p:nvPr/>
              </p:nvGrpSpPr>
              <p:grpSpPr bwMode="auto">
                <a:xfrm>
                  <a:off x="4669973" y="3170079"/>
                  <a:ext cx="4169735" cy="2090836"/>
                  <a:chOff x="4621205" y="3170079"/>
                  <a:chExt cx="4169735" cy="2090836"/>
                </a:xfrm>
              </p:grpSpPr>
              <p:sp>
                <p:nvSpPr>
                  <p:cNvPr id="119" name="TextBox 12">
                    <a:extLst>
                      <a:ext uri="{FF2B5EF4-FFF2-40B4-BE49-F238E27FC236}">
                        <a16:creationId xmlns:a16="http://schemas.microsoft.com/office/drawing/2014/main" xmlns="" id="{96652F57-BC6B-48FE-94FF-52C24935EA53}"/>
                      </a:ext>
                    </a:extLst>
                  </p:cNvPr>
                  <p:cNvSpPr txBox="1">
                    <a:spLocks noChangeArrowheads="1"/>
                  </p:cNvSpPr>
                  <p:nvPr/>
                </p:nvSpPr>
                <p:spPr bwMode="gray">
                  <a:xfrm>
                    <a:off x="4784494" y="3170079"/>
                    <a:ext cx="3867476" cy="385334"/>
                  </a:xfrm>
                  <a:prstGeom prst="rect">
                    <a:avLst/>
                  </a:prstGeom>
                  <a:solidFill>
                    <a:srgbClr val="8EB4E3"/>
                  </a:solidFill>
                  <a:ln w="9525">
                    <a:noFill/>
                    <a:miter lim="800000"/>
                    <a:headEnd/>
                    <a:tailEnd/>
                  </a:ln>
                </p:spPr>
                <p:txBody>
                  <a:bodyPr lIns="45720" rIns="45720" anchor="ctr"/>
                  <a:lstStyle/>
                  <a:p>
                    <a:pPr algn="ctr"/>
                    <a:r>
                      <a:rPr lang="en-US" altLang="zh-TW" sz="900" b="1" dirty="0">
                        <a:solidFill>
                          <a:srgbClr val="FFFFFF"/>
                        </a:solidFill>
                      </a:rPr>
                      <a:t>Semiconductor Business</a:t>
                    </a:r>
                  </a:p>
                </p:txBody>
              </p:sp>
              <p:grpSp>
                <p:nvGrpSpPr>
                  <p:cNvPr id="120" name="Group 2">
                    <a:extLst>
                      <a:ext uri="{FF2B5EF4-FFF2-40B4-BE49-F238E27FC236}">
                        <a16:creationId xmlns:a16="http://schemas.microsoft.com/office/drawing/2014/main" xmlns="" id="{B39199DB-DC3D-4E9C-8A0E-F1D6DD7E91D0}"/>
                      </a:ext>
                    </a:extLst>
                  </p:cNvPr>
                  <p:cNvGrpSpPr>
                    <a:grpSpLocks/>
                  </p:cNvGrpSpPr>
                  <p:nvPr/>
                </p:nvGrpSpPr>
                <p:grpSpPr bwMode="auto">
                  <a:xfrm>
                    <a:off x="4621205" y="4505015"/>
                    <a:ext cx="938783" cy="727827"/>
                    <a:chOff x="1606067" y="3741741"/>
                    <a:chExt cx="1080000" cy="777210"/>
                  </a:xfrm>
                </p:grpSpPr>
                <p:sp>
                  <p:nvSpPr>
                    <p:cNvPr id="130" name="Rectangle 37">
                      <a:extLst>
                        <a:ext uri="{FF2B5EF4-FFF2-40B4-BE49-F238E27FC236}">
                          <a16:creationId xmlns:a16="http://schemas.microsoft.com/office/drawing/2014/main" xmlns="" id="{0C4D0160-D005-47B3-B313-EF7D40FF6ACC}"/>
                        </a:ext>
                      </a:extLst>
                    </p:cNvPr>
                    <p:cNvSpPr>
                      <a:spLocks noChangeArrowheads="1"/>
                    </p:cNvSpPr>
                    <p:nvPr/>
                  </p:nvSpPr>
                  <p:spPr bwMode="gray">
                    <a:xfrm>
                      <a:off x="1606435" y="3741741"/>
                      <a:ext cx="978898" cy="520998"/>
                    </a:xfrm>
                    <a:prstGeom prst="rect">
                      <a:avLst/>
                    </a:prstGeom>
                    <a:solidFill>
                      <a:srgbClr val="8EB4E3"/>
                    </a:solidFill>
                    <a:ln w="12700" algn="ctr">
                      <a:noFill/>
                      <a:round/>
                      <a:headEnd/>
                      <a:tailEnd/>
                    </a:ln>
                  </p:spPr>
                  <p:txBody>
                    <a:bodyPr lIns="36000" tIns="36000" rIns="36000" bIns="36000" anchor="ctr" anchorCtr="1"/>
                    <a:lstStyle/>
                    <a:p>
                      <a:pPr algn="ctr" eaLnBrk="0" hangingPunct="0">
                        <a:defRPr/>
                      </a:pPr>
                      <a:r>
                        <a:rPr lang="en-US" altLang="zh-TW" sz="650" b="1" dirty="0" err="1">
                          <a:solidFill>
                            <a:srgbClr val="000000"/>
                          </a:solidFill>
                        </a:rPr>
                        <a:t>GlobalWafers</a:t>
                      </a:r>
                      <a:r>
                        <a:rPr lang="en-US" altLang="zh-TW" sz="650" b="1" dirty="0">
                          <a:solidFill>
                            <a:srgbClr val="000000"/>
                          </a:solidFill>
                        </a:rPr>
                        <a:t> </a:t>
                      </a:r>
                      <a:br>
                        <a:rPr lang="en-US" altLang="zh-TW" sz="650" b="1" dirty="0">
                          <a:solidFill>
                            <a:srgbClr val="000000"/>
                          </a:solidFill>
                        </a:rPr>
                      </a:br>
                      <a:r>
                        <a:rPr lang="en-US" altLang="zh-TW" sz="650" b="1" dirty="0">
                          <a:solidFill>
                            <a:srgbClr val="000000"/>
                          </a:solidFill>
                        </a:rPr>
                        <a:t>Co., Ltd.</a:t>
                      </a:r>
                      <a:br>
                        <a:rPr lang="en-US" altLang="zh-TW" sz="650" b="1" dirty="0">
                          <a:solidFill>
                            <a:srgbClr val="000000"/>
                          </a:solidFill>
                        </a:rPr>
                      </a:br>
                      <a:r>
                        <a:rPr lang="en-US" altLang="zh-TW" sz="650" b="1" dirty="0">
                          <a:solidFill>
                            <a:srgbClr val="000000"/>
                          </a:solidFill>
                        </a:rPr>
                        <a:t>(6488-TW)</a:t>
                      </a:r>
                    </a:p>
                    <a:p>
                      <a:pPr algn="ctr" eaLnBrk="0" hangingPunct="0">
                        <a:defRPr/>
                      </a:pPr>
                      <a:r>
                        <a:rPr lang="en-US" altLang="zh-TW" sz="650" b="1" dirty="0">
                          <a:solidFill>
                            <a:srgbClr val="000000"/>
                          </a:solidFill>
                        </a:rPr>
                        <a:t>(Taiwan)</a:t>
                      </a:r>
                    </a:p>
                  </p:txBody>
                </p:sp>
                <p:sp>
                  <p:nvSpPr>
                    <p:cNvPr id="131" name="TextBox 38">
                      <a:extLst>
                        <a:ext uri="{FF2B5EF4-FFF2-40B4-BE49-F238E27FC236}">
                          <a16:creationId xmlns:a16="http://schemas.microsoft.com/office/drawing/2014/main" xmlns="" id="{DEAB28D0-0323-4EA9-B452-58303743BDA8}"/>
                        </a:ext>
                      </a:extLst>
                    </p:cNvPr>
                    <p:cNvSpPr txBox="1">
                      <a:spLocks noChangeArrowheads="1"/>
                    </p:cNvSpPr>
                    <p:nvPr/>
                  </p:nvSpPr>
                  <p:spPr bwMode="gray">
                    <a:xfrm>
                      <a:off x="1606067" y="4255959"/>
                      <a:ext cx="1080000" cy="262992"/>
                    </a:xfrm>
                    <a:prstGeom prst="rect">
                      <a:avLst/>
                    </a:prstGeom>
                    <a:noFill/>
                    <a:ln w="9525">
                      <a:noFill/>
                      <a:miter lim="800000"/>
                      <a:headEnd/>
                      <a:tailEnd/>
                    </a:ln>
                  </p:spPr>
                  <p:txBody>
                    <a:bodyPr lIns="36000" tIns="36000" rIns="36000" bIns="36000"/>
                    <a:lstStyle/>
                    <a:p>
                      <a:pPr marL="142875" indent="-142875">
                        <a:buClr>
                          <a:srgbClr val="1F497D"/>
                        </a:buClr>
                        <a:buSzPct val="70000"/>
                        <a:buFont typeface="Wingdings" pitchFamily="2" charset="2"/>
                        <a:buChar char=""/>
                      </a:pPr>
                      <a:r>
                        <a:rPr lang="en-US" altLang="zh-TW" sz="600" dirty="0">
                          <a:solidFill>
                            <a:srgbClr val="000000"/>
                          </a:solidFill>
                        </a:rPr>
                        <a:t>Silicon Ingot and Wafer Manufacturer</a:t>
                      </a:r>
                    </a:p>
                  </p:txBody>
                </p:sp>
              </p:grpSp>
              <p:pic>
                <p:nvPicPr>
                  <p:cNvPr id="121" name="Picture 3">
                    <a:extLst>
                      <a:ext uri="{FF2B5EF4-FFF2-40B4-BE49-F238E27FC236}">
                        <a16:creationId xmlns:a16="http://schemas.microsoft.com/office/drawing/2014/main" xmlns="" id="{0C0A2F90-F913-4FA3-A5DE-18D0459D5009}"/>
                      </a:ext>
                    </a:extLst>
                  </p:cNvPr>
                  <p:cNvPicPr>
                    <a:picLocks noChangeAspect="1" noChangeArrowheads="1"/>
                  </p:cNvPicPr>
                  <p:nvPr/>
                </p:nvPicPr>
                <p:blipFill>
                  <a:blip r:embed="rId6" cstate="screen">
                    <a:clrChange>
                      <a:clrFrom>
                        <a:srgbClr val="FFFFFF"/>
                      </a:clrFrom>
                      <a:clrTo>
                        <a:srgbClr val="FFFFFF">
                          <a:alpha val="0"/>
                        </a:srgbClr>
                      </a:clrTo>
                    </a:clrChange>
                    <a:lum bright="-14000"/>
                    <a:extLst>
                      <a:ext uri="{28A0092B-C50C-407E-A947-70E740481C1C}">
                        <a14:useLocalDpi xmlns:a14="http://schemas.microsoft.com/office/drawing/2010/main" xmlns=""/>
                      </a:ext>
                    </a:extLst>
                  </a:blip>
                  <a:srcRect/>
                  <a:stretch>
                    <a:fillRect/>
                  </a:stretch>
                </p:blipFill>
                <p:spPr bwMode="gray">
                  <a:xfrm>
                    <a:off x="4774680" y="3946482"/>
                    <a:ext cx="585283" cy="431672"/>
                  </a:xfrm>
                  <a:prstGeom prst="rect">
                    <a:avLst/>
                  </a:prstGeom>
                  <a:noFill/>
                  <a:ln w="9525">
                    <a:noFill/>
                    <a:miter lim="800000"/>
                    <a:headEnd/>
                    <a:tailEnd/>
                  </a:ln>
                </p:spPr>
              </p:pic>
              <p:sp>
                <p:nvSpPr>
                  <p:cNvPr id="122" name="Rectangle 70">
                    <a:extLst>
                      <a:ext uri="{FF2B5EF4-FFF2-40B4-BE49-F238E27FC236}">
                        <a16:creationId xmlns:a16="http://schemas.microsoft.com/office/drawing/2014/main" xmlns="" id="{54C53318-5E68-4BBA-9A93-DD93C69E1975}"/>
                      </a:ext>
                    </a:extLst>
                  </p:cNvPr>
                  <p:cNvSpPr>
                    <a:spLocks noChangeArrowheads="1"/>
                  </p:cNvSpPr>
                  <p:nvPr/>
                </p:nvSpPr>
                <p:spPr bwMode="gray">
                  <a:xfrm>
                    <a:off x="5097633" y="3795283"/>
                    <a:ext cx="395673" cy="107722"/>
                  </a:xfrm>
                  <a:prstGeom prst="rect">
                    <a:avLst/>
                  </a:prstGeom>
                  <a:noFill/>
                  <a:ln w="12700" algn="ctr">
                    <a:noFill/>
                    <a:round/>
                    <a:headEnd/>
                    <a:tailEnd/>
                  </a:ln>
                </p:spPr>
                <p:txBody>
                  <a:bodyPr wrap="none" lIns="0" tIns="0" rIns="0" bIns="0" anchor="ctr">
                    <a:spAutoFit/>
                  </a:bodyPr>
                  <a:lstStyle/>
                  <a:p>
                    <a:pPr eaLnBrk="0" hangingPunct="0"/>
                    <a:r>
                      <a:rPr lang="en-US" altLang="zh-TW" sz="700" b="1" dirty="0">
                        <a:solidFill>
                          <a:srgbClr val="000000"/>
                        </a:solidFill>
                      </a:rPr>
                      <a:t>51.17%</a:t>
                    </a:r>
                    <a:r>
                      <a:rPr lang="en-US" altLang="zh-TW" sz="700" b="1" baseline="30000" dirty="0">
                        <a:solidFill>
                          <a:srgbClr val="000000"/>
                        </a:solidFill>
                      </a:rPr>
                      <a:t>1</a:t>
                    </a:r>
                  </a:p>
                </p:txBody>
              </p:sp>
              <p:sp>
                <p:nvSpPr>
                  <p:cNvPr id="123" name="Rectangle 68">
                    <a:extLst>
                      <a:ext uri="{FF2B5EF4-FFF2-40B4-BE49-F238E27FC236}">
                        <a16:creationId xmlns:a16="http://schemas.microsoft.com/office/drawing/2014/main" xmlns="" id="{09BDF68F-60CF-4D88-BF6F-DE92AD10CCEC}"/>
                      </a:ext>
                    </a:extLst>
                  </p:cNvPr>
                  <p:cNvSpPr>
                    <a:spLocks noChangeArrowheads="1"/>
                  </p:cNvSpPr>
                  <p:nvPr/>
                </p:nvSpPr>
                <p:spPr bwMode="gray">
                  <a:xfrm>
                    <a:off x="5535653" y="4489145"/>
                    <a:ext cx="771526" cy="503765"/>
                  </a:xfrm>
                  <a:prstGeom prst="rect">
                    <a:avLst/>
                  </a:prstGeom>
                  <a:solidFill>
                    <a:srgbClr val="8EB4E3"/>
                  </a:solidFill>
                  <a:ln w="12700" algn="ctr">
                    <a:noFill/>
                    <a:round/>
                    <a:headEnd/>
                    <a:tailEnd/>
                  </a:ln>
                </p:spPr>
                <p:txBody>
                  <a:bodyPr lIns="36000" tIns="36000" rIns="36000" bIns="36000" anchor="ctr" anchorCtr="1"/>
                  <a:lstStyle/>
                  <a:p>
                    <a:pPr algn="ctr" eaLnBrk="0" hangingPunct="0">
                      <a:defRPr/>
                    </a:pPr>
                    <a:r>
                      <a:rPr lang="en-US" altLang="zh-TW" sz="650" b="1" dirty="0">
                        <a:solidFill>
                          <a:srgbClr val="000000"/>
                        </a:solidFill>
                      </a:rPr>
                      <a:t>Taiwan Specialty Chemicals Corporation </a:t>
                    </a:r>
                  </a:p>
                  <a:p>
                    <a:pPr algn="ctr" eaLnBrk="0" hangingPunct="0">
                      <a:defRPr/>
                    </a:pPr>
                    <a:r>
                      <a:rPr lang="en-US" altLang="zh-TW" sz="650" b="1" dirty="0">
                        <a:solidFill>
                          <a:srgbClr val="000000"/>
                        </a:solidFill>
                      </a:rPr>
                      <a:t>(Taiwan)</a:t>
                    </a:r>
                  </a:p>
                </p:txBody>
              </p:sp>
              <p:sp>
                <p:nvSpPr>
                  <p:cNvPr id="124" name="TextBox 69">
                    <a:extLst>
                      <a:ext uri="{FF2B5EF4-FFF2-40B4-BE49-F238E27FC236}">
                        <a16:creationId xmlns:a16="http://schemas.microsoft.com/office/drawing/2014/main" xmlns="" id="{DEDDB87B-3800-4A38-AEC8-29FDCECD4277}"/>
                      </a:ext>
                    </a:extLst>
                  </p:cNvPr>
                  <p:cNvSpPr txBox="1">
                    <a:spLocks noChangeArrowheads="1"/>
                  </p:cNvSpPr>
                  <p:nvPr/>
                </p:nvSpPr>
                <p:spPr bwMode="gray">
                  <a:xfrm>
                    <a:off x="5549779" y="4997935"/>
                    <a:ext cx="789487" cy="236264"/>
                  </a:xfrm>
                  <a:prstGeom prst="rect">
                    <a:avLst/>
                  </a:prstGeom>
                  <a:noFill/>
                  <a:ln w="9525">
                    <a:noFill/>
                    <a:miter lim="800000"/>
                    <a:headEnd/>
                    <a:tailEnd/>
                  </a:ln>
                </p:spPr>
                <p:txBody>
                  <a:bodyPr lIns="36000" tIns="36000" rIns="36000" bIns="36000"/>
                  <a:lstStyle/>
                  <a:p>
                    <a:pPr marL="142875" indent="-142875">
                      <a:buClr>
                        <a:srgbClr val="1F497D"/>
                      </a:buClr>
                      <a:buSzPct val="70000"/>
                      <a:buFont typeface="Wingdings" pitchFamily="2" charset="2"/>
                      <a:buChar char=""/>
                    </a:pPr>
                    <a:r>
                      <a:rPr lang="en-US" altLang="zh-TW" sz="600" dirty="0" err="1">
                        <a:solidFill>
                          <a:srgbClr val="000000"/>
                        </a:solidFill>
                      </a:rPr>
                      <a:t>Disilane</a:t>
                    </a:r>
                    <a:r>
                      <a:rPr lang="en-US" altLang="zh-TW" sz="600" dirty="0">
                        <a:solidFill>
                          <a:srgbClr val="000000"/>
                        </a:solidFill>
                      </a:rPr>
                      <a:t>, </a:t>
                    </a:r>
                    <a:r>
                      <a:rPr lang="en-US" altLang="zh-TW" sz="600" dirty="0" err="1">
                        <a:solidFill>
                          <a:srgbClr val="000000"/>
                        </a:solidFill>
                      </a:rPr>
                      <a:t>Trisilane</a:t>
                    </a:r>
                    <a:r>
                      <a:rPr lang="en-US" altLang="zh-TW" sz="600" dirty="0">
                        <a:solidFill>
                          <a:srgbClr val="000000"/>
                        </a:solidFill>
                      </a:rPr>
                      <a:t> Manufacturer</a:t>
                    </a:r>
                  </a:p>
                </p:txBody>
              </p:sp>
              <p:sp>
                <p:nvSpPr>
                  <p:cNvPr id="125" name="Rectangle 71">
                    <a:extLst>
                      <a:ext uri="{FF2B5EF4-FFF2-40B4-BE49-F238E27FC236}">
                        <a16:creationId xmlns:a16="http://schemas.microsoft.com/office/drawing/2014/main" xmlns="" id="{488DA855-CF5C-44C8-9E3E-44C3649C8C6E}"/>
                      </a:ext>
                    </a:extLst>
                  </p:cNvPr>
                  <p:cNvSpPr>
                    <a:spLocks noChangeArrowheads="1"/>
                  </p:cNvSpPr>
                  <p:nvPr/>
                </p:nvSpPr>
                <p:spPr bwMode="gray">
                  <a:xfrm>
                    <a:off x="5900681" y="3797059"/>
                    <a:ext cx="303608" cy="107722"/>
                  </a:xfrm>
                  <a:prstGeom prst="rect">
                    <a:avLst/>
                  </a:prstGeom>
                  <a:noFill/>
                  <a:ln w="12700" algn="ctr">
                    <a:noFill/>
                    <a:round/>
                    <a:headEnd/>
                    <a:tailEnd/>
                  </a:ln>
                </p:spPr>
                <p:txBody>
                  <a:bodyPr lIns="0" tIns="0" rIns="0" bIns="0" anchor="ctr">
                    <a:spAutoFit/>
                  </a:bodyPr>
                  <a:lstStyle/>
                  <a:p>
                    <a:pPr eaLnBrk="0" hangingPunct="0"/>
                    <a:r>
                      <a:rPr lang="en-US" altLang="zh-TW" sz="700" b="1" dirty="0">
                        <a:solidFill>
                          <a:srgbClr val="000000"/>
                        </a:solidFill>
                      </a:rPr>
                      <a:t>30.93%</a:t>
                    </a:r>
                  </a:p>
                </p:txBody>
              </p:sp>
              <p:pic>
                <p:nvPicPr>
                  <p:cNvPr id="126" name="Picture 2">
                    <a:extLst>
                      <a:ext uri="{FF2B5EF4-FFF2-40B4-BE49-F238E27FC236}">
                        <a16:creationId xmlns:a16="http://schemas.microsoft.com/office/drawing/2014/main" xmlns="" id="{6BC3ADFD-F1B0-4AAC-81BF-8C0D71138661}"/>
                      </a:ext>
                    </a:extLst>
                  </p:cNvPr>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5491686" y="3969960"/>
                    <a:ext cx="819283" cy="418675"/>
                  </a:xfrm>
                  <a:prstGeom prst="rect">
                    <a:avLst/>
                  </a:prstGeom>
                  <a:noFill/>
                  <a:ln w="9525">
                    <a:noFill/>
                    <a:miter lim="800000"/>
                    <a:headEnd/>
                    <a:tailEnd/>
                  </a:ln>
                </p:spPr>
              </p:pic>
              <p:sp>
                <p:nvSpPr>
                  <p:cNvPr id="127" name="TextBox 69">
                    <a:extLst>
                      <a:ext uri="{FF2B5EF4-FFF2-40B4-BE49-F238E27FC236}">
                        <a16:creationId xmlns:a16="http://schemas.microsoft.com/office/drawing/2014/main" xmlns="" id="{BBC432A7-DE5D-4818-862E-2EC4A19FAB61}"/>
                      </a:ext>
                    </a:extLst>
                  </p:cNvPr>
                  <p:cNvSpPr txBox="1">
                    <a:spLocks noChangeArrowheads="1"/>
                  </p:cNvSpPr>
                  <p:nvPr/>
                </p:nvSpPr>
                <p:spPr bwMode="gray">
                  <a:xfrm>
                    <a:off x="6369346" y="5008006"/>
                    <a:ext cx="891680" cy="236264"/>
                  </a:xfrm>
                  <a:prstGeom prst="rect">
                    <a:avLst/>
                  </a:prstGeom>
                  <a:noFill/>
                  <a:ln w="9525">
                    <a:noFill/>
                    <a:miter lim="800000"/>
                    <a:headEnd/>
                    <a:tailEnd/>
                  </a:ln>
                </p:spPr>
                <p:txBody>
                  <a:bodyPr lIns="36000" tIns="36000" rIns="36000" bIns="36000"/>
                  <a:lstStyle/>
                  <a:p>
                    <a:pPr marL="142875" indent="-142875">
                      <a:buClr>
                        <a:srgbClr val="1F497D"/>
                      </a:buClr>
                      <a:buSzPct val="70000"/>
                      <a:buFont typeface="Wingdings" pitchFamily="2" charset="2"/>
                      <a:buChar char=""/>
                    </a:pPr>
                    <a:r>
                      <a:rPr lang="en-US" altLang="zh-TW" sz="600" dirty="0">
                        <a:solidFill>
                          <a:srgbClr val="000000"/>
                        </a:solidFill>
                      </a:rPr>
                      <a:t>LT/LN/</a:t>
                    </a:r>
                    <a:r>
                      <a:rPr lang="en-US" altLang="zh-TW" sz="600" dirty="0" err="1">
                        <a:solidFill>
                          <a:srgbClr val="000000"/>
                        </a:solidFill>
                      </a:rPr>
                      <a:t>GaAs</a:t>
                    </a:r>
                    <a:endParaRPr lang="en-US" altLang="zh-TW" sz="600" dirty="0">
                      <a:solidFill>
                        <a:srgbClr val="000000"/>
                      </a:solidFill>
                    </a:endParaRPr>
                  </a:p>
                </p:txBody>
              </p:sp>
              <p:sp>
                <p:nvSpPr>
                  <p:cNvPr id="128" name="Rectangle 68">
                    <a:extLst>
                      <a:ext uri="{FF2B5EF4-FFF2-40B4-BE49-F238E27FC236}">
                        <a16:creationId xmlns:a16="http://schemas.microsoft.com/office/drawing/2014/main" xmlns="" id="{2EDDF69D-1D63-444A-9CC0-78DE9BCA8CE2}"/>
                      </a:ext>
                    </a:extLst>
                  </p:cNvPr>
                  <p:cNvSpPr>
                    <a:spLocks noChangeArrowheads="1"/>
                  </p:cNvSpPr>
                  <p:nvPr/>
                </p:nvSpPr>
                <p:spPr bwMode="gray">
                  <a:xfrm>
                    <a:off x="8071801" y="4487559"/>
                    <a:ext cx="719139" cy="505352"/>
                  </a:xfrm>
                  <a:prstGeom prst="rect">
                    <a:avLst/>
                  </a:prstGeom>
                  <a:solidFill>
                    <a:srgbClr val="8EB4E3"/>
                  </a:solidFill>
                  <a:ln w="12700" algn="ctr">
                    <a:noFill/>
                    <a:round/>
                    <a:headEnd/>
                    <a:tailEnd/>
                  </a:ln>
                </p:spPr>
                <p:txBody>
                  <a:bodyPr lIns="36000" tIns="36000" rIns="36000" bIns="36000" anchor="ctr" anchorCtr="1"/>
                  <a:lstStyle/>
                  <a:p>
                    <a:pPr algn="ctr" eaLnBrk="0" hangingPunct="0">
                      <a:defRPr/>
                    </a:pPr>
                    <a:r>
                      <a:rPr lang="en-US" altLang="zh-TW" sz="650" b="1" dirty="0" err="1">
                        <a:solidFill>
                          <a:srgbClr val="000000"/>
                        </a:solidFill>
                      </a:rPr>
                      <a:t>Actron</a:t>
                    </a:r>
                    <a:r>
                      <a:rPr lang="en-US" altLang="zh-TW" sz="650" b="1" dirty="0">
                        <a:solidFill>
                          <a:srgbClr val="000000"/>
                        </a:solidFill>
                      </a:rPr>
                      <a:t> Technology Corp.</a:t>
                    </a:r>
                    <a:br>
                      <a:rPr lang="en-US" altLang="zh-TW" sz="650" b="1" dirty="0">
                        <a:solidFill>
                          <a:srgbClr val="000000"/>
                        </a:solidFill>
                      </a:rPr>
                    </a:br>
                    <a:r>
                      <a:rPr lang="en-US" altLang="zh-TW" sz="650" b="1" dirty="0">
                        <a:solidFill>
                          <a:srgbClr val="000000"/>
                        </a:solidFill>
                      </a:rPr>
                      <a:t>(8255-TW)</a:t>
                    </a:r>
                  </a:p>
                  <a:p>
                    <a:pPr algn="ctr" eaLnBrk="0" hangingPunct="0">
                      <a:defRPr/>
                    </a:pPr>
                    <a:r>
                      <a:rPr lang="en-US" altLang="zh-TW" sz="650" b="1" dirty="0">
                        <a:solidFill>
                          <a:srgbClr val="000000"/>
                        </a:solidFill>
                      </a:rPr>
                      <a:t>(Taiwan)</a:t>
                    </a:r>
                  </a:p>
                </p:txBody>
              </p:sp>
              <p:sp>
                <p:nvSpPr>
                  <p:cNvPr id="129" name="TextBox 69">
                    <a:extLst>
                      <a:ext uri="{FF2B5EF4-FFF2-40B4-BE49-F238E27FC236}">
                        <a16:creationId xmlns:a16="http://schemas.microsoft.com/office/drawing/2014/main" xmlns="" id="{52DAAB69-A0FE-4B98-9B70-D34FFFCBA949}"/>
                      </a:ext>
                    </a:extLst>
                  </p:cNvPr>
                  <p:cNvSpPr txBox="1">
                    <a:spLocks noChangeArrowheads="1"/>
                  </p:cNvSpPr>
                  <p:nvPr/>
                </p:nvSpPr>
                <p:spPr bwMode="gray">
                  <a:xfrm>
                    <a:off x="8070955" y="5024651"/>
                    <a:ext cx="719803" cy="236264"/>
                  </a:xfrm>
                  <a:prstGeom prst="rect">
                    <a:avLst/>
                  </a:prstGeom>
                  <a:noFill/>
                  <a:ln w="9525">
                    <a:noFill/>
                    <a:miter lim="800000"/>
                    <a:headEnd/>
                    <a:tailEnd/>
                  </a:ln>
                </p:spPr>
                <p:txBody>
                  <a:bodyPr lIns="36000" tIns="36000" rIns="36000" bIns="36000"/>
                  <a:lstStyle/>
                  <a:p>
                    <a:pPr marL="142875" indent="-142875">
                      <a:buClr>
                        <a:srgbClr val="1F497D"/>
                      </a:buClr>
                      <a:buSzPct val="70000"/>
                      <a:buFont typeface="Wingdings" pitchFamily="2" charset="2"/>
                      <a:buChar char=""/>
                    </a:pPr>
                    <a:r>
                      <a:rPr lang="en-US" altLang="zh-TW" sz="600">
                        <a:solidFill>
                          <a:srgbClr val="000000"/>
                        </a:solidFill>
                      </a:rPr>
                      <a:t>Diode</a:t>
                    </a:r>
                  </a:p>
                </p:txBody>
              </p:sp>
            </p:grpSp>
          </p:grpSp>
          <p:cxnSp>
            <p:nvCxnSpPr>
              <p:cNvPr id="116" name="圖案 228">
                <a:extLst>
                  <a:ext uri="{FF2B5EF4-FFF2-40B4-BE49-F238E27FC236}">
                    <a16:creationId xmlns:a16="http://schemas.microsoft.com/office/drawing/2014/main" xmlns="" id="{3E115609-6755-47AD-9D85-76834EBB680A}"/>
                  </a:ext>
                </a:extLst>
              </p:cNvPr>
              <p:cNvCxnSpPr/>
              <p:nvPr/>
            </p:nvCxnSpPr>
            <p:spPr>
              <a:xfrm>
                <a:off x="4802881" y="2852881"/>
                <a:ext cx="2106615" cy="323911"/>
              </a:xfrm>
              <a:prstGeom prst="bentConnector3">
                <a:avLst>
                  <a:gd name="adj1" fmla="val 99913"/>
                </a:avLst>
              </a:prstGeom>
              <a:ln w="12700">
                <a:solidFill>
                  <a:srgbClr val="A5A5A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2" name="Rectangle 71">
              <a:extLst>
                <a:ext uri="{FF2B5EF4-FFF2-40B4-BE49-F238E27FC236}">
                  <a16:creationId xmlns:a16="http://schemas.microsoft.com/office/drawing/2014/main" xmlns="" id="{2D2105BB-8567-4C93-A43F-0590909F93DB}"/>
                </a:ext>
              </a:extLst>
            </p:cNvPr>
            <p:cNvSpPr>
              <a:spLocks noChangeArrowheads="1"/>
            </p:cNvSpPr>
            <p:nvPr/>
          </p:nvSpPr>
          <p:spPr bwMode="gray">
            <a:xfrm>
              <a:off x="8652193" y="3786302"/>
              <a:ext cx="354264" cy="107722"/>
            </a:xfrm>
            <a:prstGeom prst="rect">
              <a:avLst/>
            </a:prstGeom>
            <a:noFill/>
            <a:ln w="12700" algn="ctr">
              <a:noFill/>
              <a:round/>
              <a:headEnd/>
              <a:tailEnd/>
            </a:ln>
          </p:spPr>
          <p:txBody>
            <a:bodyPr lIns="0" tIns="0" rIns="0" bIns="0" anchor="ctr">
              <a:spAutoFit/>
            </a:bodyPr>
            <a:lstStyle/>
            <a:p>
              <a:pPr eaLnBrk="0" hangingPunct="0"/>
              <a:r>
                <a:rPr lang="en-US" altLang="zh-TW" sz="700" b="1" dirty="0">
                  <a:solidFill>
                    <a:srgbClr val="000000"/>
                  </a:solidFill>
                </a:rPr>
                <a:t>21.31%</a:t>
              </a:r>
              <a:r>
                <a:rPr lang="en-US" altLang="zh-TW" sz="700" b="1" baseline="30000" dirty="0">
                  <a:solidFill>
                    <a:srgbClr val="000000"/>
                  </a:solidFill>
                </a:rPr>
                <a:t>2</a:t>
              </a:r>
            </a:p>
          </p:txBody>
        </p:sp>
        <p:grpSp>
          <p:nvGrpSpPr>
            <p:cNvPr id="84" name="群組 84">
              <a:extLst>
                <a:ext uri="{FF2B5EF4-FFF2-40B4-BE49-F238E27FC236}">
                  <a16:creationId xmlns:a16="http://schemas.microsoft.com/office/drawing/2014/main" xmlns="" id="{C9A703E7-4C28-4D02-9A7D-DD7AE25B9D2C}"/>
                </a:ext>
              </a:extLst>
            </p:cNvPr>
            <p:cNvGrpSpPr/>
            <p:nvPr/>
          </p:nvGrpSpPr>
          <p:grpSpPr>
            <a:xfrm>
              <a:off x="5250497" y="3522663"/>
              <a:ext cx="3349625" cy="458787"/>
              <a:chOff x="5250497" y="3522663"/>
              <a:chExt cx="3349625" cy="458787"/>
            </a:xfrm>
          </p:grpSpPr>
          <p:grpSp>
            <p:nvGrpSpPr>
              <p:cNvPr id="105" name="群組 70">
                <a:extLst>
                  <a:ext uri="{FF2B5EF4-FFF2-40B4-BE49-F238E27FC236}">
                    <a16:creationId xmlns:a16="http://schemas.microsoft.com/office/drawing/2014/main" xmlns="" id="{A0053F08-06D7-4018-9C0B-B7E7C3BA6E36}"/>
                  </a:ext>
                </a:extLst>
              </p:cNvPr>
              <p:cNvGrpSpPr/>
              <p:nvPr/>
            </p:nvGrpSpPr>
            <p:grpSpPr>
              <a:xfrm>
                <a:off x="5250497" y="3522663"/>
                <a:ext cx="3349625" cy="458787"/>
                <a:chOff x="5546725" y="5185727"/>
                <a:chExt cx="3349625" cy="458787"/>
              </a:xfrm>
            </p:grpSpPr>
            <p:cxnSp>
              <p:nvCxnSpPr>
                <p:cNvPr id="108" name="Elbow Connector 94">
                  <a:extLst>
                    <a:ext uri="{FF2B5EF4-FFF2-40B4-BE49-F238E27FC236}">
                      <a16:creationId xmlns:a16="http://schemas.microsoft.com/office/drawing/2014/main" xmlns="" id="{84EEC96E-DDEC-4FF4-BA90-80B56384785B}"/>
                    </a:ext>
                  </a:extLst>
                </p:cNvPr>
                <p:cNvCxnSpPr/>
                <p:nvPr/>
              </p:nvCxnSpPr>
              <p:spPr bwMode="gray">
                <a:xfrm rot="5400000">
                  <a:off x="6146800" y="4601527"/>
                  <a:ext cx="442912" cy="1643062"/>
                </a:xfrm>
                <a:prstGeom prst="bentConnector3">
                  <a:avLst>
                    <a:gd name="adj1" fmla="val 50000"/>
                  </a:avLst>
                </a:prstGeom>
                <a:solidFill>
                  <a:schemeClr val="accent2"/>
                </a:solidFill>
                <a:ln w="12700" cap="flat" cmpd="sng" algn="ctr">
                  <a:solidFill>
                    <a:schemeClr val="tx1">
                      <a:lumMod val="40000"/>
                      <a:lumOff val="60000"/>
                    </a:schemeClr>
                  </a:solidFill>
                  <a:prstDash val="solid"/>
                  <a:round/>
                  <a:headEnd type="none" w="med" len="med"/>
                  <a:tailEnd type="triangle" w="med" len="med"/>
                </a:ln>
                <a:effectLst/>
              </p:spPr>
            </p:cxnSp>
            <p:cxnSp>
              <p:nvCxnSpPr>
                <p:cNvPr id="109" name="Elbow Connector 100">
                  <a:extLst>
                    <a:ext uri="{FF2B5EF4-FFF2-40B4-BE49-F238E27FC236}">
                      <a16:creationId xmlns:a16="http://schemas.microsoft.com/office/drawing/2014/main" xmlns="" id="{9BAE45F6-7128-4525-A91B-76749BB57E70}"/>
                    </a:ext>
                  </a:extLst>
                </p:cNvPr>
                <p:cNvCxnSpPr/>
                <p:nvPr/>
              </p:nvCxnSpPr>
              <p:spPr bwMode="gray">
                <a:xfrm rot="5400000">
                  <a:off x="6967537" y="5407977"/>
                  <a:ext cx="444500" cy="0"/>
                </a:xfrm>
                <a:prstGeom prst="bentConnector3">
                  <a:avLst>
                    <a:gd name="adj1" fmla="val 50000"/>
                  </a:avLst>
                </a:prstGeom>
                <a:solidFill>
                  <a:schemeClr val="accent2"/>
                </a:solidFill>
                <a:ln w="12700" cap="flat" cmpd="sng" algn="ctr">
                  <a:solidFill>
                    <a:schemeClr val="tx1">
                      <a:lumMod val="40000"/>
                      <a:lumOff val="60000"/>
                    </a:schemeClr>
                  </a:solidFill>
                  <a:prstDash val="solid"/>
                  <a:round/>
                  <a:headEnd type="none" w="med" len="med"/>
                  <a:tailEnd type="triangle" w="med" len="med"/>
                </a:ln>
                <a:effectLst/>
              </p:spPr>
            </p:cxnSp>
            <p:cxnSp>
              <p:nvCxnSpPr>
                <p:cNvPr id="110" name="Elbow Connector 103">
                  <a:extLst>
                    <a:ext uri="{FF2B5EF4-FFF2-40B4-BE49-F238E27FC236}">
                      <a16:creationId xmlns:a16="http://schemas.microsoft.com/office/drawing/2014/main" xmlns="" id="{11DF35E9-FE0D-42BD-B78F-8E2DF4355F0A}"/>
                    </a:ext>
                  </a:extLst>
                </p:cNvPr>
                <p:cNvCxnSpPr/>
                <p:nvPr/>
              </p:nvCxnSpPr>
              <p:spPr bwMode="gray">
                <a:xfrm>
                  <a:off x="7189153" y="5422139"/>
                  <a:ext cx="1707197" cy="212850"/>
                </a:xfrm>
                <a:prstGeom prst="bentConnector3">
                  <a:avLst>
                    <a:gd name="adj1" fmla="val 99936"/>
                  </a:avLst>
                </a:prstGeom>
                <a:solidFill>
                  <a:schemeClr val="accent2"/>
                </a:solidFill>
                <a:ln w="12700" cap="flat" cmpd="sng" algn="ctr">
                  <a:solidFill>
                    <a:schemeClr val="tx1">
                      <a:lumMod val="40000"/>
                      <a:lumOff val="60000"/>
                    </a:schemeClr>
                  </a:solidFill>
                  <a:prstDash val="solid"/>
                  <a:round/>
                  <a:headEnd type="none" w="med" len="med"/>
                  <a:tailEnd type="triangle" w="med" len="med"/>
                </a:ln>
                <a:effectLst/>
              </p:spPr>
            </p:cxnSp>
          </p:grpSp>
          <p:cxnSp>
            <p:nvCxnSpPr>
              <p:cNvPr id="106" name="直線單箭頭接點 105">
                <a:extLst>
                  <a:ext uri="{FF2B5EF4-FFF2-40B4-BE49-F238E27FC236}">
                    <a16:creationId xmlns:a16="http://schemas.microsoft.com/office/drawing/2014/main" xmlns="" id="{E3B26AD8-4FDE-42CC-93FF-CF605673DF8D}"/>
                  </a:ext>
                </a:extLst>
              </p:cNvPr>
              <p:cNvCxnSpPr/>
              <p:nvPr/>
            </p:nvCxnSpPr>
            <p:spPr>
              <a:xfrm>
                <a:off x="6063297" y="3756468"/>
                <a:ext cx="0" cy="216000"/>
              </a:xfrm>
              <a:prstGeom prst="straightConnector1">
                <a:avLst/>
              </a:prstGeom>
              <a:ln w="1270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直線單箭頭接點 106">
                <a:extLst>
                  <a:ext uri="{FF2B5EF4-FFF2-40B4-BE49-F238E27FC236}">
                    <a16:creationId xmlns:a16="http://schemas.microsoft.com/office/drawing/2014/main" xmlns="" id="{DFC0F4C5-1AE4-4AFE-9AC2-47032A9A3D54}"/>
                  </a:ext>
                </a:extLst>
              </p:cNvPr>
              <p:cNvCxnSpPr/>
              <p:nvPr/>
            </p:nvCxnSpPr>
            <p:spPr>
              <a:xfrm>
                <a:off x="7811134" y="3753202"/>
                <a:ext cx="0" cy="216000"/>
              </a:xfrm>
              <a:prstGeom prst="straightConnector1">
                <a:avLst/>
              </a:prstGeom>
              <a:ln w="1270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7" name="Rectangle 71">
              <a:extLst>
                <a:ext uri="{FF2B5EF4-FFF2-40B4-BE49-F238E27FC236}">
                  <a16:creationId xmlns:a16="http://schemas.microsoft.com/office/drawing/2014/main" xmlns="" id="{1F8B86E5-502B-43C8-B648-C3F997D2745C}"/>
                </a:ext>
              </a:extLst>
            </p:cNvPr>
            <p:cNvSpPr>
              <a:spLocks noChangeArrowheads="1"/>
            </p:cNvSpPr>
            <p:nvPr/>
          </p:nvSpPr>
          <p:spPr bwMode="gray">
            <a:xfrm>
              <a:off x="7849234" y="3787778"/>
              <a:ext cx="366054" cy="107751"/>
            </a:xfrm>
            <a:prstGeom prst="rect">
              <a:avLst/>
            </a:prstGeom>
            <a:noFill/>
            <a:ln w="12700" algn="ctr">
              <a:noFill/>
              <a:round/>
              <a:headEnd/>
              <a:tailEnd/>
            </a:ln>
          </p:spPr>
          <p:txBody>
            <a:bodyPr lIns="0" tIns="0" rIns="0" bIns="0" anchor="ctr">
              <a:spAutoFit/>
            </a:bodyPr>
            <a:lstStyle/>
            <a:p>
              <a:pPr eaLnBrk="0" hangingPunct="0"/>
              <a:r>
                <a:rPr lang="en-US" altLang="zh-TW" sz="700" b="1" dirty="0">
                  <a:solidFill>
                    <a:srgbClr val="000000"/>
                  </a:solidFill>
                </a:rPr>
                <a:t>22.53%</a:t>
              </a:r>
            </a:p>
          </p:txBody>
        </p:sp>
        <p:sp>
          <p:nvSpPr>
            <p:cNvPr id="90" name="Rectangle 68">
              <a:extLst>
                <a:ext uri="{FF2B5EF4-FFF2-40B4-BE49-F238E27FC236}">
                  <a16:creationId xmlns:a16="http://schemas.microsoft.com/office/drawing/2014/main" xmlns="" id="{770836A0-D443-4F64-B504-28AD2126D856}"/>
                </a:ext>
              </a:extLst>
            </p:cNvPr>
            <p:cNvSpPr>
              <a:spLocks noChangeArrowheads="1"/>
            </p:cNvSpPr>
            <p:nvPr/>
          </p:nvSpPr>
          <p:spPr bwMode="gray">
            <a:xfrm>
              <a:off x="7429822" y="4487863"/>
              <a:ext cx="720735" cy="505490"/>
            </a:xfrm>
            <a:prstGeom prst="rect">
              <a:avLst/>
            </a:prstGeom>
            <a:solidFill>
              <a:srgbClr val="8EB4E3"/>
            </a:solidFill>
            <a:ln w="12700" algn="ctr">
              <a:noFill/>
              <a:round/>
              <a:headEnd/>
              <a:tailEnd/>
            </a:ln>
          </p:spPr>
          <p:txBody>
            <a:bodyPr lIns="36000" tIns="36000" rIns="36000" bIns="36000" anchor="ctr" anchorCtr="1"/>
            <a:lstStyle/>
            <a:p>
              <a:pPr algn="ctr" eaLnBrk="0" hangingPunct="0">
                <a:defRPr/>
              </a:pPr>
              <a:r>
                <a:rPr lang="en-US" altLang="zh-TW" sz="600" b="1" dirty="0">
                  <a:solidFill>
                    <a:srgbClr val="000000"/>
                  </a:solidFill>
                </a:rPr>
                <a:t>Advanced Wireless Semiconductor Company </a:t>
              </a:r>
              <a:br>
                <a:rPr lang="en-US" altLang="zh-TW" sz="600" b="1" dirty="0">
                  <a:solidFill>
                    <a:srgbClr val="000000"/>
                  </a:solidFill>
                </a:rPr>
              </a:br>
              <a:r>
                <a:rPr lang="en-US" altLang="zh-TW" sz="600" b="1" dirty="0">
                  <a:solidFill>
                    <a:srgbClr val="000000"/>
                  </a:solidFill>
                </a:rPr>
                <a:t>(8086-TW)</a:t>
              </a:r>
            </a:p>
            <a:p>
              <a:pPr algn="ctr" eaLnBrk="0" hangingPunct="0">
                <a:defRPr/>
              </a:pPr>
              <a:r>
                <a:rPr lang="en-US" altLang="zh-TW" sz="600" b="1" dirty="0">
                  <a:solidFill>
                    <a:srgbClr val="000000"/>
                  </a:solidFill>
                </a:rPr>
                <a:t>(Taiwan)</a:t>
              </a:r>
            </a:p>
          </p:txBody>
        </p:sp>
        <p:sp>
          <p:nvSpPr>
            <p:cNvPr id="93" name="TextBox 69">
              <a:extLst>
                <a:ext uri="{FF2B5EF4-FFF2-40B4-BE49-F238E27FC236}">
                  <a16:creationId xmlns:a16="http://schemas.microsoft.com/office/drawing/2014/main" xmlns="" id="{0A11A8A3-F677-4280-96FE-A31AF8A1096A}"/>
                </a:ext>
              </a:extLst>
            </p:cNvPr>
            <p:cNvSpPr txBox="1">
              <a:spLocks noChangeArrowheads="1"/>
            </p:cNvSpPr>
            <p:nvPr/>
          </p:nvSpPr>
          <p:spPr bwMode="gray">
            <a:xfrm>
              <a:off x="7409744" y="5002212"/>
              <a:ext cx="891679" cy="236329"/>
            </a:xfrm>
            <a:prstGeom prst="rect">
              <a:avLst/>
            </a:prstGeom>
            <a:noFill/>
            <a:ln w="9525">
              <a:noFill/>
              <a:miter lim="800000"/>
              <a:headEnd/>
              <a:tailEnd/>
            </a:ln>
          </p:spPr>
          <p:txBody>
            <a:bodyPr lIns="36000" tIns="36000" rIns="36000" bIns="36000"/>
            <a:lstStyle/>
            <a:p>
              <a:pPr marL="142875" indent="-142875">
                <a:buClr>
                  <a:srgbClr val="1F497D"/>
                </a:buClr>
                <a:buSzPct val="70000"/>
                <a:buFont typeface="Wingdings" pitchFamily="2" charset="2"/>
                <a:buChar char=""/>
              </a:pPr>
              <a:r>
                <a:rPr lang="en-US" altLang="zh-TW" sz="600" dirty="0" err="1">
                  <a:solidFill>
                    <a:srgbClr val="000000"/>
                  </a:solidFill>
                </a:rPr>
                <a:t>GaAs</a:t>
              </a:r>
              <a:r>
                <a:rPr lang="en-US" altLang="zh-TW" sz="600" dirty="0">
                  <a:solidFill>
                    <a:srgbClr val="000000"/>
                  </a:solidFill>
                </a:rPr>
                <a:t> Foundry</a:t>
              </a:r>
            </a:p>
          </p:txBody>
        </p:sp>
        <p:grpSp>
          <p:nvGrpSpPr>
            <p:cNvPr id="94" name="群組 79">
              <a:extLst>
                <a:ext uri="{FF2B5EF4-FFF2-40B4-BE49-F238E27FC236}">
                  <a16:creationId xmlns:a16="http://schemas.microsoft.com/office/drawing/2014/main" xmlns="" id="{74FA677D-5260-4B48-B794-7754389FFC10}"/>
                </a:ext>
              </a:extLst>
            </p:cNvPr>
            <p:cNvGrpSpPr/>
            <p:nvPr/>
          </p:nvGrpSpPr>
          <p:grpSpPr>
            <a:xfrm>
              <a:off x="561975" y="3521189"/>
              <a:ext cx="3432168" cy="455499"/>
              <a:chOff x="1512945" y="3521189"/>
              <a:chExt cx="2523936" cy="455499"/>
            </a:xfrm>
          </p:grpSpPr>
          <p:grpSp>
            <p:nvGrpSpPr>
              <p:cNvPr id="98" name="群組 85">
                <a:extLst>
                  <a:ext uri="{FF2B5EF4-FFF2-40B4-BE49-F238E27FC236}">
                    <a16:creationId xmlns:a16="http://schemas.microsoft.com/office/drawing/2014/main" xmlns="" id="{55D8BE7A-C872-47FE-B97F-08C89E799927}"/>
                  </a:ext>
                </a:extLst>
              </p:cNvPr>
              <p:cNvGrpSpPr/>
              <p:nvPr/>
            </p:nvGrpSpPr>
            <p:grpSpPr>
              <a:xfrm>
                <a:off x="1517708" y="3521189"/>
                <a:ext cx="2519173" cy="455499"/>
                <a:chOff x="6068060" y="3521193"/>
                <a:chExt cx="2519173" cy="455499"/>
              </a:xfrm>
            </p:grpSpPr>
            <p:grpSp>
              <p:nvGrpSpPr>
                <p:cNvPr id="100" name="群組 70">
                  <a:extLst>
                    <a:ext uri="{FF2B5EF4-FFF2-40B4-BE49-F238E27FC236}">
                      <a16:creationId xmlns:a16="http://schemas.microsoft.com/office/drawing/2014/main" xmlns="" id="{99439522-30CA-4923-8415-9B48D7E08EB1}"/>
                    </a:ext>
                  </a:extLst>
                </p:cNvPr>
                <p:cNvGrpSpPr/>
                <p:nvPr/>
              </p:nvGrpSpPr>
              <p:grpSpPr>
                <a:xfrm>
                  <a:off x="6962728" y="3521193"/>
                  <a:ext cx="1624505" cy="450732"/>
                  <a:chOff x="7258956" y="5184257"/>
                  <a:chExt cx="1624505" cy="450732"/>
                </a:xfrm>
              </p:grpSpPr>
              <p:cxnSp>
                <p:nvCxnSpPr>
                  <p:cNvPr id="103" name="Elbow Connector 100">
                    <a:extLst>
                      <a:ext uri="{FF2B5EF4-FFF2-40B4-BE49-F238E27FC236}">
                        <a16:creationId xmlns:a16="http://schemas.microsoft.com/office/drawing/2014/main" xmlns="" id="{8AAB3D23-499C-410C-96EA-DD5E6BB460E9}"/>
                      </a:ext>
                    </a:extLst>
                  </p:cNvPr>
                  <p:cNvCxnSpPr/>
                  <p:nvPr/>
                </p:nvCxnSpPr>
                <p:spPr bwMode="gray">
                  <a:xfrm>
                    <a:off x="7626726" y="5184257"/>
                    <a:ext cx="0" cy="234000"/>
                  </a:xfrm>
                  <a:prstGeom prst="straightConnector1">
                    <a:avLst/>
                  </a:prstGeom>
                  <a:solidFill>
                    <a:schemeClr val="accent2"/>
                  </a:solidFill>
                  <a:ln w="12700" cap="flat" cmpd="sng" algn="ctr">
                    <a:solidFill>
                      <a:schemeClr val="tx1">
                        <a:lumMod val="40000"/>
                        <a:lumOff val="60000"/>
                      </a:schemeClr>
                    </a:solidFill>
                    <a:prstDash val="solid"/>
                    <a:round/>
                    <a:headEnd type="none" w="med" len="med"/>
                    <a:tailEnd type="none" w="med" len="med"/>
                  </a:ln>
                  <a:effectLst/>
                </p:spPr>
              </p:cxnSp>
              <p:cxnSp>
                <p:nvCxnSpPr>
                  <p:cNvPr id="104" name="Elbow Connector 103">
                    <a:extLst>
                      <a:ext uri="{FF2B5EF4-FFF2-40B4-BE49-F238E27FC236}">
                        <a16:creationId xmlns:a16="http://schemas.microsoft.com/office/drawing/2014/main" xmlns="" id="{E24C2AAD-8406-42ED-A666-B420D82047A5}"/>
                      </a:ext>
                    </a:extLst>
                  </p:cNvPr>
                  <p:cNvCxnSpPr>
                    <a:cxnSpLocks/>
                  </p:cNvCxnSpPr>
                  <p:nvPr/>
                </p:nvCxnSpPr>
                <p:spPr bwMode="gray">
                  <a:xfrm>
                    <a:off x="7258956" y="5416270"/>
                    <a:ext cx="1624505" cy="218719"/>
                  </a:xfrm>
                  <a:prstGeom prst="bentConnector3">
                    <a:avLst>
                      <a:gd name="adj1" fmla="val 100056"/>
                    </a:avLst>
                  </a:prstGeom>
                  <a:solidFill>
                    <a:schemeClr val="accent2"/>
                  </a:solidFill>
                  <a:ln w="12700" cap="flat" cmpd="sng" algn="ctr">
                    <a:solidFill>
                      <a:schemeClr val="tx1">
                        <a:lumMod val="40000"/>
                        <a:lumOff val="60000"/>
                      </a:schemeClr>
                    </a:solidFill>
                    <a:prstDash val="solid"/>
                    <a:round/>
                    <a:headEnd type="none" w="med" len="med"/>
                    <a:tailEnd type="triangle" w="med" len="med"/>
                  </a:ln>
                  <a:effectLst/>
                </p:spPr>
              </p:cxnSp>
            </p:grpSp>
            <p:cxnSp>
              <p:nvCxnSpPr>
                <p:cNvPr id="101" name="直線單箭頭接點 100">
                  <a:extLst>
                    <a:ext uri="{FF2B5EF4-FFF2-40B4-BE49-F238E27FC236}">
                      <a16:creationId xmlns:a16="http://schemas.microsoft.com/office/drawing/2014/main" xmlns="" id="{A18D5C15-CB75-44A4-B59C-44C58D1BEB02}"/>
                    </a:ext>
                  </a:extLst>
                </p:cNvPr>
                <p:cNvCxnSpPr/>
                <p:nvPr/>
              </p:nvCxnSpPr>
              <p:spPr>
                <a:xfrm>
                  <a:off x="6068060" y="3756468"/>
                  <a:ext cx="0" cy="216000"/>
                </a:xfrm>
                <a:prstGeom prst="straightConnector1">
                  <a:avLst/>
                </a:prstGeom>
                <a:solidFill>
                  <a:schemeClr val="accent2"/>
                </a:solidFill>
                <a:ln w="12700" cap="flat" cmpd="sng" algn="ctr">
                  <a:solidFill>
                    <a:schemeClr val="tx1">
                      <a:lumMod val="40000"/>
                      <a:lumOff val="60000"/>
                    </a:schemeClr>
                  </a:solidFill>
                  <a:prstDash val="solid"/>
                  <a:round/>
                  <a:headEnd type="none" w="med" len="med"/>
                  <a:tailEnd type="triangle" w="med" len="med"/>
                </a:ln>
                <a:effectLst/>
              </p:spPr>
            </p:cxnSp>
            <p:cxnSp>
              <p:nvCxnSpPr>
                <p:cNvPr id="102" name="直線單箭頭接點 101">
                  <a:extLst>
                    <a:ext uri="{FF2B5EF4-FFF2-40B4-BE49-F238E27FC236}">
                      <a16:creationId xmlns:a16="http://schemas.microsoft.com/office/drawing/2014/main" xmlns="" id="{0D4941D4-24E1-47C2-BEB3-FA5DA2FED45D}"/>
                    </a:ext>
                  </a:extLst>
                </p:cNvPr>
                <p:cNvCxnSpPr/>
                <p:nvPr/>
              </p:nvCxnSpPr>
              <p:spPr>
                <a:xfrm>
                  <a:off x="6963371" y="3760692"/>
                  <a:ext cx="0" cy="216000"/>
                </a:xfrm>
                <a:prstGeom prst="straightConnector1">
                  <a:avLst/>
                </a:prstGeom>
                <a:solidFill>
                  <a:schemeClr val="accent2"/>
                </a:solidFill>
                <a:ln w="12700" cap="flat" cmpd="sng" algn="ctr">
                  <a:solidFill>
                    <a:schemeClr val="tx1">
                      <a:lumMod val="40000"/>
                      <a:lumOff val="60000"/>
                    </a:schemeClr>
                  </a:solidFill>
                  <a:prstDash val="solid"/>
                  <a:round/>
                  <a:headEnd type="none" w="med" len="med"/>
                  <a:tailEnd type="triangle" w="med" len="med"/>
                </a:ln>
                <a:effectLst/>
              </p:spPr>
            </p:cxnSp>
          </p:grpSp>
          <p:cxnSp>
            <p:nvCxnSpPr>
              <p:cNvPr id="99" name="直線接點 98">
                <a:extLst>
                  <a:ext uri="{FF2B5EF4-FFF2-40B4-BE49-F238E27FC236}">
                    <a16:creationId xmlns:a16="http://schemas.microsoft.com/office/drawing/2014/main" xmlns="" id="{A46B855E-D52D-4B67-A1C1-77F331212C53}"/>
                  </a:ext>
                </a:extLst>
              </p:cNvPr>
              <p:cNvCxnSpPr/>
              <p:nvPr/>
            </p:nvCxnSpPr>
            <p:spPr>
              <a:xfrm>
                <a:off x="1512945" y="3746672"/>
                <a:ext cx="899432" cy="0"/>
              </a:xfrm>
              <a:prstGeom prst="line">
                <a:avLst/>
              </a:prstGeom>
              <a:ln w="1270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grpSp>
        <p:cxnSp>
          <p:nvCxnSpPr>
            <p:cNvPr id="95" name="直線單箭頭接點 94">
              <a:extLst>
                <a:ext uri="{FF2B5EF4-FFF2-40B4-BE49-F238E27FC236}">
                  <a16:creationId xmlns:a16="http://schemas.microsoft.com/office/drawing/2014/main" xmlns="" id="{D9751ABC-D769-4B58-B976-60A3744135DA}"/>
                </a:ext>
              </a:extLst>
            </p:cNvPr>
            <p:cNvCxnSpPr/>
            <p:nvPr/>
          </p:nvCxnSpPr>
          <p:spPr>
            <a:xfrm>
              <a:off x="2786063" y="3760688"/>
              <a:ext cx="0" cy="216000"/>
            </a:xfrm>
            <a:prstGeom prst="straightConnector1">
              <a:avLst/>
            </a:prstGeom>
            <a:solidFill>
              <a:schemeClr val="accent2"/>
            </a:solidFill>
            <a:ln w="12700" cap="flat" cmpd="sng" algn="ctr">
              <a:solidFill>
                <a:schemeClr val="tx1">
                  <a:lumMod val="40000"/>
                  <a:lumOff val="60000"/>
                </a:schemeClr>
              </a:solidFill>
              <a:prstDash val="solid"/>
              <a:round/>
              <a:headEnd type="none" w="med" len="med"/>
              <a:tailEnd type="triangle" w="med" len="med"/>
            </a:ln>
            <a:effectLst/>
          </p:spPr>
        </p:cxnSp>
      </p:grpSp>
      <p:pic>
        <p:nvPicPr>
          <p:cNvPr id="158721" name="Picture 1"/>
          <p:cNvPicPr>
            <a:picLocks noChangeAspect="1" noChangeArrowheads="1"/>
          </p:cNvPicPr>
          <p:nvPr/>
        </p:nvPicPr>
        <p:blipFill>
          <a:blip r:embed="rId8"/>
          <a:srcRect/>
          <a:stretch>
            <a:fillRect/>
          </a:stretch>
        </p:blipFill>
        <p:spPr bwMode="auto">
          <a:xfrm>
            <a:off x="6642650" y="4035529"/>
            <a:ext cx="657225" cy="342900"/>
          </a:xfrm>
          <a:prstGeom prst="rect">
            <a:avLst/>
          </a:prstGeom>
          <a:noFill/>
          <a:ln w="9525">
            <a:noFill/>
            <a:miter lim="800000"/>
            <a:headEnd/>
            <a:tailEnd/>
          </a:ln>
        </p:spPr>
      </p:pic>
      <p:pic>
        <p:nvPicPr>
          <p:cNvPr id="158722" name="Picture 2"/>
          <p:cNvPicPr>
            <a:picLocks noChangeAspect="1" noChangeArrowheads="1"/>
          </p:cNvPicPr>
          <p:nvPr/>
        </p:nvPicPr>
        <p:blipFill>
          <a:blip r:embed="rId9"/>
          <a:srcRect/>
          <a:stretch>
            <a:fillRect/>
          </a:stretch>
        </p:blipFill>
        <p:spPr bwMode="auto">
          <a:xfrm>
            <a:off x="7454386" y="4015097"/>
            <a:ext cx="590550" cy="428625"/>
          </a:xfrm>
          <a:prstGeom prst="rect">
            <a:avLst/>
          </a:prstGeom>
          <a:noFill/>
          <a:ln w="9525">
            <a:noFill/>
            <a:miter lim="800000"/>
            <a:headEnd/>
            <a:tailEnd/>
          </a:ln>
        </p:spPr>
      </p:pic>
      <p:pic>
        <p:nvPicPr>
          <p:cNvPr id="158723" name="Picture 3"/>
          <p:cNvPicPr>
            <a:picLocks noChangeAspect="1" noChangeArrowheads="1"/>
          </p:cNvPicPr>
          <p:nvPr/>
        </p:nvPicPr>
        <p:blipFill>
          <a:blip r:embed="rId10"/>
          <a:srcRect/>
          <a:stretch>
            <a:fillRect/>
          </a:stretch>
        </p:blipFill>
        <p:spPr bwMode="auto">
          <a:xfrm>
            <a:off x="8388128" y="3981451"/>
            <a:ext cx="457200" cy="476250"/>
          </a:xfrm>
          <a:prstGeom prst="rect">
            <a:avLst/>
          </a:prstGeom>
          <a:noFill/>
          <a:ln w="9525">
            <a:noFill/>
            <a:miter lim="800000"/>
            <a:headEnd/>
            <a:tailEnd/>
          </a:ln>
        </p:spPr>
      </p:pic>
    </p:spTree>
    <p:extLst>
      <p:ext uri="{BB962C8B-B14F-4D97-AF65-F5344CB8AC3E}">
        <p14:creationId xmlns:p14="http://schemas.microsoft.com/office/powerpoint/2010/main" xmlns="" val="1155625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bwMode="gray">
          <a:xfrm>
            <a:off x="361950" y="1254125"/>
            <a:ext cx="8197688" cy="765175"/>
          </a:xfrm>
        </p:spPr>
        <p:txBody>
          <a:bodyPr/>
          <a:lstStyle/>
          <a:p>
            <a:pPr algn="just">
              <a:buFont typeface="Wingdings" pitchFamily="2" charset="2"/>
              <a:buChar char="Ø"/>
            </a:pPr>
            <a:r>
              <a:rPr lang="en-US" altLang="zh-TW" sz="1400" dirty="0">
                <a:solidFill>
                  <a:srgbClr val="000000"/>
                </a:solidFill>
                <a:latin typeface="+mn-lt"/>
                <a:cs typeface="Arial" pitchFamily="34" charset="0"/>
              </a:rPr>
              <a:t>Current market value of SAS trades at 47% discount compared to the sum of its stake of reinvestments in GWC, </a:t>
            </a:r>
            <a:r>
              <a:rPr lang="en-US" altLang="zh-TW" sz="1400" dirty="0" err="1">
                <a:solidFill>
                  <a:srgbClr val="000000"/>
                </a:solidFill>
                <a:latin typeface="+mn-lt"/>
                <a:cs typeface="Arial" pitchFamily="34" charset="0"/>
              </a:rPr>
              <a:t>Crystalwise</a:t>
            </a:r>
            <a:r>
              <a:rPr lang="en-US" altLang="zh-TW" sz="1400" dirty="0">
                <a:solidFill>
                  <a:srgbClr val="000000"/>
                </a:solidFill>
                <a:latin typeface="+mn-lt"/>
                <a:cs typeface="Arial" pitchFamily="34" charset="0"/>
              </a:rPr>
              <a:t>, </a:t>
            </a:r>
            <a:r>
              <a:rPr lang="en-US" altLang="zh-TW" sz="1400" dirty="0" err="1">
                <a:solidFill>
                  <a:srgbClr val="000000"/>
                </a:solidFill>
                <a:latin typeface="+mn-lt"/>
                <a:cs typeface="Arial" pitchFamily="34" charset="0"/>
              </a:rPr>
              <a:t>Actron</a:t>
            </a:r>
            <a:r>
              <a:rPr lang="en-US" altLang="zh-TW" sz="1400" dirty="0">
                <a:solidFill>
                  <a:srgbClr val="000000"/>
                </a:solidFill>
                <a:latin typeface="+mn-lt"/>
                <a:cs typeface="Arial" pitchFamily="34" charset="0"/>
              </a:rPr>
              <a:t>, AWSC and TSC, which makes SAS a worthy option to</a:t>
            </a:r>
            <a:r>
              <a:rPr lang="zh-TW" altLang="en-US" sz="1400" dirty="0">
                <a:solidFill>
                  <a:srgbClr val="000000"/>
                </a:solidFill>
                <a:latin typeface="+mn-lt"/>
                <a:cs typeface="Arial" pitchFamily="34" charset="0"/>
              </a:rPr>
              <a:t> </a:t>
            </a:r>
            <a:r>
              <a:rPr lang="en-US" altLang="zh-TW" sz="1400" dirty="0">
                <a:solidFill>
                  <a:srgbClr val="000000"/>
                </a:solidFill>
                <a:latin typeface="+mn-lt"/>
                <a:cs typeface="Arial" pitchFamily="34" charset="0"/>
              </a:rPr>
              <a:t>participate the future growth of promising businesses.</a:t>
            </a:r>
            <a:endParaRPr lang="en-US" sz="1400" dirty="0">
              <a:solidFill>
                <a:srgbClr val="000000"/>
              </a:solidFill>
              <a:latin typeface="+mn-lt"/>
              <a:cs typeface="Arial" pitchFamily="34" charset="0"/>
            </a:endParaRPr>
          </a:p>
        </p:txBody>
      </p:sp>
      <p:sp>
        <p:nvSpPr>
          <p:cNvPr id="16" name="TextBox 15"/>
          <p:cNvSpPr txBox="1"/>
          <p:nvPr/>
        </p:nvSpPr>
        <p:spPr bwMode="gray">
          <a:xfrm>
            <a:off x="7913857" y="2874149"/>
            <a:ext cx="1215391" cy="707886"/>
          </a:xfrm>
          <a:prstGeom prst="rect">
            <a:avLst/>
          </a:prstGeom>
          <a:noFill/>
        </p:spPr>
        <p:txBody>
          <a:bodyPr wrap="square" lIns="45720" rIns="45720" rtlCol="0">
            <a:spAutoFit/>
          </a:bodyPr>
          <a:lstStyle/>
          <a:p>
            <a:r>
              <a:rPr lang="en-US" altLang="zh-TW" sz="1000" b="1" dirty="0">
                <a:solidFill>
                  <a:srgbClr val="CB2420"/>
                </a:solidFill>
              </a:rPr>
              <a:t>47% market discount (Difference of NT$85,066m)</a:t>
            </a:r>
          </a:p>
        </p:txBody>
      </p:sp>
      <p:sp>
        <p:nvSpPr>
          <p:cNvPr id="18" name="Text Placeholder 14"/>
          <p:cNvSpPr txBox="1">
            <a:spLocks/>
          </p:cNvSpPr>
          <p:nvPr/>
        </p:nvSpPr>
        <p:spPr>
          <a:xfrm>
            <a:off x="628650" y="6389370"/>
            <a:ext cx="6713537" cy="233363"/>
          </a:xfrm>
          <a:prstGeom prst="rect">
            <a:avLst/>
          </a:prstGeom>
        </p:spPr>
        <p:txBody>
          <a:bodyPr vert="horz" lIns="91440" tIns="45720" rIns="91440" bIns="45720" rtlCol="0">
            <a:noAutofit/>
          </a:bodyPr>
          <a:lstStyle/>
          <a:p>
            <a:pPr marL="228600" indent="-228600" defTabSz="914400">
              <a:lnSpc>
                <a:spcPct val="90000"/>
              </a:lnSpc>
              <a:spcBef>
                <a:spcPts val="0"/>
              </a:spcBef>
              <a:defRPr/>
            </a:pPr>
            <a:r>
              <a:rPr lang="en-US" altLang="zh-TW" sz="800" i="1" dirty="0"/>
              <a:t>Source: Stock price of March 17</a:t>
            </a:r>
            <a:r>
              <a:rPr lang="en-US" altLang="zh-TW" sz="800" i="1" baseline="30000" dirty="0"/>
              <a:t>th</a:t>
            </a:r>
            <a:r>
              <a:rPr lang="en-US" altLang="zh-TW" sz="800" i="1" dirty="0"/>
              <a:t>,2021</a:t>
            </a:r>
          </a:p>
          <a:p>
            <a:pPr marL="228600" indent="-228600" defTabSz="914400">
              <a:lnSpc>
                <a:spcPct val="90000"/>
              </a:lnSpc>
              <a:spcBef>
                <a:spcPts val="0"/>
              </a:spcBef>
              <a:defRPr/>
            </a:pPr>
            <a:r>
              <a:rPr lang="en-US" altLang="zh-TW" sz="800" i="1" dirty="0"/>
              <a:t>Note: With assumption that TSC stock price is NTD 60.</a:t>
            </a:r>
          </a:p>
          <a:p>
            <a:pPr marL="228600" indent="-228600" defTabSz="914400">
              <a:lnSpc>
                <a:spcPct val="90000"/>
              </a:lnSpc>
              <a:spcBef>
                <a:spcPts val="0"/>
              </a:spcBef>
              <a:defRPr/>
            </a:pPr>
            <a:endParaRPr lang="en-US" altLang="zh-TW" sz="800" i="1" dirty="0"/>
          </a:p>
        </p:txBody>
      </p:sp>
      <p:grpSp>
        <p:nvGrpSpPr>
          <p:cNvPr id="2" name="群組 19"/>
          <p:cNvGrpSpPr/>
          <p:nvPr/>
        </p:nvGrpSpPr>
        <p:grpSpPr>
          <a:xfrm>
            <a:off x="348039" y="2019300"/>
            <a:ext cx="7708206" cy="4056669"/>
            <a:chOff x="483295" y="2182992"/>
            <a:chExt cx="7426800" cy="3731052"/>
          </a:xfrm>
        </p:grpSpPr>
        <p:graphicFrame>
          <p:nvGraphicFramePr>
            <p:cNvPr id="19" name="圖表 18"/>
            <p:cNvGraphicFramePr/>
            <p:nvPr>
              <p:extLst>
                <p:ext uri="{D42A27DB-BD31-4B8C-83A1-F6EECF244321}">
                  <p14:modId xmlns:p14="http://schemas.microsoft.com/office/powerpoint/2010/main" xmlns="" val="790821359"/>
                </p:ext>
              </p:extLst>
            </p:nvPr>
          </p:nvGraphicFramePr>
          <p:xfrm>
            <a:off x="483295" y="2182992"/>
            <a:ext cx="7426800" cy="337680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descr="Screen Clipping"/>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bwMode="gray">
            <a:xfrm>
              <a:off x="838580" y="5509129"/>
              <a:ext cx="422031" cy="326833"/>
            </a:xfrm>
            <a:prstGeom prst="rect">
              <a:avLst/>
            </a:prstGeom>
          </p:spPr>
        </p:pic>
        <p:pic>
          <p:nvPicPr>
            <p:cNvPr id="9" name="Content Placeholder 2049" descr="Screen Clipping"/>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bwMode="gray">
            <a:xfrm>
              <a:off x="7134892" y="5483232"/>
              <a:ext cx="414589" cy="430812"/>
            </a:xfrm>
            <a:prstGeom prst="ellipse">
              <a:avLst/>
            </a:prstGeom>
            <a:noFill/>
            <a:ln w="9525">
              <a:noFill/>
              <a:miter lim="800000"/>
              <a:headEnd/>
              <a:tailEnd/>
            </a:ln>
          </p:spPr>
        </p:pic>
        <p:pic>
          <p:nvPicPr>
            <p:cNvPr id="1026" name="Picture 2"/>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4404529" y="5521958"/>
              <a:ext cx="454342" cy="313242"/>
            </a:xfrm>
            <a:prstGeom prst="rect">
              <a:avLst/>
            </a:prstGeom>
            <a:noFill/>
            <a:ln w="9525">
              <a:noFill/>
              <a:miter lim="800000"/>
              <a:headEnd/>
              <a:tailEnd/>
            </a:ln>
          </p:spPr>
        </p:pic>
        <p:pic>
          <p:nvPicPr>
            <p:cNvPr id="1027" name="Picture 3"/>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3520440" y="5516233"/>
              <a:ext cx="487679" cy="344472"/>
            </a:xfrm>
            <a:prstGeom prst="rect">
              <a:avLst/>
            </a:prstGeom>
            <a:noFill/>
            <a:ln w="9525">
              <a:noFill/>
              <a:miter lim="800000"/>
              <a:headEnd/>
              <a:tailEnd/>
            </a:ln>
          </p:spPr>
        </p:pic>
      </p:grpSp>
      <p:grpSp>
        <p:nvGrpSpPr>
          <p:cNvPr id="3" name="群組 19"/>
          <p:cNvGrpSpPr/>
          <p:nvPr/>
        </p:nvGrpSpPr>
        <p:grpSpPr>
          <a:xfrm>
            <a:off x="5915025" y="2427829"/>
            <a:ext cx="1932157" cy="1332000"/>
            <a:chOff x="4690696" y="2397125"/>
            <a:chExt cx="3320250" cy="1549846"/>
          </a:xfrm>
        </p:grpSpPr>
        <p:cxnSp>
          <p:nvCxnSpPr>
            <p:cNvPr id="15" name="Straight Connector 14"/>
            <p:cNvCxnSpPr/>
            <p:nvPr/>
          </p:nvCxnSpPr>
          <p:spPr bwMode="gray">
            <a:xfrm>
              <a:off x="4690696" y="2401886"/>
              <a:ext cx="3130062" cy="0"/>
            </a:xfrm>
            <a:prstGeom prst="line">
              <a:avLst/>
            </a:prstGeom>
            <a:solidFill>
              <a:schemeClr val="accent2"/>
            </a:solidFill>
            <a:ln w="12700" cap="flat" cmpd="sng" algn="ctr">
              <a:solidFill>
                <a:srgbClr val="800000"/>
              </a:solidFill>
              <a:prstDash val="dash"/>
              <a:round/>
              <a:headEnd type="none" w="med" len="med"/>
              <a:tailEnd type="none" w="med" len="med"/>
            </a:ln>
            <a:effectLst/>
          </p:spPr>
        </p:cxnSp>
        <p:sp>
          <p:nvSpPr>
            <p:cNvPr id="17" name="Right Brace 16"/>
            <p:cNvSpPr/>
            <p:nvPr/>
          </p:nvSpPr>
          <p:spPr bwMode="gray">
            <a:xfrm>
              <a:off x="7869116" y="2397125"/>
              <a:ext cx="141830" cy="1549846"/>
            </a:xfrm>
            <a:prstGeom prst="rightBrace">
              <a:avLst>
                <a:gd name="adj1" fmla="val 67225"/>
                <a:gd name="adj2" fmla="val 50000"/>
              </a:avLst>
            </a:prstGeom>
            <a:noFill/>
            <a:ln w="12700" cap="flat" cmpd="sng" algn="ctr">
              <a:solidFill>
                <a:srgbClr val="800000"/>
              </a:solidFill>
              <a:prstDash val="solid"/>
              <a:round/>
              <a:headEnd type="none" w="med" len="med"/>
              <a:tailEnd type="none" w="med" len="med"/>
            </a:ln>
            <a:effectLst/>
          </p:spPr>
          <p:txBody>
            <a:bodyPr rtlCol="0" anchor="ctr"/>
            <a:lstStyle/>
            <a:p>
              <a:pPr algn="ctr"/>
              <a:endParaRPr lang="en-US" dirty="0">
                <a:solidFill>
                  <a:srgbClr val="458A00"/>
                </a:solidFill>
              </a:endParaRPr>
            </a:p>
          </p:txBody>
        </p:sp>
      </p:grpSp>
      <p:sp>
        <p:nvSpPr>
          <p:cNvPr id="22" name="矩形 21"/>
          <p:cNvSpPr/>
          <p:nvPr/>
        </p:nvSpPr>
        <p:spPr>
          <a:xfrm>
            <a:off x="539750" y="2192623"/>
            <a:ext cx="857841" cy="346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zh-TW" sz="900" b="0" dirty="0">
                <a:solidFill>
                  <a:sysClr val="windowText" lastClr="000000"/>
                </a:solidFill>
                <a:latin typeface="+mn-lt"/>
                <a:cs typeface="Arial" pitchFamily="34" charset="0"/>
              </a:rPr>
              <a:t>  (</a:t>
            </a:r>
            <a:r>
              <a:rPr lang="en-US" altLang="zh-TW" sz="900" b="0" dirty="0" err="1">
                <a:solidFill>
                  <a:sysClr val="windowText" lastClr="000000"/>
                </a:solidFill>
                <a:latin typeface="+mn-lt"/>
                <a:cs typeface="Arial" pitchFamily="34" charset="0"/>
              </a:rPr>
              <a:t>NT$mn</a:t>
            </a:r>
            <a:r>
              <a:rPr lang="en-US" altLang="zh-TW" sz="900" dirty="0">
                <a:solidFill>
                  <a:sysClr val="windowText" lastClr="000000"/>
                </a:solidFill>
                <a:latin typeface="+mn-lt"/>
                <a:cs typeface="Arial" pitchFamily="34" charset="0"/>
              </a:rPr>
              <a:t>)</a:t>
            </a:r>
            <a:r>
              <a:rPr lang="en-US" altLang="zh-TW" sz="900" dirty="0">
                <a:latin typeface="+mn-lt"/>
              </a:rPr>
              <a:t>)</a:t>
            </a:r>
            <a:endParaRPr lang="zh-TW" altLang="en-US" sz="900" dirty="0">
              <a:latin typeface="+mn-lt"/>
            </a:endParaRPr>
          </a:p>
        </p:txBody>
      </p:sp>
      <p:sp>
        <p:nvSpPr>
          <p:cNvPr id="23" name="投影片編號版面配置區 2"/>
          <p:cNvSpPr>
            <a:spLocks noGrp="1"/>
          </p:cNvSpPr>
          <p:nvPr>
            <p:ph type="sldNum" sz="quarter" idx="10"/>
          </p:nvPr>
        </p:nvSpPr>
        <p:spPr bwMode="auto">
          <a:xfrm>
            <a:off x="8678863" y="6362700"/>
            <a:ext cx="327025" cy="276225"/>
          </a:xfrm>
          <a:noFill/>
          <a:ln>
            <a:miter lim="800000"/>
            <a:headEnd/>
            <a:tailEnd/>
          </a:ln>
        </p:spPr>
        <p:txBody>
          <a:bodyPr anchor="ctr"/>
          <a:lstStyle/>
          <a:p>
            <a:pPr algn="r"/>
            <a:fld id="{70B04793-D2ED-44F2-AAFB-DAB709613BB2}" type="slidenum">
              <a:rPr lang="zh-TW" altLang="en-US" sz="800" smtClean="0"/>
              <a:pPr algn="r"/>
              <a:t>5</a:t>
            </a:fld>
            <a:endParaRPr lang="zh-TW" altLang="en-US" sz="800" dirty="0"/>
          </a:p>
        </p:txBody>
      </p:sp>
      <p:sp>
        <p:nvSpPr>
          <p:cNvPr id="20" name="矩形 19"/>
          <p:cNvSpPr/>
          <p:nvPr/>
        </p:nvSpPr>
        <p:spPr>
          <a:xfrm>
            <a:off x="628650" y="6075969"/>
            <a:ext cx="621357" cy="22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rPr>
              <a:t>(6488TW)</a:t>
            </a:r>
            <a:endParaRPr lang="zh-TW" altLang="en-US" sz="700" dirty="0">
              <a:solidFill>
                <a:schemeClr val="tx1"/>
              </a:solidFill>
            </a:endParaRPr>
          </a:p>
        </p:txBody>
      </p:sp>
      <p:sp>
        <p:nvSpPr>
          <p:cNvPr id="21" name="矩形 20"/>
          <p:cNvSpPr/>
          <p:nvPr/>
        </p:nvSpPr>
        <p:spPr>
          <a:xfrm>
            <a:off x="1549389" y="6075969"/>
            <a:ext cx="621357" cy="22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rPr>
              <a:t>(4944TW)</a:t>
            </a:r>
            <a:endParaRPr lang="zh-TW" altLang="en-US" sz="700" dirty="0">
              <a:solidFill>
                <a:schemeClr val="tx1"/>
              </a:solidFill>
            </a:endParaRPr>
          </a:p>
        </p:txBody>
      </p:sp>
      <p:sp>
        <p:nvSpPr>
          <p:cNvPr id="25" name="矩形 24"/>
          <p:cNvSpPr/>
          <p:nvPr/>
        </p:nvSpPr>
        <p:spPr>
          <a:xfrm>
            <a:off x="2494376" y="6068777"/>
            <a:ext cx="621357" cy="22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rPr>
              <a:t>(8255TW)</a:t>
            </a:r>
            <a:endParaRPr lang="zh-TW" altLang="en-US" sz="700" dirty="0">
              <a:solidFill>
                <a:schemeClr val="tx1"/>
              </a:solidFill>
            </a:endParaRPr>
          </a:p>
        </p:txBody>
      </p:sp>
      <p:sp>
        <p:nvSpPr>
          <p:cNvPr id="26" name="矩形 25"/>
          <p:cNvSpPr/>
          <p:nvPr/>
        </p:nvSpPr>
        <p:spPr>
          <a:xfrm>
            <a:off x="3457928" y="6077244"/>
            <a:ext cx="621357" cy="22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rPr>
              <a:t>(8086TW)</a:t>
            </a:r>
            <a:endParaRPr lang="zh-TW" altLang="en-US" sz="700" dirty="0">
              <a:solidFill>
                <a:schemeClr val="tx1"/>
              </a:solidFill>
            </a:endParaRPr>
          </a:p>
        </p:txBody>
      </p:sp>
      <p:sp>
        <p:nvSpPr>
          <p:cNvPr id="27" name="矩形 26"/>
          <p:cNvSpPr/>
          <p:nvPr/>
        </p:nvSpPr>
        <p:spPr>
          <a:xfrm>
            <a:off x="7145280" y="6068777"/>
            <a:ext cx="621357" cy="22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rPr>
              <a:t>(5483TW)</a:t>
            </a:r>
            <a:endParaRPr lang="zh-TW" altLang="en-US" sz="700" dirty="0">
              <a:solidFill>
                <a:schemeClr val="tx1"/>
              </a:solidFill>
            </a:endParaRPr>
          </a:p>
        </p:txBody>
      </p:sp>
      <p:sp>
        <p:nvSpPr>
          <p:cNvPr id="28" name="矩形 27"/>
          <p:cNvSpPr/>
          <p:nvPr/>
        </p:nvSpPr>
        <p:spPr>
          <a:xfrm>
            <a:off x="4358582" y="6068777"/>
            <a:ext cx="621357" cy="22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dirty="0">
                <a:solidFill>
                  <a:schemeClr val="tx1"/>
                </a:solidFill>
              </a:rPr>
              <a:t>(to be IPO)</a:t>
            </a:r>
            <a:endParaRPr lang="zh-TW" altLang="en-US" sz="700" dirty="0">
              <a:solidFill>
                <a:schemeClr val="tx1"/>
              </a:solidFill>
            </a:endParaRPr>
          </a:p>
        </p:txBody>
      </p:sp>
      <p:pic>
        <p:nvPicPr>
          <p:cNvPr id="30" name="Picture 3"/>
          <p:cNvPicPr>
            <a:picLocks noChangeAspect="1" noChangeArrowheads="1"/>
          </p:cNvPicPr>
          <p:nvPr/>
        </p:nvPicPr>
        <p:blipFill>
          <a:blip r:embed="rId7" cstate="screen">
            <a:extLst>
              <a:ext uri="{28A0092B-C50C-407E-A947-70E740481C1C}">
                <a14:useLocalDpi xmlns:a14="http://schemas.microsoft.com/office/drawing/2010/main" xmlns=""/>
              </a:ext>
            </a:extLst>
          </a:blip>
          <a:stretch>
            <a:fillRect/>
          </a:stretch>
        </p:blipFill>
        <p:spPr bwMode="gray">
          <a:xfrm>
            <a:off x="1532529" y="5701380"/>
            <a:ext cx="638217" cy="316595"/>
          </a:xfrm>
          <a:prstGeom prst="rect">
            <a:avLst/>
          </a:prstGeom>
          <a:noFill/>
          <a:ln w="9525">
            <a:noFill/>
            <a:miter lim="800000"/>
            <a:headEnd/>
            <a:tailEnd/>
          </a:ln>
        </p:spPr>
      </p:pic>
      <p:pic>
        <p:nvPicPr>
          <p:cNvPr id="31" name="圖片 30" descr="Actron_logo-removebg-preview.png"/>
          <p:cNvPicPr>
            <a:picLocks noChangeAspect="1"/>
          </p:cNvPicPr>
          <p:nvPr/>
        </p:nvPicPr>
        <p:blipFill>
          <a:blip r:embed="rId8" cstate="screen">
            <a:extLst>
              <a:ext uri="{28A0092B-C50C-407E-A947-70E740481C1C}">
                <a14:useLocalDpi xmlns:a14="http://schemas.microsoft.com/office/drawing/2010/main" xmlns=""/>
              </a:ext>
            </a:extLst>
          </a:blip>
          <a:srcRect/>
          <a:stretch>
            <a:fillRect/>
          </a:stretch>
        </p:blipFill>
        <p:spPr>
          <a:xfrm>
            <a:off x="2608676" y="5552214"/>
            <a:ext cx="440436" cy="465761"/>
          </a:xfrm>
          <a:prstGeom prst="rect">
            <a:avLst/>
          </a:prstGeom>
        </p:spPr>
      </p:pic>
      <p:sp>
        <p:nvSpPr>
          <p:cNvPr id="36" name="標題 3"/>
          <p:cNvSpPr txBox="1">
            <a:spLocks/>
          </p:cNvSpPr>
          <p:nvPr/>
        </p:nvSpPr>
        <p:spPr bwMode="auto">
          <a:xfrm>
            <a:off x="249238" y="542925"/>
            <a:ext cx="8355012" cy="538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400">
              <a:lnSpc>
                <a:spcPct val="90000"/>
              </a:lnSpc>
            </a:pPr>
            <a:r>
              <a:rPr lang="en-US" altLang="zh-TW" sz="2800" b="1" dirty="0">
                <a:solidFill>
                  <a:srgbClr val="2F5597"/>
                </a:solidFill>
                <a:ea typeface="Microsoft JhengHei" pitchFamily="34" charset="-120"/>
                <a:cs typeface="Arial" pitchFamily="34" charset="0"/>
              </a:rPr>
              <a:t>Undervalued Market Value of SAS</a:t>
            </a:r>
          </a:p>
        </p:txBody>
      </p:sp>
    </p:spTree>
    <p:extLst>
      <p:ext uri="{BB962C8B-B14F-4D97-AF65-F5344CB8AC3E}">
        <p14:creationId xmlns:p14="http://schemas.microsoft.com/office/powerpoint/2010/main" xmlns="" val="349876382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Content Placeholder 18"/>
          <p:cNvGraphicFramePr>
            <a:graphicFrameLocks noGrp="1"/>
          </p:cNvGraphicFramePr>
          <p:nvPr>
            <p:ph sz="half" idx="4294967295"/>
            <p:extLst>
              <p:ext uri="{D42A27DB-BD31-4B8C-83A1-F6EECF244321}">
                <p14:modId xmlns:p14="http://schemas.microsoft.com/office/powerpoint/2010/main" xmlns="" val="1335971746"/>
              </p:ext>
            </p:extLst>
          </p:nvPr>
        </p:nvGraphicFramePr>
        <p:xfrm>
          <a:off x="259871" y="1382171"/>
          <a:ext cx="8735277" cy="4890372"/>
        </p:xfrm>
        <a:graphic>
          <a:graphicData uri="http://schemas.openxmlformats.org/presentationml/2006/ole">
            <p:oleObj spid="_x0000_s157764" name="Worksheet" r:id="rId3" imgW="8172360" imgH="4657605" progId="">
              <p:embed/>
            </p:oleObj>
          </a:graphicData>
        </a:graphic>
      </p:graphicFrame>
      <p:sp>
        <p:nvSpPr>
          <p:cNvPr id="24580" name="TextBox 27"/>
          <p:cNvSpPr txBox="1">
            <a:spLocks noChangeArrowheads="1"/>
          </p:cNvSpPr>
          <p:nvPr/>
        </p:nvSpPr>
        <p:spPr bwMode="gray">
          <a:xfrm>
            <a:off x="1212852" y="4349287"/>
            <a:ext cx="347663" cy="246063"/>
          </a:xfrm>
          <a:prstGeom prst="rect">
            <a:avLst/>
          </a:prstGeom>
          <a:noFill/>
          <a:ln w="9525">
            <a:noFill/>
            <a:miter lim="800000"/>
            <a:headEnd/>
            <a:tailEnd/>
          </a:ln>
        </p:spPr>
        <p:txBody>
          <a:bodyPr wrap="none" lIns="45720" rIns="45720">
            <a:spAutoFit/>
          </a:bodyPr>
          <a:lstStyle/>
          <a:p>
            <a:pPr>
              <a:defRPr/>
            </a:pPr>
            <a:r>
              <a:rPr kumimoji="0" lang="en-US" altLang="zh-TW" sz="1000" b="1" dirty="0">
                <a:solidFill>
                  <a:srgbClr val="4BACC6"/>
                </a:solidFill>
                <a:latin typeface="+mn-lt"/>
              </a:rPr>
              <a:t>57%</a:t>
            </a:r>
          </a:p>
        </p:txBody>
      </p:sp>
      <p:sp>
        <p:nvSpPr>
          <p:cNvPr id="24581" name="TextBox 28"/>
          <p:cNvSpPr txBox="1">
            <a:spLocks noChangeArrowheads="1"/>
          </p:cNvSpPr>
          <p:nvPr/>
        </p:nvSpPr>
        <p:spPr bwMode="gray">
          <a:xfrm>
            <a:off x="1216027" y="5144702"/>
            <a:ext cx="347663" cy="246063"/>
          </a:xfrm>
          <a:prstGeom prst="rect">
            <a:avLst/>
          </a:prstGeom>
          <a:noFill/>
          <a:ln w="9525">
            <a:noFill/>
            <a:miter lim="800000"/>
            <a:headEnd/>
            <a:tailEnd/>
          </a:ln>
        </p:spPr>
        <p:txBody>
          <a:bodyPr wrap="none" lIns="45720" rIns="45720">
            <a:spAutoFit/>
          </a:bodyPr>
          <a:lstStyle/>
          <a:p>
            <a:pPr>
              <a:defRPr/>
            </a:pPr>
            <a:r>
              <a:rPr kumimoji="0" lang="en-US" altLang="zh-TW" sz="1000" b="1" dirty="0">
                <a:solidFill>
                  <a:srgbClr val="1F497D"/>
                </a:solidFill>
                <a:latin typeface="+mn-lt"/>
              </a:rPr>
              <a:t>43%</a:t>
            </a:r>
          </a:p>
        </p:txBody>
      </p:sp>
      <p:sp>
        <p:nvSpPr>
          <p:cNvPr id="24582" name="TextBox 31"/>
          <p:cNvSpPr txBox="1">
            <a:spLocks noChangeArrowheads="1"/>
          </p:cNvSpPr>
          <p:nvPr/>
        </p:nvSpPr>
        <p:spPr bwMode="gray">
          <a:xfrm>
            <a:off x="3503133" y="4201278"/>
            <a:ext cx="346075" cy="246063"/>
          </a:xfrm>
          <a:prstGeom prst="rect">
            <a:avLst/>
          </a:prstGeom>
          <a:noFill/>
          <a:ln w="9525">
            <a:noFill/>
            <a:miter lim="800000"/>
            <a:headEnd/>
            <a:tailEnd/>
          </a:ln>
        </p:spPr>
        <p:txBody>
          <a:bodyPr wrap="none" lIns="45720" rIns="45720">
            <a:spAutoFit/>
          </a:bodyPr>
          <a:lstStyle/>
          <a:p>
            <a:pPr algn="ctr">
              <a:defRPr/>
            </a:pPr>
            <a:r>
              <a:rPr kumimoji="0" lang="en-US" altLang="zh-TW" sz="1000" b="1" dirty="0">
                <a:solidFill>
                  <a:srgbClr val="4BACC6"/>
                </a:solidFill>
                <a:latin typeface="+mn-lt"/>
              </a:rPr>
              <a:t>58%</a:t>
            </a:r>
          </a:p>
        </p:txBody>
      </p:sp>
      <p:sp>
        <p:nvSpPr>
          <p:cNvPr id="24583" name="TextBox 32"/>
          <p:cNvSpPr txBox="1">
            <a:spLocks noChangeArrowheads="1"/>
          </p:cNvSpPr>
          <p:nvPr/>
        </p:nvSpPr>
        <p:spPr bwMode="gray">
          <a:xfrm>
            <a:off x="3511071" y="5106153"/>
            <a:ext cx="347662" cy="246063"/>
          </a:xfrm>
          <a:prstGeom prst="rect">
            <a:avLst/>
          </a:prstGeom>
          <a:noFill/>
          <a:ln w="9525">
            <a:noFill/>
            <a:miter lim="800000"/>
            <a:headEnd/>
            <a:tailEnd/>
          </a:ln>
        </p:spPr>
        <p:txBody>
          <a:bodyPr wrap="none" lIns="45720" rIns="45720">
            <a:spAutoFit/>
          </a:bodyPr>
          <a:lstStyle/>
          <a:p>
            <a:pPr algn="ctr">
              <a:defRPr/>
            </a:pPr>
            <a:r>
              <a:rPr kumimoji="0" lang="en-US" altLang="zh-TW" sz="1000" b="1" dirty="0">
                <a:solidFill>
                  <a:srgbClr val="1F497D"/>
                </a:solidFill>
                <a:latin typeface="+mn-lt"/>
              </a:rPr>
              <a:t>42%</a:t>
            </a:r>
          </a:p>
        </p:txBody>
      </p:sp>
      <p:sp>
        <p:nvSpPr>
          <p:cNvPr id="24584" name="TextBox 31"/>
          <p:cNvSpPr txBox="1">
            <a:spLocks noChangeArrowheads="1"/>
          </p:cNvSpPr>
          <p:nvPr/>
        </p:nvSpPr>
        <p:spPr bwMode="gray">
          <a:xfrm>
            <a:off x="2357438" y="4298116"/>
            <a:ext cx="347662" cy="246062"/>
          </a:xfrm>
          <a:prstGeom prst="rect">
            <a:avLst/>
          </a:prstGeom>
          <a:noFill/>
          <a:ln w="9525">
            <a:noFill/>
            <a:miter lim="800000"/>
            <a:headEnd/>
            <a:tailEnd/>
          </a:ln>
        </p:spPr>
        <p:txBody>
          <a:bodyPr wrap="none" lIns="45720" rIns="45720">
            <a:spAutoFit/>
          </a:bodyPr>
          <a:lstStyle/>
          <a:p>
            <a:pPr algn="ctr">
              <a:defRPr/>
            </a:pPr>
            <a:r>
              <a:rPr kumimoji="0" lang="en-US" altLang="zh-TW" sz="1000" b="1" dirty="0">
                <a:solidFill>
                  <a:srgbClr val="4BACC6"/>
                </a:solidFill>
                <a:latin typeface="+mn-lt"/>
              </a:rPr>
              <a:t>54%</a:t>
            </a:r>
          </a:p>
        </p:txBody>
      </p:sp>
      <p:sp>
        <p:nvSpPr>
          <p:cNvPr id="24585" name="TextBox 32"/>
          <p:cNvSpPr txBox="1">
            <a:spLocks noChangeArrowheads="1"/>
          </p:cNvSpPr>
          <p:nvPr/>
        </p:nvSpPr>
        <p:spPr bwMode="gray">
          <a:xfrm>
            <a:off x="2354263" y="5110034"/>
            <a:ext cx="347662" cy="246063"/>
          </a:xfrm>
          <a:prstGeom prst="rect">
            <a:avLst/>
          </a:prstGeom>
          <a:noFill/>
          <a:ln w="9525">
            <a:noFill/>
            <a:miter lim="800000"/>
            <a:headEnd/>
            <a:tailEnd/>
          </a:ln>
        </p:spPr>
        <p:txBody>
          <a:bodyPr wrap="none" lIns="45720" rIns="45720">
            <a:spAutoFit/>
          </a:bodyPr>
          <a:lstStyle/>
          <a:p>
            <a:pPr algn="ctr">
              <a:defRPr/>
            </a:pPr>
            <a:r>
              <a:rPr kumimoji="0" lang="en-US" altLang="zh-TW" sz="1000" b="1" dirty="0">
                <a:solidFill>
                  <a:srgbClr val="1F497D"/>
                </a:solidFill>
                <a:latin typeface="+mn-lt"/>
              </a:rPr>
              <a:t>46%</a:t>
            </a:r>
          </a:p>
        </p:txBody>
      </p:sp>
      <p:sp>
        <p:nvSpPr>
          <p:cNvPr id="24586" name="TextBox 31"/>
          <p:cNvSpPr txBox="1">
            <a:spLocks noChangeArrowheads="1"/>
          </p:cNvSpPr>
          <p:nvPr/>
        </p:nvSpPr>
        <p:spPr bwMode="gray">
          <a:xfrm>
            <a:off x="4615193" y="3397069"/>
            <a:ext cx="434975" cy="246062"/>
          </a:xfrm>
          <a:prstGeom prst="rect">
            <a:avLst/>
          </a:prstGeom>
          <a:noFill/>
          <a:ln w="9525">
            <a:noFill/>
            <a:miter lim="800000"/>
            <a:headEnd/>
            <a:tailEnd/>
          </a:ln>
        </p:spPr>
        <p:txBody>
          <a:bodyPr lIns="45720" rIns="45720">
            <a:spAutoFit/>
          </a:bodyPr>
          <a:lstStyle/>
          <a:p>
            <a:pPr algn="ctr">
              <a:defRPr/>
            </a:pPr>
            <a:r>
              <a:rPr kumimoji="0" lang="en-US" altLang="zh-TW" sz="1000" b="1" dirty="0">
                <a:solidFill>
                  <a:srgbClr val="4BACC6"/>
                </a:solidFill>
                <a:latin typeface="+mn-lt"/>
              </a:rPr>
              <a:t>78%</a:t>
            </a:r>
          </a:p>
        </p:txBody>
      </p:sp>
      <p:sp>
        <p:nvSpPr>
          <p:cNvPr id="24587" name="TextBox 32"/>
          <p:cNvSpPr txBox="1">
            <a:spLocks noChangeArrowheads="1"/>
          </p:cNvSpPr>
          <p:nvPr/>
        </p:nvSpPr>
        <p:spPr bwMode="gray">
          <a:xfrm>
            <a:off x="4656138" y="5112048"/>
            <a:ext cx="346075" cy="246063"/>
          </a:xfrm>
          <a:prstGeom prst="rect">
            <a:avLst/>
          </a:prstGeom>
          <a:noFill/>
          <a:ln w="9525">
            <a:noFill/>
            <a:miter lim="800000"/>
            <a:headEnd/>
            <a:tailEnd/>
          </a:ln>
        </p:spPr>
        <p:txBody>
          <a:bodyPr wrap="none" lIns="45720" rIns="45720">
            <a:spAutoFit/>
          </a:bodyPr>
          <a:lstStyle/>
          <a:p>
            <a:pPr algn="ctr">
              <a:defRPr/>
            </a:pPr>
            <a:r>
              <a:rPr kumimoji="0" lang="en-US" altLang="zh-TW" sz="1000" b="1" dirty="0">
                <a:solidFill>
                  <a:srgbClr val="1F497D"/>
                </a:solidFill>
                <a:latin typeface="+mn-lt"/>
              </a:rPr>
              <a:t>22%</a:t>
            </a:r>
          </a:p>
        </p:txBody>
      </p:sp>
      <p:sp>
        <p:nvSpPr>
          <p:cNvPr id="24588" name="TextBox 31"/>
          <p:cNvSpPr txBox="1">
            <a:spLocks noChangeArrowheads="1"/>
          </p:cNvSpPr>
          <p:nvPr/>
        </p:nvSpPr>
        <p:spPr bwMode="gray">
          <a:xfrm>
            <a:off x="5811358" y="3210372"/>
            <a:ext cx="346075" cy="246063"/>
          </a:xfrm>
          <a:prstGeom prst="rect">
            <a:avLst/>
          </a:prstGeom>
          <a:noFill/>
          <a:ln w="9525">
            <a:noFill/>
            <a:miter lim="800000"/>
            <a:headEnd/>
            <a:tailEnd/>
          </a:ln>
        </p:spPr>
        <p:txBody>
          <a:bodyPr wrap="none" lIns="45720" rIns="45720">
            <a:spAutoFit/>
          </a:bodyPr>
          <a:lstStyle/>
          <a:p>
            <a:pPr algn="ctr">
              <a:defRPr/>
            </a:pPr>
            <a:r>
              <a:rPr kumimoji="0" lang="en-US" altLang="zh-TW" sz="1000" b="1" dirty="0">
                <a:solidFill>
                  <a:srgbClr val="4BACC6"/>
                </a:solidFill>
                <a:latin typeface="+mn-lt"/>
              </a:rPr>
              <a:t>8</a:t>
            </a:r>
            <a:r>
              <a:rPr kumimoji="0" lang="en-US" altLang="zh-TW" sz="1000" b="1" dirty="0">
                <a:solidFill>
                  <a:srgbClr val="4BACC6"/>
                </a:solidFill>
                <a:latin typeface="+mn-lt"/>
                <a:ea typeface="Microsoft JhengHei" pitchFamily="34" charset="-120"/>
              </a:rPr>
              <a:t>5</a:t>
            </a:r>
            <a:r>
              <a:rPr kumimoji="0" lang="en-US" altLang="zh-TW" sz="1000" b="1" dirty="0">
                <a:solidFill>
                  <a:srgbClr val="4BACC6"/>
                </a:solidFill>
                <a:latin typeface="+mn-lt"/>
              </a:rPr>
              <a:t>%</a:t>
            </a:r>
          </a:p>
        </p:txBody>
      </p:sp>
      <p:sp>
        <p:nvSpPr>
          <p:cNvPr id="24589" name="TextBox 32"/>
          <p:cNvSpPr txBox="1">
            <a:spLocks noChangeArrowheads="1"/>
          </p:cNvSpPr>
          <p:nvPr/>
        </p:nvSpPr>
        <p:spPr bwMode="gray">
          <a:xfrm>
            <a:off x="5803421" y="5191423"/>
            <a:ext cx="345600" cy="246063"/>
          </a:xfrm>
          <a:prstGeom prst="rect">
            <a:avLst/>
          </a:prstGeom>
          <a:noFill/>
          <a:ln w="9525">
            <a:noFill/>
            <a:miter lim="800000"/>
            <a:headEnd/>
            <a:tailEnd/>
          </a:ln>
        </p:spPr>
        <p:txBody>
          <a:bodyPr lIns="45720" rIns="45720">
            <a:spAutoFit/>
          </a:bodyPr>
          <a:lstStyle/>
          <a:p>
            <a:pPr algn="ctr">
              <a:defRPr/>
            </a:pPr>
            <a:r>
              <a:rPr kumimoji="0" lang="en-US" altLang="zh-TW" sz="1000" b="1" dirty="0">
                <a:solidFill>
                  <a:srgbClr val="1F497D"/>
                </a:solidFill>
                <a:latin typeface="+mn-lt"/>
                <a:ea typeface="Microsoft JhengHei" pitchFamily="34" charset="-120"/>
              </a:rPr>
              <a:t>15</a:t>
            </a:r>
            <a:r>
              <a:rPr kumimoji="0" lang="en-US" altLang="zh-TW" sz="1000" b="1" dirty="0">
                <a:solidFill>
                  <a:srgbClr val="1F497D"/>
                </a:solidFill>
                <a:latin typeface="+mn-lt"/>
              </a:rPr>
              <a:t>%</a:t>
            </a:r>
          </a:p>
        </p:txBody>
      </p:sp>
      <p:sp>
        <p:nvSpPr>
          <p:cNvPr id="24590" name="TextBox 31"/>
          <p:cNvSpPr txBox="1">
            <a:spLocks noChangeArrowheads="1"/>
          </p:cNvSpPr>
          <p:nvPr/>
        </p:nvSpPr>
        <p:spPr bwMode="gray">
          <a:xfrm>
            <a:off x="6962072" y="3385956"/>
            <a:ext cx="347211" cy="246221"/>
          </a:xfrm>
          <a:prstGeom prst="rect">
            <a:avLst/>
          </a:prstGeom>
          <a:noFill/>
          <a:ln w="9525">
            <a:noFill/>
            <a:miter lim="800000"/>
            <a:headEnd/>
            <a:tailEnd/>
          </a:ln>
        </p:spPr>
        <p:txBody>
          <a:bodyPr wrap="none" lIns="45720" rIns="45720">
            <a:spAutoFit/>
          </a:bodyPr>
          <a:lstStyle/>
          <a:p>
            <a:pPr>
              <a:defRPr/>
            </a:pPr>
            <a:r>
              <a:rPr kumimoji="0" lang="en-US" altLang="zh-TW" sz="1000" b="1" dirty="0">
                <a:solidFill>
                  <a:srgbClr val="4BACC6"/>
                </a:solidFill>
                <a:latin typeface="+mn-lt"/>
              </a:rPr>
              <a:t>89%</a:t>
            </a:r>
          </a:p>
        </p:txBody>
      </p:sp>
      <p:sp>
        <p:nvSpPr>
          <p:cNvPr id="24591" name="TextBox 32"/>
          <p:cNvSpPr txBox="1">
            <a:spLocks noChangeArrowheads="1"/>
          </p:cNvSpPr>
          <p:nvPr/>
        </p:nvSpPr>
        <p:spPr bwMode="gray">
          <a:xfrm>
            <a:off x="6960486" y="5271757"/>
            <a:ext cx="471487" cy="246063"/>
          </a:xfrm>
          <a:prstGeom prst="rect">
            <a:avLst/>
          </a:prstGeom>
          <a:noFill/>
          <a:ln w="9525">
            <a:noFill/>
            <a:miter lim="800000"/>
            <a:headEnd/>
            <a:tailEnd/>
          </a:ln>
        </p:spPr>
        <p:txBody>
          <a:bodyPr lIns="45720" rIns="45720">
            <a:spAutoFit/>
          </a:bodyPr>
          <a:lstStyle/>
          <a:p>
            <a:pPr>
              <a:defRPr/>
            </a:pPr>
            <a:r>
              <a:rPr kumimoji="0" lang="en-US" altLang="zh-TW" sz="1000" b="1" dirty="0">
                <a:solidFill>
                  <a:srgbClr val="1F497D"/>
                </a:solidFill>
                <a:latin typeface="+mn-lt"/>
                <a:ea typeface="Microsoft JhengHei" pitchFamily="34" charset="-120"/>
              </a:rPr>
              <a:t>11</a:t>
            </a:r>
            <a:r>
              <a:rPr kumimoji="0" lang="en-US" altLang="zh-TW" sz="1000" b="1" dirty="0">
                <a:solidFill>
                  <a:srgbClr val="1F497D"/>
                </a:solidFill>
                <a:latin typeface="+mn-lt"/>
              </a:rPr>
              <a:t>%</a:t>
            </a:r>
          </a:p>
        </p:txBody>
      </p:sp>
      <p:sp>
        <p:nvSpPr>
          <p:cNvPr id="1040" name="投影片編號版面配置區 2"/>
          <p:cNvSpPr>
            <a:spLocks noGrp="1"/>
          </p:cNvSpPr>
          <p:nvPr>
            <p:ph type="sldNum" sz="quarter" idx="10"/>
          </p:nvPr>
        </p:nvSpPr>
        <p:spPr bwMode="auto">
          <a:noFill/>
          <a:ln>
            <a:miter lim="800000"/>
            <a:headEnd/>
            <a:tailEnd/>
          </a:ln>
        </p:spPr>
        <p:txBody>
          <a:bodyPr/>
          <a:lstStyle/>
          <a:p>
            <a:fld id="{AE4BE2B8-7681-4B43-AF1C-DA8E142B4015}" type="slidenum">
              <a:rPr lang="zh-TW" altLang="en-US" smtClean="0">
                <a:latin typeface="微軟正黑體" pitchFamily="34" charset="-120"/>
                <a:ea typeface="微軟正黑體" pitchFamily="34" charset="-120"/>
              </a:rPr>
              <a:pPr/>
              <a:t>6</a:t>
            </a:fld>
            <a:endParaRPr lang="zh-TW" altLang="en-US" dirty="0">
              <a:latin typeface="微軟正黑體" pitchFamily="34" charset="-120"/>
              <a:ea typeface="微軟正黑體" pitchFamily="34" charset="-120"/>
            </a:endParaRPr>
          </a:p>
        </p:txBody>
      </p:sp>
      <p:sp>
        <p:nvSpPr>
          <p:cNvPr id="24593" name="TextBox 31"/>
          <p:cNvSpPr txBox="1">
            <a:spLocks noChangeArrowheads="1"/>
          </p:cNvSpPr>
          <p:nvPr/>
        </p:nvSpPr>
        <p:spPr bwMode="gray">
          <a:xfrm>
            <a:off x="8127676" y="3537551"/>
            <a:ext cx="347211" cy="246221"/>
          </a:xfrm>
          <a:prstGeom prst="rect">
            <a:avLst/>
          </a:prstGeom>
          <a:noFill/>
          <a:ln w="9525">
            <a:noFill/>
            <a:miter lim="800000"/>
            <a:headEnd/>
            <a:tailEnd/>
          </a:ln>
        </p:spPr>
        <p:txBody>
          <a:bodyPr wrap="none" lIns="45720" rIns="45720">
            <a:spAutoFit/>
          </a:bodyPr>
          <a:lstStyle/>
          <a:p>
            <a:pPr>
              <a:defRPr/>
            </a:pPr>
            <a:r>
              <a:rPr kumimoji="0" lang="en-US" altLang="zh-TW" sz="1000" b="1" dirty="0">
                <a:solidFill>
                  <a:srgbClr val="4BACC6"/>
                </a:solidFill>
                <a:latin typeface="+mn-lt"/>
              </a:rPr>
              <a:t>90%</a:t>
            </a:r>
          </a:p>
        </p:txBody>
      </p:sp>
      <p:sp>
        <p:nvSpPr>
          <p:cNvPr id="24594" name="TextBox 32"/>
          <p:cNvSpPr txBox="1">
            <a:spLocks noChangeArrowheads="1"/>
          </p:cNvSpPr>
          <p:nvPr/>
        </p:nvSpPr>
        <p:spPr bwMode="gray">
          <a:xfrm>
            <a:off x="8095777" y="5307641"/>
            <a:ext cx="471487" cy="246063"/>
          </a:xfrm>
          <a:prstGeom prst="rect">
            <a:avLst/>
          </a:prstGeom>
          <a:noFill/>
          <a:ln w="9525">
            <a:noFill/>
            <a:miter lim="800000"/>
            <a:headEnd/>
            <a:tailEnd/>
          </a:ln>
        </p:spPr>
        <p:txBody>
          <a:bodyPr lIns="45720" rIns="45720">
            <a:spAutoFit/>
          </a:bodyPr>
          <a:lstStyle/>
          <a:p>
            <a:pPr>
              <a:defRPr/>
            </a:pPr>
            <a:r>
              <a:rPr kumimoji="0" lang="en-US" altLang="zh-TW" sz="1000" b="1" dirty="0">
                <a:solidFill>
                  <a:srgbClr val="1F497D"/>
                </a:solidFill>
                <a:latin typeface="+mn-lt"/>
                <a:ea typeface="Microsoft JhengHei" pitchFamily="34" charset="-120"/>
              </a:rPr>
              <a:t>10</a:t>
            </a:r>
            <a:r>
              <a:rPr kumimoji="0" lang="en-US" altLang="zh-TW" sz="1000" b="1" dirty="0">
                <a:solidFill>
                  <a:srgbClr val="1F497D"/>
                </a:solidFill>
                <a:latin typeface="+mn-lt"/>
              </a:rPr>
              <a:t>%</a:t>
            </a:r>
          </a:p>
        </p:txBody>
      </p:sp>
      <p:sp>
        <p:nvSpPr>
          <p:cNvPr id="21" name="標題 3"/>
          <p:cNvSpPr txBox="1">
            <a:spLocks/>
          </p:cNvSpPr>
          <p:nvPr/>
        </p:nvSpPr>
        <p:spPr bwMode="auto">
          <a:xfrm>
            <a:off x="249238" y="542925"/>
            <a:ext cx="8355012" cy="538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defTabSz="914400">
              <a:lnSpc>
                <a:spcPct val="90000"/>
              </a:lnSpc>
            </a:pPr>
            <a:r>
              <a:rPr lang="en-US" altLang="zh-TW" sz="2800" b="1" dirty="0">
                <a:solidFill>
                  <a:srgbClr val="2F5597"/>
                </a:solidFill>
                <a:ea typeface="Microsoft JhengHei" pitchFamily="34" charset="-120"/>
              </a:rPr>
              <a:t>Group Revenue by Business</a:t>
            </a:r>
            <a:endParaRPr lang="zh-TW" altLang="en-US" sz="2800" b="1" dirty="0">
              <a:solidFill>
                <a:srgbClr val="2F5597"/>
              </a:solidFill>
              <a:ea typeface="Microsoft JhengHei" pitchFamily="34" charset="-12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橢圓 6">
            <a:extLst>
              <a:ext uri="{FF2B5EF4-FFF2-40B4-BE49-F238E27FC236}">
                <a16:creationId xmlns:a16="http://schemas.microsoft.com/office/drawing/2014/main" xmlns="" id="{9F1DA4A5-807E-46B7-AF32-8F40A5C180A0}"/>
              </a:ext>
            </a:extLst>
          </p:cNvPr>
          <p:cNvSpPr/>
          <p:nvPr/>
        </p:nvSpPr>
        <p:spPr>
          <a:xfrm>
            <a:off x="528818" y="871429"/>
            <a:ext cx="5274532" cy="5094514"/>
          </a:xfrm>
          <a:prstGeom prst="ellipse">
            <a:avLst/>
          </a:prstGeom>
          <a:gradFill>
            <a:gsLst>
              <a:gs pos="0">
                <a:schemeClr val="bg1">
                  <a:alpha val="70000"/>
                </a:schemeClr>
              </a:gs>
              <a:gs pos="100000">
                <a:srgbClr val="BAC4D3"/>
              </a:gs>
            </a:gsLst>
            <a:lin ang="150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TW" altLang="en-US" dirty="0"/>
          </a:p>
        </p:txBody>
      </p:sp>
      <p:sp>
        <p:nvSpPr>
          <p:cNvPr id="8" name="橢圓 7">
            <a:extLst>
              <a:ext uri="{FF2B5EF4-FFF2-40B4-BE49-F238E27FC236}">
                <a16:creationId xmlns:a16="http://schemas.microsoft.com/office/drawing/2014/main" xmlns="" id="{D223167B-A8DB-476D-881A-423010C12ECF}"/>
              </a:ext>
            </a:extLst>
          </p:cNvPr>
          <p:cNvSpPr/>
          <p:nvPr/>
        </p:nvSpPr>
        <p:spPr>
          <a:xfrm>
            <a:off x="749882" y="999806"/>
            <a:ext cx="5274532" cy="5094514"/>
          </a:xfrm>
          <a:prstGeom prst="ellipse">
            <a:avLst/>
          </a:prstGeom>
          <a:noFill/>
          <a:ln w="381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zh-TW" altLang="en-US"/>
          </a:p>
        </p:txBody>
      </p:sp>
      <p:sp>
        <p:nvSpPr>
          <p:cNvPr id="6" name="矩形 5"/>
          <p:cNvSpPr/>
          <p:nvPr/>
        </p:nvSpPr>
        <p:spPr>
          <a:xfrm>
            <a:off x="871538" y="2943225"/>
            <a:ext cx="7796212" cy="800100"/>
          </a:xfrm>
          <a:prstGeom prst="rect">
            <a:avLst/>
          </a:prstGeom>
        </p:spPr>
        <p:txBody>
          <a:bodyPr>
            <a:spAutoFit/>
          </a:bodyPr>
          <a:lstStyle/>
          <a:p>
            <a:pPr algn="ctr" fontAlgn="auto">
              <a:spcBef>
                <a:spcPts val="0"/>
              </a:spcBef>
              <a:spcAft>
                <a:spcPts val="0"/>
              </a:spcAft>
              <a:defRPr/>
            </a:pPr>
            <a:r>
              <a:rPr kumimoji="0" lang="en-US" altLang="zh-TW" sz="4600" b="1" dirty="0">
                <a:solidFill>
                  <a:schemeClr val="tx1">
                    <a:lumMod val="65000"/>
                    <a:lumOff val="35000"/>
                  </a:schemeClr>
                </a:solidFill>
                <a:latin typeface="+mn-lt"/>
                <a:ea typeface="Microsoft JhengHei" panose="020B0604030504040204" pitchFamily="34" charset="-120"/>
                <a:cs typeface="Arial" pitchFamily="34" charset="0"/>
              </a:rPr>
              <a:t>Industry Overview</a:t>
            </a:r>
          </a:p>
        </p:txBody>
      </p:sp>
      <p:sp>
        <p:nvSpPr>
          <p:cNvPr id="9" name="投影片編號版面配置區 2"/>
          <p:cNvSpPr txBox="1">
            <a:spLocks/>
          </p:cNvSpPr>
          <p:nvPr/>
        </p:nvSpPr>
        <p:spPr>
          <a:xfrm>
            <a:off x="8678863" y="6362700"/>
            <a:ext cx="327025" cy="276225"/>
          </a:xfrm>
          <a:prstGeom prst="rect">
            <a:avLst/>
          </a:prstGeom>
        </p:spPr>
        <p:txBody>
          <a:bodyPr anchor="ctr"/>
          <a:lstStyle/>
          <a:p>
            <a:pPr marL="0" marR="0" lvl="0" indent="0" algn="r" defTabSz="457200" rtl="0" eaLnBrk="1" fontAlgn="base" latinLnBrk="0" hangingPunct="1">
              <a:lnSpc>
                <a:spcPct val="100000"/>
              </a:lnSpc>
              <a:spcBef>
                <a:spcPct val="0"/>
              </a:spcBef>
              <a:spcAft>
                <a:spcPct val="0"/>
              </a:spcAft>
              <a:buClrTx/>
              <a:buSzTx/>
              <a:buFontTx/>
              <a:buNone/>
              <a:tabLst/>
              <a:defRPr/>
            </a:pPr>
            <a:fld id="{97A257CA-5A5D-4EE4-B7E2-71D07E21D1C4}" type="slidenum">
              <a:rPr kumimoji="1" lang="zh-TW" altLang="en-US" sz="800" b="0" i="0" u="none" strike="noStrike" kern="1200" cap="none" spc="0" normalizeH="0" baseline="0" noProof="0" smtClean="0">
                <a:ln>
                  <a:noFill/>
                </a:ln>
                <a:solidFill>
                  <a:schemeClr val="tx1"/>
                </a:solidFill>
                <a:effectLst/>
                <a:uLnTx/>
                <a:uFillTx/>
                <a:latin typeface="微軟正黑體" pitchFamily="34" charset="-120"/>
                <a:ea typeface="微軟正黑體" pitchFamily="34" charset="-12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1" lang="zh-TW" altLang="en-US" sz="8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標題 3"/>
          <p:cNvSpPr txBox="1">
            <a:spLocks/>
          </p:cNvSpPr>
          <p:nvPr/>
        </p:nvSpPr>
        <p:spPr bwMode="auto">
          <a:xfrm>
            <a:off x="249689" y="525197"/>
            <a:ext cx="8355012" cy="538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defTabSz="914400">
              <a:lnSpc>
                <a:spcPct val="90000"/>
              </a:lnSpc>
            </a:pPr>
            <a:r>
              <a:rPr lang="en-US" altLang="zh-TW" sz="2800" b="1" dirty="0">
                <a:solidFill>
                  <a:srgbClr val="2F5597"/>
                </a:solidFill>
                <a:ea typeface="Microsoft JhengHei" pitchFamily="34" charset="-120"/>
                <a:cs typeface="+mj-cs"/>
              </a:rPr>
              <a:t>RE100 Supply Chain </a:t>
            </a:r>
            <a:r>
              <a:rPr lang="en-US" altLang="zh-TW" sz="2800" b="1">
                <a:solidFill>
                  <a:srgbClr val="2F5597"/>
                </a:solidFill>
                <a:ea typeface="Microsoft JhengHei" pitchFamily="34" charset="-120"/>
                <a:cs typeface="+mj-cs"/>
              </a:rPr>
              <a:t>Impact</a:t>
            </a:r>
            <a:r>
              <a:rPr lang="zh-TW" altLang="en-US" sz="2800" b="1">
                <a:solidFill>
                  <a:srgbClr val="2F5597"/>
                </a:solidFill>
                <a:ea typeface="Microsoft JhengHei" pitchFamily="34" charset="-120"/>
                <a:cs typeface="+mj-cs"/>
              </a:rPr>
              <a:t> </a:t>
            </a:r>
            <a:r>
              <a:rPr lang="en-US" altLang="zh-TW" sz="2800" b="1" dirty="0">
                <a:solidFill>
                  <a:srgbClr val="2F5597"/>
                </a:solidFill>
                <a:ea typeface="Microsoft JhengHei" pitchFamily="34" charset="-120"/>
                <a:cs typeface="+mj-cs"/>
              </a:rPr>
              <a:t>o</a:t>
            </a:r>
            <a:r>
              <a:rPr lang="en-US" altLang="zh-TW" sz="2800" b="1">
                <a:solidFill>
                  <a:srgbClr val="2F5597"/>
                </a:solidFill>
                <a:ea typeface="Microsoft JhengHei" pitchFamily="34" charset="-120"/>
                <a:cs typeface="+mj-cs"/>
              </a:rPr>
              <a:t>n </a:t>
            </a:r>
            <a:r>
              <a:rPr lang="en-US" altLang="zh-TW" sz="2800" b="1" dirty="0">
                <a:solidFill>
                  <a:srgbClr val="2F5597"/>
                </a:solidFill>
                <a:ea typeface="Microsoft JhengHei" pitchFamily="34" charset="-120"/>
                <a:cs typeface="+mj-cs"/>
              </a:rPr>
              <a:t/>
            </a:r>
            <a:br>
              <a:rPr lang="en-US" altLang="zh-TW" sz="2800" b="1" dirty="0">
                <a:solidFill>
                  <a:srgbClr val="2F5597"/>
                </a:solidFill>
                <a:ea typeface="Microsoft JhengHei" pitchFamily="34" charset="-120"/>
                <a:cs typeface="+mj-cs"/>
              </a:rPr>
            </a:br>
            <a:r>
              <a:rPr lang="en-US" altLang="zh-TW" sz="2800" b="1" dirty="0">
                <a:solidFill>
                  <a:srgbClr val="2F5597"/>
                </a:solidFill>
                <a:ea typeface="MS PGothic" pitchFamily="34" charset="-128"/>
              </a:rPr>
              <a:t>Renewable Power Demand</a:t>
            </a:r>
            <a:r>
              <a:rPr lang="en-US" altLang="zh-TW" sz="2800" b="1" dirty="0">
                <a:solidFill>
                  <a:srgbClr val="2F5597"/>
                </a:solidFill>
                <a:ea typeface="Microsoft JhengHei" pitchFamily="34" charset="-120"/>
                <a:cs typeface="+mj-cs"/>
              </a:rPr>
              <a:t> </a:t>
            </a:r>
            <a:endParaRPr lang="zh-TW" altLang="en-US" sz="2800" b="1" dirty="0">
              <a:solidFill>
                <a:srgbClr val="2F5597"/>
              </a:solidFill>
              <a:ea typeface="Microsoft JhengHei" pitchFamily="34" charset="-120"/>
              <a:cs typeface="+mj-cs"/>
            </a:endParaRPr>
          </a:p>
        </p:txBody>
      </p:sp>
      <p:sp>
        <p:nvSpPr>
          <p:cNvPr id="5" name="文字版面配置區 4"/>
          <p:cNvSpPr>
            <a:spLocks noGrp="1"/>
          </p:cNvSpPr>
          <p:nvPr>
            <p:ph type="body" sz="quarter" idx="15"/>
          </p:nvPr>
        </p:nvSpPr>
        <p:spPr>
          <a:xfrm>
            <a:off x="295275" y="1278260"/>
            <a:ext cx="8640763" cy="674687"/>
          </a:xfrm>
        </p:spPr>
        <p:txBody>
          <a:bodyPr/>
          <a:lstStyle/>
          <a:p>
            <a:pPr algn="just"/>
            <a:r>
              <a:rPr lang="en-US" altLang="zh-TW" b="0" dirty="0"/>
              <a:t>Not only members from RE100 demand 100% electricity from renewable resources, but also their suppliers are increasingly asked to switch to renewables. According to RE100, it is estimated with potential 22.86TWh renewable electricity demand for RE100 supply chains in Taiwan in 2025.</a:t>
            </a:r>
            <a:endParaRPr lang="zh-TW" altLang="en-US" b="0" dirty="0"/>
          </a:p>
        </p:txBody>
      </p:sp>
      <p:sp>
        <p:nvSpPr>
          <p:cNvPr id="31751" name="投影片編號版面配置區 6"/>
          <p:cNvSpPr>
            <a:spLocks noGrp="1"/>
          </p:cNvSpPr>
          <p:nvPr>
            <p:ph type="sldNum" sz="quarter" idx="31"/>
          </p:nvPr>
        </p:nvSpPr>
        <p:spPr bwMode="auto">
          <a:noFill/>
          <a:ln>
            <a:miter lim="800000"/>
            <a:headEnd/>
            <a:tailEnd/>
          </a:ln>
        </p:spPr>
        <p:txBody>
          <a:bodyPr/>
          <a:lstStyle/>
          <a:p>
            <a:fld id="{B7D6486E-86C1-4848-9DA2-C5241AD808F2}" type="slidenum">
              <a:rPr lang="zh-TW" altLang="en-US" smtClean="0"/>
              <a:pPr/>
              <a:t>8</a:t>
            </a:fld>
            <a:endParaRPr lang="zh-TW" altLang="en-US"/>
          </a:p>
        </p:txBody>
      </p:sp>
      <p:sp>
        <p:nvSpPr>
          <p:cNvPr id="31752" name="TextBox 21"/>
          <p:cNvSpPr txBox="1">
            <a:spLocks noChangeArrowheads="1"/>
          </p:cNvSpPr>
          <p:nvPr/>
        </p:nvSpPr>
        <p:spPr bwMode="auto">
          <a:xfrm>
            <a:off x="185738" y="2444863"/>
            <a:ext cx="833437" cy="231775"/>
          </a:xfrm>
          <a:prstGeom prst="rect">
            <a:avLst/>
          </a:prstGeom>
          <a:noFill/>
          <a:ln w="9525">
            <a:noFill/>
            <a:miter lim="800000"/>
            <a:headEnd/>
            <a:tailEnd/>
          </a:ln>
        </p:spPr>
        <p:txBody>
          <a:bodyPr>
            <a:spAutoFit/>
          </a:bodyPr>
          <a:lstStyle/>
          <a:p>
            <a:r>
              <a:rPr kumimoji="0" lang="en-US" altLang="zh-TW" sz="900" b="1" dirty="0">
                <a:solidFill>
                  <a:srgbClr val="000000"/>
                </a:solidFill>
                <a:ea typeface="Microsoft JhengHei" pitchFamily="34" charset="-120"/>
              </a:rPr>
              <a:t>Unit: </a:t>
            </a:r>
            <a:r>
              <a:rPr kumimoji="0" lang="en-US" altLang="zh-TW" sz="900" b="1" dirty="0" err="1">
                <a:solidFill>
                  <a:srgbClr val="000000"/>
                </a:solidFill>
                <a:ea typeface="Microsoft JhengHei" pitchFamily="34" charset="-120"/>
              </a:rPr>
              <a:t>TWh</a:t>
            </a:r>
            <a:endParaRPr kumimoji="0" lang="en-US" altLang="zh-TW" sz="900" b="1" dirty="0">
              <a:solidFill>
                <a:srgbClr val="000000"/>
              </a:solidFill>
            </a:endParaRPr>
          </a:p>
        </p:txBody>
      </p:sp>
      <p:sp>
        <p:nvSpPr>
          <p:cNvPr id="27" name="文字版面配置區 2"/>
          <p:cNvSpPr txBox="1">
            <a:spLocks/>
          </p:cNvSpPr>
          <p:nvPr/>
        </p:nvSpPr>
        <p:spPr bwMode="auto">
          <a:xfrm>
            <a:off x="766763" y="5977807"/>
            <a:ext cx="6713537" cy="29123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228600" lvl="0" indent="-228600" defTabSz="914400" eaLnBrk="0" hangingPunct="0">
              <a:lnSpc>
                <a:spcPct val="90000"/>
              </a:lnSpc>
              <a:spcBef>
                <a:spcPts val="0"/>
              </a:spcBef>
              <a:spcAft>
                <a:spcPts val="0"/>
              </a:spcAft>
              <a:defRPr/>
            </a:pPr>
            <a:r>
              <a:rPr kumimoji="0" lang="en-US" altLang="zh-TW" sz="700" i="1" dirty="0">
                <a:solidFill>
                  <a:srgbClr val="4B4B4B"/>
                </a:solidFill>
                <a:ea typeface="MS PGothic" pitchFamily="34" charset="-128"/>
                <a:cs typeface="Arial Unicode MS" pitchFamily="34" charset="-128"/>
              </a:rPr>
              <a:t>Note: </a:t>
            </a:r>
          </a:p>
          <a:p>
            <a:pPr marL="228600" lvl="0" indent="-228600" defTabSz="914400" eaLnBrk="0" hangingPunct="0">
              <a:lnSpc>
                <a:spcPct val="90000"/>
              </a:lnSpc>
              <a:spcBef>
                <a:spcPts val="0"/>
              </a:spcBef>
              <a:spcAft>
                <a:spcPts val="0"/>
              </a:spcAft>
              <a:defRPr/>
            </a:pPr>
            <a:r>
              <a:rPr kumimoji="0" lang="en-US" altLang="zh-TW" sz="700" i="1" dirty="0">
                <a:solidFill>
                  <a:srgbClr val="4B4B4B"/>
                </a:solidFill>
                <a:ea typeface="MS PGothic" pitchFamily="34" charset="-128"/>
                <a:cs typeface="Arial Unicode MS" pitchFamily="34" charset="-128"/>
              </a:rPr>
              <a:t>1.Scenario 1: Demand of suppliers to RE100 members that have already achieved 100% renewable power, which begins transitioning to renewable electricity in 2020.</a:t>
            </a:r>
          </a:p>
          <a:p>
            <a:pPr marL="228600" lvl="0" indent="-228600" defTabSz="914400" eaLnBrk="0" hangingPunct="0">
              <a:lnSpc>
                <a:spcPct val="90000"/>
              </a:lnSpc>
              <a:spcBef>
                <a:spcPts val="0"/>
              </a:spcBef>
              <a:spcAft>
                <a:spcPts val="0"/>
              </a:spcAft>
              <a:defRPr/>
            </a:pPr>
            <a:r>
              <a:rPr kumimoji="0" lang="en-US" altLang="zh-TW" sz="700" i="1" dirty="0">
                <a:solidFill>
                  <a:srgbClr val="4B4B4B"/>
                </a:solidFill>
                <a:ea typeface="MS PGothic" pitchFamily="34" charset="-128"/>
                <a:cs typeface="Arial Unicode MS" pitchFamily="34" charset="-128"/>
              </a:rPr>
              <a:t>2.Scenario 2: Demand of scenario 1, plus all technology companies that supply to RE100 members which begins in 2023.</a:t>
            </a:r>
          </a:p>
          <a:p>
            <a:pPr marL="228600" lvl="0" indent="-228600" defTabSz="914400" eaLnBrk="0" hangingPunct="0">
              <a:lnSpc>
                <a:spcPct val="90000"/>
              </a:lnSpc>
              <a:spcBef>
                <a:spcPts val="0"/>
              </a:spcBef>
              <a:spcAft>
                <a:spcPts val="0"/>
              </a:spcAft>
              <a:defRPr/>
            </a:pPr>
            <a:r>
              <a:rPr kumimoji="0" lang="en-US" altLang="zh-TW" sz="700" i="1" dirty="0">
                <a:solidFill>
                  <a:srgbClr val="4B4B4B"/>
                </a:solidFill>
                <a:ea typeface="MS PGothic" pitchFamily="34" charset="-128"/>
                <a:cs typeface="Arial Unicode MS" pitchFamily="34" charset="-128"/>
              </a:rPr>
              <a:t>3.Scenario 3: All suppliers to RE100 members that begins in 2025.</a:t>
            </a:r>
            <a:endParaRPr kumimoji="0" lang="en-US" altLang="zh-TW" sz="700" b="0" i="1" u="none" strike="noStrike" kern="1200" cap="none" spc="0" normalizeH="0" noProof="0" dirty="0">
              <a:ln>
                <a:noFill/>
              </a:ln>
              <a:solidFill>
                <a:srgbClr val="4B4B4B"/>
              </a:solidFill>
              <a:effectLst/>
              <a:uLnTx/>
              <a:uFillTx/>
              <a:ea typeface="MS PGothic" pitchFamily="34" charset="-128"/>
              <a:cs typeface="Arial Unicode MS" pitchFamily="34" charset="-128"/>
            </a:endParaRPr>
          </a:p>
          <a:p>
            <a:pPr marL="228600" lvl="0" indent="-228600" defTabSz="914400" eaLnBrk="0" hangingPunct="0">
              <a:lnSpc>
                <a:spcPct val="90000"/>
              </a:lnSpc>
              <a:spcBef>
                <a:spcPts val="0"/>
              </a:spcBef>
              <a:spcAft>
                <a:spcPts val="0"/>
              </a:spcAft>
              <a:defRPr/>
            </a:pPr>
            <a:r>
              <a:rPr kumimoji="0" lang="en-US" altLang="zh-TW" sz="700" b="0" i="1" u="none" strike="noStrike" kern="1200" cap="none" spc="0" normalizeH="0" noProof="0" dirty="0">
                <a:ln>
                  <a:noFill/>
                </a:ln>
                <a:solidFill>
                  <a:srgbClr val="4B4B4B"/>
                </a:solidFill>
                <a:effectLst/>
                <a:uLnTx/>
                <a:uFillTx/>
                <a:ea typeface="MS PGothic" pitchFamily="34" charset="-128"/>
                <a:cs typeface="Arial Unicode MS" pitchFamily="34" charset="-128"/>
              </a:rPr>
              <a:t>Source:</a:t>
            </a:r>
            <a:r>
              <a:rPr kumimoji="0" lang="zh-TW" altLang="en-US" sz="700" b="0" i="1" u="none" strike="noStrike" kern="1200" cap="none" spc="0" normalizeH="0" noProof="0" dirty="0">
                <a:ln>
                  <a:noFill/>
                </a:ln>
                <a:solidFill>
                  <a:srgbClr val="4B4B4B"/>
                </a:solidFill>
                <a:effectLst/>
                <a:uLnTx/>
                <a:uFillTx/>
                <a:ea typeface="MS PGothic" pitchFamily="34" charset="-128"/>
                <a:cs typeface="Arial Unicode MS" pitchFamily="34" charset="-128"/>
              </a:rPr>
              <a:t> </a:t>
            </a:r>
            <a:r>
              <a:rPr kumimoji="0" lang="en-US" altLang="zh-TW" sz="700" i="1" dirty="0">
                <a:solidFill>
                  <a:srgbClr val="4B4B4B"/>
                </a:solidFill>
                <a:ea typeface="MS PGothic" pitchFamily="34" charset="-128"/>
                <a:cs typeface="Arial Unicode MS" pitchFamily="34" charset="-128"/>
              </a:rPr>
              <a:t>Meeting demand with supply: renewable energy market briefing Taiwan, </a:t>
            </a:r>
            <a:r>
              <a:rPr kumimoji="0" lang="en-US" altLang="zh-TW" sz="700" b="0" i="1" u="none" strike="noStrike" kern="1200" cap="none" spc="0" normalizeH="0" noProof="0" dirty="0">
                <a:ln>
                  <a:noFill/>
                </a:ln>
                <a:solidFill>
                  <a:srgbClr val="4B4B4B"/>
                </a:solidFill>
                <a:effectLst/>
                <a:uLnTx/>
                <a:uFillTx/>
                <a:ea typeface="MS PGothic" pitchFamily="34" charset="-128"/>
                <a:cs typeface="Arial Unicode MS" pitchFamily="34" charset="-128"/>
              </a:rPr>
              <a:t>RE100 Climate Group &amp; CDP, Dec, 2020</a:t>
            </a:r>
            <a:endParaRPr kumimoji="0" lang="zh-TW" altLang="en-US" sz="700" b="0" i="1" u="none" strike="noStrike" kern="1200" cap="none" spc="0" normalizeH="0" noProof="0" dirty="0">
              <a:ln>
                <a:noFill/>
              </a:ln>
              <a:solidFill>
                <a:srgbClr val="4B4B4B"/>
              </a:solidFill>
              <a:effectLst/>
              <a:uLnTx/>
              <a:uFillTx/>
              <a:ea typeface="MS PGothic" pitchFamily="34" charset="-128"/>
              <a:cs typeface="Arial Unicode MS" pitchFamily="34" charset="-128"/>
            </a:endParaRPr>
          </a:p>
        </p:txBody>
      </p:sp>
      <p:sp>
        <p:nvSpPr>
          <p:cNvPr id="18" name="文字版面配置區 31">
            <a:extLst>
              <a:ext uri="{FF2B5EF4-FFF2-40B4-BE49-F238E27FC236}">
                <a16:creationId xmlns:a16="http://schemas.microsoft.com/office/drawing/2014/main" xmlns="" id="{65B66E4D-F78B-4AE3-B92D-418DFDFBB9CE}"/>
              </a:ext>
            </a:extLst>
          </p:cNvPr>
          <p:cNvSpPr txBox="1">
            <a:spLocks/>
          </p:cNvSpPr>
          <p:nvPr/>
        </p:nvSpPr>
        <p:spPr bwMode="auto">
          <a:xfrm>
            <a:off x="245908" y="2146245"/>
            <a:ext cx="8640000" cy="216000"/>
          </a:xfrm>
          <a:prstGeom prst="callout1">
            <a:avLst>
              <a:gd name="adj1" fmla="val 100536"/>
              <a:gd name="adj2" fmla="val 99996"/>
              <a:gd name="adj3" fmla="val 100706"/>
              <a:gd name="adj4" fmla="val 0"/>
            </a:avLst>
          </a:prstGeom>
          <a:solidFill>
            <a:srgbClr val="D3D3D3"/>
          </a:solidFill>
          <a:ln w="19050">
            <a:noFill/>
            <a:miter lim="800000"/>
            <a:headEnd/>
            <a:tailEnd/>
          </a:ln>
        </p:spPr>
        <p:txBody>
          <a:bodyPr vert="horz" wrap="square" lIns="72000" tIns="0" rIns="0" bIns="36000" numCol="1" anchor="ctr" anchorCtr="0" compatLnSpc="1">
            <a:prstTxWarp prst="textNoShape">
              <a:avLst/>
            </a:prstTxWarp>
          </a:bodyPr>
          <a:lstStyle>
            <a:lvl1pPr marL="228600" indent="-228600" algn="ctr" rtl="0" eaLnBrk="0" fontAlgn="base" hangingPunct="0">
              <a:lnSpc>
                <a:spcPct val="90000"/>
              </a:lnSpc>
              <a:spcBef>
                <a:spcPts val="1000"/>
              </a:spcBef>
              <a:spcAft>
                <a:spcPct val="0"/>
              </a:spcAft>
              <a:buFont typeface="Arial" pitchFamily="34" charset="0"/>
              <a:buChar char="•"/>
              <a:defRPr lang="en-US" sz="1200" b="1" kern="1200" baseline="0" dirty="0" smtClean="0">
                <a:ln>
                  <a:noFill/>
                </a:ln>
                <a:solidFill>
                  <a:srgbClr val="1F497D"/>
                </a:solidFill>
                <a:latin typeface="Arial" charset="0"/>
                <a:ea typeface="MS PGothic" pitchFamily="34" charset="-128"/>
                <a:cs typeface="+mn-cs"/>
              </a:defRPr>
            </a:lvl1pPr>
            <a:lvl2pPr marL="685800" indent="-228600" algn="l" rtl="0" eaLnBrk="0" fontAlgn="base" hangingPunct="0">
              <a:lnSpc>
                <a:spcPct val="90000"/>
              </a:lnSpc>
              <a:spcBef>
                <a:spcPts val="500"/>
              </a:spcBef>
              <a:spcAft>
                <a:spcPct val="0"/>
              </a:spcAft>
              <a:buFont typeface="Arial" pitchFamily="34" charset="0"/>
              <a:buChar char="•"/>
              <a:defRPr sz="2200" kern="1200">
                <a:solidFill>
                  <a:srgbClr val="424242"/>
                </a:solidFill>
                <a:latin typeface="Calibri" pitchFamily="34" charset="0"/>
                <a:ea typeface="Microsoft JhengHei" pitchFamily="34" charset="-120"/>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rgbClr val="424242"/>
                </a:solidFill>
                <a:latin typeface="Calibri" pitchFamily="34" charset="0"/>
                <a:ea typeface="Microsoft JhengHei" pitchFamily="34" charset="-120"/>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rgbClr val="424242"/>
                </a:solidFill>
                <a:latin typeface="Calibri" pitchFamily="34" charset="0"/>
                <a:ea typeface="Microsoft JhengHei" pitchFamily="34" charset="-120"/>
                <a:cs typeface="+mn-cs"/>
              </a:defRPr>
            </a:lvl4pPr>
            <a:lvl5pPr marL="2057400" indent="-228600" algn="l" rtl="0" eaLnBrk="0" fontAlgn="base" hangingPunct="0">
              <a:lnSpc>
                <a:spcPct val="90000"/>
              </a:lnSpc>
              <a:spcBef>
                <a:spcPts val="500"/>
              </a:spcBef>
              <a:spcAft>
                <a:spcPct val="0"/>
              </a:spcAft>
              <a:buFont typeface="Arial" pitchFamily="34" charset="0"/>
              <a:buChar char="•"/>
              <a:defRPr sz="1600" kern="1200">
                <a:solidFill>
                  <a:srgbClr val="424242"/>
                </a:solidFill>
                <a:latin typeface="Calibri" pitchFamily="34" charset="0"/>
                <a:ea typeface="Microsoft JhengHei"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dirty="0"/>
              <a:t>Renewable Electricity Demand Forecast of Supply Chain Scenarios</a:t>
            </a:r>
            <a:endParaRPr lang="zh-TW" altLang="en-US" dirty="0"/>
          </a:p>
        </p:txBody>
      </p:sp>
      <p:pic>
        <p:nvPicPr>
          <p:cNvPr id="204801" name="Picture 1"/>
          <p:cNvPicPr>
            <a:picLocks noChangeAspect="1" noChangeArrowheads="1"/>
          </p:cNvPicPr>
          <p:nvPr/>
        </p:nvPicPr>
        <p:blipFill>
          <a:blip r:embed="rId3"/>
          <a:srcRect/>
          <a:stretch>
            <a:fillRect/>
          </a:stretch>
        </p:blipFill>
        <p:spPr bwMode="auto">
          <a:xfrm>
            <a:off x="766763" y="2444863"/>
            <a:ext cx="6477000" cy="3352800"/>
          </a:xfrm>
          <a:prstGeom prst="rect">
            <a:avLst/>
          </a:prstGeom>
          <a:noFill/>
          <a:ln w="9525">
            <a:noFill/>
            <a:miter lim="800000"/>
            <a:headEnd/>
            <a:tailEnd/>
          </a:ln>
        </p:spPr>
      </p:pic>
      <p:pic>
        <p:nvPicPr>
          <p:cNvPr id="204802" name="Picture 2"/>
          <p:cNvPicPr>
            <a:picLocks noChangeAspect="1" noChangeArrowheads="1"/>
          </p:cNvPicPr>
          <p:nvPr/>
        </p:nvPicPr>
        <p:blipFill>
          <a:blip r:embed="rId4"/>
          <a:srcRect/>
          <a:stretch>
            <a:fillRect/>
          </a:stretch>
        </p:blipFill>
        <p:spPr bwMode="auto">
          <a:xfrm>
            <a:off x="7295233" y="3629025"/>
            <a:ext cx="1590675" cy="40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SAS">
      <a:dk1>
        <a:srgbClr val="424242"/>
      </a:dk1>
      <a:lt1>
        <a:srgbClr val="FEFFFF"/>
      </a:lt1>
      <a:dk2>
        <a:srgbClr val="797979"/>
      </a:dk2>
      <a:lt2>
        <a:srgbClr val="E7E6E6"/>
      </a:lt2>
      <a:accent1>
        <a:srgbClr val="0559B5"/>
      </a:accent1>
      <a:accent2>
        <a:srgbClr val="319AD5"/>
      </a:accent2>
      <a:accent3>
        <a:srgbClr val="8AC4F0"/>
      </a:accent3>
      <a:accent4>
        <a:srgbClr val="F7B52B"/>
      </a:accent4>
      <a:accent5>
        <a:srgbClr val="FFE500"/>
      </a:accent5>
      <a:accent6>
        <a:srgbClr val="70AB45"/>
      </a:accent6>
      <a:hlink>
        <a:srgbClr val="0432FF"/>
      </a:hlink>
      <a:folHlink>
        <a:srgbClr val="00539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33CCFF"/>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solidFill>
          <a:schemeClr val="accent2"/>
        </a:solidFill>
        <a:ln w="12700" cap="flat" cmpd="sng" algn="ctr">
          <a:solidFill>
            <a:schemeClr val="tx1">
              <a:lumMod val="40000"/>
              <a:lumOff val="60000"/>
            </a:schemeClr>
          </a:solidFill>
          <a:prstDash val="solid"/>
          <a:round/>
          <a:headEnd type="none" w="med" len="med"/>
          <a:tailEnd type="triangle" w="med" len="med"/>
        </a:ln>
        <a:effectLst/>
      </a:spPr>
      <a:body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SAS">
    <a:dk1>
      <a:srgbClr val="424242"/>
    </a:dk1>
    <a:lt1>
      <a:srgbClr val="FEFFFF"/>
    </a:lt1>
    <a:dk2>
      <a:srgbClr val="797979"/>
    </a:dk2>
    <a:lt2>
      <a:srgbClr val="E7E6E6"/>
    </a:lt2>
    <a:accent1>
      <a:srgbClr val="0559B5"/>
    </a:accent1>
    <a:accent2>
      <a:srgbClr val="319AD5"/>
    </a:accent2>
    <a:accent3>
      <a:srgbClr val="8AC4F0"/>
    </a:accent3>
    <a:accent4>
      <a:srgbClr val="F7B52B"/>
    </a:accent4>
    <a:accent5>
      <a:srgbClr val="FFE500"/>
    </a:accent5>
    <a:accent6>
      <a:srgbClr val="70AB45"/>
    </a:accent6>
    <a:hlink>
      <a:srgbClr val="0432FF"/>
    </a:hlink>
    <a:folHlink>
      <a:srgbClr val="005392"/>
    </a:folHlink>
  </a:clrScheme>
</a:themeOverride>
</file>

<file path=docProps/app.xml><?xml version="1.0" encoding="utf-8"?>
<Properties xmlns="http://schemas.openxmlformats.org/officeDocument/2006/extended-properties" xmlns:vt="http://schemas.openxmlformats.org/officeDocument/2006/docPropsVTypes">
  <Template/>
  <TotalTime>46246</TotalTime>
  <Words>3606</Words>
  <Application>Microsoft Office PowerPoint</Application>
  <PresentationFormat>如螢幕大小 (4:3)</PresentationFormat>
  <Paragraphs>1126</Paragraphs>
  <Slides>36</Slides>
  <Notes>8</Notes>
  <HiddenSlides>0</HiddenSlides>
  <MMClips>0</MMClips>
  <ScaleCrop>false</ScaleCrop>
  <HeadingPairs>
    <vt:vector size="6" baseType="variant">
      <vt:variant>
        <vt:lpstr>佈景主題</vt:lpstr>
      </vt:variant>
      <vt:variant>
        <vt:i4>1</vt:i4>
      </vt:variant>
      <vt:variant>
        <vt:lpstr>內嵌 OLE 伺服程式</vt:lpstr>
      </vt:variant>
      <vt:variant>
        <vt:i4>2</vt:i4>
      </vt:variant>
      <vt:variant>
        <vt:lpstr>投影片標題</vt:lpstr>
      </vt:variant>
      <vt:variant>
        <vt:i4>36</vt:i4>
      </vt:variant>
    </vt:vector>
  </HeadingPairs>
  <TitlesOfParts>
    <vt:vector size="39" baseType="lpstr">
      <vt:lpstr>Office 佈景主題</vt:lpstr>
      <vt:lpstr>Worksheet</vt:lpstr>
      <vt:lpstr>工作表</vt:lpstr>
      <vt:lpstr>SAS  (5483 TT) 2020 Results Presentation</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Financial Highlights  </vt:lpstr>
      <vt:lpstr>Financial Highlight : 2020 vs. 2019</vt:lpstr>
      <vt:lpstr>Revenue</vt:lpstr>
      <vt:lpstr>Gross Profit</vt:lpstr>
      <vt:lpstr>Operation Profit</vt:lpstr>
      <vt:lpstr>Net Profit</vt:lpstr>
      <vt:lpstr>EPS</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Microsoft Office User</dc:creator>
  <cp:lastModifiedBy>leah</cp:lastModifiedBy>
  <cp:revision>3205</cp:revision>
  <dcterms:created xsi:type="dcterms:W3CDTF">2019-01-23T06:37:18Z</dcterms:created>
  <dcterms:modified xsi:type="dcterms:W3CDTF">2021-03-19T00:10:13Z</dcterms:modified>
</cp:coreProperties>
</file>