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25" r:id="rId1"/>
  </p:sldMasterIdLst>
  <p:notesMasterIdLst>
    <p:notesMasterId r:id="rId8"/>
  </p:notesMasterIdLst>
  <p:handoutMasterIdLst>
    <p:handoutMasterId r:id="rId9"/>
  </p:handoutMasterIdLst>
  <p:sldIdLst>
    <p:sldId id="330" r:id="rId2"/>
    <p:sldId id="327" r:id="rId3"/>
    <p:sldId id="2147377758" r:id="rId4"/>
    <p:sldId id="331" r:id="rId5"/>
    <p:sldId id="332" r:id="rId6"/>
    <p:sldId id="29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ffany.Huang(黃怡慈)" initials="T" lastIdx="12" clrIdx="0">
    <p:extLst>
      <p:ext uri="{19B8F6BF-5375-455C-9EA6-DF929625EA0E}">
        <p15:presenceInfo xmlns:p15="http://schemas.microsoft.com/office/powerpoint/2012/main" userId="S::Tiffany.Huang@saswafer.com::98b7ee78-c0fc-4e3a-9490-14b790e18dce" providerId="AD"/>
      </p:ext>
    </p:extLst>
  </p:cmAuthor>
  <p:cmAuthor id="2" name="王阿佩" initials="王阿佩" lastIdx="8" clrIdx="1">
    <p:extLst>
      <p:ext uri="{19B8F6BF-5375-455C-9EA6-DF929625EA0E}">
        <p15:presenceInfo xmlns:p15="http://schemas.microsoft.com/office/powerpoint/2012/main" userId="a579ad484b71e5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7874"/>
    <a:srgbClr val="2692B4"/>
    <a:srgbClr val="397364"/>
    <a:srgbClr val="299DC1"/>
    <a:srgbClr val="F0694E"/>
    <a:srgbClr val="FAA27A"/>
    <a:srgbClr val="F4C338"/>
    <a:srgbClr val="F8C780"/>
    <a:srgbClr val="FF9C8B"/>
    <a:srgbClr val="EB8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43" autoAdjust="0"/>
    <p:restoredTop sz="95046" autoAdjust="0"/>
  </p:normalViewPr>
  <p:slideViewPr>
    <p:cSldViewPr snapToGrid="0" snapToObjects="1">
      <p:cViewPr varScale="1">
        <p:scale>
          <a:sx n="84" d="100"/>
          <a:sy n="84" d="100"/>
        </p:scale>
        <p:origin x="71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2352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EF6BE033-3BAD-2F40-8EB7-89DFC0A52D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0521890-5693-4E48-8291-9DE94B3146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CEE83-0716-9744-B428-9A2BBFD9A272}" type="datetimeFigureOut">
              <a:rPr kumimoji="1" lang="zh-TW" altLang="en-US" smtClean="0"/>
              <a:pPr/>
              <a:t>2024/5/23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25AF616-E16A-F846-BC66-323919625F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004129E-EE9D-0B4B-A0F6-DC3A56F42A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1DAC7-6C0B-8947-AB6C-CB67A7492D06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32576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13CFC-95E0-EC4A-ADBD-6D16515F8821}" type="datetimeFigureOut">
              <a:rPr kumimoji="1" lang="zh-TW" altLang="en-US" smtClean="0"/>
              <a:pPr/>
              <a:t>2024/5/23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9BE91-6865-954A-AFA1-AAF2301195C2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23724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9BE91-6865-954A-AFA1-AAF2301195C2}" type="slidenum">
              <a:rPr kumimoji="1" lang="zh-TW" altLang="en-US" smtClean="0"/>
              <a:pPr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7846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頁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標題 20">
            <a:extLst>
              <a:ext uri="{FF2B5EF4-FFF2-40B4-BE49-F238E27FC236}">
                <a16:creationId xmlns:a16="http://schemas.microsoft.com/office/drawing/2014/main" id="{CAB093B1-C77F-D149-BA4E-C4781BCA67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7686" y="2655703"/>
            <a:ext cx="5529683" cy="82444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4000" b="1" i="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</a:lstStyle>
          <a:p>
            <a:r>
              <a:rPr kumimoji="1" lang="zh-TW" altLang="en-US" dirty="0"/>
              <a:t>中美矽晶</a:t>
            </a:r>
            <a:r>
              <a:rPr kumimoji="1" lang="en-US" altLang="zh-TW" dirty="0"/>
              <a:t>PPT</a:t>
            </a:r>
            <a:r>
              <a:rPr kumimoji="1" lang="zh-CN" altLang="en-US" dirty="0"/>
              <a:t>標題</a:t>
            </a:r>
            <a:endParaRPr kumimoji="1"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6E533B5B-6F1D-45CC-97D8-6836861D37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75808" y="-18472"/>
            <a:ext cx="1482811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C1B7B847-DB4F-405C-A43C-0A39A73B7E04}"/>
              </a:ext>
            </a:extLst>
          </p:cNvPr>
          <p:cNvSpPr/>
          <p:nvPr userDrawn="1"/>
        </p:nvSpPr>
        <p:spPr>
          <a:xfrm>
            <a:off x="1366982" y="6483114"/>
            <a:ext cx="9211680" cy="2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800" dirty="0">
                <a:latin typeface="+mj-lt"/>
                <a:cs typeface="Calibri" panose="020F0502020204030204" pitchFamily="34" charset="0"/>
              </a:rPr>
              <a:t>                                </a:t>
            </a:r>
            <a:r>
              <a:rPr lang="en-US" altLang="zh-TW" sz="800" dirty="0">
                <a:latin typeface="+mj-lt"/>
                <a:cs typeface="Calibri" panose="020F0502020204030204" pitchFamily="34" charset="0"/>
              </a:rPr>
              <a:t>■</a:t>
            </a:r>
            <a:r>
              <a:rPr lang="zh-TW" altLang="en-US" sz="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zh-TW" sz="800" dirty="0">
                <a:latin typeface="+mj-lt"/>
                <a:cs typeface="Calibri" panose="020F0502020204030204" pitchFamily="34" charset="0"/>
              </a:rPr>
              <a:t>Strictly Confidential </a:t>
            </a:r>
            <a:r>
              <a:rPr lang="zh-TW" altLang="en-US" sz="800" dirty="0">
                <a:latin typeface="+mj-lt"/>
                <a:cs typeface="Calibri" panose="020F0502020204030204" pitchFamily="34" charset="0"/>
              </a:rPr>
              <a:t>   </a:t>
            </a:r>
            <a:r>
              <a:rPr lang="en-US" altLang="zh-TW" sz="800" dirty="0">
                <a:latin typeface="+mj-lt"/>
                <a:cs typeface="Calibri" panose="020F0502020204030204" pitchFamily="34" charset="0"/>
              </a:rPr>
              <a:t> </a:t>
            </a:r>
            <a:r>
              <a:rPr lang="zh-TW" altLang="en-US" sz="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zh-TW" sz="800" dirty="0">
                <a:latin typeface="+mj-lt"/>
                <a:cs typeface="Calibri" panose="020F0502020204030204" pitchFamily="34" charset="0"/>
              </a:rPr>
              <a:t>□ Confidential     </a:t>
            </a:r>
            <a:r>
              <a:rPr lang="zh-TW" altLang="en-US" sz="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zh-TW" sz="800" dirty="0">
                <a:latin typeface="+mj-lt"/>
                <a:cs typeface="Calibri" panose="020F0502020204030204" pitchFamily="34" charset="0"/>
              </a:rPr>
              <a:t>□</a:t>
            </a:r>
            <a:r>
              <a:rPr lang="zh-TW" altLang="en-US" sz="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zh-TW" sz="800" dirty="0">
                <a:latin typeface="+mj-lt"/>
                <a:cs typeface="Calibri" panose="020F0502020204030204" pitchFamily="34" charset="0"/>
              </a:rPr>
              <a:t>Restricted</a:t>
            </a:r>
            <a:r>
              <a:rPr lang="zh-TW" altLang="en-US" sz="800" dirty="0">
                <a:latin typeface="+mj-lt"/>
                <a:cs typeface="Calibri" panose="020F0502020204030204" pitchFamily="34" charset="0"/>
              </a:rPr>
              <a:t>     </a:t>
            </a:r>
            <a:r>
              <a:rPr lang="en-US" altLang="zh-TW" sz="800" dirty="0">
                <a:latin typeface="+mj-lt"/>
                <a:cs typeface="Calibri" panose="020F0502020204030204" pitchFamily="34" charset="0"/>
              </a:rPr>
              <a:t>Do not reproduce without permission.</a:t>
            </a:r>
            <a:r>
              <a:rPr lang="zh-TW" altLang="en-US" sz="800" dirty="0">
                <a:latin typeface="+mj-lt"/>
                <a:cs typeface="Calibri" panose="020F0502020204030204" pitchFamily="34" charset="0"/>
              </a:rPr>
              <a:t>      </a:t>
            </a:r>
            <a:r>
              <a:rPr lang="en-US" altLang="zh-TW" sz="800" dirty="0">
                <a:latin typeface="+mj-lt"/>
                <a:cs typeface="Calibri" panose="020F0502020204030204" pitchFamily="34" charset="0"/>
              </a:rPr>
              <a:t>©Sino-American Silicon Products Inc.  All rights reserved.</a:t>
            </a:r>
          </a:p>
        </p:txBody>
      </p:sp>
      <p:sp>
        <p:nvSpPr>
          <p:cNvPr id="8" name="文字版面配置區 2">
            <a:extLst>
              <a:ext uri="{FF2B5EF4-FFF2-40B4-BE49-F238E27FC236}">
                <a16:creationId xmlns:a16="http://schemas.microsoft.com/office/drawing/2014/main" id="{FDEAAB67-AB66-4343-AF92-D0144751EB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10006" y="3594100"/>
            <a:ext cx="3027362" cy="469900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299DC1"/>
                </a:solidFill>
              </a:defRPr>
            </a:lvl1pPr>
          </a:lstStyle>
          <a:p>
            <a:pPr lvl="0"/>
            <a:r>
              <a:rPr kumimoji="1" lang="zh-TW" altLang="en-US" dirty="0"/>
              <a:t>副標題文字內容敘述</a:t>
            </a:r>
          </a:p>
        </p:txBody>
      </p:sp>
      <p:sp>
        <p:nvSpPr>
          <p:cNvPr id="12" name="文字版面配置區 4">
            <a:extLst>
              <a:ext uri="{FF2B5EF4-FFF2-40B4-BE49-F238E27FC236}">
                <a16:creationId xmlns:a16="http://schemas.microsoft.com/office/drawing/2014/main" id="{FCBB949B-36BC-4028-B68F-E734D9A742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46" y="4139042"/>
            <a:ext cx="1889125" cy="414486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54B8C0"/>
                </a:solidFill>
              </a:defRPr>
            </a:lvl1pPr>
          </a:lstStyle>
          <a:p>
            <a:pPr lvl="0"/>
            <a:r>
              <a:rPr kumimoji="1" lang="en-US" altLang="zh-TW" dirty="0"/>
              <a:t>MM/DD/YYYY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695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圖表 &amp; 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圖表版面配置區 7">
            <a:extLst>
              <a:ext uri="{FF2B5EF4-FFF2-40B4-BE49-F238E27FC236}">
                <a16:creationId xmlns:a16="http://schemas.microsoft.com/office/drawing/2014/main" id="{E642A570-C5D2-4C9C-A97D-47F26398CA98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913280" y="1348155"/>
            <a:ext cx="5987357" cy="4904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85653"/>
                </a:solidFill>
              </a:defRPr>
            </a:lvl1pPr>
          </a:lstStyle>
          <a:p>
            <a:r>
              <a:rPr kumimoji="1" lang="zh-TW" altLang="en-US" dirty="0"/>
              <a:t>按一下圖示以新增圖表</a:t>
            </a:r>
          </a:p>
        </p:txBody>
      </p:sp>
      <p:sp>
        <p:nvSpPr>
          <p:cNvPr id="11" name="文字版面配置區 9">
            <a:extLst>
              <a:ext uri="{FF2B5EF4-FFF2-40B4-BE49-F238E27FC236}">
                <a16:creationId xmlns:a16="http://schemas.microsoft.com/office/drawing/2014/main" id="{A9644B75-0D49-4EDA-B79D-A0AE943AA6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16680" y="1348155"/>
            <a:ext cx="4211757" cy="49048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485653"/>
                </a:solidFill>
              </a:defRPr>
            </a:lvl1pPr>
            <a:lvl2pPr>
              <a:defRPr sz="2000">
                <a:solidFill>
                  <a:srgbClr val="485653"/>
                </a:solidFill>
              </a:defRPr>
            </a:lvl2pPr>
            <a:lvl3pPr>
              <a:defRPr sz="2000">
                <a:solidFill>
                  <a:srgbClr val="485653"/>
                </a:solidFill>
              </a:defRPr>
            </a:lvl3pPr>
            <a:lvl4pPr>
              <a:defRPr sz="2000">
                <a:solidFill>
                  <a:srgbClr val="485653"/>
                </a:solidFill>
              </a:defRPr>
            </a:lvl4pPr>
            <a:lvl5pPr>
              <a:defRPr sz="2000">
                <a:solidFill>
                  <a:srgbClr val="485653"/>
                </a:solidFill>
              </a:defRPr>
            </a:lvl5pPr>
          </a:lstStyle>
          <a:p>
            <a:pPr lvl="0"/>
            <a:r>
              <a:rPr kumimoji="1" lang="zh-TW" altLang="en-US" dirty="0"/>
              <a:t>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A2B161B-1993-4EC3-9A87-E7F3B6050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3558" y="6454365"/>
            <a:ext cx="728116" cy="461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2692B4"/>
                </a:solidFill>
                <a:latin typeface="+mj-lt"/>
                <a:ea typeface="Microsoft JhengHei" panose="020B0604030504040204" pitchFamily="34" charset="-120"/>
              </a:defRPr>
            </a:lvl1pPr>
          </a:lstStyle>
          <a:p>
            <a:fld id="{347ED145-AFDC-5146-9F05-321CC8817212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4C5CC368-70C3-489F-900B-AB6FE1DC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280" y="578748"/>
            <a:ext cx="8981213" cy="5393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95069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圖片 &amp; 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圖片版面配置區 6">
            <a:extLst>
              <a:ext uri="{FF2B5EF4-FFF2-40B4-BE49-F238E27FC236}">
                <a16:creationId xmlns:a16="http://schemas.microsoft.com/office/drawing/2014/main" id="{6A030148-B7AA-4241-8350-77D54D6301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280" y="1336431"/>
            <a:ext cx="6002717" cy="49165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85653"/>
                </a:solidFill>
              </a:defRPr>
            </a:lvl1pPr>
          </a:lstStyle>
          <a:p>
            <a:r>
              <a:rPr kumimoji="1" lang="zh-TW" altLang="en-US" dirty="0"/>
              <a:t>按一下圖示以新增圖片</a:t>
            </a:r>
          </a:p>
        </p:txBody>
      </p:sp>
      <p:sp>
        <p:nvSpPr>
          <p:cNvPr id="11" name="文字版面配置區 9">
            <a:extLst>
              <a:ext uri="{FF2B5EF4-FFF2-40B4-BE49-F238E27FC236}">
                <a16:creationId xmlns:a16="http://schemas.microsoft.com/office/drawing/2014/main" id="{64FE72C7-502C-41BB-8D7E-2FB5B6571A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16680" y="1336431"/>
            <a:ext cx="4211757" cy="49165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485653"/>
                </a:solidFill>
              </a:defRPr>
            </a:lvl1pPr>
            <a:lvl2pPr>
              <a:defRPr sz="2000">
                <a:solidFill>
                  <a:srgbClr val="485653"/>
                </a:solidFill>
              </a:defRPr>
            </a:lvl2pPr>
            <a:lvl3pPr>
              <a:defRPr sz="2000">
                <a:solidFill>
                  <a:srgbClr val="485653"/>
                </a:solidFill>
              </a:defRPr>
            </a:lvl3pPr>
            <a:lvl4pPr>
              <a:defRPr sz="2000">
                <a:solidFill>
                  <a:srgbClr val="485653"/>
                </a:solidFill>
              </a:defRPr>
            </a:lvl4pPr>
            <a:lvl5pPr>
              <a:defRPr sz="2000">
                <a:solidFill>
                  <a:srgbClr val="485653"/>
                </a:solidFill>
              </a:defRPr>
            </a:lvl5pPr>
          </a:lstStyle>
          <a:p>
            <a:pPr lvl="0"/>
            <a:r>
              <a:rPr kumimoji="1" lang="zh-TW" altLang="en-US" dirty="0"/>
              <a:t>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0290EB8-6F5B-4FEE-8DC6-F3F0B5AAA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3558" y="6454365"/>
            <a:ext cx="728116" cy="461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2692B4"/>
                </a:solidFill>
                <a:latin typeface="+mj-lt"/>
                <a:ea typeface="Microsoft JhengHei" panose="020B0604030504040204" pitchFamily="34" charset="-120"/>
              </a:defRPr>
            </a:lvl1pPr>
          </a:lstStyle>
          <a:p>
            <a:fld id="{347ED145-AFDC-5146-9F05-321CC8817212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8A0416BB-C54E-4AE5-8FC1-2B5383BD4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280" y="578748"/>
            <a:ext cx="8981213" cy="5393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658316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樣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8F3C84-4325-49A4-BEEC-C234B7B7BE5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27252" y="2157412"/>
            <a:ext cx="4984600" cy="4095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485653"/>
                </a:solidFill>
              </a:defRPr>
            </a:lvl1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55F1A76-5E66-45EF-9C94-8B7FAD28BA6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05096" y="2151282"/>
            <a:ext cx="5174805" cy="41017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485653"/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3" name="文字版面配置區 14">
            <a:extLst>
              <a:ext uri="{FF2B5EF4-FFF2-40B4-BE49-F238E27FC236}">
                <a16:creationId xmlns:a16="http://schemas.microsoft.com/office/drawing/2014/main" id="{B27BE9F5-A58F-4E00-929F-4F4424A865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3281" y="1348154"/>
            <a:ext cx="4984600" cy="6311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485653"/>
                </a:solidFill>
              </a:defRPr>
            </a:lvl1pPr>
          </a:lstStyle>
          <a:p>
            <a:pPr lvl="0"/>
            <a:r>
              <a:rPr kumimoji="1" lang="zh-TW" altLang="en-US" dirty="0"/>
              <a:t>編輯母片文字樣式</a:t>
            </a:r>
          </a:p>
        </p:txBody>
      </p:sp>
      <p:sp>
        <p:nvSpPr>
          <p:cNvPr id="14" name="文字版面配置區 14">
            <a:extLst>
              <a:ext uri="{FF2B5EF4-FFF2-40B4-BE49-F238E27FC236}">
                <a16:creationId xmlns:a16="http://schemas.microsoft.com/office/drawing/2014/main" id="{25362315-052E-400F-9039-D3C6F9B28F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05096" y="1348154"/>
            <a:ext cx="5160832" cy="6311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485653"/>
                </a:solidFill>
              </a:defRPr>
            </a:lvl1pPr>
          </a:lstStyle>
          <a:p>
            <a:pPr lvl="0"/>
            <a:r>
              <a:rPr kumimoji="1" lang="zh-TW" altLang="en-US" dirty="0"/>
              <a:t>編輯母片文字樣式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43DDE04-CB56-4786-9C21-FD82B7C39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3558" y="6454365"/>
            <a:ext cx="728116" cy="461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2692B4"/>
                </a:solidFill>
                <a:latin typeface="+mj-lt"/>
                <a:ea typeface="Microsoft JhengHei" panose="020B0604030504040204" pitchFamily="34" charset="-120"/>
              </a:defRPr>
            </a:lvl1pPr>
          </a:lstStyle>
          <a:p>
            <a:fld id="{347ED145-AFDC-5146-9F05-321CC8817212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4EE28C9-D77E-4D4A-8D70-DEFFDEF88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281" y="578748"/>
            <a:ext cx="8981212" cy="5393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442350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圖片 &amp; 3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內容版面配置區 15">
            <a:extLst>
              <a:ext uri="{FF2B5EF4-FFF2-40B4-BE49-F238E27FC236}">
                <a16:creationId xmlns:a16="http://schemas.microsoft.com/office/drawing/2014/main" id="{7379D14E-DC38-48D6-B382-82FB4D454086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08953" y="4583725"/>
            <a:ext cx="3491425" cy="16692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85653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19" name="圖片版面配置區 10">
            <a:extLst>
              <a:ext uri="{FF2B5EF4-FFF2-40B4-BE49-F238E27FC236}">
                <a16:creationId xmlns:a16="http://schemas.microsoft.com/office/drawing/2014/main" id="{91F45374-C6D8-479A-912B-78FD1073BE5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08953" y="1337851"/>
            <a:ext cx="3491425" cy="31261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85653"/>
                </a:solidFill>
              </a:defRPr>
            </a:lvl1pPr>
          </a:lstStyle>
          <a:p>
            <a:r>
              <a:rPr kumimoji="1" lang="zh-TW" altLang="en-US" dirty="0"/>
              <a:t>按一下圖示以新增圖片</a:t>
            </a:r>
          </a:p>
        </p:txBody>
      </p:sp>
      <p:sp>
        <p:nvSpPr>
          <p:cNvPr id="20" name="圖片版面配置區 10">
            <a:extLst>
              <a:ext uri="{FF2B5EF4-FFF2-40B4-BE49-F238E27FC236}">
                <a16:creationId xmlns:a16="http://schemas.microsoft.com/office/drawing/2014/main" id="{DFB70D7D-E137-4A59-94EE-BAF75183C37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471497" y="1337853"/>
            <a:ext cx="3431885" cy="31261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85653"/>
                </a:solidFill>
              </a:defRPr>
            </a:lvl1pPr>
          </a:lstStyle>
          <a:p>
            <a:r>
              <a:rPr kumimoji="1" lang="zh-TW" altLang="en-US" dirty="0"/>
              <a:t>按一下圖示以新增圖片</a:t>
            </a:r>
          </a:p>
        </p:txBody>
      </p:sp>
      <p:sp>
        <p:nvSpPr>
          <p:cNvPr id="21" name="圖片版面配置區 10">
            <a:extLst>
              <a:ext uri="{FF2B5EF4-FFF2-40B4-BE49-F238E27FC236}">
                <a16:creationId xmlns:a16="http://schemas.microsoft.com/office/drawing/2014/main" id="{71768E05-5D59-4CCD-84B0-B6228073BD5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974503" y="1337852"/>
            <a:ext cx="3495752" cy="31261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85653"/>
                </a:solidFill>
              </a:defRPr>
            </a:lvl1pPr>
          </a:lstStyle>
          <a:p>
            <a:r>
              <a:rPr kumimoji="1" lang="zh-TW" altLang="en-US"/>
              <a:t>按一下圖示以新增圖片</a:t>
            </a:r>
          </a:p>
        </p:txBody>
      </p:sp>
      <p:sp>
        <p:nvSpPr>
          <p:cNvPr id="22" name="內容版面配置區 15">
            <a:extLst>
              <a:ext uri="{FF2B5EF4-FFF2-40B4-BE49-F238E27FC236}">
                <a16:creationId xmlns:a16="http://schemas.microsoft.com/office/drawing/2014/main" id="{0AAD13F6-4DB1-4EEA-B763-E0ACA0D9D1E2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471497" y="4583724"/>
            <a:ext cx="3431885" cy="16692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85653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23" name="內容版面配置區 15">
            <a:extLst>
              <a:ext uri="{FF2B5EF4-FFF2-40B4-BE49-F238E27FC236}">
                <a16:creationId xmlns:a16="http://schemas.microsoft.com/office/drawing/2014/main" id="{99085BF2-918D-42CD-B1D4-F8F937AFBAEF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7974503" y="4583725"/>
            <a:ext cx="3495752" cy="16692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85653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232C3A2-D167-4D0B-B9C0-8C192EC37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3558" y="6454365"/>
            <a:ext cx="728116" cy="461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2692B4"/>
                </a:solidFill>
                <a:latin typeface="+mj-lt"/>
                <a:ea typeface="Microsoft JhengHei" panose="020B0604030504040204" pitchFamily="34" charset="-120"/>
              </a:defRPr>
            </a:lvl1pPr>
          </a:lstStyle>
          <a:p>
            <a:fld id="{347ED145-AFDC-5146-9F05-321CC8817212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91B14945-7E2D-4B07-87C8-9B62B9DB4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953" y="578748"/>
            <a:ext cx="8985540" cy="5393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269877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圖片 &amp; 3文字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2992F5-C0CB-4AF7-9A1E-0F411ABB1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3558" y="6454365"/>
            <a:ext cx="728116" cy="461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2692B4"/>
                </a:solidFill>
                <a:latin typeface="+mj-lt"/>
                <a:ea typeface="Microsoft JhengHei" panose="020B0604030504040204" pitchFamily="34" charset="-120"/>
              </a:defRPr>
            </a:lvl1pPr>
          </a:lstStyle>
          <a:p>
            <a:fld id="{347ED145-AFDC-5146-9F05-321CC8817212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EF4A3517-5AFD-42D1-8B94-D90684F46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279" y="578748"/>
            <a:ext cx="8981214" cy="5393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12" name="圖片版面配置區 5">
            <a:extLst>
              <a:ext uri="{FF2B5EF4-FFF2-40B4-BE49-F238E27FC236}">
                <a16:creationId xmlns:a16="http://schemas.microsoft.com/office/drawing/2014/main" id="{34F46AE9-B947-45B8-BC8F-A037593B69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3279" y="4775785"/>
            <a:ext cx="2842843" cy="14816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85653"/>
                </a:solidFill>
              </a:defRPr>
            </a:lvl1pPr>
          </a:lstStyle>
          <a:p>
            <a:r>
              <a:rPr kumimoji="1" lang="zh-TW" altLang="en-US" dirty="0"/>
              <a:t>按一下圖示以新增圖片</a:t>
            </a:r>
          </a:p>
        </p:txBody>
      </p:sp>
      <p:sp>
        <p:nvSpPr>
          <p:cNvPr id="15" name="圖片版面配置區 5">
            <a:extLst>
              <a:ext uri="{FF2B5EF4-FFF2-40B4-BE49-F238E27FC236}">
                <a16:creationId xmlns:a16="http://schemas.microsoft.com/office/drawing/2014/main" id="{F17436FE-1029-4898-89FC-51FC02DFAA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8259" y="3047937"/>
            <a:ext cx="2842843" cy="14769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85653"/>
                </a:solidFill>
              </a:defRPr>
            </a:lvl1pPr>
          </a:lstStyle>
          <a:p>
            <a:r>
              <a:rPr kumimoji="1" lang="zh-TW" altLang="en-US" dirty="0"/>
              <a:t>按一下圖示以新增圖片</a:t>
            </a:r>
          </a:p>
        </p:txBody>
      </p:sp>
      <p:sp>
        <p:nvSpPr>
          <p:cNvPr id="16" name="內容版面配置區 15">
            <a:extLst>
              <a:ext uri="{FF2B5EF4-FFF2-40B4-BE49-F238E27FC236}">
                <a16:creationId xmlns:a16="http://schemas.microsoft.com/office/drawing/2014/main" id="{105358C9-1F4B-4CB9-9155-F8DE0E00A9F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006427" y="1310701"/>
            <a:ext cx="7459501" cy="14816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85653"/>
                </a:solidFill>
              </a:defRPr>
            </a:lvl1pPr>
            <a:lvl2pPr>
              <a:defRPr>
                <a:solidFill>
                  <a:srgbClr val="485653"/>
                </a:solidFill>
              </a:defRPr>
            </a:lvl2pPr>
            <a:lvl3pPr>
              <a:defRPr>
                <a:solidFill>
                  <a:srgbClr val="485653"/>
                </a:solidFill>
              </a:defRPr>
            </a:lvl3pPr>
            <a:lvl4pPr>
              <a:defRPr>
                <a:solidFill>
                  <a:srgbClr val="485653"/>
                </a:solidFill>
              </a:defRPr>
            </a:lvl4pPr>
            <a:lvl5pPr>
              <a:defRPr>
                <a:solidFill>
                  <a:srgbClr val="485653"/>
                </a:solidFill>
              </a:defRPr>
            </a:lvl5pPr>
          </a:lstStyle>
          <a:p>
            <a:pPr lvl="0"/>
            <a:r>
              <a:rPr kumimoji="1" lang="zh-TW" altLang="en-US"/>
              <a:t>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TW" altLang="en-US" dirty="0"/>
          </a:p>
        </p:txBody>
      </p:sp>
      <p:sp>
        <p:nvSpPr>
          <p:cNvPr id="17" name="圖片版面配置區 10">
            <a:extLst>
              <a:ext uri="{FF2B5EF4-FFF2-40B4-BE49-F238E27FC236}">
                <a16:creationId xmlns:a16="http://schemas.microsoft.com/office/drawing/2014/main" id="{E9A40E24-7D27-4EBE-9F7A-EE7D3AD7F3E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8259" y="1310700"/>
            <a:ext cx="2827151" cy="14816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85653"/>
                </a:solidFill>
              </a:defRPr>
            </a:lvl1pPr>
          </a:lstStyle>
          <a:p>
            <a:r>
              <a:rPr kumimoji="1" lang="zh-TW" altLang="en-US" dirty="0"/>
              <a:t>按一下圖示以新增圖片</a:t>
            </a:r>
          </a:p>
        </p:txBody>
      </p:sp>
      <p:sp>
        <p:nvSpPr>
          <p:cNvPr id="18" name="內容版面配置區 15">
            <a:extLst>
              <a:ext uri="{FF2B5EF4-FFF2-40B4-BE49-F238E27FC236}">
                <a16:creationId xmlns:a16="http://schemas.microsoft.com/office/drawing/2014/main" id="{E4241810-5B7C-4CD4-883B-10A277F94D9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021407" y="3043242"/>
            <a:ext cx="7459501" cy="14816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85653"/>
                </a:solidFill>
              </a:defRPr>
            </a:lvl1pPr>
            <a:lvl2pPr>
              <a:defRPr>
                <a:solidFill>
                  <a:srgbClr val="485653"/>
                </a:solidFill>
              </a:defRPr>
            </a:lvl2pPr>
            <a:lvl3pPr>
              <a:defRPr>
                <a:solidFill>
                  <a:srgbClr val="485653"/>
                </a:solidFill>
              </a:defRPr>
            </a:lvl3pPr>
            <a:lvl4pPr>
              <a:defRPr>
                <a:solidFill>
                  <a:srgbClr val="485653"/>
                </a:solidFill>
              </a:defRPr>
            </a:lvl4pPr>
            <a:lvl5pPr>
              <a:defRPr>
                <a:solidFill>
                  <a:srgbClr val="485653"/>
                </a:solidFill>
              </a:defRPr>
            </a:lvl5pPr>
          </a:lstStyle>
          <a:p>
            <a:pPr lvl="0"/>
            <a:r>
              <a:rPr kumimoji="1" lang="zh-TW" altLang="en-US"/>
              <a:t>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TW" altLang="en-US" dirty="0"/>
          </a:p>
        </p:txBody>
      </p:sp>
      <p:sp>
        <p:nvSpPr>
          <p:cNvPr id="19" name="內容版面配置區 15">
            <a:extLst>
              <a:ext uri="{FF2B5EF4-FFF2-40B4-BE49-F238E27FC236}">
                <a16:creationId xmlns:a16="http://schemas.microsoft.com/office/drawing/2014/main" id="{69DA9E2B-8FF2-417F-81A3-1ADE26869F9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006427" y="4775785"/>
            <a:ext cx="7459501" cy="14816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85653"/>
                </a:solidFill>
              </a:defRPr>
            </a:lvl1pPr>
            <a:lvl2pPr>
              <a:defRPr>
                <a:solidFill>
                  <a:srgbClr val="485653"/>
                </a:solidFill>
              </a:defRPr>
            </a:lvl2pPr>
            <a:lvl3pPr>
              <a:defRPr>
                <a:solidFill>
                  <a:srgbClr val="485653"/>
                </a:solidFill>
              </a:defRPr>
            </a:lvl3pPr>
            <a:lvl4pPr>
              <a:defRPr>
                <a:solidFill>
                  <a:srgbClr val="485653"/>
                </a:solidFill>
              </a:defRPr>
            </a:lvl4pPr>
            <a:lvl5pPr>
              <a:defRPr>
                <a:solidFill>
                  <a:srgbClr val="485653"/>
                </a:solidFill>
              </a:defRPr>
            </a:lvl5pPr>
          </a:lstStyle>
          <a:p>
            <a:pPr lvl="0"/>
            <a:r>
              <a:rPr kumimoji="1" lang="zh-TW" altLang="en-US"/>
              <a:t>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4640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&amp; 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0616A42-4EFF-4398-B454-D2A3C73F62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3558" y="6454365"/>
            <a:ext cx="728116" cy="461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2692B4"/>
                </a:solidFill>
                <a:latin typeface="+mj-lt"/>
                <a:ea typeface="Microsoft JhengHei" panose="020B0604030504040204" pitchFamily="34" charset="-120"/>
              </a:defRPr>
            </a:lvl1pPr>
          </a:lstStyle>
          <a:p>
            <a:fld id="{347ED145-AFDC-5146-9F05-321CC8817212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3A2A67DA-F603-459D-97AB-8A2CFAC4F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278" y="578748"/>
            <a:ext cx="8981215" cy="5393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7" name="SmartArt 版面配置區 4">
            <a:extLst>
              <a:ext uri="{FF2B5EF4-FFF2-40B4-BE49-F238E27FC236}">
                <a16:creationId xmlns:a16="http://schemas.microsoft.com/office/drawing/2014/main" id="{8B3FA40C-FFBD-4358-A40F-F64DE2A2F9A5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913278" y="1331745"/>
            <a:ext cx="10552649" cy="28733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85653"/>
                </a:solidFill>
              </a:defRPr>
            </a:lvl1pPr>
          </a:lstStyle>
          <a:p>
            <a:r>
              <a:rPr kumimoji="1" lang="zh-TW" altLang="en-US" dirty="0"/>
              <a:t>按一下圖示以新增 </a:t>
            </a:r>
            <a:r>
              <a:rPr kumimoji="1" lang="en-US" altLang="zh-TW" dirty="0"/>
              <a:t>SmartArt </a:t>
            </a:r>
            <a:r>
              <a:rPr kumimoji="1" lang="zh-TW" altLang="en-US" dirty="0"/>
              <a:t>圖形</a:t>
            </a:r>
          </a:p>
        </p:txBody>
      </p:sp>
      <p:sp>
        <p:nvSpPr>
          <p:cNvPr id="11" name="內容版面配置區 7">
            <a:extLst>
              <a:ext uri="{FF2B5EF4-FFF2-40B4-BE49-F238E27FC236}">
                <a16:creationId xmlns:a16="http://schemas.microsoft.com/office/drawing/2014/main" id="{4796A3F7-2494-4CDA-A763-251C7B2181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6479" y="4415882"/>
            <a:ext cx="10559447" cy="18371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85653"/>
                </a:solidFill>
              </a:defRPr>
            </a:lvl1pPr>
            <a:lvl2pPr>
              <a:defRPr>
                <a:solidFill>
                  <a:srgbClr val="485653"/>
                </a:solidFill>
              </a:defRPr>
            </a:lvl2pPr>
            <a:lvl3pPr>
              <a:defRPr>
                <a:solidFill>
                  <a:srgbClr val="485653"/>
                </a:solidFill>
              </a:defRPr>
            </a:lvl3pPr>
            <a:lvl4pPr>
              <a:defRPr>
                <a:solidFill>
                  <a:srgbClr val="485653"/>
                </a:solidFill>
              </a:defRPr>
            </a:lvl4pPr>
            <a:lvl5pPr>
              <a:defRPr>
                <a:solidFill>
                  <a:srgbClr val="485653"/>
                </a:solidFill>
              </a:defRPr>
            </a:lvl5pPr>
          </a:lstStyle>
          <a:p>
            <a:pPr lvl="0"/>
            <a:r>
              <a:rPr kumimoji="1" lang="zh-TW" altLang="en-US"/>
              <a:t>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8707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封底頁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319ED8-27D2-4954-9C10-2FFD9EE544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8214" y="5382380"/>
            <a:ext cx="2600408" cy="77827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rgbClr val="1D7471"/>
                </a:solidFill>
                <a:latin typeface="+mn-lt"/>
              </a:defRPr>
            </a:lvl1pPr>
          </a:lstStyle>
          <a:p>
            <a:r>
              <a:rPr lang="en-US" altLang="zh-TW" dirty="0"/>
              <a:t>Thank You</a:t>
            </a:r>
            <a:endParaRPr lang="zh-TW" altLang="en-US" dirty="0"/>
          </a:p>
        </p:txBody>
      </p:sp>
      <p:sp>
        <p:nvSpPr>
          <p:cNvPr id="7" name="矩形 14">
            <a:extLst>
              <a:ext uri="{FF2B5EF4-FFF2-40B4-BE49-F238E27FC236}">
                <a16:creationId xmlns:a16="http://schemas.microsoft.com/office/drawing/2014/main" id="{3A186475-2EEA-42E2-8D89-91280B49E991}"/>
              </a:ext>
            </a:extLst>
          </p:cNvPr>
          <p:cNvSpPr/>
          <p:nvPr/>
        </p:nvSpPr>
        <p:spPr>
          <a:xfrm>
            <a:off x="9311947" y="5457991"/>
            <a:ext cx="1760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rgbClr val="1E7874"/>
                </a:solidFill>
                <a:effectLst/>
              </a:rPr>
              <a:t>欲</a:t>
            </a:r>
            <a:r>
              <a:rPr lang="zh-TW" altLang="en-US" sz="1200" b="0" i="0" kern="1200" dirty="0">
                <a:solidFill>
                  <a:srgbClr val="1E7874"/>
                </a:solidFill>
                <a:effectLst/>
                <a:latin typeface="+mn-lt"/>
                <a:ea typeface="+mn-ea"/>
                <a:cs typeface="+mn-cs"/>
              </a:rPr>
              <a:t>了解更多</a:t>
            </a:r>
            <a:endParaRPr lang="en-US" altLang="zh-TW" sz="1200" dirty="0">
              <a:solidFill>
                <a:srgbClr val="1E7874"/>
              </a:solidFill>
            </a:endParaRPr>
          </a:p>
          <a:p>
            <a:pPr algn="ctr"/>
            <a:r>
              <a:rPr lang="zh-TW" altLang="en-US" sz="1200" b="0" i="0" kern="1200" dirty="0">
                <a:solidFill>
                  <a:srgbClr val="1E7874"/>
                </a:solidFill>
                <a:effectLst/>
              </a:rPr>
              <a:t>請瀏覽中美矽晶官網</a:t>
            </a:r>
            <a:endParaRPr lang="en-US" altLang="zh-TW" sz="1200" dirty="0">
              <a:solidFill>
                <a:srgbClr val="1E7874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A003310-C10C-410A-B0BE-A51335D3A8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3349" y="171333"/>
            <a:ext cx="2790678" cy="49348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D7A053F-0B9B-413C-9123-7957B5FDC4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1628" y="4282536"/>
            <a:ext cx="1154119" cy="115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39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圖表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圖表版面配置區 7">
            <a:extLst>
              <a:ext uri="{FF2B5EF4-FFF2-40B4-BE49-F238E27FC236}">
                <a16:creationId xmlns:a16="http://schemas.microsoft.com/office/drawing/2014/main" id="{7C72CD90-018A-4D43-8EA1-0371CFA483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87323" y="1197204"/>
            <a:ext cx="10826224" cy="49895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kumimoji="1" lang="zh-TW" altLang="en-US" dirty="0"/>
              <a:t>按一下圖示以新增圖表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2543317-69F4-154C-9B46-53AE095B5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86" y="553370"/>
            <a:ext cx="8714132" cy="5393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kumimoji="1" lang="zh-TW" altLang="en-US"/>
              <a:t>按一下以編輯母片標題樣式</a:t>
            </a:r>
            <a:endParaRPr kumimoji="1" lang="zh-TW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45DF3-FE86-4079-B2FA-08C623D10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3547" y="6454365"/>
            <a:ext cx="728116" cy="461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00849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fld id="{347ED145-AFDC-5146-9F05-321CC8817212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2297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BCF46C-7AD4-4898-81C9-8AAA3CE16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3558" y="6454365"/>
            <a:ext cx="728116" cy="461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2692B4"/>
                </a:solidFill>
                <a:latin typeface="+mj-lt"/>
                <a:ea typeface="Microsoft JhengHei" panose="020B0604030504040204" pitchFamily="34" charset="-120"/>
              </a:defRPr>
            </a:lvl1pPr>
          </a:lstStyle>
          <a:p>
            <a:fld id="{347ED145-AFDC-5146-9F05-321CC8817212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3417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錄頁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版面配置區 18">
            <a:extLst>
              <a:ext uri="{FF2B5EF4-FFF2-40B4-BE49-F238E27FC236}">
                <a16:creationId xmlns:a16="http://schemas.microsoft.com/office/drawing/2014/main" id="{2DB77C8D-F717-4110-A950-9E626F6045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898" y="1407611"/>
            <a:ext cx="5530343" cy="50200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TW" altLang="en-US" dirty="0"/>
          </a:p>
        </p:txBody>
      </p:sp>
      <p:sp>
        <p:nvSpPr>
          <p:cNvPr id="18" name="文字版面配置區 20">
            <a:extLst>
              <a:ext uri="{FF2B5EF4-FFF2-40B4-BE49-F238E27FC236}">
                <a16:creationId xmlns:a16="http://schemas.microsoft.com/office/drawing/2014/main" id="{5F00DF84-822E-43E2-8C22-C6A8F34D56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4936" y="2314704"/>
            <a:ext cx="5531305" cy="50200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rgbClr val="2692B4"/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TW" altLang="en-US" dirty="0"/>
          </a:p>
        </p:txBody>
      </p:sp>
      <p:sp>
        <p:nvSpPr>
          <p:cNvPr id="24" name="文字版面配置區 22">
            <a:extLst>
              <a:ext uri="{FF2B5EF4-FFF2-40B4-BE49-F238E27FC236}">
                <a16:creationId xmlns:a16="http://schemas.microsoft.com/office/drawing/2014/main" id="{AD95EA34-A965-4308-BC93-F51FFFA2DF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45898" y="3221794"/>
            <a:ext cx="5530343" cy="50201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TW" altLang="en-US" dirty="0"/>
          </a:p>
        </p:txBody>
      </p:sp>
      <p:sp>
        <p:nvSpPr>
          <p:cNvPr id="28" name="文字版面配置區 24">
            <a:extLst>
              <a:ext uri="{FF2B5EF4-FFF2-40B4-BE49-F238E27FC236}">
                <a16:creationId xmlns:a16="http://schemas.microsoft.com/office/drawing/2014/main" id="{6F13EBE4-C905-4E6E-AAEB-93C2B4B3A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5898" y="4128888"/>
            <a:ext cx="5530343" cy="5016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rgbClr val="2692B4"/>
                </a:solidFill>
              </a:defRPr>
            </a:lvl1pPr>
          </a:lstStyle>
          <a:p>
            <a:pPr lvl="0"/>
            <a:endParaRPr lang="zh-TW" altLang="en-US" dirty="0"/>
          </a:p>
        </p:txBody>
      </p:sp>
      <p:sp>
        <p:nvSpPr>
          <p:cNvPr id="29" name="文字版面配置區 18">
            <a:extLst>
              <a:ext uri="{FF2B5EF4-FFF2-40B4-BE49-F238E27FC236}">
                <a16:creationId xmlns:a16="http://schemas.microsoft.com/office/drawing/2014/main" id="{CBCC745B-5E0D-4061-92AD-069268C5C5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7494" y="1407035"/>
            <a:ext cx="924476" cy="50200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01</a:t>
            </a:r>
            <a:endParaRPr lang="zh-TW" altLang="en-US" dirty="0"/>
          </a:p>
        </p:txBody>
      </p:sp>
      <p:sp>
        <p:nvSpPr>
          <p:cNvPr id="30" name="文字版面配置區 18">
            <a:extLst>
              <a:ext uri="{FF2B5EF4-FFF2-40B4-BE49-F238E27FC236}">
                <a16:creationId xmlns:a16="http://schemas.microsoft.com/office/drawing/2014/main" id="{6CBD3D7F-8B3F-49BA-BA20-FF81AE5E29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7494" y="2314093"/>
            <a:ext cx="924476" cy="50200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rgbClr val="2692B4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31" name="文字版面配置區 18">
            <a:extLst>
              <a:ext uri="{FF2B5EF4-FFF2-40B4-BE49-F238E27FC236}">
                <a16:creationId xmlns:a16="http://schemas.microsoft.com/office/drawing/2014/main" id="{BCC2185C-1E50-44C9-8A73-2BAAFE52ED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47494" y="3221149"/>
            <a:ext cx="924476" cy="50200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03</a:t>
            </a:r>
            <a:endParaRPr lang="zh-TW" altLang="en-US" dirty="0"/>
          </a:p>
        </p:txBody>
      </p:sp>
      <p:sp>
        <p:nvSpPr>
          <p:cNvPr id="32" name="文字版面配置區 18">
            <a:extLst>
              <a:ext uri="{FF2B5EF4-FFF2-40B4-BE49-F238E27FC236}">
                <a16:creationId xmlns:a16="http://schemas.microsoft.com/office/drawing/2014/main" id="{C283E461-EE9B-48B5-9563-8491FBA84E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47494" y="4128206"/>
            <a:ext cx="924476" cy="50200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rgbClr val="2692B4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04</a:t>
            </a:r>
            <a:endParaRPr lang="zh-TW" altLang="en-US" dirty="0"/>
          </a:p>
        </p:txBody>
      </p:sp>
      <p:sp>
        <p:nvSpPr>
          <p:cNvPr id="33" name="文字版面配置區 18">
            <a:extLst>
              <a:ext uri="{FF2B5EF4-FFF2-40B4-BE49-F238E27FC236}">
                <a16:creationId xmlns:a16="http://schemas.microsoft.com/office/drawing/2014/main" id="{17F7D017-940F-46D8-B95A-C14758C069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47494" y="5035263"/>
            <a:ext cx="924476" cy="50200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05</a:t>
            </a:r>
            <a:endParaRPr lang="zh-TW" altLang="en-US" dirty="0"/>
          </a:p>
        </p:txBody>
      </p:sp>
      <p:sp>
        <p:nvSpPr>
          <p:cNvPr id="21" name="文字版面配置區 22">
            <a:extLst>
              <a:ext uri="{FF2B5EF4-FFF2-40B4-BE49-F238E27FC236}">
                <a16:creationId xmlns:a16="http://schemas.microsoft.com/office/drawing/2014/main" id="{60FF2F89-A52E-4B92-8BA0-14971C86FBC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44935" y="5035262"/>
            <a:ext cx="5530343" cy="50201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TW" altLang="en-US" dirty="0"/>
          </a:p>
        </p:txBody>
      </p:sp>
      <p:sp>
        <p:nvSpPr>
          <p:cNvPr id="23" name="文字版面配置區 2">
            <a:extLst>
              <a:ext uri="{FF2B5EF4-FFF2-40B4-BE49-F238E27FC236}">
                <a16:creationId xmlns:a16="http://schemas.microsoft.com/office/drawing/2014/main" id="{2CBF705C-4CAD-4104-AEE9-A9278A8E41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26621" y="2718379"/>
            <a:ext cx="1643305" cy="710621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zh-TW" altLang="en-US" dirty="0"/>
              <a:t>目錄</a:t>
            </a:r>
          </a:p>
        </p:txBody>
      </p:sp>
      <p:sp>
        <p:nvSpPr>
          <p:cNvPr id="25" name="文字版面配置區 4">
            <a:extLst>
              <a:ext uri="{FF2B5EF4-FFF2-40B4-BE49-F238E27FC236}">
                <a16:creationId xmlns:a16="http://schemas.microsoft.com/office/drawing/2014/main" id="{3F73302C-E2B5-4ED0-952C-6370B8AE62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42730" y="3289124"/>
            <a:ext cx="1848171" cy="50200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 spc="0">
                <a:solidFill>
                  <a:srgbClr val="D5EEEF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sz="2000" dirty="0">
                <a:solidFill>
                  <a:srgbClr val="D5EEEF"/>
                </a:solidFill>
              </a:rPr>
              <a:t>CONTENTS</a:t>
            </a:r>
            <a:endParaRPr lang="zh-TW" altLang="en-US" sz="2000" dirty="0">
              <a:solidFill>
                <a:srgbClr val="D5EEEF"/>
              </a:solidFill>
            </a:endParaRPr>
          </a:p>
          <a:p>
            <a:pPr lvl="0"/>
            <a:endParaRPr lang="zh-TW" alt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6027DE73-963A-4A11-900F-5007E35E3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3558" y="6454365"/>
            <a:ext cx="728116" cy="461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2692B4"/>
                </a:solidFill>
                <a:latin typeface="+mj-lt"/>
                <a:ea typeface="Microsoft JhengHei" panose="020B0604030504040204" pitchFamily="34" charset="-120"/>
              </a:defRPr>
            </a:lvl1pPr>
          </a:lstStyle>
          <a:p>
            <a:fld id="{347ED145-AFDC-5146-9F05-321CC8817212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E961AECB-21D8-484C-AD0B-2CAB296BB2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78114" y="0"/>
            <a:ext cx="1487424" cy="6857999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01D0DE0A-57DD-4829-801C-407C24997C6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7897" y="181344"/>
            <a:ext cx="2124264" cy="375640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A99A08BF-0F01-4ABB-BFB6-0511EB94D9EF}"/>
              </a:ext>
            </a:extLst>
          </p:cNvPr>
          <p:cNvSpPr/>
          <p:nvPr userDrawn="1"/>
        </p:nvSpPr>
        <p:spPr>
          <a:xfrm>
            <a:off x="1366982" y="6483114"/>
            <a:ext cx="9211680" cy="2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800" dirty="0">
                <a:latin typeface="+mj-lt"/>
                <a:cs typeface="Calibri" panose="020F0502020204030204" pitchFamily="34" charset="0"/>
              </a:rPr>
              <a:t>                                </a:t>
            </a:r>
            <a:r>
              <a:rPr lang="en-US" altLang="zh-TW" sz="800" dirty="0">
                <a:latin typeface="+mj-lt"/>
                <a:cs typeface="Calibri" panose="020F0502020204030204" pitchFamily="34" charset="0"/>
              </a:rPr>
              <a:t>■</a:t>
            </a:r>
            <a:r>
              <a:rPr lang="zh-TW" altLang="en-US" sz="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zh-TW" sz="800" dirty="0">
                <a:latin typeface="+mj-lt"/>
                <a:cs typeface="Calibri" panose="020F0502020204030204" pitchFamily="34" charset="0"/>
              </a:rPr>
              <a:t>Strictly Confidential </a:t>
            </a:r>
            <a:r>
              <a:rPr lang="zh-TW" altLang="en-US" sz="800" dirty="0">
                <a:latin typeface="+mj-lt"/>
                <a:cs typeface="Calibri" panose="020F0502020204030204" pitchFamily="34" charset="0"/>
              </a:rPr>
              <a:t>   </a:t>
            </a:r>
            <a:r>
              <a:rPr lang="en-US" altLang="zh-TW" sz="800" dirty="0">
                <a:latin typeface="+mj-lt"/>
                <a:cs typeface="Calibri" panose="020F0502020204030204" pitchFamily="34" charset="0"/>
              </a:rPr>
              <a:t> </a:t>
            </a:r>
            <a:r>
              <a:rPr lang="zh-TW" altLang="en-US" sz="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zh-TW" sz="800" dirty="0">
                <a:latin typeface="+mj-lt"/>
                <a:cs typeface="Calibri" panose="020F0502020204030204" pitchFamily="34" charset="0"/>
              </a:rPr>
              <a:t>□ Confidential     </a:t>
            </a:r>
            <a:r>
              <a:rPr lang="zh-TW" altLang="en-US" sz="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zh-TW" sz="800" dirty="0">
                <a:latin typeface="+mj-lt"/>
                <a:cs typeface="Calibri" panose="020F0502020204030204" pitchFamily="34" charset="0"/>
              </a:rPr>
              <a:t>□</a:t>
            </a:r>
            <a:r>
              <a:rPr lang="zh-TW" altLang="en-US" sz="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zh-TW" sz="800" dirty="0">
                <a:latin typeface="+mj-lt"/>
                <a:cs typeface="Calibri" panose="020F0502020204030204" pitchFamily="34" charset="0"/>
              </a:rPr>
              <a:t>Restricted</a:t>
            </a:r>
            <a:r>
              <a:rPr lang="zh-TW" altLang="en-US" sz="800" dirty="0">
                <a:latin typeface="+mj-lt"/>
                <a:cs typeface="Calibri" panose="020F0502020204030204" pitchFamily="34" charset="0"/>
              </a:rPr>
              <a:t>     </a:t>
            </a:r>
            <a:r>
              <a:rPr lang="en-US" altLang="zh-TW" sz="800" dirty="0">
                <a:latin typeface="+mj-lt"/>
                <a:cs typeface="Calibri" panose="020F0502020204030204" pitchFamily="34" charset="0"/>
              </a:rPr>
              <a:t>Do not reproduce without permission.</a:t>
            </a:r>
            <a:r>
              <a:rPr lang="zh-TW" altLang="en-US" sz="800" dirty="0">
                <a:latin typeface="+mj-lt"/>
                <a:cs typeface="Calibri" panose="020F0502020204030204" pitchFamily="34" charset="0"/>
              </a:rPr>
              <a:t>      </a:t>
            </a:r>
            <a:r>
              <a:rPr lang="en-US" altLang="zh-TW" sz="800" dirty="0">
                <a:latin typeface="+mj-lt"/>
                <a:cs typeface="Calibri" panose="020F0502020204030204" pitchFamily="34" charset="0"/>
              </a:rPr>
              <a:t>©Sino-American Silicon Products Inc.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2561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分頁標題頁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字版面配置區 12">
            <a:extLst>
              <a:ext uri="{FF2B5EF4-FFF2-40B4-BE49-F238E27FC236}">
                <a16:creationId xmlns:a16="http://schemas.microsoft.com/office/drawing/2014/main" id="{597E9FA8-F591-4386-A486-9B9A611D32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82158" y="1736598"/>
            <a:ext cx="10267197" cy="41944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zh-TW" altLang="en-US" sz="2400" dirty="0"/>
              <a:t>標題大綱內容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C9565B7-D7BF-4A98-AA01-019582F6D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3558" y="6454365"/>
            <a:ext cx="728116" cy="461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2692B4"/>
                </a:solidFill>
                <a:latin typeface="+mj-lt"/>
                <a:ea typeface="Microsoft JhengHei" panose="020B0604030504040204" pitchFamily="34" charset="-120"/>
              </a:defRPr>
            </a:lvl1pPr>
          </a:lstStyle>
          <a:p>
            <a:fld id="{347ED145-AFDC-5146-9F05-321CC8817212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A4961E8A-21B9-4E46-BDFC-D95919BEF6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78114" y="0"/>
            <a:ext cx="1487424" cy="6857999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E7903CE-EDEE-4DC9-A4F4-592762E8AA04}"/>
              </a:ext>
            </a:extLst>
          </p:cNvPr>
          <p:cNvSpPr/>
          <p:nvPr userDrawn="1"/>
        </p:nvSpPr>
        <p:spPr>
          <a:xfrm>
            <a:off x="0" y="850406"/>
            <a:ext cx="10267197" cy="645885"/>
          </a:xfrm>
          <a:prstGeom prst="rect">
            <a:avLst/>
          </a:prstGeom>
          <a:gradFill flip="none" rotWithShape="1">
            <a:gsLst>
              <a:gs pos="50000">
                <a:srgbClr val="92C5B2"/>
              </a:gs>
              <a:gs pos="0">
                <a:srgbClr val="37957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/>
          </a:p>
        </p:txBody>
      </p:sp>
      <p:sp>
        <p:nvSpPr>
          <p:cNvPr id="23" name="文字版面配置區 18">
            <a:extLst>
              <a:ext uri="{FF2B5EF4-FFF2-40B4-BE49-F238E27FC236}">
                <a16:creationId xmlns:a16="http://schemas.microsoft.com/office/drawing/2014/main" id="{F47A2899-BAF7-4AAC-BB9E-5EC16BA4A4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978" y="953055"/>
            <a:ext cx="5413668" cy="56911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rgbClr val="FFFFFD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/>
              <a:t>分頁標題</a:t>
            </a:r>
          </a:p>
        </p:txBody>
      </p:sp>
      <p:sp>
        <p:nvSpPr>
          <p:cNvPr id="26" name="文字版面配置區 18">
            <a:extLst>
              <a:ext uri="{FF2B5EF4-FFF2-40B4-BE49-F238E27FC236}">
                <a16:creationId xmlns:a16="http://schemas.microsoft.com/office/drawing/2014/main" id="{4575F7CA-B077-42FD-BF22-0DDEA5298F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6978" y="325919"/>
            <a:ext cx="5413668" cy="6271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spc="300">
                <a:solidFill>
                  <a:srgbClr val="1E7874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01</a:t>
            </a:r>
            <a:endParaRPr lang="zh-TW" altLang="en-US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97F6E44-2EF1-4213-95D6-FD281509A072}"/>
              </a:ext>
            </a:extLst>
          </p:cNvPr>
          <p:cNvSpPr/>
          <p:nvPr userDrawn="1"/>
        </p:nvSpPr>
        <p:spPr>
          <a:xfrm>
            <a:off x="888502" y="1744860"/>
            <a:ext cx="60959" cy="1854876"/>
          </a:xfrm>
          <a:prstGeom prst="rect">
            <a:avLst/>
          </a:prstGeom>
          <a:solidFill>
            <a:srgbClr val="5F7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0B85D766-1942-4930-8882-52C8107E14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7897" y="181344"/>
            <a:ext cx="2124264" cy="37564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E90F9B18-367C-49EF-972D-DBF0750182B3}"/>
              </a:ext>
            </a:extLst>
          </p:cNvPr>
          <p:cNvSpPr/>
          <p:nvPr userDrawn="1"/>
        </p:nvSpPr>
        <p:spPr>
          <a:xfrm>
            <a:off x="1366982" y="6483114"/>
            <a:ext cx="9211680" cy="2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800" dirty="0">
                <a:latin typeface="+mj-lt"/>
                <a:cs typeface="Calibri" panose="020F0502020204030204" pitchFamily="34" charset="0"/>
              </a:rPr>
              <a:t>                                </a:t>
            </a:r>
            <a:r>
              <a:rPr lang="en-US" altLang="zh-TW" sz="800" dirty="0">
                <a:latin typeface="+mj-lt"/>
                <a:cs typeface="Calibri" panose="020F0502020204030204" pitchFamily="34" charset="0"/>
              </a:rPr>
              <a:t>■</a:t>
            </a:r>
            <a:r>
              <a:rPr lang="zh-TW" altLang="en-US" sz="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zh-TW" sz="800" dirty="0">
                <a:latin typeface="+mj-lt"/>
                <a:cs typeface="Calibri" panose="020F0502020204030204" pitchFamily="34" charset="0"/>
              </a:rPr>
              <a:t>Strictly Confidential </a:t>
            </a:r>
            <a:r>
              <a:rPr lang="zh-TW" altLang="en-US" sz="800" dirty="0">
                <a:latin typeface="+mj-lt"/>
                <a:cs typeface="Calibri" panose="020F0502020204030204" pitchFamily="34" charset="0"/>
              </a:rPr>
              <a:t>   </a:t>
            </a:r>
            <a:r>
              <a:rPr lang="en-US" altLang="zh-TW" sz="800" dirty="0">
                <a:latin typeface="+mj-lt"/>
                <a:cs typeface="Calibri" panose="020F0502020204030204" pitchFamily="34" charset="0"/>
              </a:rPr>
              <a:t> </a:t>
            </a:r>
            <a:r>
              <a:rPr lang="zh-TW" altLang="en-US" sz="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zh-TW" sz="800" dirty="0">
                <a:latin typeface="+mj-lt"/>
                <a:cs typeface="Calibri" panose="020F0502020204030204" pitchFamily="34" charset="0"/>
              </a:rPr>
              <a:t>□ Confidential     </a:t>
            </a:r>
            <a:r>
              <a:rPr lang="zh-TW" altLang="en-US" sz="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zh-TW" sz="800" dirty="0">
                <a:latin typeface="+mj-lt"/>
                <a:cs typeface="Calibri" panose="020F0502020204030204" pitchFamily="34" charset="0"/>
              </a:rPr>
              <a:t>□</a:t>
            </a:r>
            <a:r>
              <a:rPr lang="zh-TW" altLang="en-US" sz="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zh-TW" sz="800" dirty="0">
                <a:latin typeface="+mj-lt"/>
                <a:cs typeface="Calibri" panose="020F0502020204030204" pitchFamily="34" charset="0"/>
              </a:rPr>
              <a:t>Restricted</a:t>
            </a:r>
            <a:r>
              <a:rPr lang="zh-TW" altLang="en-US" sz="800" dirty="0">
                <a:latin typeface="+mj-lt"/>
                <a:cs typeface="Calibri" panose="020F0502020204030204" pitchFamily="34" charset="0"/>
              </a:rPr>
              <a:t>     </a:t>
            </a:r>
            <a:r>
              <a:rPr lang="en-US" altLang="zh-TW" sz="800" dirty="0">
                <a:latin typeface="+mj-lt"/>
                <a:cs typeface="Calibri" panose="020F0502020204030204" pitchFamily="34" charset="0"/>
              </a:rPr>
              <a:t>Do not reproduce without permission.</a:t>
            </a:r>
            <a:r>
              <a:rPr lang="zh-TW" altLang="en-US" sz="800" dirty="0">
                <a:latin typeface="+mj-lt"/>
                <a:cs typeface="Calibri" panose="020F0502020204030204" pitchFamily="34" charset="0"/>
              </a:rPr>
              <a:t>      </a:t>
            </a:r>
            <a:r>
              <a:rPr lang="en-US" altLang="zh-TW" sz="800" dirty="0">
                <a:latin typeface="+mj-lt"/>
                <a:cs typeface="Calibri" panose="020F0502020204030204" pitchFamily="34" charset="0"/>
              </a:rPr>
              <a:t>©Sino-American Silicon Products Inc.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325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分頁標題頁-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17A2ACF4-25BB-4518-A4E1-6CD946DE7DBF}"/>
              </a:ext>
            </a:extLst>
          </p:cNvPr>
          <p:cNvSpPr/>
          <p:nvPr userDrawn="1"/>
        </p:nvSpPr>
        <p:spPr>
          <a:xfrm>
            <a:off x="0" y="1574276"/>
            <a:ext cx="6901838" cy="878076"/>
          </a:xfrm>
          <a:prstGeom prst="rect">
            <a:avLst/>
          </a:prstGeom>
          <a:gradFill flip="none" rotWithShape="1">
            <a:gsLst>
              <a:gs pos="50000">
                <a:srgbClr val="92C5B2"/>
              </a:gs>
              <a:gs pos="0">
                <a:srgbClr val="37957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C9565B7-D7BF-4A98-AA01-019582F6D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3558" y="6454365"/>
            <a:ext cx="728116" cy="461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2692B4"/>
                </a:solidFill>
                <a:latin typeface="+mj-lt"/>
                <a:ea typeface="Microsoft JhengHei" panose="020B0604030504040204" pitchFamily="34" charset="-120"/>
              </a:defRPr>
            </a:lvl1pPr>
          </a:lstStyle>
          <a:p>
            <a:fld id="{347ED145-AFDC-5146-9F05-321CC8817212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A4961E8A-21B9-4E46-BDFC-D95919BEF6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78114" y="0"/>
            <a:ext cx="1487424" cy="6857999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0B85D766-1942-4930-8882-52C8107E14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7897" y="181344"/>
            <a:ext cx="2124264" cy="37564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E90F9B18-367C-49EF-972D-DBF0750182B3}"/>
              </a:ext>
            </a:extLst>
          </p:cNvPr>
          <p:cNvSpPr/>
          <p:nvPr userDrawn="1"/>
        </p:nvSpPr>
        <p:spPr>
          <a:xfrm>
            <a:off x="1366982" y="6483114"/>
            <a:ext cx="9211680" cy="2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800" dirty="0">
                <a:latin typeface="+mj-lt"/>
                <a:cs typeface="Calibri" panose="020F0502020204030204" pitchFamily="34" charset="0"/>
              </a:rPr>
              <a:t>                                </a:t>
            </a:r>
            <a:r>
              <a:rPr lang="en-US" altLang="zh-TW" sz="800" dirty="0">
                <a:latin typeface="+mj-lt"/>
                <a:cs typeface="Calibri" panose="020F0502020204030204" pitchFamily="34" charset="0"/>
              </a:rPr>
              <a:t>■</a:t>
            </a:r>
            <a:r>
              <a:rPr lang="zh-TW" altLang="en-US" sz="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zh-TW" sz="800" dirty="0">
                <a:latin typeface="+mj-lt"/>
                <a:cs typeface="Calibri" panose="020F0502020204030204" pitchFamily="34" charset="0"/>
              </a:rPr>
              <a:t>Strictly Confidential </a:t>
            </a:r>
            <a:r>
              <a:rPr lang="zh-TW" altLang="en-US" sz="800" dirty="0">
                <a:latin typeface="+mj-lt"/>
                <a:cs typeface="Calibri" panose="020F0502020204030204" pitchFamily="34" charset="0"/>
              </a:rPr>
              <a:t>   </a:t>
            </a:r>
            <a:r>
              <a:rPr lang="en-US" altLang="zh-TW" sz="800" dirty="0">
                <a:latin typeface="+mj-lt"/>
                <a:cs typeface="Calibri" panose="020F0502020204030204" pitchFamily="34" charset="0"/>
              </a:rPr>
              <a:t> </a:t>
            </a:r>
            <a:r>
              <a:rPr lang="zh-TW" altLang="en-US" sz="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zh-TW" sz="800" dirty="0">
                <a:latin typeface="+mj-lt"/>
                <a:cs typeface="Calibri" panose="020F0502020204030204" pitchFamily="34" charset="0"/>
              </a:rPr>
              <a:t>□ Confidential     </a:t>
            </a:r>
            <a:r>
              <a:rPr lang="zh-TW" altLang="en-US" sz="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zh-TW" sz="800" dirty="0">
                <a:latin typeface="+mj-lt"/>
                <a:cs typeface="Calibri" panose="020F0502020204030204" pitchFamily="34" charset="0"/>
              </a:rPr>
              <a:t>□</a:t>
            </a:r>
            <a:r>
              <a:rPr lang="zh-TW" altLang="en-US" sz="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zh-TW" sz="800" dirty="0">
                <a:latin typeface="+mj-lt"/>
                <a:cs typeface="Calibri" panose="020F0502020204030204" pitchFamily="34" charset="0"/>
              </a:rPr>
              <a:t>Restricted</a:t>
            </a:r>
            <a:r>
              <a:rPr lang="zh-TW" altLang="en-US" sz="800" dirty="0">
                <a:latin typeface="+mj-lt"/>
                <a:cs typeface="Calibri" panose="020F0502020204030204" pitchFamily="34" charset="0"/>
              </a:rPr>
              <a:t>     </a:t>
            </a:r>
            <a:r>
              <a:rPr lang="en-US" altLang="zh-TW" sz="800" dirty="0">
                <a:latin typeface="+mj-lt"/>
                <a:cs typeface="Calibri" panose="020F0502020204030204" pitchFamily="34" charset="0"/>
              </a:rPr>
              <a:t>Do not reproduce without permission.</a:t>
            </a:r>
            <a:r>
              <a:rPr lang="zh-TW" altLang="en-US" sz="800" dirty="0">
                <a:latin typeface="+mj-lt"/>
                <a:cs typeface="Calibri" panose="020F0502020204030204" pitchFamily="34" charset="0"/>
              </a:rPr>
              <a:t>      </a:t>
            </a:r>
            <a:r>
              <a:rPr lang="en-US" altLang="zh-TW" sz="800" dirty="0">
                <a:latin typeface="+mj-lt"/>
                <a:cs typeface="Calibri" panose="020F0502020204030204" pitchFamily="34" charset="0"/>
              </a:rPr>
              <a:t>©Sino-American Silicon Products Inc.  All rights reserved.</a:t>
            </a:r>
          </a:p>
        </p:txBody>
      </p:sp>
      <p:sp>
        <p:nvSpPr>
          <p:cNvPr id="12" name="文字版面配置區 18">
            <a:extLst>
              <a:ext uri="{FF2B5EF4-FFF2-40B4-BE49-F238E27FC236}">
                <a16:creationId xmlns:a16="http://schemas.microsoft.com/office/drawing/2014/main" id="{EB81830B-7001-44EA-AC3E-56CF64A32C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8457" y="1649319"/>
            <a:ext cx="1173084" cy="79349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="1" spc="3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01</a:t>
            </a:r>
            <a:endParaRPr lang="zh-TW" altLang="en-US" dirty="0"/>
          </a:p>
        </p:txBody>
      </p:sp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id="{709B9D97-53F3-4F02-A008-6D07224FD2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71366" y="3540295"/>
            <a:ext cx="9542192" cy="23313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zh-TW" altLang="en-US" dirty="0"/>
              <a:t>標題大綱內容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A0D1DC5-6F26-49E5-B898-13DB0957AFEC}"/>
              </a:ext>
            </a:extLst>
          </p:cNvPr>
          <p:cNvSpPr/>
          <p:nvPr userDrawn="1"/>
        </p:nvSpPr>
        <p:spPr>
          <a:xfrm>
            <a:off x="1769889" y="3540295"/>
            <a:ext cx="45719" cy="1854876"/>
          </a:xfrm>
          <a:prstGeom prst="rect">
            <a:avLst/>
          </a:prstGeom>
          <a:solidFill>
            <a:srgbClr val="5F7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版面配置區 18">
            <a:extLst>
              <a:ext uri="{FF2B5EF4-FFF2-40B4-BE49-F238E27FC236}">
                <a16:creationId xmlns:a16="http://schemas.microsoft.com/office/drawing/2014/main" id="{51C65CB0-3468-4D05-BB91-ED9187A962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74042" y="2566044"/>
            <a:ext cx="9539516" cy="72552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397364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/>
              <a:t>分頁標題</a:t>
            </a:r>
          </a:p>
        </p:txBody>
      </p:sp>
    </p:spTree>
    <p:extLst>
      <p:ext uri="{BB962C8B-B14F-4D97-AF65-F5344CB8AC3E}">
        <p14:creationId xmlns:p14="http://schemas.microsoft.com/office/powerpoint/2010/main" val="174467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圖表版面配置區 7">
            <a:extLst>
              <a:ext uri="{FF2B5EF4-FFF2-40B4-BE49-F238E27FC236}">
                <a16:creationId xmlns:a16="http://schemas.microsoft.com/office/drawing/2014/main" id="{24BD3466-3ACD-43DF-867A-D68F8E619C7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13280" y="1324709"/>
            <a:ext cx="10552649" cy="49283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85653"/>
                </a:solidFill>
              </a:defRPr>
            </a:lvl1pPr>
          </a:lstStyle>
          <a:p>
            <a:r>
              <a:rPr kumimoji="1" lang="zh-TW" altLang="en-US" dirty="0"/>
              <a:t>按一下圖示以新增圖表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2543317-69F4-154C-9B46-53AE095B5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280" y="578748"/>
            <a:ext cx="8981213" cy="5393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4B78F-75C7-43CE-A313-7C112C3DC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3558" y="6454365"/>
            <a:ext cx="728116" cy="461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2692B4"/>
                </a:solidFill>
                <a:latin typeface="+mj-lt"/>
                <a:ea typeface="Microsoft JhengHei" panose="020B0604030504040204" pitchFamily="34" charset="-120"/>
              </a:defRPr>
            </a:lvl1pPr>
          </a:lstStyle>
          <a:p>
            <a:fld id="{347ED145-AFDC-5146-9F05-321CC8817212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614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表格版面配置區 5">
            <a:extLst>
              <a:ext uri="{FF2B5EF4-FFF2-40B4-BE49-F238E27FC236}">
                <a16:creationId xmlns:a16="http://schemas.microsoft.com/office/drawing/2014/main" id="{4FD1B024-1D18-406F-AD86-F21C768770EF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913280" y="1336431"/>
            <a:ext cx="10552648" cy="49165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85653"/>
                </a:solidFill>
              </a:defRPr>
            </a:lvl1pPr>
          </a:lstStyle>
          <a:p>
            <a:r>
              <a:rPr kumimoji="1" lang="zh-TW" altLang="en-US" dirty="0"/>
              <a:t>按一下圖示以新增表格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CF248-268A-4802-A910-FE2FBD00E7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3558" y="6454365"/>
            <a:ext cx="728116" cy="461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2692B4"/>
                </a:solidFill>
                <a:latin typeface="+mj-lt"/>
                <a:ea typeface="Microsoft JhengHei" panose="020B0604030504040204" pitchFamily="34" charset="-120"/>
              </a:defRPr>
            </a:lvl1pPr>
          </a:lstStyle>
          <a:p>
            <a:fld id="{347ED145-AFDC-5146-9F05-321CC8817212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5DD975D-F302-4E5B-97E6-98B501927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280" y="578748"/>
            <a:ext cx="8981213" cy="5393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89773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版面配置區 4">
            <a:extLst>
              <a:ext uri="{FF2B5EF4-FFF2-40B4-BE49-F238E27FC236}">
                <a16:creationId xmlns:a16="http://schemas.microsoft.com/office/drawing/2014/main" id="{D5E05C84-BE00-41B2-8D4D-0A793D969B4B}"/>
              </a:ext>
            </a:extLst>
          </p:cNvPr>
          <p:cNvSpPr>
            <a:spLocks noGrp="1"/>
          </p:cNvSpPr>
          <p:nvPr>
            <p:ph type="dgm" sz="quarter" idx="12"/>
          </p:nvPr>
        </p:nvSpPr>
        <p:spPr>
          <a:xfrm>
            <a:off x="913278" y="1348155"/>
            <a:ext cx="10552649" cy="4904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85653"/>
                </a:solidFill>
              </a:defRPr>
            </a:lvl1pPr>
          </a:lstStyle>
          <a:p>
            <a:r>
              <a:rPr kumimoji="1" lang="zh-TW" altLang="en-US" dirty="0"/>
              <a:t>按一下圖示以新增 </a:t>
            </a:r>
            <a:r>
              <a:rPr kumimoji="1" lang="en-US" altLang="zh-TW" dirty="0"/>
              <a:t>SmartArt </a:t>
            </a:r>
            <a:r>
              <a:rPr kumimoji="1" lang="zh-TW" altLang="en-US" dirty="0"/>
              <a:t>圖形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A1899-CF7E-4EF8-8DAF-8CAE4AD59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3558" y="6454365"/>
            <a:ext cx="728116" cy="461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2692B4"/>
                </a:solidFill>
                <a:latin typeface="+mj-lt"/>
                <a:ea typeface="Microsoft JhengHei" panose="020B0604030504040204" pitchFamily="34" charset="-120"/>
              </a:defRPr>
            </a:lvl1pPr>
          </a:lstStyle>
          <a:p>
            <a:fld id="{347ED145-AFDC-5146-9F05-321CC8817212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F0AB64EE-A7B9-4325-98E1-2186FDCBD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278" y="578748"/>
            <a:ext cx="8981215" cy="5393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09228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5">
            <a:extLst>
              <a:ext uri="{FF2B5EF4-FFF2-40B4-BE49-F238E27FC236}">
                <a16:creationId xmlns:a16="http://schemas.microsoft.com/office/drawing/2014/main" id="{9FEA2EED-0346-4DE0-970D-C70E23189D5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3277" y="1348155"/>
            <a:ext cx="10552649" cy="4904863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2400">
                <a:solidFill>
                  <a:srgbClr val="485653"/>
                </a:solidFill>
              </a:defRPr>
            </a:lvl1pPr>
            <a:lvl2pPr>
              <a:lnSpc>
                <a:spcPct val="150000"/>
              </a:lnSpc>
              <a:spcBef>
                <a:spcPts val="0"/>
              </a:spcBef>
              <a:defRPr sz="2000">
                <a:solidFill>
                  <a:srgbClr val="485653"/>
                </a:solidFill>
              </a:defRPr>
            </a:lvl2pPr>
            <a:lvl3pPr>
              <a:lnSpc>
                <a:spcPct val="150000"/>
              </a:lnSpc>
              <a:spcBef>
                <a:spcPts val="0"/>
              </a:spcBef>
              <a:defRPr sz="2000">
                <a:solidFill>
                  <a:srgbClr val="485653"/>
                </a:solidFill>
              </a:defRPr>
            </a:lvl3pPr>
            <a:lvl4pPr>
              <a:lnSpc>
                <a:spcPct val="150000"/>
              </a:lnSpc>
              <a:spcBef>
                <a:spcPts val="0"/>
              </a:spcBef>
              <a:defRPr sz="2000">
                <a:solidFill>
                  <a:srgbClr val="485653"/>
                </a:solidFill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2000">
                <a:solidFill>
                  <a:srgbClr val="485653"/>
                </a:solidFill>
              </a:defRPr>
            </a:lvl5pPr>
          </a:lstStyle>
          <a:p>
            <a:pPr lvl="0"/>
            <a:r>
              <a:rPr kumimoji="1" lang="zh-TW" altLang="en-US" dirty="0"/>
              <a:t>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  <a:p>
            <a:pPr lvl="0"/>
            <a:endParaRPr kumimoji="1" lang="zh-TW" alt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111F25-C4C1-4750-B7EB-17AB19A15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3558" y="6454365"/>
            <a:ext cx="728116" cy="461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2692B4"/>
                </a:solidFill>
                <a:latin typeface="+mj-lt"/>
                <a:ea typeface="Microsoft JhengHei" panose="020B0604030504040204" pitchFamily="34" charset="-120"/>
              </a:defRPr>
            </a:lvl1pPr>
          </a:lstStyle>
          <a:p>
            <a:fld id="{347ED145-AFDC-5146-9F05-321CC8817212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F590FE02-AA5F-466A-AFB7-90632E63A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277" y="578748"/>
            <a:ext cx="8981216" cy="5393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289060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文字-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內容版面配置區 5">
            <a:extLst>
              <a:ext uri="{FF2B5EF4-FFF2-40B4-BE49-F238E27FC236}">
                <a16:creationId xmlns:a16="http://schemas.microsoft.com/office/drawing/2014/main" id="{37E534D1-08AC-4D91-BED7-D67D66507EF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3277" y="1324709"/>
            <a:ext cx="10552649" cy="492830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24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TW" altLang="en-US" dirty="0"/>
              <a:t>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  <a:p>
            <a:pPr lvl="0"/>
            <a:endParaRPr kumimoji="1" lang="zh-TW" altLang="en-US" dirty="0"/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C8A7F1E9-5441-4F30-8BDB-B9222F9B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277" y="578748"/>
            <a:ext cx="8981216" cy="5393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C3BBA5-9DE0-4800-AA5E-ACD5E7C9D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3558" y="6454365"/>
            <a:ext cx="728116" cy="461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+mj-lt"/>
                <a:ea typeface="Microsoft JhengHei" panose="020B0604030504040204" pitchFamily="34" charset="-120"/>
              </a:defRPr>
            </a:lvl1pPr>
          </a:lstStyle>
          <a:p>
            <a:fld id="{347ED145-AFDC-5146-9F05-321CC8817212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7BF30100-FC38-45F0-BC63-D27B717BCA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78114" y="0"/>
            <a:ext cx="1487424" cy="685799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24F8E856-F144-4DC9-A905-B9F4C91789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7897" y="181344"/>
            <a:ext cx="2124264" cy="37564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110BB11A-ABFA-422B-9C5A-8F23123BBEB1}"/>
              </a:ext>
            </a:extLst>
          </p:cNvPr>
          <p:cNvSpPr/>
          <p:nvPr userDrawn="1"/>
        </p:nvSpPr>
        <p:spPr>
          <a:xfrm>
            <a:off x="1366982" y="6483114"/>
            <a:ext cx="9211680" cy="2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8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                               </a:t>
            </a:r>
            <a:r>
              <a:rPr lang="en-US" altLang="zh-TW" sz="8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■</a:t>
            </a:r>
            <a:r>
              <a:rPr lang="zh-TW" altLang="en-US" sz="8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zh-TW" sz="8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Strictly Confidential </a:t>
            </a:r>
            <a:r>
              <a:rPr lang="zh-TW" altLang="en-US" sz="8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  </a:t>
            </a:r>
            <a:r>
              <a:rPr lang="en-US" altLang="zh-TW" sz="8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 </a:t>
            </a:r>
            <a:r>
              <a:rPr lang="zh-TW" altLang="en-US" sz="8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zh-TW" sz="8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□ Confidential     </a:t>
            </a:r>
            <a:r>
              <a:rPr lang="zh-TW" altLang="en-US" sz="8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zh-TW" sz="8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□</a:t>
            </a:r>
            <a:r>
              <a:rPr lang="zh-TW" altLang="en-US" sz="8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zh-TW" sz="8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Restricted</a:t>
            </a:r>
            <a:r>
              <a:rPr lang="zh-TW" altLang="en-US" sz="8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    </a:t>
            </a:r>
            <a:r>
              <a:rPr lang="en-US" altLang="zh-TW" sz="8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Do not reproduce without permission.</a:t>
            </a:r>
            <a:r>
              <a:rPr lang="zh-TW" altLang="en-US" sz="8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     </a:t>
            </a:r>
            <a:r>
              <a:rPr lang="en-US" altLang="zh-TW" sz="8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©Sino-American Silicon Products Inc.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3085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69A2AEF2-4675-426D-B1BF-569C2D23DA63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78114" y="0"/>
            <a:ext cx="1487424" cy="6858000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E98BD7D6-7F69-9849-A85A-04A47E58B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981" y="606451"/>
            <a:ext cx="8714132" cy="539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標題文字示意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5E9EA2D-AF10-114A-8E4B-98E9F8DC317D}"/>
              </a:ext>
            </a:extLst>
          </p:cNvPr>
          <p:cNvSpPr txBox="1">
            <a:spLocks/>
          </p:cNvSpPr>
          <p:nvPr/>
        </p:nvSpPr>
        <p:spPr>
          <a:xfrm>
            <a:off x="11386092" y="5646408"/>
            <a:ext cx="592139" cy="239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b="0" i="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TW" altLang="en-US" sz="80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652F9BE-83A0-9E4A-B254-6BEBA7ED2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6981" y="1336432"/>
            <a:ext cx="9921032" cy="4645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33E23-BFCF-4EB7-BC23-20B9877840CA}"/>
              </a:ext>
            </a:extLst>
          </p:cNvPr>
          <p:cNvSpPr txBox="1">
            <a:spLocks/>
          </p:cNvSpPr>
          <p:nvPr userDrawn="1"/>
        </p:nvSpPr>
        <p:spPr>
          <a:xfrm>
            <a:off x="11386092" y="5646408"/>
            <a:ext cx="592139" cy="239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b="0" i="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TW" altLang="en-US" sz="800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22ABA4D-F0A0-4F90-9891-3D5AE4E6A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3558" y="6454365"/>
            <a:ext cx="728116" cy="461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397364"/>
                </a:solidFill>
                <a:latin typeface="+mj-lt"/>
                <a:ea typeface="Microsoft JhengHei" panose="020B0604030504040204" pitchFamily="34" charset="-120"/>
              </a:defRPr>
            </a:lvl1pPr>
          </a:lstStyle>
          <a:p>
            <a:fld id="{347ED145-AFDC-5146-9F05-321CC8817212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1B612FBE-C3B4-4451-A6F6-AD6C5831D0CE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459" y="120587"/>
            <a:ext cx="2321693" cy="410552"/>
          </a:xfrm>
          <a:prstGeom prst="rect">
            <a:avLst/>
          </a:prstGeom>
        </p:spPr>
      </p:pic>
      <p:pic>
        <p:nvPicPr>
          <p:cNvPr id="5" name="圖片 4" descr="一張含有 字型, 圖形, 文字, 標誌 的圖片&#10;&#10;自動產生的描述">
            <a:extLst>
              <a:ext uri="{FF2B5EF4-FFF2-40B4-BE49-F238E27FC236}">
                <a16:creationId xmlns:a16="http://schemas.microsoft.com/office/drawing/2014/main" id="{9C51C5AB-9F1A-0E04-7BD5-A8B309A40481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1152" y="-27575"/>
            <a:ext cx="2647731" cy="73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41" r:id="rId2"/>
    <p:sldLayoutId id="2147483740" r:id="rId3"/>
    <p:sldLayoutId id="2147483743" r:id="rId4"/>
    <p:sldLayoutId id="2147483729" r:id="rId5"/>
    <p:sldLayoutId id="2147483730" r:id="rId6"/>
    <p:sldLayoutId id="2147483731" r:id="rId7"/>
    <p:sldLayoutId id="2147483732" r:id="rId8"/>
    <p:sldLayoutId id="214748374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4" r:id="rId17"/>
    <p:sldLayoutId id="214748374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accent6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6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6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6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6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gif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B492B353-318C-486B-B804-206B45973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73" y="1555064"/>
            <a:ext cx="7673163" cy="3481195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中美矽晶集團  </a:t>
            </a:r>
            <a:r>
              <a:rPr lang="en-US" altLang="zh-TW" dirty="0"/>
              <a:t>X</a:t>
            </a:r>
            <a:r>
              <a:rPr lang="zh-TW" altLang="en-US" dirty="0"/>
              <a:t>  環球晶圓集團</a:t>
            </a:r>
            <a:br>
              <a:rPr lang="en-US" altLang="zh-TW" dirty="0"/>
            </a:br>
            <a:br>
              <a:rPr lang="en-US" altLang="zh-TW" dirty="0"/>
            </a:br>
            <a:r>
              <a:rPr lang="zh-TW" altLang="en-US" dirty="0"/>
              <a:t>攜手參與</a:t>
            </a:r>
            <a:br>
              <a:rPr lang="en-US" altLang="zh-TW" dirty="0"/>
            </a:br>
            <a:br>
              <a:rPr lang="en-US" altLang="zh-TW" dirty="0"/>
            </a:br>
            <a:r>
              <a:rPr lang="zh-TW" altLang="en-US" dirty="0"/>
              <a:t>「</a:t>
            </a:r>
            <a:r>
              <a:rPr lang="en-US" altLang="zh-TW" dirty="0"/>
              <a:t>0403</a:t>
            </a:r>
            <a:r>
              <a:rPr lang="zh-TW" altLang="en-US" dirty="0"/>
              <a:t>大地震救災捐贈專戶」</a:t>
            </a:r>
            <a:br>
              <a:rPr lang="en-US" altLang="zh-TW" dirty="0"/>
            </a:br>
            <a:r>
              <a:rPr lang="en-US" altLang="zh-TW" dirty="0"/>
              <a:t>~</a:t>
            </a:r>
            <a:r>
              <a:rPr lang="zh-TW" altLang="en-US" dirty="0"/>
              <a:t>傳遞愛與關懷到花蓮</a:t>
            </a:r>
            <a:r>
              <a:rPr lang="en-US" altLang="zh-TW" dirty="0"/>
              <a:t>~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569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13C192E-ADE1-4E39-9CF4-B6468B35A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7ED145-AFDC-5146-9F05-321CC8817212}" type="slidenum">
              <a:rPr lang="zh-TW" altLang="en-US" smtClean="0"/>
              <a:pPr/>
              <a:t>1</a:t>
            </a:fld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73A9727-6DB3-9029-7656-C1BB9B9BFE27}"/>
              </a:ext>
            </a:extLst>
          </p:cNvPr>
          <p:cNvSpPr txBox="1"/>
          <p:nvPr/>
        </p:nvSpPr>
        <p:spPr>
          <a:xfrm>
            <a:off x="348214" y="562150"/>
            <a:ext cx="73098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b="1" dirty="0"/>
              <a:t>【</a:t>
            </a:r>
            <a:r>
              <a:rPr lang="zh-TW" altLang="en-US" sz="2000" b="1" dirty="0"/>
              <a:t>活動主旨</a:t>
            </a:r>
            <a:r>
              <a:rPr lang="en-US" altLang="zh-TW" sz="2000" b="1" dirty="0"/>
              <a:t>】</a:t>
            </a:r>
            <a:endParaRPr lang="zh-TW" altLang="en-US" sz="2000" b="1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67E43B4-C553-209D-0164-30B100EEA7BF}"/>
              </a:ext>
            </a:extLst>
          </p:cNvPr>
          <p:cNvSpPr txBox="1"/>
          <p:nvPr/>
        </p:nvSpPr>
        <p:spPr>
          <a:xfrm>
            <a:off x="348215" y="978768"/>
            <a:ext cx="7560000" cy="1020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TW" sz="1600" dirty="0"/>
              <a:t>4/3</a:t>
            </a:r>
            <a:r>
              <a:rPr lang="zh-TW" altLang="en-US" sz="1600" dirty="0"/>
              <a:t>大地震造成花蓮民間重大災害，迄今逾一個月仍餘震不斷，花蓮縣政府為集中各界力量協助</a:t>
            </a:r>
            <a:r>
              <a:rPr lang="en-US" altLang="zh-TW" sz="1600" dirty="0"/>
              <a:t>4/3</a:t>
            </a:r>
            <a:r>
              <a:rPr lang="zh-TW" altLang="en-US" sz="1600" dirty="0"/>
              <a:t>地震災害，並統籌監督管理重大災害民間賑災捐款，特設置「花蓮縣重大災害民間賑災捐款專戶」，以期使捐款能發揮最大效益。</a:t>
            </a:r>
          </a:p>
        </p:txBody>
      </p:sp>
      <p:pic>
        <p:nvPicPr>
          <p:cNvPr id="10" name="圖片 9" descr="一張含有 文字, 地圖, 螢幕擷取畫面, 圖表 的圖片&#10;&#10;自動產生的描述">
            <a:extLst>
              <a:ext uri="{FF2B5EF4-FFF2-40B4-BE49-F238E27FC236}">
                <a16:creationId xmlns:a16="http://schemas.microsoft.com/office/drawing/2014/main" id="{7432665E-D561-A299-409A-75D209DC0B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4781" y="720019"/>
            <a:ext cx="3125088" cy="1858353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E741FC7A-F575-617B-37B5-9454D5E44890}"/>
              </a:ext>
            </a:extLst>
          </p:cNvPr>
          <p:cNvSpPr txBox="1"/>
          <p:nvPr/>
        </p:nvSpPr>
        <p:spPr>
          <a:xfrm>
            <a:off x="348215" y="2647334"/>
            <a:ext cx="73098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b="1" dirty="0"/>
              <a:t>【</a:t>
            </a:r>
            <a:r>
              <a:rPr lang="zh-TW" altLang="en-US" sz="2000" b="1" dirty="0"/>
              <a:t>參與動機</a:t>
            </a:r>
            <a:r>
              <a:rPr lang="en-US" altLang="zh-TW" sz="2000" b="1" dirty="0"/>
              <a:t>】</a:t>
            </a:r>
            <a:endParaRPr lang="zh-TW" altLang="en-US" sz="2000" b="1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8445CCF3-C156-DE2D-CAB2-C5CD5C1FD061}"/>
              </a:ext>
            </a:extLst>
          </p:cNvPr>
          <p:cNvSpPr txBox="1"/>
          <p:nvPr/>
        </p:nvSpPr>
        <p:spPr>
          <a:xfrm>
            <a:off x="348214" y="3104273"/>
            <a:ext cx="11495571" cy="706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TW" altLang="en-US" sz="1600" dirty="0"/>
              <a:t>中美矽晶集團與環球晶集團秉持「誠信正直、不斷創新、客戶滿意、回饋社會」的經營理念，提供優質的品質、技術與服務，與客戶、供應商一起追求永續經營與成長，為股東及員工創造卓越價值，進而善盡企業社會責任。</a:t>
            </a: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3DB8616E-24A4-52FD-B540-2B7AE6C9C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886" y="3977582"/>
            <a:ext cx="865822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36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16352C0-5970-4BCF-8335-C1388A84E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2209" y="6446144"/>
            <a:ext cx="487181" cy="411856"/>
          </a:xfrm>
        </p:spPr>
        <p:txBody>
          <a:bodyPr/>
          <a:lstStyle/>
          <a:p>
            <a:fld id="{347ED145-AFDC-5146-9F05-321CC8817212}" type="slidenum">
              <a:rPr kumimoji="1" lang="zh-TW" altLang="en-US" smtClean="0"/>
              <a:pPr/>
              <a:t>2</a:t>
            </a:fld>
            <a:endParaRPr kumimoji="1" lang="zh-TW" altLang="en-US" dirty="0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1BD3877D-950B-B7C9-A4D2-85F3D06D3F14}"/>
              </a:ext>
            </a:extLst>
          </p:cNvPr>
          <p:cNvGrpSpPr/>
          <p:nvPr/>
        </p:nvGrpSpPr>
        <p:grpSpPr>
          <a:xfrm>
            <a:off x="82610" y="789865"/>
            <a:ext cx="9023469" cy="5544207"/>
            <a:chOff x="2756424" y="1154784"/>
            <a:chExt cx="9023469" cy="5544207"/>
          </a:xfrm>
        </p:grpSpPr>
        <p:sp>
          <p:nvSpPr>
            <p:cNvPr id="110" name="文字版面配置區 5">
              <a:extLst>
                <a:ext uri="{FF2B5EF4-FFF2-40B4-BE49-F238E27FC236}">
                  <a16:creationId xmlns:a16="http://schemas.microsoft.com/office/drawing/2014/main" id="{24A30BB5-3469-418E-AF2F-5D29D237A6DD}"/>
                </a:ext>
              </a:extLst>
            </p:cNvPr>
            <p:cNvSpPr txBox="1">
              <a:spLocks/>
            </p:cNvSpPr>
            <p:nvPr/>
          </p:nvSpPr>
          <p:spPr>
            <a:xfrm>
              <a:off x="3075853" y="6467135"/>
              <a:ext cx="7908923" cy="231856"/>
            </a:xfrm>
            <a:prstGeom prst="rect">
              <a:avLst/>
            </a:prstGeom>
          </p:spPr>
          <p:txBody>
            <a:bodyPr lIns="0" tIns="0" rIns="0" bIns="0" anchor="b" anchorCtr="0"/>
            <a:lstStyle>
              <a:lvl1pPr marL="228600" indent="-228600" algn="l" defTabSz="957263" rtl="0" eaLnBrk="1" fontAlgn="base" hangingPunct="1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 lang="en-GB" sz="700" i="1" baseline="0" dirty="0" smtClean="0">
                  <a:solidFill>
                    <a:srgbClr val="233960"/>
                  </a:solidFill>
                  <a:latin typeface="+mn-lt"/>
                  <a:ea typeface="MS PGothic" pitchFamily="34" charset="-128"/>
                  <a:cs typeface="Arial Unicode MS" pitchFamily="34" charset="-128"/>
                </a:defRPr>
              </a:lvl1pPr>
              <a:lvl2pPr marL="244475" indent="-242888" algn="l" defTabSz="957263" rtl="0" eaLnBrk="1" fontAlgn="base" hangingPunct="1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20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06400" indent="-160338" algn="l" defTabSz="957263" rtl="0" eaLnBrk="1" fontAlgn="base" hangingPunct="1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547688" indent="-139700" algn="l" defTabSz="957263" rtl="0" eaLnBrk="1" fontAlgn="base" hangingPunct="1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31838" indent="-182563" algn="l" defTabSz="957263" rtl="0" eaLnBrk="1" fontAlgn="base" hangingPunct="1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1189038" indent="-182563" algn="l" defTabSz="957263" rtl="0" eaLnBrk="1" fontAlgn="base" hangingPunct="1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+mn-lt"/>
                </a:defRPr>
              </a:lvl6pPr>
              <a:lvl7pPr marL="1646238" indent="-182563" algn="l" defTabSz="957263" rtl="0" eaLnBrk="1" fontAlgn="base" hangingPunct="1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+mn-lt"/>
                </a:defRPr>
              </a:lvl7pPr>
              <a:lvl8pPr marL="2103438" indent="-182563" algn="l" defTabSz="957263" rtl="0" eaLnBrk="1" fontAlgn="base" hangingPunct="1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+mn-lt"/>
                </a:defRPr>
              </a:lvl8pPr>
              <a:lvl9pPr marL="2560638" indent="-182563" algn="l" defTabSz="957263" rtl="0" eaLnBrk="1" fontAlgn="base" hangingPunct="1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/>
              <a:r>
                <a:rPr lang="zh-TW" altLang="en-US" dirty="0">
                  <a:solidFill>
                    <a:schemeClr val="accent1"/>
                  </a:solidFill>
                  <a:latin typeface="+mj-ea"/>
                  <a:ea typeface="+mj-ea"/>
                  <a:cs typeface="Arial" charset="0"/>
                </a:rPr>
                <a:t>備註：</a:t>
              </a:r>
              <a:endParaRPr lang="en-US" altLang="zh-TW" dirty="0">
                <a:solidFill>
                  <a:schemeClr val="accent1"/>
                </a:solidFill>
                <a:latin typeface="+mj-ea"/>
                <a:ea typeface="+mj-ea"/>
                <a:cs typeface="Arial" charset="0"/>
              </a:endParaRPr>
            </a:p>
            <a:p>
              <a:pPr>
                <a:buFontTx/>
                <a:buAutoNum type="arabicPeriod"/>
              </a:pPr>
              <a:r>
                <a:rPr lang="zh-TW" altLang="en-US" dirty="0">
                  <a:solidFill>
                    <a:schemeClr val="accent1"/>
                  </a:solidFill>
                  <a:latin typeface="+mj-ea"/>
                  <a:ea typeface="+mj-ea"/>
                  <a:cs typeface="Arial" charset="0"/>
                </a:rPr>
                <a:t>實體線為中美矽晶直接投資持有，虛線則為關係企業直接投資持有。</a:t>
              </a:r>
              <a:endParaRPr lang="en-US" altLang="zh-TW" dirty="0">
                <a:solidFill>
                  <a:schemeClr val="accent1"/>
                </a:solidFill>
                <a:latin typeface="+mj-ea"/>
                <a:ea typeface="+mj-ea"/>
                <a:cs typeface="Arial" charset="0"/>
              </a:endParaRPr>
            </a:p>
            <a:p>
              <a:pPr>
                <a:buFontTx/>
                <a:buAutoNum type="arabicPeriod"/>
              </a:pPr>
              <a:r>
                <a:rPr lang="zh-TW" altLang="en-US" dirty="0">
                  <a:solidFill>
                    <a:schemeClr val="accent1"/>
                  </a:solidFill>
                  <a:latin typeface="+mj-ea"/>
                  <a:ea typeface="+mj-ea"/>
                  <a:cs typeface="Arial" charset="0"/>
                </a:rPr>
                <a:t>中美矽晶持有環球晶圓股數：中美矽晶持有環球晶圓之股數</a:t>
              </a:r>
              <a:r>
                <a:rPr lang="en-US" altLang="zh-TW" dirty="0">
                  <a:solidFill>
                    <a:schemeClr val="accent1"/>
                  </a:solidFill>
                  <a:latin typeface="+mj-ea"/>
                  <a:ea typeface="+mj-ea"/>
                  <a:cs typeface="Arial" charset="0"/>
                </a:rPr>
                <a:t>/</a:t>
              </a:r>
              <a:r>
                <a:rPr lang="zh-TW" altLang="en-US" dirty="0">
                  <a:solidFill>
                    <a:schemeClr val="accent1"/>
                  </a:solidFill>
                  <a:latin typeface="+mj-ea"/>
                  <a:ea typeface="+mj-ea"/>
                  <a:cs typeface="Arial" charset="0"/>
                </a:rPr>
                <a:t>環球晶圓總共發行之股數</a:t>
              </a:r>
              <a:endParaRPr lang="en-US" altLang="zh-TW" dirty="0">
                <a:solidFill>
                  <a:schemeClr val="accent1"/>
                </a:solidFill>
                <a:latin typeface="+mj-ea"/>
                <a:ea typeface="+mj-ea"/>
                <a:cs typeface="Arial" charset="0"/>
              </a:endParaRPr>
            </a:p>
            <a:p>
              <a:pPr>
                <a:buFontTx/>
                <a:buAutoNum type="arabicPeriod"/>
              </a:pPr>
              <a:r>
                <a:rPr lang="zh-TW" altLang="en-US" dirty="0">
                  <a:solidFill>
                    <a:schemeClr val="accent1"/>
                  </a:solidFill>
                  <a:latin typeface="+mj-ea"/>
                  <a:ea typeface="+mj-ea"/>
                  <a:cs typeface="Arial" charset="0"/>
                </a:rPr>
                <a:t>各轉投資公司持有股份更新至</a:t>
              </a:r>
              <a:r>
                <a:rPr lang="en-US" altLang="zh-TW" dirty="0">
                  <a:solidFill>
                    <a:schemeClr val="accent1"/>
                  </a:solidFill>
                  <a:latin typeface="+mj-ea"/>
                  <a:ea typeface="+mj-ea"/>
                  <a:cs typeface="Arial" charset="0"/>
                </a:rPr>
                <a:t>2024/2/29</a:t>
              </a:r>
              <a:r>
                <a:rPr lang="zh-TW" altLang="en-US" dirty="0">
                  <a:solidFill>
                    <a:schemeClr val="accent1"/>
                  </a:solidFill>
                  <a:latin typeface="+mj-ea"/>
                  <a:ea typeface="+mj-ea"/>
                  <a:cs typeface="Arial" charset="0"/>
                </a:rPr>
                <a:t>。</a:t>
              </a:r>
              <a:endParaRPr lang="en-US" altLang="zh-TW" dirty="0">
                <a:solidFill>
                  <a:schemeClr val="accent1"/>
                </a:solidFill>
                <a:latin typeface="+mj-ea"/>
                <a:ea typeface="+mj-ea"/>
                <a:cs typeface="Arial" charset="0"/>
              </a:endParaRPr>
            </a:p>
          </p:txBody>
        </p:sp>
        <p:grpSp>
          <p:nvGrpSpPr>
            <p:cNvPr id="48" name="群組 47">
              <a:extLst>
                <a:ext uri="{FF2B5EF4-FFF2-40B4-BE49-F238E27FC236}">
                  <a16:creationId xmlns:a16="http://schemas.microsoft.com/office/drawing/2014/main" id="{4101ED47-D417-FBA2-E64A-1D7CD3758865}"/>
                </a:ext>
              </a:extLst>
            </p:cNvPr>
            <p:cNvGrpSpPr/>
            <p:nvPr/>
          </p:nvGrpSpPr>
          <p:grpSpPr>
            <a:xfrm>
              <a:off x="8285226" y="2422224"/>
              <a:ext cx="3494667" cy="3449084"/>
              <a:chOff x="5387117" y="2147904"/>
              <a:chExt cx="3494667" cy="3449084"/>
            </a:xfrm>
          </p:grpSpPr>
          <p:cxnSp>
            <p:nvCxnSpPr>
              <p:cNvPr id="182" name="Elbow Connector 99">
                <a:extLst>
                  <a:ext uri="{FF2B5EF4-FFF2-40B4-BE49-F238E27FC236}">
                    <a16:creationId xmlns:a16="http://schemas.microsoft.com/office/drawing/2014/main" id="{FF473827-31EF-4615-81E9-E98598FC5906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rot="16200000" flipH="1">
                <a:off x="4925154" y="2833798"/>
                <a:ext cx="1716742" cy="438921"/>
              </a:xfrm>
              <a:prstGeom prst="bentConnector2">
                <a:avLst/>
              </a:prstGeom>
              <a:ln w="19050">
                <a:solidFill>
                  <a:srgbClr val="236F9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Rectangle: Rounded Corners 27">
                <a:extLst>
                  <a:ext uri="{FF2B5EF4-FFF2-40B4-BE49-F238E27FC236}">
                    <a16:creationId xmlns:a16="http://schemas.microsoft.com/office/drawing/2014/main" id="{9033F0A7-BF6E-495B-83CC-B5257990E9FB}"/>
                  </a:ext>
                </a:extLst>
              </p:cNvPr>
              <p:cNvSpPr/>
              <p:nvPr/>
            </p:nvSpPr>
            <p:spPr>
              <a:xfrm>
                <a:off x="5463341" y="2147904"/>
                <a:ext cx="3331141" cy="266434"/>
              </a:xfrm>
              <a:prstGeom prst="roundRect">
                <a:avLst>
                  <a:gd name="adj" fmla="val 34053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Ins="144000" anchor="ctr" anchorCtr="0">
                <a:noAutofit/>
              </a:bodyPr>
              <a:lstStyle/>
              <a:p>
                <a:pPr algn="ctr" defTabSz="914400">
                  <a:lnSpc>
                    <a:spcPct val="90000"/>
                  </a:lnSpc>
                </a:pPr>
                <a:r>
                  <a:rPr lang="zh-TW" altLang="en-US" sz="1400" b="1" dirty="0">
                    <a:solidFill>
                      <a:schemeClr val="accent6">
                        <a:lumMod val="75000"/>
                      </a:schemeClr>
                    </a:solidFill>
                    <a:latin typeface="+mj-ea"/>
                    <a:ea typeface="+mj-ea"/>
                  </a:rPr>
                  <a:t>半導體事業體</a:t>
                </a:r>
              </a:p>
            </p:txBody>
          </p:sp>
          <p:grpSp>
            <p:nvGrpSpPr>
              <p:cNvPr id="44" name="群組 43">
                <a:extLst>
                  <a:ext uri="{FF2B5EF4-FFF2-40B4-BE49-F238E27FC236}">
                    <a16:creationId xmlns:a16="http://schemas.microsoft.com/office/drawing/2014/main" id="{2A788FB5-22EC-D977-4F8F-D27F45FD2447}"/>
                  </a:ext>
                </a:extLst>
              </p:cNvPr>
              <p:cNvGrpSpPr/>
              <p:nvPr/>
            </p:nvGrpSpPr>
            <p:grpSpPr>
              <a:xfrm>
                <a:off x="5387117" y="2663908"/>
                <a:ext cx="3494667" cy="2933080"/>
                <a:chOff x="5134189" y="2732004"/>
                <a:chExt cx="3494667" cy="2933080"/>
              </a:xfrm>
            </p:grpSpPr>
            <p:sp>
              <p:nvSpPr>
                <p:cNvPr id="187" name="矩形: 圓角 186">
                  <a:extLst>
                    <a:ext uri="{FF2B5EF4-FFF2-40B4-BE49-F238E27FC236}">
                      <a16:creationId xmlns:a16="http://schemas.microsoft.com/office/drawing/2014/main" id="{8BA817A4-A4BF-4BB9-8580-88B8C59B818D}"/>
                    </a:ext>
                  </a:extLst>
                </p:cNvPr>
                <p:cNvSpPr/>
                <p:nvPr/>
              </p:nvSpPr>
              <p:spPr>
                <a:xfrm>
                  <a:off x="5161772" y="3735040"/>
                  <a:ext cx="753361" cy="232662"/>
                </a:xfrm>
                <a:prstGeom prst="roundRect">
                  <a:avLst>
                    <a:gd name="adj" fmla="val 0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bg2">
                          <a:lumMod val="10000"/>
                        </a:schemeClr>
                      </a:solidFill>
                      <a:latin typeface="+mj-ea"/>
                      <a:ea typeface="+mj-ea"/>
                    </a:rPr>
                    <a:t>27.62%</a:t>
                  </a:r>
                  <a:endParaRPr lang="zh-TW" altLang="en-US" sz="800" baseline="30000" dirty="0">
                    <a:solidFill>
                      <a:schemeClr val="bg2">
                        <a:lumMod val="10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59" name="矩形: 圓角 158">
                  <a:extLst>
                    <a:ext uri="{FF2B5EF4-FFF2-40B4-BE49-F238E27FC236}">
                      <a16:creationId xmlns:a16="http://schemas.microsoft.com/office/drawing/2014/main" id="{15D0CCAE-A3AE-479D-AA39-EC5DD8ACA406}"/>
                    </a:ext>
                  </a:extLst>
                </p:cNvPr>
                <p:cNvSpPr/>
                <p:nvPr/>
              </p:nvSpPr>
              <p:spPr>
                <a:xfrm>
                  <a:off x="5771879" y="2732004"/>
                  <a:ext cx="1185859" cy="426987"/>
                </a:xfrm>
                <a:prstGeom prst="roundRect">
                  <a:avLst/>
                </a:prstGeom>
                <a:solidFill>
                  <a:srgbClr val="7EC5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 eaLnBrk="0" hangingPunct="0">
                    <a:defRPr/>
                  </a:pPr>
                  <a:r>
                    <a:rPr lang="zh-TW" altLang="en-US" sz="900" b="1" dirty="0">
                      <a:solidFill>
                        <a:srgbClr val="EAEAEA">
                          <a:lumMod val="10000"/>
                        </a:srgbClr>
                      </a:solidFill>
                      <a:latin typeface="+mj-ea"/>
                      <a:ea typeface="+mj-ea"/>
                      <a:cs typeface="Arial" panose="020B0604020202020204" pitchFamily="34" charset="0"/>
                    </a:rPr>
                    <a:t>環球晶圓</a:t>
                  </a:r>
                  <a:endParaRPr lang="en-US" altLang="zh-TW" sz="900" b="1" dirty="0">
                    <a:solidFill>
                      <a:srgbClr val="EAEAEA">
                        <a:lumMod val="10000"/>
                      </a:srgbClr>
                    </a:solidFill>
                    <a:latin typeface="+mj-ea"/>
                    <a:ea typeface="+mj-ea"/>
                    <a:cs typeface="Arial" panose="020B0604020202020204" pitchFamily="34" charset="0"/>
                  </a:endParaRPr>
                </a:p>
                <a:p>
                  <a:pPr lvl="0" algn="ctr" eaLnBrk="0" hangingPunct="0">
                    <a:defRPr/>
                  </a:pPr>
                  <a:r>
                    <a:rPr lang="en-US" altLang="zh-TW" sz="900" b="1" dirty="0">
                      <a:solidFill>
                        <a:srgbClr val="EAEAEA">
                          <a:lumMod val="10000"/>
                        </a:srgbClr>
                      </a:solidFill>
                      <a:latin typeface="+mj-ea"/>
                      <a:ea typeface="+mj-ea"/>
                      <a:cs typeface="Arial" panose="020B0604020202020204" pitchFamily="34" charset="0"/>
                    </a:rPr>
                    <a:t>(6488.TW)</a:t>
                  </a:r>
                </a:p>
              </p:txBody>
            </p:sp>
            <p:pic>
              <p:nvPicPr>
                <p:cNvPr id="164" name="Picture 2" descr="\\ssgfile\S-GWC董事會專用資料夾\018 其他(一般)\LOGO\公司logo\GWC\GWC_logo(透明).gif">
                  <a:extLst>
                    <a:ext uri="{FF2B5EF4-FFF2-40B4-BE49-F238E27FC236}">
                      <a16:creationId xmlns:a16="http://schemas.microsoft.com/office/drawing/2014/main" id="{F8793F4B-437C-451A-AE5C-371EE057543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7048172" y="2803505"/>
                  <a:ext cx="481750" cy="301096"/>
                </a:xfrm>
                <a:prstGeom prst="rect">
                  <a:avLst/>
                </a:prstGeom>
                <a:noFill/>
              </p:spPr>
            </p:pic>
            <p:sp>
              <p:nvSpPr>
                <p:cNvPr id="167" name="矩形: 圓角 166">
                  <a:extLst>
                    <a:ext uri="{FF2B5EF4-FFF2-40B4-BE49-F238E27FC236}">
                      <a16:creationId xmlns:a16="http://schemas.microsoft.com/office/drawing/2014/main" id="{CE2D8F8C-F80A-404F-BA81-A80D668FE649}"/>
                    </a:ext>
                  </a:extLst>
                </p:cNvPr>
                <p:cNvSpPr/>
                <p:nvPr/>
              </p:nvSpPr>
              <p:spPr>
                <a:xfrm>
                  <a:off x="5195976" y="2753791"/>
                  <a:ext cx="691642" cy="228409"/>
                </a:xfrm>
                <a:prstGeom prst="roundRect">
                  <a:avLst>
                    <a:gd name="adj" fmla="val 0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bg2">
                          <a:lumMod val="10000"/>
                        </a:schemeClr>
                      </a:solidFill>
                      <a:latin typeface="+mj-ea"/>
                      <a:ea typeface="+mj-ea"/>
                    </a:rPr>
                    <a:t>51.14%</a:t>
                  </a:r>
                  <a:r>
                    <a:rPr lang="en-US" altLang="zh-TW" sz="500" baseline="30000" dirty="0">
                      <a:solidFill>
                        <a:schemeClr val="bg2">
                          <a:lumMod val="10000"/>
                        </a:schemeClr>
                      </a:solidFill>
                      <a:latin typeface="+mj-ea"/>
                      <a:ea typeface="+mj-ea"/>
                    </a:rPr>
                    <a:t>1</a:t>
                  </a:r>
                  <a:endParaRPr lang="zh-TW" altLang="en-US" sz="800" baseline="30000" dirty="0">
                    <a:solidFill>
                      <a:schemeClr val="bg2">
                        <a:lumMod val="10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68" name="矩形: 圓角 167">
                  <a:extLst>
                    <a:ext uri="{FF2B5EF4-FFF2-40B4-BE49-F238E27FC236}">
                      <a16:creationId xmlns:a16="http://schemas.microsoft.com/office/drawing/2014/main" id="{D9F96883-86FF-4E7E-B6C9-F00F688CD21F}"/>
                    </a:ext>
                  </a:extLst>
                </p:cNvPr>
                <p:cNvSpPr/>
                <p:nvPr/>
              </p:nvSpPr>
              <p:spPr>
                <a:xfrm>
                  <a:off x="5765741" y="3223346"/>
                  <a:ext cx="1209867" cy="426987"/>
                </a:xfrm>
                <a:prstGeom prst="roundRect">
                  <a:avLst/>
                </a:prstGeom>
                <a:solidFill>
                  <a:srgbClr val="59A5C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 eaLnBrk="0" hangingPunct="0">
                    <a:defRPr/>
                  </a:pPr>
                  <a:r>
                    <a:rPr lang="zh-TW" altLang="en-US" sz="900" b="1" dirty="0">
                      <a:solidFill>
                        <a:schemeClr val="bg2">
                          <a:lumMod val="10000"/>
                        </a:schemeClr>
                      </a:solidFill>
                      <a:latin typeface="+mj-ea"/>
                      <a:ea typeface="+mj-ea"/>
                    </a:rPr>
                    <a:t>台灣特品化學</a:t>
                  </a:r>
                  <a:r>
                    <a:rPr lang="en-US" altLang="zh-TW" sz="900" b="1" dirty="0">
                      <a:solidFill>
                        <a:srgbClr val="EAEAEA">
                          <a:lumMod val="10000"/>
                        </a:srgbClr>
                      </a:solidFill>
                      <a:latin typeface="+mj-ea"/>
                      <a:ea typeface="+mj-ea"/>
                      <a:cs typeface="Arial" panose="020B0604020202020204" pitchFamily="34" charset="0"/>
                    </a:rPr>
                    <a:t>(4772.TW)</a:t>
                  </a:r>
                  <a:endParaRPr lang="zh-TW" altLang="en-US" sz="900" b="1" dirty="0">
                    <a:solidFill>
                      <a:schemeClr val="bg2">
                        <a:lumMod val="10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70" name="矩形: 圓角 169">
                  <a:extLst>
                    <a:ext uri="{FF2B5EF4-FFF2-40B4-BE49-F238E27FC236}">
                      <a16:creationId xmlns:a16="http://schemas.microsoft.com/office/drawing/2014/main" id="{7761479F-2345-4FA1-982B-EAEE5D65F3A0}"/>
                    </a:ext>
                  </a:extLst>
                </p:cNvPr>
                <p:cNvSpPr/>
                <p:nvPr/>
              </p:nvSpPr>
              <p:spPr>
                <a:xfrm>
                  <a:off x="5764807" y="3707661"/>
                  <a:ext cx="1210801" cy="426987"/>
                </a:xfrm>
                <a:prstGeom prst="roundRect">
                  <a:avLst/>
                </a:prstGeom>
                <a:solidFill>
                  <a:srgbClr val="9ED3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 eaLnBrk="0" hangingPunct="0">
                    <a:defRPr/>
                  </a:pPr>
                  <a:r>
                    <a:rPr lang="zh-TW" altLang="en-US" sz="900" b="1" dirty="0">
                      <a:solidFill>
                        <a:schemeClr val="bg2">
                          <a:lumMod val="10000"/>
                        </a:schemeClr>
                      </a:solidFill>
                      <a:latin typeface="+mj-ea"/>
                      <a:ea typeface="+mj-ea"/>
                    </a:rPr>
                    <a:t>宏捷科技</a:t>
                  </a:r>
                  <a:endParaRPr lang="en-US" altLang="zh-TW" sz="900" b="1" dirty="0">
                    <a:solidFill>
                      <a:schemeClr val="bg2">
                        <a:lumMod val="10000"/>
                      </a:schemeClr>
                    </a:solidFill>
                    <a:latin typeface="+mj-ea"/>
                    <a:ea typeface="+mj-ea"/>
                  </a:endParaRPr>
                </a:p>
                <a:p>
                  <a:pPr lvl="0" algn="ctr" eaLnBrk="0" hangingPunct="0">
                    <a:defRPr/>
                  </a:pPr>
                  <a:r>
                    <a:rPr lang="en-US" altLang="zh-TW" sz="900" b="1" dirty="0">
                      <a:solidFill>
                        <a:srgbClr val="EAEAEA">
                          <a:lumMod val="10000"/>
                        </a:srgbClr>
                      </a:solidFill>
                      <a:latin typeface="+mj-ea"/>
                      <a:ea typeface="+mj-ea"/>
                      <a:cs typeface="Arial" panose="020B0604020202020204" pitchFamily="34" charset="0"/>
                    </a:rPr>
                    <a:t>(8086.TW)</a:t>
                  </a:r>
                </a:p>
              </p:txBody>
            </p:sp>
            <p:pic>
              <p:nvPicPr>
                <p:cNvPr id="173" name="圖片 172">
                  <a:extLst>
                    <a:ext uri="{FF2B5EF4-FFF2-40B4-BE49-F238E27FC236}">
                      <a16:creationId xmlns:a16="http://schemas.microsoft.com/office/drawing/2014/main" id="{982A6397-C092-4733-810C-D0AEBFC0CC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/>
                <a:stretch/>
              </p:blipFill>
              <p:spPr>
                <a:xfrm>
                  <a:off x="7021203" y="3324073"/>
                  <a:ext cx="472893" cy="183744"/>
                </a:xfrm>
                <a:prstGeom prst="rect">
                  <a:avLst/>
                </a:prstGeom>
              </p:spPr>
            </p:pic>
            <p:pic>
              <p:nvPicPr>
                <p:cNvPr id="177" name="Picture 2">
                  <a:extLst>
                    <a:ext uri="{FF2B5EF4-FFF2-40B4-BE49-F238E27FC236}">
                      <a16:creationId xmlns:a16="http://schemas.microsoft.com/office/drawing/2014/main" id="{D96969B7-9614-40D8-AABB-ABA267D603F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7034410" y="3724223"/>
                  <a:ext cx="442497" cy="3211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5" name="矩形: 圓角 184">
                  <a:extLst>
                    <a:ext uri="{FF2B5EF4-FFF2-40B4-BE49-F238E27FC236}">
                      <a16:creationId xmlns:a16="http://schemas.microsoft.com/office/drawing/2014/main" id="{3874F3E5-B0A8-4270-8801-D040D8CF8F20}"/>
                    </a:ext>
                  </a:extLst>
                </p:cNvPr>
                <p:cNvSpPr/>
                <p:nvPr/>
              </p:nvSpPr>
              <p:spPr>
                <a:xfrm>
                  <a:off x="5195976" y="3220144"/>
                  <a:ext cx="691642" cy="228409"/>
                </a:xfrm>
                <a:prstGeom prst="roundRect">
                  <a:avLst>
                    <a:gd name="adj" fmla="val 0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bg2">
                          <a:lumMod val="10000"/>
                        </a:schemeClr>
                      </a:solidFill>
                      <a:latin typeface="+mj-ea"/>
                      <a:ea typeface="+mj-ea"/>
                    </a:rPr>
                    <a:t>30.09%</a:t>
                  </a:r>
                  <a:endParaRPr lang="zh-TW" altLang="en-US" sz="800" dirty="0">
                    <a:solidFill>
                      <a:schemeClr val="bg2">
                        <a:lumMod val="10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cxnSp>
              <p:nvCxnSpPr>
                <p:cNvPr id="189" name="Elbow Connector 99">
                  <a:extLst>
                    <a:ext uri="{FF2B5EF4-FFF2-40B4-BE49-F238E27FC236}">
                      <a16:creationId xmlns:a16="http://schemas.microsoft.com/office/drawing/2014/main" id="{C2D3C29E-A870-4B7E-85AC-AB131F03AC0B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rot="16200000" flipH="1">
                  <a:off x="4697447" y="4328410"/>
                  <a:ext cx="1658924" cy="434594"/>
                </a:xfrm>
                <a:prstGeom prst="bentConnector2">
                  <a:avLst/>
                </a:prstGeom>
                <a:ln w="19050">
                  <a:solidFill>
                    <a:srgbClr val="236F9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0" name="矩形: 圓角 189">
                  <a:extLst>
                    <a:ext uri="{FF2B5EF4-FFF2-40B4-BE49-F238E27FC236}">
                      <a16:creationId xmlns:a16="http://schemas.microsoft.com/office/drawing/2014/main" id="{ADFCBC34-BD9B-4A1C-A797-6931840622AF}"/>
                    </a:ext>
                  </a:extLst>
                </p:cNvPr>
                <p:cNvSpPr/>
                <p:nvPr/>
              </p:nvSpPr>
              <p:spPr>
                <a:xfrm>
                  <a:off x="5153181" y="4221690"/>
                  <a:ext cx="691642" cy="228409"/>
                </a:xfrm>
                <a:prstGeom prst="roundRect">
                  <a:avLst>
                    <a:gd name="adj" fmla="val 0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bg2">
                          <a:lumMod val="10000"/>
                        </a:schemeClr>
                      </a:solidFill>
                      <a:latin typeface="+mj-ea"/>
                      <a:ea typeface="+mj-ea"/>
                    </a:rPr>
                    <a:t>7.51%</a:t>
                  </a:r>
                  <a:endParaRPr lang="zh-TW" altLang="en-US" sz="800" dirty="0">
                    <a:solidFill>
                      <a:schemeClr val="bg2">
                        <a:lumMod val="10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91" name="矩形: 圓角 190">
                  <a:extLst>
                    <a:ext uri="{FF2B5EF4-FFF2-40B4-BE49-F238E27FC236}">
                      <a16:creationId xmlns:a16="http://schemas.microsoft.com/office/drawing/2014/main" id="{F0D6EB9A-FE5B-48E4-88A8-B94CBBACA0D1}"/>
                    </a:ext>
                  </a:extLst>
                </p:cNvPr>
                <p:cNvSpPr/>
                <p:nvPr/>
              </p:nvSpPr>
              <p:spPr>
                <a:xfrm>
                  <a:off x="5772816" y="4178992"/>
                  <a:ext cx="1202792" cy="426987"/>
                </a:xfrm>
                <a:prstGeom prst="roundRect">
                  <a:avLst/>
                </a:prstGeom>
                <a:solidFill>
                  <a:srgbClr val="33CC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0" hangingPunct="0">
                    <a:defRPr/>
                  </a:pPr>
                  <a:r>
                    <a:rPr lang="en-US" altLang="zh-TW" sz="900" b="1" dirty="0" err="1">
                      <a:solidFill>
                        <a:schemeClr val="bg2">
                          <a:lumMod val="10000"/>
                        </a:schemeClr>
                      </a:solidFill>
                      <a:latin typeface="+mj-ea"/>
                      <a:ea typeface="+mj-ea"/>
                    </a:rPr>
                    <a:t>Transphorm</a:t>
                  </a:r>
                  <a:br>
                    <a:rPr lang="en-US" altLang="zh-TW" sz="900" b="1" dirty="0">
                      <a:solidFill>
                        <a:schemeClr val="bg2">
                          <a:lumMod val="10000"/>
                        </a:schemeClr>
                      </a:solidFill>
                      <a:latin typeface="+mj-ea"/>
                      <a:ea typeface="+mj-ea"/>
                    </a:rPr>
                  </a:br>
                  <a:r>
                    <a:rPr lang="en-US" altLang="zh-TW" sz="900" b="1" dirty="0">
                      <a:solidFill>
                        <a:schemeClr val="bg2">
                          <a:lumMod val="10000"/>
                        </a:schemeClr>
                      </a:solidFill>
                      <a:latin typeface="+mj-ea"/>
                      <a:ea typeface="+mj-ea"/>
                    </a:rPr>
                    <a:t>(NASDAQ: TGAN)</a:t>
                  </a:r>
                </a:p>
              </p:txBody>
            </p:sp>
            <p:pic>
              <p:nvPicPr>
                <p:cNvPr id="194" name="圖片 193">
                  <a:extLst>
                    <a:ext uri="{FF2B5EF4-FFF2-40B4-BE49-F238E27FC236}">
                      <a16:creationId xmlns:a16="http://schemas.microsoft.com/office/drawing/2014/main" id="{7EF346EE-D58A-43D8-8BA5-A943837608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18728" y="4283693"/>
                  <a:ext cx="605479" cy="130287"/>
                </a:xfrm>
                <a:prstGeom prst="rect">
                  <a:avLst/>
                </a:prstGeom>
              </p:spPr>
            </p:pic>
            <p:sp>
              <p:nvSpPr>
                <p:cNvPr id="72" name="矩形: 圓角 71">
                  <a:extLst>
                    <a:ext uri="{FF2B5EF4-FFF2-40B4-BE49-F238E27FC236}">
                      <a16:creationId xmlns:a16="http://schemas.microsoft.com/office/drawing/2014/main" id="{E7355357-88D4-4E6D-94EC-CA2A56CAC3C3}"/>
                    </a:ext>
                  </a:extLst>
                </p:cNvPr>
                <p:cNvSpPr/>
                <p:nvPr/>
              </p:nvSpPr>
              <p:spPr>
                <a:xfrm>
                  <a:off x="5771879" y="4670334"/>
                  <a:ext cx="1191504" cy="426987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0" hangingPunct="0">
                    <a:defRPr/>
                  </a:pPr>
                  <a:r>
                    <a:rPr lang="zh-TW" altLang="en-US" sz="900" b="1" dirty="0">
                      <a:solidFill>
                        <a:schemeClr val="bg2">
                          <a:lumMod val="10000"/>
                        </a:schemeClr>
                      </a:solidFill>
                      <a:latin typeface="+mj-ea"/>
                      <a:ea typeface="+mj-ea"/>
                    </a:rPr>
                    <a:t>碇基半導體</a:t>
                  </a:r>
                  <a:endParaRPr lang="en-US" altLang="zh-TW" sz="900" b="1" dirty="0">
                    <a:solidFill>
                      <a:schemeClr val="bg2">
                        <a:lumMod val="10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90" name="矩形: 圓角 89">
                  <a:extLst>
                    <a:ext uri="{FF2B5EF4-FFF2-40B4-BE49-F238E27FC236}">
                      <a16:creationId xmlns:a16="http://schemas.microsoft.com/office/drawing/2014/main" id="{EBEE476A-E67D-4674-916D-6CB2B0ADE083}"/>
                    </a:ext>
                  </a:extLst>
                </p:cNvPr>
                <p:cNvSpPr/>
                <p:nvPr/>
              </p:nvSpPr>
              <p:spPr>
                <a:xfrm>
                  <a:off x="5134189" y="4694784"/>
                  <a:ext cx="691642" cy="228409"/>
                </a:xfrm>
                <a:prstGeom prst="roundRect">
                  <a:avLst>
                    <a:gd name="adj" fmla="val 0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accent6">
                          <a:lumMod val="50000"/>
                        </a:schemeClr>
                      </a:solidFill>
                      <a:latin typeface="+mj-ea"/>
                    </a:rPr>
                    <a:t>6.16%</a:t>
                  </a:r>
                  <a:endParaRPr lang="zh-TW" altLang="en-US" sz="800" dirty="0">
                    <a:solidFill>
                      <a:schemeClr val="accent6">
                        <a:lumMod val="50000"/>
                      </a:schemeClr>
                    </a:solidFill>
                    <a:latin typeface="+mj-ea"/>
                  </a:endParaRPr>
                </a:p>
              </p:txBody>
            </p:sp>
            <p:pic>
              <p:nvPicPr>
                <p:cNvPr id="57" name="圖片 56">
                  <a:extLst>
                    <a:ext uri="{FF2B5EF4-FFF2-40B4-BE49-F238E27FC236}">
                      <a16:creationId xmlns:a16="http://schemas.microsoft.com/office/drawing/2014/main" id="{52C18F03-32E4-44DF-9C53-773EFD2B0A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76771" y="4783020"/>
                  <a:ext cx="604059" cy="167934"/>
                </a:xfrm>
                <a:prstGeom prst="rect">
                  <a:avLst/>
                </a:prstGeom>
              </p:spPr>
            </p:pic>
            <p:sp>
              <p:nvSpPr>
                <p:cNvPr id="140" name="矩形: 圓角 139">
                  <a:extLst>
                    <a:ext uri="{FF2B5EF4-FFF2-40B4-BE49-F238E27FC236}">
                      <a16:creationId xmlns:a16="http://schemas.microsoft.com/office/drawing/2014/main" id="{B9F2739F-A125-48F6-97F4-F51008E26B8E}"/>
                    </a:ext>
                  </a:extLst>
                </p:cNvPr>
                <p:cNvSpPr/>
                <p:nvPr/>
              </p:nvSpPr>
              <p:spPr>
                <a:xfrm>
                  <a:off x="5772781" y="5161675"/>
                  <a:ext cx="1184957" cy="426987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0" hangingPunct="0">
                    <a:defRPr/>
                  </a:pPr>
                  <a:r>
                    <a:rPr lang="zh-TW" altLang="en-US" sz="900" b="1" dirty="0">
                      <a:solidFill>
                        <a:schemeClr val="bg2">
                          <a:lumMod val="10000"/>
                        </a:schemeClr>
                      </a:solidFill>
                      <a:latin typeface="+mj-ea"/>
                      <a:ea typeface="+mj-ea"/>
                    </a:rPr>
                    <a:t>安傑特科技</a:t>
                  </a:r>
                  <a:endParaRPr lang="en-US" altLang="zh-TW" sz="900" b="1" baseline="30000" dirty="0">
                    <a:solidFill>
                      <a:schemeClr val="bg2">
                        <a:lumMod val="10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pic>
              <p:nvPicPr>
                <p:cNvPr id="61" name="圖片 60">
                  <a:extLst>
                    <a:ext uri="{FF2B5EF4-FFF2-40B4-BE49-F238E27FC236}">
                      <a16:creationId xmlns:a16="http://schemas.microsoft.com/office/drawing/2014/main" id="{DF18B947-B551-437E-8B2D-0161C65E0C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36542" y="5276821"/>
                  <a:ext cx="493649" cy="179130"/>
                </a:xfrm>
                <a:prstGeom prst="rect">
                  <a:avLst/>
                </a:prstGeom>
              </p:spPr>
            </p:pic>
            <p:cxnSp>
              <p:nvCxnSpPr>
                <p:cNvPr id="69" name="直線單箭頭接點 68">
                  <a:extLst>
                    <a:ext uri="{FF2B5EF4-FFF2-40B4-BE49-F238E27FC236}">
                      <a16:creationId xmlns:a16="http://schemas.microsoft.com/office/drawing/2014/main" id="{A6CA3F71-9385-4BE1-B500-A14EFF9573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09669" y="4450468"/>
                  <a:ext cx="423209" cy="0"/>
                </a:xfrm>
                <a:prstGeom prst="straightConnector1">
                  <a:avLst/>
                </a:prstGeom>
                <a:ln w="19050">
                  <a:solidFill>
                    <a:srgbClr val="236F9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線單箭頭接點 152">
                  <a:extLst>
                    <a:ext uri="{FF2B5EF4-FFF2-40B4-BE49-F238E27FC236}">
                      <a16:creationId xmlns:a16="http://schemas.microsoft.com/office/drawing/2014/main" id="{2E77A825-946B-4D02-AEE6-7BD4EFC42D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06648" y="4888075"/>
                  <a:ext cx="436971" cy="2"/>
                </a:xfrm>
                <a:prstGeom prst="straightConnector1">
                  <a:avLst/>
                </a:prstGeom>
                <a:ln w="19050">
                  <a:solidFill>
                    <a:srgbClr val="236F9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直線單箭頭接點 191">
                  <a:extLst>
                    <a:ext uri="{FF2B5EF4-FFF2-40B4-BE49-F238E27FC236}">
                      <a16:creationId xmlns:a16="http://schemas.microsoft.com/office/drawing/2014/main" id="{A90D595A-7E49-4501-AA5F-CF1741A245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11748" y="2982200"/>
                  <a:ext cx="436446" cy="6965"/>
                </a:xfrm>
                <a:prstGeom prst="straightConnector1">
                  <a:avLst/>
                </a:prstGeom>
                <a:ln w="19050">
                  <a:solidFill>
                    <a:srgbClr val="236F9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3" name="矩形: 圓角 192">
                  <a:extLst>
                    <a:ext uri="{FF2B5EF4-FFF2-40B4-BE49-F238E27FC236}">
                      <a16:creationId xmlns:a16="http://schemas.microsoft.com/office/drawing/2014/main" id="{8439F72E-BA48-4687-96FC-3D3279C9F5C7}"/>
                    </a:ext>
                  </a:extLst>
                </p:cNvPr>
                <p:cNvSpPr/>
                <p:nvPr/>
              </p:nvSpPr>
              <p:spPr>
                <a:xfrm>
                  <a:off x="5153181" y="5146139"/>
                  <a:ext cx="691642" cy="228409"/>
                </a:xfrm>
                <a:prstGeom prst="roundRect">
                  <a:avLst>
                    <a:gd name="adj" fmla="val 0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800" dirty="0">
                      <a:solidFill>
                        <a:schemeClr val="accent6">
                          <a:lumMod val="50000"/>
                        </a:schemeClr>
                      </a:solidFill>
                      <a:latin typeface="+mj-ea"/>
                    </a:rPr>
                    <a:t>4.33%</a:t>
                  </a:r>
                  <a:endParaRPr lang="zh-TW" altLang="en-US" sz="800" dirty="0">
                    <a:solidFill>
                      <a:schemeClr val="accent6">
                        <a:lumMod val="50000"/>
                      </a:schemeClr>
                    </a:solidFill>
                    <a:latin typeface="+mj-ea"/>
                  </a:endParaRPr>
                </a:p>
              </p:txBody>
            </p:sp>
            <p:grpSp>
              <p:nvGrpSpPr>
                <p:cNvPr id="7" name="群組 6">
                  <a:extLst>
                    <a:ext uri="{FF2B5EF4-FFF2-40B4-BE49-F238E27FC236}">
                      <a16:creationId xmlns:a16="http://schemas.microsoft.com/office/drawing/2014/main" id="{ED356E03-22AE-4601-A162-799E1E264295}"/>
                    </a:ext>
                  </a:extLst>
                </p:cNvPr>
                <p:cNvGrpSpPr/>
                <p:nvPr/>
              </p:nvGrpSpPr>
              <p:grpSpPr>
                <a:xfrm>
                  <a:off x="7406169" y="2768089"/>
                  <a:ext cx="1222687" cy="2896995"/>
                  <a:chOff x="7305475" y="2747305"/>
                  <a:chExt cx="1222687" cy="2896995"/>
                </a:xfrm>
              </p:grpSpPr>
              <p:sp>
                <p:nvSpPr>
                  <p:cNvPr id="100" name="TextBox 87">
                    <a:extLst>
                      <a:ext uri="{FF2B5EF4-FFF2-40B4-BE49-F238E27FC236}">
                        <a16:creationId xmlns:a16="http://schemas.microsoft.com/office/drawing/2014/main" id="{AEEA5C44-455E-4D9E-8C00-D17641214FD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7377059" y="2747305"/>
                    <a:ext cx="1151103" cy="4269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36000" tIns="36000" rIns="36000" bIns="36000" anchor="ctr"/>
                  <a:lstStyle/>
                  <a:p>
                    <a:pPr algn="ctr">
                      <a:buClr>
                        <a:srgbClr val="1F497D"/>
                      </a:buClr>
                      <a:buSzPct val="70000"/>
                    </a:pPr>
                    <a:r>
                      <a:rPr lang="zh-TW" altLang="en-US" sz="9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ea"/>
                        <a:ea typeface="+mj-ea"/>
                      </a:rPr>
                      <a:t>矽晶棒和矽晶圓</a:t>
                    </a:r>
                    <a:endParaRPr lang="en-US" altLang="zh-TW" sz="900" dirty="0">
                      <a:solidFill>
                        <a:schemeClr val="bg2">
                          <a:lumMod val="10000"/>
                        </a:schemeClr>
                      </a:solidFill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101" name="TextBox 87">
                    <a:extLst>
                      <a:ext uri="{FF2B5EF4-FFF2-40B4-BE49-F238E27FC236}">
                        <a16:creationId xmlns:a16="http://schemas.microsoft.com/office/drawing/2014/main" id="{FFCE9EF7-3E95-49D4-9E1A-3E54A5B0D2A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7377059" y="3297083"/>
                    <a:ext cx="1151103" cy="2449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36000" tIns="36000" rIns="36000" bIns="36000" anchor="ctr"/>
                  <a:lstStyle/>
                  <a:p>
                    <a:pPr algn="ctr">
                      <a:buClr>
                        <a:srgbClr val="1F497D"/>
                      </a:buClr>
                      <a:buSzPct val="70000"/>
                    </a:pPr>
                    <a:r>
                      <a:rPr lang="zh-TW" altLang="en-US" sz="9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ea"/>
                      </a:rPr>
                      <a:t>矽乙烷及矽丙烷</a:t>
                    </a:r>
                    <a:endParaRPr lang="en-US" altLang="zh-TW" sz="900" dirty="0">
                      <a:solidFill>
                        <a:schemeClr val="bg2">
                          <a:lumMod val="10000"/>
                        </a:schemeClr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103" name="TextBox 87">
                    <a:extLst>
                      <a:ext uri="{FF2B5EF4-FFF2-40B4-BE49-F238E27FC236}">
                        <a16:creationId xmlns:a16="http://schemas.microsoft.com/office/drawing/2014/main" id="{5BB6F39C-ED1E-4686-8BE6-9984EC2B0D6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7391338" y="3756055"/>
                    <a:ext cx="1136824" cy="24642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36000" tIns="36000" rIns="36000" bIns="36000" anchor="ctr"/>
                  <a:lstStyle/>
                  <a:p>
                    <a:pPr algn="ctr">
                      <a:buClr>
                        <a:srgbClr val="1F497D"/>
                      </a:buClr>
                      <a:buSzPct val="70000"/>
                    </a:pPr>
                    <a:r>
                      <a:rPr lang="zh-TW" altLang="en-US" sz="9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ea"/>
                        <a:ea typeface="+mj-ea"/>
                      </a:rPr>
                      <a:t>砷化鎵代工</a:t>
                    </a:r>
                    <a:endParaRPr lang="en-US" altLang="zh-TW" sz="900" dirty="0">
                      <a:solidFill>
                        <a:schemeClr val="bg2">
                          <a:lumMod val="10000"/>
                        </a:schemeClr>
                      </a:solidFill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105" name="矩形 104">
                    <a:extLst>
                      <a:ext uri="{FF2B5EF4-FFF2-40B4-BE49-F238E27FC236}">
                        <a16:creationId xmlns:a16="http://schemas.microsoft.com/office/drawing/2014/main" id="{9391F45B-E868-4E44-92DB-FD83DDC42D7A}"/>
                      </a:ext>
                    </a:extLst>
                  </p:cNvPr>
                  <p:cNvSpPr/>
                  <p:nvPr/>
                </p:nvSpPr>
                <p:spPr>
                  <a:xfrm>
                    <a:off x="7305475" y="4196991"/>
                    <a:ext cx="1215976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buClr>
                        <a:srgbClr val="1F497D"/>
                      </a:buClr>
                      <a:buSzPct val="70000"/>
                    </a:pPr>
                    <a:r>
                      <a:rPr lang="zh-TW" altLang="en-US" sz="9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ea"/>
                        <a:ea typeface="+mj-ea"/>
                      </a:rPr>
                      <a:t>氮化鎵</a:t>
                    </a:r>
                    <a:endParaRPr lang="en-US" altLang="zh-TW" sz="900" dirty="0">
                      <a:solidFill>
                        <a:schemeClr val="bg2">
                          <a:lumMod val="10000"/>
                        </a:schemeClr>
                      </a:solidFill>
                      <a:latin typeface="+mj-ea"/>
                      <a:ea typeface="+mj-ea"/>
                    </a:endParaRPr>
                  </a:p>
                  <a:p>
                    <a:pPr algn="ctr">
                      <a:buClr>
                        <a:srgbClr val="1F497D"/>
                      </a:buClr>
                      <a:buSzPct val="70000"/>
                    </a:pPr>
                    <a:r>
                      <a:rPr lang="zh-TW" altLang="en-US" sz="9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ea"/>
                        <a:ea typeface="+mj-ea"/>
                      </a:rPr>
                      <a:t>功率轉換產品</a:t>
                    </a:r>
                  </a:p>
                </p:txBody>
              </p:sp>
              <p:sp>
                <p:nvSpPr>
                  <p:cNvPr id="106" name="矩形 105">
                    <a:extLst>
                      <a:ext uri="{FF2B5EF4-FFF2-40B4-BE49-F238E27FC236}">
                        <a16:creationId xmlns:a16="http://schemas.microsoft.com/office/drawing/2014/main" id="{3D9C379D-99DE-4633-8EFF-2F7BD305FCD0}"/>
                      </a:ext>
                    </a:extLst>
                  </p:cNvPr>
                  <p:cNvSpPr/>
                  <p:nvPr/>
                </p:nvSpPr>
                <p:spPr>
                  <a:xfrm>
                    <a:off x="7322194" y="4680040"/>
                    <a:ext cx="1178386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buClr>
                        <a:srgbClr val="1F497D"/>
                      </a:buClr>
                      <a:buSzPct val="70000"/>
                    </a:pPr>
                    <a:r>
                      <a:rPr lang="zh-TW" altLang="en-US" sz="9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ea"/>
                      </a:rPr>
                      <a:t>氮化鎵</a:t>
                    </a:r>
                    <a:endParaRPr lang="en-US" altLang="zh-TW" sz="900" dirty="0">
                      <a:solidFill>
                        <a:schemeClr val="bg2">
                          <a:lumMod val="10000"/>
                        </a:schemeClr>
                      </a:solidFill>
                      <a:latin typeface="+mj-ea"/>
                    </a:endParaRPr>
                  </a:p>
                  <a:p>
                    <a:pPr algn="ctr">
                      <a:buClr>
                        <a:srgbClr val="1F497D"/>
                      </a:buClr>
                      <a:buSzPct val="70000"/>
                    </a:pPr>
                    <a:r>
                      <a:rPr lang="zh-TW" altLang="en-US" sz="9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ea"/>
                        <a:ea typeface="+mj-ea"/>
                      </a:rPr>
                      <a:t>功率半導體</a:t>
                    </a:r>
                  </a:p>
                </p:txBody>
              </p:sp>
              <p:sp>
                <p:nvSpPr>
                  <p:cNvPr id="107" name="矩形 106">
                    <a:extLst>
                      <a:ext uri="{FF2B5EF4-FFF2-40B4-BE49-F238E27FC236}">
                        <a16:creationId xmlns:a16="http://schemas.microsoft.com/office/drawing/2014/main" id="{099AE666-E9E0-453D-A92E-E6C7DCFE3D89}"/>
                      </a:ext>
                    </a:extLst>
                  </p:cNvPr>
                  <p:cNvSpPr/>
                  <p:nvPr/>
                </p:nvSpPr>
                <p:spPr>
                  <a:xfrm>
                    <a:off x="7322193" y="5136469"/>
                    <a:ext cx="1178386" cy="5078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buClr>
                        <a:srgbClr val="1F497D"/>
                      </a:buClr>
                      <a:buSzPct val="70000"/>
                    </a:pPr>
                    <a:r>
                      <a:rPr lang="zh-TW" altLang="en-US" sz="9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ea"/>
                      </a:rPr>
                      <a:t>氮化鎵</a:t>
                    </a:r>
                    <a:r>
                      <a:rPr lang="en-US" altLang="zh-TW" sz="9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ea"/>
                      </a:rPr>
                      <a:t>&amp;</a:t>
                    </a:r>
                    <a:r>
                      <a:rPr lang="zh-TW" altLang="en-US" sz="9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ea"/>
                      </a:rPr>
                      <a:t>碳化矽</a:t>
                    </a:r>
                    <a:endParaRPr lang="en-US" altLang="zh-TW" sz="900" dirty="0">
                      <a:solidFill>
                        <a:schemeClr val="bg2">
                          <a:lumMod val="10000"/>
                        </a:schemeClr>
                      </a:solidFill>
                      <a:latin typeface="+mj-ea"/>
                    </a:endParaRPr>
                  </a:p>
                  <a:p>
                    <a:pPr algn="ctr">
                      <a:buClr>
                        <a:srgbClr val="1F497D"/>
                      </a:buClr>
                      <a:buSzPct val="70000"/>
                    </a:pPr>
                    <a:r>
                      <a:rPr lang="zh-TW" altLang="en-US" sz="9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ea"/>
                        <a:ea typeface="+mj-ea"/>
                      </a:rPr>
                      <a:t>功率半導體</a:t>
                    </a:r>
                    <a:endParaRPr lang="en-US" altLang="zh-TW" sz="900" dirty="0">
                      <a:solidFill>
                        <a:schemeClr val="bg2">
                          <a:lumMod val="10000"/>
                        </a:schemeClr>
                      </a:solidFill>
                      <a:latin typeface="+mj-ea"/>
                      <a:ea typeface="+mj-ea"/>
                    </a:endParaRPr>
                  </a:p>
                  <a:p>
                    <a:pPr algn="ctr">
                      <a:buClr>
                        <a:srgbClr val="1F497D"/>
                      </a:buClr>
                      <a:buSzPct val="70000"/>
                    </a:pPr>
                    <a:endParaRPr lang="zh-TW" altLang="en-US" sz="900" dirty="0">
                      <a:solidFill>
                        <a:schemeClr val="bg2">
                          <a:lumMod val="10000"/>
                        </a:schemeClr>
                      </a:solidFill>
                      <a:latin typeface="+mj-ea"/>
                      <a:ea typeface="+mj-ea"/>
                    </a:endParaRPr>
                  </a:p>
                </p:txBody>
              </p:sp>
            </p:grpSp>
            <p:cxnSp>
              <p:nvCxnSpPr>
                <p:cNvPr id="11" name="直線單箭頭接點 10">
                  <a:extLst>
                    <a:ext uri="{FF2B5EF4-FFF2-40B4-BE49-F238E27FC236}">
                      <a16:creationId xmlns:a16="http://schemas.microsoft.com/office/drawing/2014/main" id="{2B1B668E-055D-56C0-A7EB-EA1B4C7A30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01713" y="3445273"/>
                  <a:ext cx="436446" cy="6965"/>
                </a:xfrm>
                <a:prstGeom prst="straightConnector1">
                  <a:avLst/>
                </a:prstGeom>
                <a:ln w="19050">
                  <a:solidFill>
                    <a:srgbClr val="236F9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" name="群組 42">
              <a:extLst>
                <a:ext uri="{FF2B5EF4-FFF2-40B4-BE49-F238E27FC236}">
                  <a16:creationId xmlns:a16="http://schemas.microsoft.com/office/drawing/2014/main" id="{04A70B6E-A1AB-E68B-F0B6-2C768F0743ED}"/>
                </a:ext>
              </a:extLst>
            </p:cNvPr>
            <p:cNvGrpSpPr/>
            <p:nvPr/>
          </p:nvGrpSpPr>
          <p:grpSpPr>
            <a:xfrm>
              <a:off x="2756424" y="2413856"/>
              <a:ext cx="3271734" cy="3820019"/>
              <a:chOff x="532918" y="2245184"/>
              <a:chExt cx="3325015" cy="3820019"/>
            </a:xfrm>
          </p:grpSpPr>
          <p:pic>
            <p:nvPicPr>
              <p:cNvPr id="126" name="圖片 125">
                <a:extLst>
                  <a:ext uri="{FF2B5EF4-FFF2-40B4-BE49-F238E27FC236}">
                    <a16:creationId xmlns:a16="http://schemas.microsoft.com/office/drawing/2014/main" id="{6CABE1A1-1E55-4219-A9F5-AAC64283403E}"/>
                  </a:ext>
                </a:extLst>
              </p:cNvPr>
              <p:cNvPicPr/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6666" b="30370"/>
              <a:stretch>
                <a:fillRect/>
              </a:stretch>
            </p:blipFill>
            <p:spPr bwMode="auto">
              <a:xfrm>
                <a:off x="2296203" y="5754570"/>
                <a:ext cx="666050" cy="285450"/>
              </a:xfrm>
              <a:prstGeom prst="rect">
                <a:avLst/>
              </a:prstGeom>
              <a:noFill/>
            </p:spPr>
          </p:pic>
          <p:sp>
            <p:nvSpPr>
              <p:cNvPr id="127" name="TextBox 87">
                <a:extLst>
                  <a:ext uri="{FF2B5EF4-FFF2-40B4-BE49-F238E27FC236}">
                    <a16:creationId xmlns:a16="http://schemas.microsoft.com/office/drawing/2014/main" id="{8C5C37C3-465E-4FF2-9242-C3747423FC7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841604" y="5750062"/>
                <a:ext cx="92680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 algn="ctr" eaLnBrk="0" hangingPunct="0">
                  <a:defRPr sz="800">
                    <a:solidFill>
                      <a:schemeClr val="bg2">
                        <a:lumMod val="10000"/>
                      </a:schemeClr>
                    </a:solidFill>
                    <a:latin typeface="+mj-ea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r>
                  <a:rPr lang="zh-TW" altLang="en-US" sz="900" dirty="0"/>
                  <a:t>儲能</a:t>
                </a:r>
                <a:endParaRPr lang="en-US" altLang="zh-TW" sz="900" dirty="0"/>
              </a:p>
            </p:txBody>
          </p:sp>
          <p:sp>
            <p:nvSpPr>
              <p:cNvPr id="99" name="TextBox 87">
                <a:extLst>
                  <a:ext uri="{FF2B5EF4-FFF2-40B4-BE49-F238E27FC236}">
                    <a16:creationId xmlns:a16="http://schemas.microsoft.com/office/drawing/2014/main" id="{28E2030E-9A80-4DBA-9183-EC1A77E8169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856933" y="2845495"/>
                <a:ext cx="100100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 algn="ctr" eaLnBrk="0" hangingPunct="0">
                  <a:defRPr sz="700">
                    <a:solidFill>
                      <a:schemeClr val="bg2">
                        <a:lumMod val="10000"/>
                      </a:schemeClr>
                    </a:solidFill>
                    <a:latin typeface="+mj-ea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r>
                  <a:rPr lang="zh-TW" altLang="en-US" sz="900" dirty="0"/>
                  <a:t>太陽能板製造</a:t>
                </a:r>
                <a:endParaRPr lang="en-US" altLang="zh-TW" sz="900" dirty="0"/>
              </a:p>
            </p:txBody>
          </p:sp>
          <p:pic>
            <p:nvPicPr>
              <p:cNvPr id="80" name="Picture 11">
                <a:extLst>
                  <a:ext uri="{FF2B5EF4-FFF2-40B4-BE49-F238E27FC236}">
                    <a16:creationId xmlns:a16="http://schemas.microsoft.com/office/drawing/2014/main" id="{53CC8DF2-9476-4A02-A4C0-45DE17A020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380634" y="2789535"/>
                <a:ext cx="518795" cy="294785"/>
              </a:xfrm>
              <a:prstGeom prst="rect">
                <a:avLst/>
              </a:prstGeom>
              <a:noFill/>
            </p:spPr>
          </p:pic>
          <p:sp>
            <p:nvSpPr>
              <p:cNvPr id="86" name="矩形: 圓角 85">
                <a:extLst>
                  <a:ext uri="{FF2B5EF4-FFF2-40B4-BE49-F238E27FC236}">
                    <a16:creationId xmlns:a16="http://schemas.microsoft.com/office/drawing/2014/main" id="{3A480CFF-973D-411A-80B7-D1DF09819C9E}"/>
                  </a:ext>
                </a:extLst>
              </p:cNvPr>
              <p:cNvSpPr/>
              <p:nvPr/>
            </p:nvSpPr>
            <p:spPr>
              <a:xfrm>
                <a:off x="1122363" y="2768510"/>
                <a:ext cx="1188267" cy="390481"/>
              </a:xfrm>
              <a:prstGeom prst="roundRect">
                <a:avLst/>
              </a:prstGeom>
              <a:noFill/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eaLnBrk="0" hangingPunct="0">
                  <a:defRPr/>
                </a:pPr>
                <a:r>
                  <a:rPr lang="en-US" altLang="zh-TW" sz="800" dirty="0" err="1">
                    <a:solidFill>
                      <a:schemeClr val="bg2">
                        <a:lumMod val="10000"/>
                      </a:schemeClr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Aleo</a:t>
                </a:r>
                <a:r>
                  <a:rPr lang="en-US" altLang="zh-TW" sz="800" dirty="0">
                    <a:solidFill>
                      <a:schemeClr val="bg2">
                        <a:lumMod val="10000"/>
                      </a:schemeClr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 Solar</a:t>
                </a:r>
                <a:r>
                  <a:rPr lang="zh-TW" altLang="en-US" sz="800" dirty="0">
                    <a:solidFill>
                      <a:schemeClr val="bg2">
                        <a:lumMod val="10000"/>
                      </a:schemeClr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 </a:t>
                </a:r>
                <a:r>
                  <a:rPr lang="en-US" altLang="zh-TW" sz="800" dirty="0">
                    <a:solidFill>
                      <a:schemeClr val="bg2">
                        <a:lumMod val="10000"/>
                      </a:schemeClr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GmbH</a:t>
                </a:r>
              </a:p>
              <a:p>
                <a:pPr lvl="0" algn="ctr" eaLnBrk="0" hangingPunct="0">
                  <a:defRPr/>
                </a:pPr>
                <a:r>
                  <a:rPr lang="en-US" altLang="zh-TW" sz="800" dirty="0">
                    <a:solidFill>
                      <a:schemeClr val="bg2">
                        <a:lumMod val="10000"/>
                      </a:schemeClr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(</a:t>
                </a:r>
                <a:r>
                  <a:rPr lang="zh-TW" altLang="en-US" sz="800" dirty="0">
                    <a:solidFill>
                      <a:schemeClr val="bg2">
                        <a:lumMod val="10000"/>
                      </a:schemeClr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德國</a:t>
                </a:r>
                <a:r>
                  <a:rPr lang="en-US" altLang="zh-TW" sz="800" dirty="0">
                    <a:solidFill>
                      <a:schemeClr val="bg2">
                        <a:lumMod val="10000"/>
                      </a:schemeClr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)</a:t>
                </a:r>
                <a:endParaRPr lang="zh-TW" altLang="en-US" sz="800" dirty="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144" name="TextBox 87">
                <a:extLst>
                  <a:ext uri="{FF2B5EF4-FFF2-40B4-BE49-F238E27FC236}">
                    <a16:creationId xmlns:a16="http://schemas.microsoft.com/office/drawing/2014/main" id="{46B33D14-6074-49CA-B3E6-E68E0FE54A8D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854171" y="3365962"/>
                <a:ext cx="92680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 algn="ctr" eaLnBrk="0" hangingPunct="0">
                  <a:defRPr sz="800">
                    <a:solidFill>
                      <a:schemeClr val="bg2">
                        <a:lumMod val="10000"/>
                      </a:schemeClr>
                    </a:solidFill>
                    <a:latin typeface="+mj-ea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r>
                  <a:rPr lang="zh-TW" altLang="en-US" sz="900" dirty="0"/>
                  <a:t>電廠投資</a:t>
                </a:r>
                <a:endParaRPr lang="en-US" altLang="zh-TW" sz="900" dirty="0"/>
              </a:p>
            </p:txBody>
          </p:sp>
          <p:sp>
            <p:nvSpPr>
              <p:cNvPr id="155" name="TextBox 87">
                <a:extLst>
                  <a:ext uri="{FF2B5EF4-FFF2-40B4-BE49-F238E27FC236}">
                    <a16:creationId xmlns:a16="http://schemas.microsoft.com/office/drawing/2014/main" id="{706D197E-2F1E-412A-876D-B9B81129C28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854171" y="3823926"/>
                <a:ext cx="92680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 algn="ctr" eaLnBrk="0" hangingPunct="0">
                  <a:defRPr sz="800">
                    <a:solidFill>
                      <a:schemeClr val="bg2">
                        <a:lumMod val="10000"/>
                      </a:schemeClr>
                    </a:solidFill>
                    <a:latin typeface="+mj-ea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r>
                  <a:rPr lang="zh-TW" altLang="en-US" sz="900" dirty="0"/>
                  <a:t>電廠投資</a:t>
                </a:r>
                <a:endParaRPr lang="en-US" altLang="zh-TW" sz="900" dirty="0"/>
              </a:p>
            </p:txBody>
          </p:sp>
          <p:sp>
            <p:nvSpPr>
              <p:cNvPr id="157" name="TextBox 87">
                <a:extLst>
                  <a:ext uri="{FF2B5EF4-FFF2-40B4-BE49-F238E27FC236}">
                    <a16:creationId xmlns:a16="http://schemas.microsoft.com/office/drawing/2014/main" id="{EF974F89-0E11-4657-89EF-6798A9487DA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876486" y="5263331"/>
                <a:ext cx="92680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 algn="ctr" eaLnBrk="0" hangingPunct="0">
                  <a:defRPr sz="800">
                    <a:solidFill>
                      <a:schemeClr val="bg2">
                        <a:lumMod val="10000"/>
                      </a:schemeClr>
                    </a:solidFill>
                    <a:latin typeface="+mj-ea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r>
                  <a:rPr lang="zh-TW" altLang="en-US" sz="900" dirty="0"/>
                  <a:t>能源物聯網</a:t>
                </a:r>
                <a:endParaRPr lang="en-US" altLang="zh-TW" sz="900" dirty="0"/>
              </a:p>
            </p:txBody>
          </p:sp>
          <p:sp>
            <p:nvSpPr>
              <p:cNvPr id="123" name="TextBox 87">
                <a:extLst>
                  <a:ext uri="{FF2B5EF4-FFF2-40B4-BE49-F238E27FC236}">
                    <a16:creationId xmlns:a16="http://schemas.microsoft.com/office/drawing/2014/main" id="{78F62BC9-0F47-4D7C-BBDA-5723416AA8FD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820897" y="4327330"/>
                <a:ext cx="92680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 algn="ctr" eaLnBrk="0" hangingPunct="0">
                  <a:defRPr sz="800">
                    <a:solidFill>
                      <a:schemeClr val="bg2">
                        <a:lumMod val="10000"/>
                      </a:schemeClr>
                    </a:solidFill>
                    <a:latin typeface="+mj-ea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r>
                  <a:rPr lang="zh-TW" altLang="en-US" sz="900" dirty="0"/>
                  <a:t>售電</a:t>
                </a:r>
                <a:endParaRPr lang="en-US" altLang="zh-TW" sz="900" dirty="0"/>
              </a:p>
            </p:txBody>
          </p:sp>
          <p:pic>
            <p:nvPicPr>
              <p:cNvPr id="58" name="圖片 57">
                <a:extLst>
                  <a:ext uri="{FF2B5EF4-FFF2-40B4-BE49-F238E27FC236}">
                    <a16:creationId xmlns:a16="http://schemas.microsoft.com/office/drawing/2014/main" id="{8B733663-1265-45F6-97BE-3EAF5E60ED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22428" y="4229882"/>
                <a:ext cx="364001" cy="355626"/>
              </a:xfrm>
              <a:prstGeom prst="rect">
                <a:avLst/>
              </a:prstGeom>
              <a:noFill/>
            </p:spPr>
          </p:pic>
          <p:pic>
            <p:nvPicPr>
              <p:cNvPr id="116" name="Picture 2">
                <a:extLst>
                  <a:ext uri="{FF2B5EF4-FFF2-40B4-BE49-F238E27FC236}">
                    <a16:creationId xmlns:a16="http://schemas.microsoft.com/office/drawing/2014/main" id="{0191AFF7-432B-4166-B8FB-4BECF78119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4540" y="4733873"/>
                <a:ext cx="458021" cy="302892"/>
              </a:xfrm>
              <a:prstGeom prst="rect">
                <a:avLst/>
              </a:prstGeom>
              <a:noFill/>
            </p:spPr>
          </p:pic>
          <p:cxnSp>
            <p:nvCxnSpPr>
              <p:cNvPr id="134" name="直線單箭頭接點 133">
                <a:extLst>
                  <a:ext uri="{FF2B5EF4-FFF2-40B4-BE49-F238E27FC236}">
                    <a16:creationId xmlns:a16="http://schemas.microsoft.com/office/drawing/2014/main" id="{38B9062E-3A90-45A0-9A51-B44760E6B3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047" y="3001656"/>
                <a:ext cx="304395" cy="0"/>
              </a:xfrm>
              <a:prstGeom prst="straightConnector1">
                <a:avLst/>
              </a:prstGeom>
              <a:ln w="19050">
                <a:solidFill>
                  <a:srgbClr val="B2670D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矩形: 圓角 135">
                <a:extLst>
                  <a:ext uri="{FF2B5EF4-FFF2-40B4-BE49-F238E27FC236}">
                    <a16:creationId xmlns:a16="http://schemas.microsoft.com/office/drawing/2014/main" id="{8A96232F-B731-440B-B122-B7C68A0852C9}"/>
                  </a:ext>
                </a:extLst>
              </p:cNvPr>
              <p:cNvSpPr/>
              <p:nvPr/>
            </p:nvSpPr>
            <p:spPr>
              <a:xfrm>
                <a:off x="542485" y="2770244"/>
                <a:ext cx="606431" cy="231597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zh-TW" sz="800" b="1" dirty="0">
                    <a:solidFill>
                      <a:schemeClr val="accent6">
                        <a:lumMod val="75000"/>
                      </a:schemeClr>
                    </a:solidFill>
                    <a:latin typeface="+mj-ea"/>
                    <a:ea typeface="+mj-ea"/>
                  </a:rPr>
                  <a:t>100%</a:t>
                </a:r>
                <a:endParaRPr lang="zh-TW" altLang="en-US" sz="800" b="1" dirty="0">
                  <a:solidFill>
                    <a:schemeClr val="accent6">
                      <a:lumMod val="75000"/>
                    </a:schemeClr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138" name="圖片 137">
                <a:extLst>
                  <a:ext uri="{FF2B5EF4-FFF2-40B4-BE49-F238E27FC236}">
                    <a16:creationId xmlns:a16="http://schemas.microsoft.com/office/drawing/2014/main" id="{CAEF0FEB-1393-447B-BF6E-7F36F2C18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13129" y="5253750"/>
                <a:ext cx="609457" cy="190078"/>
              </a:xfrm>
              <a:prstGeom prst="rect">
                <a:avLst/>
              </a:prstGeom>
              <a:noFill/>
            </p:spPr>
          </p:pic>
          <p:sp>
            <p:nvSpPr>
              <p:cNvPr id="95" name="TextBox 87">
                <a:extLst>
                  <a:ext uri="{FF2B5EF4-FFF2-40B4-BE49-F238E27FC236}">
                    <a16:creationId xmlns:a16="http://schemas.microsoft.com/office/drawing/2014/main" id="{D2F2DC4F-7F20-4572-9058-BEB9E6CD4C7E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847066" y="4797162"/>
                <a:ext cx="92680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 algn="ctr" eaLnBrk="0" hangingPunct="0">
                  <a:defRPr sz="800">
                    <a:solidFill>
                      <a:schemeClr val="bg2">
                        <a:lumMod val="10000"/>
                      </a:schemeClr>
                    </a:solidFill>
                    <a:latin typeface="+mj-ea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r>
                  <a:rPr lang="zh-TW" altLang="en-US" sz="900" dirty="0"/>
                  <a:t>電廠投資</a:t>
                </a:r>
                <a:endParaRPr lang="en-US" altLang="zh-TW" sz="900" dirty="0"/>
              </a:p>
            </p:txBody>
          </p: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72375965-B69D-DA7E-8E9E-1DB07729FDAB}"/>
                  </a:ext>
                </a:extLst>
              </p:cNvPr>
              <p:cNvSpPr/>
              <p:nvPr/>
            </p:nvSpPr>
            <p:spPr>
              <a:xfrm>
                <a:off x="2142727" y="3760125"/>
                <a:ext cx="75994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eaLnBrk="0" hangingPunct="0"/>
                <a:r>
                  <a:rPr lang="en-US" altLang="zh-TW" sz="1600" b="1" dirty="0">
                    <a:solidFill>
                      <a:schemeClr val="bg2">
                        <a:lumMod val="50000"/>
                      </a:schemeClr>
                    </a:solidFill>
                    <a:ea typeface="標楷體" pitchFamily="65" charset="-120"/>
                  </a:rPr>
                  <a:t>SPW</a:t>
                </a:r>
              </a:p>
            </p:txBody>
          </p:sp>
          <p:pic>
            <p:nvPicPr>
              <p:cNvPr id="15" name="Picture 8">
                <a:extLst>
                  <a:ext uri="{FF2B5EF4-FFF2-40B4-BE49-F238E27FC236}">
                    <a16:creationId xmlns:a16="http://schemas.microsoft.com/office/drawing/2014/main" id="{FD8D8B24-FF87-B7D7-C463-1C7B9E5750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313129" y="3317867"/>
                <a:ext cx="644126" cy="274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0" name="直線接點 19">
                <a:extLst>
                  <a:ext uri="{FF2B5EF4-FFF2-40B4-BE49-F238E27FC236}">
                    <a16:creationId xmlns:a16="http://schemas.microsoft.com/office/drawing/2014/main" id="{EFD30FBF-176E-ED2E-AFA5-96135B744A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6319" y="2406356"/>
                <a:ext cx="0" cy="3511509"/>
              </a:xfrm>
              <a:prstGeom prst="line">
                <a:avLst/>
              </a:prstGeom>
              <a:ln w="19050">
                <a:solidFill>
                  <a:srgbClr val="B2670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矩形: 圓角 21">
                <a:extLst>
                  <a:ext uri="{FF2B5EF4-FFF2-40B4-BE49-F238E27FC236}">
                    <a16:creationId xmlns:a16="http://schemas.microsoft.com/office/drawing/2014/main" id="{3B1F13CD-8355-D273-D82B-F09DC0C79F73}"/>
                  </a:ext>
                </a:extLst>
              </p:cNvPr>
              <p:cNvSpPr/>
              <p:nvPr/>
            </p:nvSpPr>
            <p:spPr>
              <a:xfrm>
                <a:off x="1113126" y="3250327"/>
                <a:ext cx="1188267" cy="390481"/>
              </a:xfrm>
              <a:prstGeom prst="roundRect">
                <a:avLst/>
              </a:prstGeom>
              <a:noFill/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hangingPunct="0"/>
                <a:r>
                  <a:rPr lang="en-US" altLang="zh-TW" sz="800" dirty="0">
                    <a:solidFill>
                      <a:schemeClr val="bg2">
                        <a:lumMod val="10000"/>
                      </a:schemeClr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Sulu Electric Power And Light Phils.</a:t>
                </a:r>
              </a:p>
              <a:p>
                <a:pPr algn="ctr" eaLnBrk="0" hangingPunct="0"/>
                <a:r>
                  <a:rPr lang="en-US" altLang="zh-TW" sz="800" dirty="0">
                    <a:solidFill>
                      <a:schemeClr val="bg2">
                        <a:lumMod val="10000"/>
                      </a:schemeClr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(</a:t>
                </a:r>
                <a:r>
                  <a:rPr lang="en-US" altLang="zh-TW" sz="800" dirty="0" err="1">
                    <a:solidFill>
                      <a:schemeClr val="bg2">
                        <a:lumMod val="10000"/>
                      </a:schemeClr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Sepalco</a:t>
                </a:r>
                <a:r>
                  <a:rPr lang="en-US" altLang="zh-TW" sz="800" dirty="0">
                    <a:solidFill>
                      <a:schemeClr val="bg2">
                        <a:lumMod val="10000"/>
                      </a:schemeClr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)</a:t>
                </a:r>
                <a:r>
                  <a:rPr lang="zh-TW" altLang="en-US" sz="800" dirty="0">
                    <a:solidFill>
                      <a:schemeClr val="bg2">
                        <a:lumMod val="10000"/>
                      </a:schemeClr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 </a:t>
                </a:r>
                <a:r>
                  <a:rPr lang="en-US" altLang="zh-TW" sz="800" dirty="0">
                    <a:solidFill>
                      <a:schemeClr val="bg2">
                        <a:lumMod val="10000"/>
                      </a:schemeClr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(</a:t>
                </a:r>
                <a:r>
                  <a:rPr lang="zh-TW" altLang="en-US" sz="800" dirty="0">
                    <a:solidFill>
                      <a:schemeClr val="bg2">
                        <a:lumMod val="10000"/>
                      </a:schemeClr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菲律賓</a:t>
                </a:r>
                <a:r>
                  <a:rPr lang="en-US" altLang="zh-TW" sz="800" dirty="0">
                    <a:solidFill>
                      <a:schemeClr val="bg2">
                        <a:lumMod val="10000"/>
                      </a:schemeClr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)</a:t>
                </a:r>
              </a:p>
            </p:txBody>
          </p:sp>
          <p:sp>
            <p:nvSpPr>
              <p:cNvPr id="23" name="矩形: 圓角 22">
                <a:extLst>
                  <a:ext uri="{FF2B5EF4-FFF2-40B4-BE49-F238E27FC236}">
                    <a16:creationId xmlns:a16="http://schemas.microsoft.com/office/drawing/2014/main" id="{20AB63F1-1968-D097-80FD-BE76DF76A5FE}"/>
                  </a:ext>
                </a:extLst>
              </p:cNvPr>
              <p:cNvSpPr/>
              <p:nvPr/>
            </p:nvSpPr>
            <p:spPr>
              <a:xfrm>
                <a:off x="1091683" y="3734063"/>
                <a:ext cx="1188267" cy="390481"/>
              </a:xfrm>
              <a:prstGeom prst="roundRect">
                <a:avLst/>
              </a:prstGeom>
              <a:noFill/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900" dirty="0">
                    <a:solidFill>
                      <a:schemeClr val="bg2">
                        <a:lumMod val="10000"/>
                      </a:schemeClr>
                    </a:solidFill>
                  </a:rPr>
                  <a:t>旭鑫 </a:t>
                </a:r>
                <a:r>
                  <a:rPr lang="zh-TW" altLang="en-US" sz="800" dirty="0">
                    <a:solidFill>
                      <a:schemeClr val="bg2">
                        <a:lumMod val="10000"/>
                      </a:schemeClr>
                    </a:solidFill>
                  </a:rPr>
                  <a:t>分公司</a:t>
                </a:r>
                <a:endParaRPr lang="en-US" altLang="zh-TW" sz="800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pPr algn="ctr"/>
                <a:r>
                  <a:rPr lang="en-US" altLang="zh-TW" sz="800" dirty="0">
                    <a:solidFill>
                      <a:schemeClr val="bg2">
                        <a:lumMod val="10000"/>
                      </a:schemeClr>
                    </a:solidFill>
                  </a:rPr>
                  <a:t>(</a:t>
                </a:r>
                <a:r>
                  <a:rPr lang="zh-TW" altLang="en-US" sz="800" dirty="0">
                    <a:solidFill>
                      <a:schemeClr val="bg2">
                        <a:lumMod val="10000"/>
                      </a:schemeClr>
                    </a:solidFill>
                  </a:rPr>
                  <a:t>臺灣</a:t>
                </a:r>
                <a:r>
                  <a:rPr lang="en-US" altLang="zh-TW" sz="800" dirty="0">
                    <a:solidFill>
                      <a:schemeClr val="bg2">
                        <a:lumMod val="10000"/>
                      </a:schemeClr>
                    </a:solidFill>
                  </a:rPr>
                  <a:t>)</a:t>
                </a:r>
                <a:endParaRPr lang="en-US" altLang="zh-TW" sz="800" dirty="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cxnSp>
            <p:nvCxnSpPr>
              <p:cNvPr id="25" name="直線單箭頭接點 24">
                <a:extLst>
                  <a:ext uri="{FF2B5EF4-FFF2-40B4-BE49-F238E27FC236}">
                    <a16:creationId xmlns:a16="http://schemas.microsoft.com/office/drawing/2014/main" id="{03E09EEB-051C-784D-B36C-895535997A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2612" y="3497207"/>
                <a:ext cx="304395" cy="0"/>
              </a:xfrm>
              <a:prstGeom prst="straightConnector1">
                <a:avLst/>
              </a:prstGeom>
              <a:ln w="19050">
                <a:solidFill>
                  <a:srgbClr val="B2670D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矩形: 圓角 25">
                <a:extLst>
                  <a:ext uri="{FF2B5EF4-FFF2-40B4-BE49-F238E27FC236}">
                    <a16:creationId xmlns:a16="http://schemas.microsoft.com/office/drawing/2014/main" id="{850463B2-B59B-CD8B-0CBC-28502E1E748F}"/>
                  </a:ext>
                </a:extLst>
              </p:cNvPr>
              <p:cNvSpPr/>
              <p:nvPr/>
            </p:nvSpPr>
            <p:spPr>
              <a:xfrm>
                <a:off x="548936" y="3265795"/>
                <a:ext cx="606431" cy="231597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zh-TW" sz="800" b="1" dirty="0">
                    <a:solidFill>
                      <a:schemeClr val="accent6">
                        <a:lumMod val="75000"/>
                      </a:schemeClr>
                    </a:solidFill>
                    <a:latin typeface="+mj-ea"/>
                    <a:ea typeface="+mj-ea"/>
                  </a:rPr>
                  <a:t>100%</a:t>
                </a:r>
                <a:endParaRPr lang="zh-TW" altLang="en-US" sz="800" b="1" dirty="0">
                  <a:solidFill>
                    <a:schemeClr val="accent6">
                      <a:lumMod val="75000"/>
                    </a:schemeClr>
                  </a:solidFill>
                  <a:latin typeface="+mj-ea"/>
                  <a:ea typeface="+mj-ea"/>
                </a:endParaRPr>
              </a:p>
            </p:txBody>
          </p:sp>
          <p:cxnSp>
            <p:nvCxnSpPr>
              <p:cNvPr id="27" name="直線單箭頭接點 26">
                <a:extLst>
                  <a:ext uri="{FF2B5EF4-FFF2-40B4-BE49-F238E27FC236}">
                    <a16:creationId xmlns:a16="http://schemas.microsoft.com/office/drawing/2014/main" id="{CCE4EF6E-EA9E-3964-7986-CA5A0674E7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2612" y="4000919"/>
                <a:ext cx="304395" cy="0"/>
              </a:xfrm>
              <a:prstGeom prst="straightConnector1">
                <a:avLst/>
              </a:prstGeom>
              <a:ln w="19050">
                <a:solidFill>
                  <a:srgbClr val="B2670D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矩形: 圓角 27">
                <a:extLst>
                  <a:ext uri="{FF2B5EF4-FFF2-40B4-BE49-F238E27FC236}">
                    <a16:creationId xmlns:a16="http://schemas.microsoft.com/office/drawing/2014/main" id="{AF39F038-E979-CE32-5264-B77693275BD5}"/>
                  </a:ext>
                </a:extLst>
              </p:cNvPr>
              <p:cNvSpPr/>
              <p:nvPr/>
            </p:nvSpPr>
            <p:spPr>
              <a:xfrm>
                <a:off x="548936" y="3769507"/>
                <a:ext cx="606431" cy="231597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zh-TW" sz="800" b="1" dirty="0">
                    <a:solidFill>
                      <a:schemeClr val="accent6">
                        <a:lumMod val="75000"/>
                      </a:schemeClr>
                    </a:solidFill>
                    <a:latin typeface="+mj-ea"/>
                    <a:ea typeface="+mj-ea"/>
                  </a:rPr>
                  <a:t>100%</a:t>
                </a:r>
                <a:endParaRPr lang="zh-TW" altLang="en-US" sz="800" b="1" dirty="0">
                  <a:solidFill>
                    <a:schemeClr val="accent6">
                      <a:lumMod val="7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9" name="矩形: 圓角 28">
                <a:extLst>
                  <a:ext uri="{FF2B5EF4-FFF2-40B4-BE49-F238E27FC236}">
                    <a16:creationId xmlns:a16="http://schemas.microsoft.com/office/drawing/2014/main" id="{9233D033-D8DA-8EAC-9248-70F7D52020CE}"/>
                  </a:ext>
                </a:extLst>
              </p:cNvPr>
              <p:cNvSpPr/>
              <p:nvPr/>
            </p:nvSpPr>
            <p:spPr>
              <a:xfrm>
                <a:off x="1068533" y="4217236"/>
                <a:ext cx="1188267" cy="390481"/>
              </a:xfrm>
              <a:prstGeom prst="roundRect">
                <a:avLst/>
              </a:prstGeom>
              <a:noFill/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900" dirty="0">
                    <a:solidFill>
                      <a:schemeClr val="bg2">
                        <a:lumMod val="10000"/>
                      </a:schemeClr>
                    </a:solidFill>
                  </a:rPr>
                  <a:t>續興</a:t>
                </a:r>
                <a:r>
                  <a:rPr lang="en-US" altLang="zh-TW" sz="900" dirty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</a:p>
              <a:p>
                <a:pPr algn="ctr"/>
                <a:r>
                  <a:rPr lang="en-US" altLang="zh-TW" sz="800" dirty="0">
                    <a:solidFill>
                      <a:schemeClr val="bg2">
                        <a:lumMod val="10000"/>
                      </a:schemeClr>
                    </a:solidFill>
                  </a:rPr>
                  <a:t>(</a:t>
                </a:r>
                <a:r>
                  <a:rPr lang="zh-TW" altLang="en-US" sz="800" dirty="0">
                    <a:solidFill>
                      <a:schemeClr val="bg2">
                        <a:lumMod val="10000"/>
                      </a:schemeClr>
                    </a:solidFill>
                  </a:rPr>
                  <a:t>臺灣</a:t>
                </a:r>
                <a:r>
                  <a:rPr lang="en-US" altLang="zh-TW" sz="800" dirty="0">
                    <a:solidFill>
                      <a:schemeClr val="bg2">
                        <a:lumMod val="10000"/>
                      </a:schemeClr>
                    </a:solidFill>
                  </a:rPr>
                  <a:t>)</a:t>
                </a:r>
                <a:endParaRPr lang="en-US" altLang="zh-TW" sz="800" dirty="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cxnSp>
            <p:nvCxnSpPr>
              <p:cNvPr id="30" name="直線單箭頭接點 29">
                <a:extLst>
                  <a:ext uri="{FF2B5EF4-FFF2-40B4-BE49-F238E27FC236}">
                    <a16:creationId xmlns:a16="http://schemas.microsoft.com/office/drawing/2014/main" id="{A7B63E2B-5837-EA99-F523-E6513C5DEE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668" y="4478311"/>
                <a:ext cx="304395" cy="0"/>
              </a:xfrm>
              <a:prstGeom prst="straightConnector1">
                <a:avLst/>
              </a:prstGeom>
              <a:ln w="19050">
                <a:solidFill>
                  <a:srgbClr val="B2670D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矩形: 圓角 30">
                <a:extLst>
                  <a:ext uri="{FF2B5EF4-FFF2-40B4-BE49-F238E27FC236}">
                    <a16:creationId xmlns:a16="http://schemas.microsoft.com/office/drawing/2014/main" id="{5FCD0A56-E8BF-321C-35EB-F37AA33CF2A2}"/>
                  </a:ext>
                </a:extLst>
              </p:cNvPr>
              <p:cNvSpPr/>
              <p:nvPr/>
            </p:nvSpPr>
            <p:spPr>
              <a:xfrm>
                <a:off x="536106" y="4246899"/>
                <a:ext cx="606431" cy="231597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zh-TW" sz="800" b="1" dirty="0">
                    <a:solidFill>
                      <a:schemeClr val="accent6">
                        <a:lumMod val="75000"/>
                      </a:schemeClr>
                    </a:solidFill>
                    <a:latin typeface="+mj-ea"/>
                    <a:ea typeface="+mj-ea"/>
                  </a:rPr>
                  <a:t>100%</a:t>
                </a:r>
                <a:endParaRPr lang="zh-TW" altLang="en-US" sz="800" b="1" dirty="0">
                  <a:solidFill>
                    <a:schemeClr val="accent6">
                      <a:lumMod val="7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2" name="矩形: 圓角 31">
                <a:extLst>
                  <a:ext uri="{FF2B5EF4-FFF2-40B4-BE49-F238E27FC236}">
                    <a16:creationId xmlns:a16="http://schemas.microsoft.com/office/drawing/2014/main" id="{FEED4446-F1A1-9B20-B0A3-9F988CB244F3}"/>
                  </a:ext>
                </a:extLst>
              </p:cNvPr>
              <p:cNvSpPr/>
              <p:nvPr/>
            </p:nvSpPr>
            <p:spPr>
              <a:xfrm>
                <a:off x="1065477" y="4699813"/>
                <a:ext cx="1188267" cy="390481"/>
              </a:xfrm>
              <a:prstGeom prst="roundRect">
                <a:avLst/>
              </a:prstGeom>
              <a:noFill/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900" dirty="0" err="1">
                    <a:solidFill>
                      <a:schemeClr val="bg2">
                        <a:lumMod val="10000"/>
                      </a:schemeClr>
                    </a:solidFill>
                  </a:rPr>
                  <a:t>Silfab</a:t>
                </a:r>
                <a:endParaRPr lang="en-US" altLang="zh-TW" sz="900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pPr algn="ctr"/>
                <a:r>
                  <a:rPr lang="en-US" altLang="zh-TW" sz="800" dirty="0">
                    <a:solidFill>
                      <a:schemeClr val="bg2">
                        <a:lumMod val="10000"/>
                      </a:schemeClr>
                    </a:solidFill>
                  </a:rPr>
                  <a:t>(</a:t>
                </a:r>
                <a:r>
                  <a:rPr lang="zh-TW" altLang="en-US" sz="800" dirty="0">
                    <a:solidFill>
                      <a:schemeClr val="bg2">
                        <a:lumMod val="10000"/>
                      </a:schemeClr>
                    </a:solidFill>
                  </a:rPr>
                  <a:t>加拿大</a:t>
                </a:r>
                <a:r>
                  <a:rPr lang="en-US" altLang="zh-TW" sz="800" dirty="0">
                    <a:solidFill>
                      <a:schemeClr val="bg2">
                        <a:lumMod val="10000"/>
                      </a:schemeClr>
                    </a:solidFill>
                  </a:rPr>
                  <a:t>)</a:t>
                </a:r>
                <a:endParaRPr lang="zh-TW" altLang="en-US" sz="8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cxnSp>
            <p:nvCxnSpPr>
              <p:cNvPr id="33" name="直線單箭頭接點 32">
                <a:extLst>
                  <a:ext uri="{FF2B5EF4-FFF2-40B4-BE49-F238E27FC236}">
                    <a16:creationId xmlns:a16="http://schemas.microsoft.com/office/drawing/2014/main" id="{934FCF6B-9057-0516-D312-C680E782B6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6480" y="4974972"/>
                <a:ext cx="304395" cy="0"/>
              </a:xfrm>
              <a:prstGeom prst="straightConnector1">
                <a:avLst/>
              </a:prstGeom>
              <a:ln w="19050">
                <a:solidFill>
                  <a:srgbClr val="B2670D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矩形: 圓角 33">
                <a:extLst>
                  <a:ext uri="{FF2B5EF4-FFF2-40B4-BE49-F238E27FC236}">
                    <a16:creationId xmlns:a16="http://schemas.microsoft.com/office/drawing/2014/main" id="{7CE44892-0D8D-C813-DA15-F00D217F6732}"/>
                  </a:ext>
                </a:extLst>
              </p:cNvPr>
              <p:cNvSpPr/>
              <p:nvPr/>
            </p:nvSpPr>
            <p:spPr>
              <a:xfrm>
                <a:off x="532918" y="4778979"/>
                <a:ext cx="558765" cy="182154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zh-TW" sz="800" b="1" dirty="0">
                    <a:solidFill>
                      <a:schemeClr val="accent6">
                        <a:lumMod val="75000"/>
                      </a:schemeClr>
                    </a:solidFill>
                    <a:latin typeface="+mj-ea"/>
                    <a:ea typeface="+mj-ea"/>
                  </a:rPr>
                  <a:t>15%</a:t>
                </a:r>
                <a:endParaRPr lang="zh-TW" altLang="en-US" sz="800" b="1" dirty="0">
                  <a:solidFill>
                    <a:schemeClr val="accent6">
                      <a:lumMod val="7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5" name="矩形: 圓角 34">
                <a:extLst>
                  <a:ext uri="{FF2B5EF4-FFF2-40B4-BE49-F238E27FC236}">
                    <a16:creationId xmlns:a16="http://schemas.microsoft.com/office/drawing/2014/main" id="{72B158E7-85C0-13C0-4901-1E99E4803E7D}"/>
                  </a:ext>
                </a:extLst>
              </p:cNvPr>
              <p:cNvSpPr/>
              <p:nvPr/>
            </p:nvSpPr>
            <p:spPr>
              <a:xfrm>
                <a:off x="1064715" y="5183235"/>
                <a:ext cx="1188267" cy="390481"/>
              </a:xfrm>
              <a:prstGeom prst="roundRect">
                <a:avLst/>
              </a:prstGeom>
              <a:noFill/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900" dirty="0">
                    <a:solidFill>
                      <a:schemeClr val="bg2">
                        <a:lumMod val="10000"/>
                      </a:schemeClr>
                    </a:solidFill>
                    <a:latin typeface="+mn-ea"/>
                  </a:rPr>
                  <a:t>聯齊科技</a:t>
                </a:r>
                <a:endParaRPr lang="en-US" altLang="zh-TW" sz="900" dirty="0">
                  <a:solidFill>
                    <a:schemeClr val="bg2">
                      <a:lumMod val="10000"/>
                    </a:schemeClr>
                  </a:solidFill>
                  <a:latin typeface="+mn-ea"/>
                </a:endParaRPr>
              </a:p>
              <a:p>
                <a:pPr algn="ctr"/>
                <a:r>
                  <a:rPr lang="en-US" altLang="zh-TW" sz="800" dirty="0">
                    <a:solidFill>
                      <a:schemeClr val="bg2">
                        <a:lumMod val="10000"/>
                      </a:schemeClr>
                    </a:solidFill>
                    <a:latin typeface="+mn-ea"/>
                  </a:rPr>
                  <a:t>(</a:t>
                </a:r>
                <a:r>
                  <a:rPr lang="zh-TW" altLang="en-US" sz="800" dirty="0">
                    <a:solidFill>
                      <a:schemeClr val="bg2">
                        <a:lumMod val="10000"/>
                      </a:schemeClr>
                    </a:solidFill>
                    <a:latin typeface="+mn-ea"/>
                  </a:rPr>
                  <a:t>臺灣</a:t>
                </a:r>
                <a:r>
                  <a:rPr lang="en-US" altLang="zh-TW" sz="800" dirty="0">
                    <a:solidFill>
                      <a:schemeClr val="bg2">
                        <a:lumMod val="10000"/>
                      </a:schemeClr>
                    </a:solidFill>
                    <a:latin typeface="+mn-ea"/>
                  </a:rPr>
                  <a:t>)</a:t>
                </a:r>
                <a:endParaRPr lang="zh-TW" altLang="en-US" sz="800" dirty="0">
                  <a:solidFill>
                    <a:schemeClr val="bg2">
                      <a:lumMod val="1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7" name="矩形: 圓角 36">
                <a:extLst>
                  <a:ext uri="{FF2B5EF4-FFF2-40B4-BE49-F238E27FC236}">
                    <a16:creationId xmlns:a16="http://schemas.microsoft.com/office/drawing/2014/main" id="{0630A57C-ED5C-2F8A-1F97-CE69797E5F23}"/>
                  </a:ext>
                </a:extLst>
              </p:cNvPr>
              <p:cNvSpPr/>
              <p:nvPr/>
            </p:nvSpPr>
            <p:spPr>
              <a:xfrm>
                <a:off x="1064513" y="5674722"/>
                <a:ext cx="1188267" cy="390481"/>
              </a:xfrm>
              <a:prstGeom prst="roundRect">
                <a:avLst/>
              </a:prstGeom>
              <a:noFill/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hangingPunct="0"/>
                <a:r>
                  <a:rPr lang="zh-TW" altLang="en-US" sz="900" dirty="0">
                    <a:solidFill>
                      <a:schemeClr val="bg2">
                        <a:lumMod val="10000"/>
                      </a:schemeClr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盛達電業</a:t>
                </a:r>
                <a:endParaRPr lang="en-US" altLang="zh-TW" sz="900" dirty="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  <a:p>
                <a:pPr algn="ctr" eaLnBrk="0" hangingPunct="0"/>
                <a:r>
                  <a:rPr lang="en-US" altLang="zh-TW" sz="800" dirty="0">
                    <a:solidFill>
                      <a:schemeClr val="bg2">
                        <a:lumMod val="10000"/>
                      </a:schemeClr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(</a:t>
                </a:r>
                <a:r>
                  <a:rPr lang="zh-TW" altLang="en-US" sz="800" dirty="0">
                    <a:solidFill>
                      <a:schemeClr val="bg2">
                        <a:lumMod val="10000"/>
                      </a:schemeClr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台灣</a:t>
                </a:r>
                <a:r>
                  <a:rPr lang="en-US" altLang="zh-TW" sz="800" dirty="0">
                    <a:solidFill>
                      <a:schemeClr val="bg2">
                        <a:lumMod val="10000"/>
                      </a:schemeClr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)</a:t>
                </a:r>
                <a:endParaRPr lang="zh-TW" altLang="en-US" sz="800" dirty="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cxnSp>
            <p:nvCxnSpPr>
              <p:cNvPr id="39" name="直線單箭頭接點 38">
                <a:extLst>
                  <a:ext uri="{FF2B5EF4-FFF2-40B4-BE49-F238E27FC236}">
                    <a16:creationId xmlns:a16="http://schemas.microsoft.com/office/drawing/2014/main" id="{32495C37-4A95-49B1-1554-031DEFDE25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2498" y="5450472"/>
                <a:ext cx="304395" cy="0"/>
              </a:xfrm>
              <a:prstGeom prst="straightConnector1">
                <a:avLst/>
              </a:prstGeom>
              <a:ln w="19050">
                <a:solidFill>
                  <a:srgbClr val="B2670D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矩形: 圓角 39">
                <a:extLst>
                  <a:ext uri="{FF2B5EF4-FFF2-40B4-BE49-F238E27FC236}">
                    <a16:creationId xmlns:a16="http://schemas.microsoft.com/office/drawing/2014/main" id="{18CEC49D-CCD2-FCB4-3326-FDE012D27E5F}"/>
                  </a:ext>
                </a:extLst>
              </p:cNvPr>
              <p:cNvSpPr/>
              <p:nvPr/>
            </p:nvSpPr>
            <p:spPr>
              <a:xfrm>
                <a:off x="578120" y="5254479"/>
                <a:ext cx="558765" cy="182154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zh-TW" sz="700" b="1" dirty="0">
                    <a:solidFill>
                      <a:schemeClr val="accent6">
                        <a:lumMod val="75000"/>
                      </a:schemeClr>
                    </a:solidFill>
                    <a:latin typeface="+mj-ea"/>
                    <a:ea typeface="+mj-ea"/>
                  </a:rPr>
                  <a:t>5.40%</a:t>
                </a:r>
                <a:endParaRPr lang="zh-TW" altLang="en-US" sz="700" b="1" dirty="0">
                  <a:solidFill>
                    <a:schemeClr val="accent6">
                      <a:lumMod val="75000"/>
                    </a:schemeClr>
                  </a:solidFill>
                  <a:latin typeface="+mj-ea"/>
                  <a:ea typeface="+mj-ea"/>
                </a:endParaRPr>
              </a:p>
            </p:txBody>
          </p:sp>
          <p:cxnSp>
            <p:nvCxnSpPr>
              <p:cNvPr id="41" name="直線單箭頭接點 40">
                <a:extLst>
                  <a:ext uri="{FF2B5EF4-FFF2-40B4-BE49-F238E27FC236}">
                    <a16:creationId xmlns:a16="http://schemas.microsoft.com/office/drawing/2014/main" id="{C03DFF16-F61B-2D08-7566-8C64DA7413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668" y="5912458"/>
                <a:ext cx="304395" cy="0"/>
              </a:xfrm>
              <a:prstGeom prst="straightConnector1">
                <a:avLst/>
              </a:prstGeom>
              <a:ln w="19050">
                <a:solidFill>
                  <a:srgbClr val="B2670D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矩形: 圓角 41">
                <a:extLst>
                  <a:ext uri="{FF2B5EF4-FFF2-40B4-BE49-F238E27FC236}">
                    <a16:creationId xmlns:a16="http://schemas.microsoft.com/office/drawing/2014/main" id="{05E31C24-CC60-FA21-DE3B-FD0778A82291}"/>
                  </a:ext>
                </a:extLst>
              </p:cNvPr>
              <p:cNvSpPr/>
              <p:nvPr/>
            </p:nvSpPr>
            <p:spPr>
              <a:xfrm>
                <a:off x="604202" y="5716465"/>
                <a:ext cx="558765" cy="182154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zh-TW" sz="700" b="1" dirty="0">
                    <a:solidFill>
                      <a:schemeClr val="accent6">
                        <a:lumMod val="75000"/>
                      </a:schemeClr>
                    </a:solidFill>
                    <a:latin typeface="+mj-ea"/>
                    <a:ea typeface="+mj-ea"/>
                  </a:rPr>
                  <a:t>13.0%</a:t>
                </a:r>
                <a:endParaRPr lang="zh-TW" altLang="en-US" sz="700" b="1" dirty="0">
                  <a:solidFill>
                    <a:schemeClr val="accent6">
                      <a:lumMod val="7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5" name="Rectangle: Rounded Corners 27">
                <a:extLst>
                  <a:ext uri="{FF2B5EF4-FFF2-40B4-BE49-F238E27FC236}">
                    <a16:creationId xmlns:a16="http://schemas.microsoft.com/office/drawing/2014/main" id="{1ADE9C35-8798-4E0E-B7E5-BE299883B05A}"/>
                  </a:ext>
                </a:extLst>
              </p:cNvPr>
              <p:cNvSpPr/>
              <p:nvPr/>
            </p:nvSpPr>
            <p:spPr>
              <a:xfrm>
                <a:off x="615833" y="2245184"/>
                <a:ext cx="3152579" cy="270151"/>
              </a:xfrm>
              <a:prstGeom prst="roundRect">
                <a:avLst>
                  <a:gd name="adj" fmla="val 34053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Ins="144000" anchor="ctr" anchorCtr="0">
                <a:noAutofit/>
              </a:bodyPr>
              <a:lstStyle/>
              <a:p>
                <a:pPr algn="ctr" defTabSz="914400">
                  <a:lnSpc>
                    <a:spcPct val="90000"/>
                  </a:lnSpc>
                </a:pPr>
                <a:r>
                  <a:rPr lang="zh-TW" altLang="en-US" sz="1400" b="1" dirty="0">
                    <a:solidFill>
                      <a:schemeClr val="accent6">
                        <a:lumMod val="75000"/>
                      </a:schemeClr>
                    </a:solidFill>
                    <a:latin typeface="+mj-ea"/>
                    <a:ea typeface="+mj-ea"/>
                  </a:rPr>
                  <a:t>再生能源事業體</a:t>
                </a:r>
              </a:p>
            </p:txBody>
          </p:sp>
        </p:grpSp>
        <p:sp>
          <p:nvSpPr>
            <p:cNvPr id="49" name="矩形: 圓角 48">
              <a:extLst>
                <a:ext uri="{FF2B5EF4-FFF2-40B4-BE49-F238E27FC236}">
                  <a16:creationId xmlns:a16="http://schemas.microsoft.com/office/drawing/2014/main" id="{D70F58D7-B0B6-CBE7-EE37-D2AE7E4713B1}"/>
                </a:ext>
              </a:extLst>
            </p:cNvPr>
            <p:cNvSpPr/>
            <p:nvPr/>
          </p:nvSpPr>
          <p:spPr>
            <a:xfrm>
              <a:off x="6073172" y="2933633"/>
              <a:ext cx="1184400" cy="426987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 eaLnBrk="0" hangingPunct="0">
                <a:defRPr/>
              </a:pPr>
              <a:r>
                <a:rPr lang="zh-TW" altLang="en-US" sz="900" b="1" dirty="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朋程科技</a:t>
              </a:r>
              <a:br>
                <a:rPr lang="en-US" altLang="zh-TW" sz="900" b="1" dirty="0">
                  <a:solidFill>
                    <a:srgbClr val="EAEAEA">
                      <a:lumMod val="10000"/>
                    </a:srgbClr>
                  </a:solidFill>
                  <a:latin typeface="+mj-ea"/>
                  <a:ea typeface="+mj-ea"/>
                  <a:cs typeface="Arial" panose="020B0604020202020204" pitchFamily="34" charset="0"/>
                </a:rPr>
              </a:br>
              <a:r>
                <a:rPr lang="en-US" altLang="zh-TW" sz="900" b="1" dirty="0">
                  <a:solidFill>
                    <a:srgbClr val="EAEAEA">
                      <a:lumMod val="10000"/>
                    </a:srgbClr>
                  </a:solidFill>
                  <a:latin typeface="+mj-ea"/>
                  <a:ea typeface="+mj-ea"/>
                  <a:cs typeface="Arial" panose="020B0604020202020204" pitchFamily="34" charset="0"/>
                </a:rPr>
                <a:t>(8255.TW)</a:t>
              </a:r>
            </a:p>
          </p:txBody>
        </p:sp>
        <p:pic>
          <p:nvPicPr>
            <p:cNvPr id="50" name="Picture 3">
              <a:extLst>
                <a:ext uri="{FF2B5EF4-FFF2-40B4-BE49-F238E27FC236}">
                  <a16:creationId xmlns:a16="http://schemas.microsoft.com/office/drawing/2014/main" id="{95A23D49-69D7-5DF7-FDD2-E5A97319A8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314071" y="2974314"/>
              <a:ext cx="308320" cy="321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TextBox 87">
              <a:extLst>
                <a:ext uri="{FF2B5EF4-FFF2-40B4-BE49-F238E27FC236}">
                  <a16:creationId xmlns:a16="http://schemas.microsoft.com/office/drawing/2014/main" id="{2AB3FD93-27DC-04BD-F735-0A2B4811711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608154" y="3064397"/>
              <a:ext cx="618469" cy="246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>
                <a:buClr>
                  <a:srgbClr val="1F497D"/>
                </a:buClr>
                <a:buSzPct val="70000"/>
              </a:pPr>
              <a:r>
                <a:rPr lang="zh-TW" altLang="en-US" sz="900" dirty="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二極體</a:t>
              </a:r>
              <a:endParaRPr lang="en-US" altLang="zh-TW" sz="9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52" name="Rectangle: Rounded Corners 27">
              <a:extLst>
                <a:ext uri="{FF2B5EF4-FFF2-40B4-BE49-F238E27FC236}">
                  <a16:creationId xmlns:a16="http://schemas.microsoft.com/office/drawing/2014/main" id="{E98B8B3C-3C72-15CC-7ECF-9CD86FDD56C4}"/>
                </a:ext>
              </a:extLst>
            </p:cNvPr>
            <p:cNvSpPr/>
            <p:nvPr/>
          </p:nvSpPr>
          <p:spPr>
            <a:xfrm>
              <a:off x="6028158" y="2429788"/>
              <a:ext cx="2257067" cy="266434"/>
            </a:xfrm>
            <a:prstGeom prst="roundRect">
              <a:avLst>
                <a:gd name="adj" fmla="val 34053"/>
              </a:avLst>
            </a:prstGeom>
            <a:solidFill>
              <a:srgbClr val="FF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Ins="144000" anchor="ctr" anchorCtr="0">
              <a:noAutofit/>
            </a:bodyPr>
            <a:lstStyle/>
            <a:p>
              <a:pPr algn="ctr" defTabSz="914400">
                <a:lnSpc>
                  <a:spcPct val="90000"/>
                </a:lnSpc>
              </a:pPr>
              <a:r>
                <a:rPr lang="zh-TW" altLang="en-US" sz="1400" b="1" dirty="0">
                  <a:solidFill>
                    <a:schemeClr val="accent6">
                      <a:lumMod val="75000"/>
                    </a:schemeClr>
                  </a:solidFill>
                  <a:latin typeface="+mj-ea"/>
                  <a:ea typeface="+mj-ea"/>
                </a:rPr>
                <a:t>車用事業體</a:t>
              </a:r>
            </a:p>
          </p:txBody>
        </p:sp>
        <p:cxnSp>
          <p:nvCxnSpPr>
            <p:cNvPr id="53" name="直線單箭頭接點 52">
              <a:extLst>
                <a:ext uri="{FF2B5EF4-FFF2-40B4-BE49-F238E27FC236}">
                  <a16:creationId xmlns:a16="http://schemas.microsoft.com/office/drawing/2014/main" id="{E04755C5-4BAE-02A0-1B36-993AA82B968E}"/>
                </a:ext>
              </a:extLst>
            </p:cNvPr>
            <p:cNvCxnSpPr>
              <a:cxnSpLocks/>
            </p:cNvCxnSpPr>
            <p:nvPr/>
          </p:nvCxnSpPr>
          <p:spPr>
            <a:xfrm>
              <a:off x="6243021" y="2696222"/>
              <a:ext cx="0" cy="237410"/>
            </a:xfrm>
            <a:prstGeom prst="straightConnector1">
              <a:avLst/>
            </a:prstGeom>
            <a:ln w="1905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矩形: 圓角 54">
              <a:extLst>
                <a:ext uri="{FF2B5EF4-FFF2-40B4-BE49-F238E27FC236}">
                  <a16:creationId xmlns:a16="http://schemas.microsoft.com/office/drawing/2014/main" id="{0322F78E-C82C-5CA5-00D6-745CF2C8BE0A}"/>
                </a:ext>
              </a:extLst>
            </p:cNvPr>
            <p:cNvSpPr/>
            <p:nvPr/>
          </p:nvSpPr>
          <p:spPr>
            <a:xfrm>
              <a:off x="6264186" y="2721547"/>
              <a:ext cx="691642" cy="22840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dirty="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24.58%</a:t>
              </a:r>
              <a:r>
                <a:rPr lang="en-US" altLang="zh-TW" sz="500" baseline="30000" dirty="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1</a:t>
              </a:r>
              <a:endParaRPr lang="zh-TW" altLang="en-US" sz="800" baseline="300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endParaRPr>
            </a:p>
          </p:txBody>
        </p:sp>
        <p:cxnSp>
          <p:nvCxnSpPr>
            <p:cNvPr id="63" name="直線單箭頭接點 62">
              <a:extLst>
                <a:ext uri="{FF2B5EF4-FFF2-40B4-BE49-F238E27FC236}">
                  <a16:creationId xmlns:a16="http://schemas.microsoft.com/office/drawing/2014/main" id="{9C0C3C34-83C5-B516-E23E-7EF7EA59DBBC}"/>
                </a:ext>
              </a:extLst>
            </p:cNvPr>
            <p:cNvCxnSpPr>
              <a:cxnSpLocks/>
            </p:cNvCxnSpPr>
            <p:nvPr/>
          </p:nvCxnSpPr>
          <p:spPr>
            <a:xfrm>
              <a:off x="6243021" y="3384879"/>
              <a:ext cx="0" cy="237410"/>
            </a:xfrm>
            <a:prstGeom prst="straightConnector1">
              <a:avLst/>
            </a:prstGeom>
            <a:ln w="19050">
              <a:solidFill>
                <a:schemeClr val="accent5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矩形: 圓角 64">
              <a:extLst>
                <a:ext uri="{FF2B5EF4-FFF2-40B4-BE49-F238E27FC236}">
                  <a16:creationId xmlns:a16="http://schemas.microsoft.com/office/drawing/2014/main" id="{A771A218-705B-D88D-7089-A411C2BD5D0B}"/>
                </a:ext>
              </a:extLst>
            </p:cNvPr>
            <p:cNvSpPr/>
            <p:nvPr/>
          </p:nvSpPr>
          <p:spPr>
            <a:xfrm>
              <a:off x="6037896" y="3626990"/>
              <a:ext cx="1186922" cy="426987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 eaLnBrk="0" hangingPunct="0">
                <a:defRPr/>
              </a:pPr>
              <a:r>
                <a:rPr lang="zh-TW" altLang="en-US" sz="900" b="1" dirty="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茂矽科技</a:t>
              </a:r>
              <a:br>
                <a:rPr lang="en-US" altLang="zh-TW" sz="900" b="1" dirty="0">
                  <a:solidFill>
                    <a:srgbClr val="EAEAEA">
                      <a:lumMod val="10000"/>
                    </a:srgbClr>
                  </a:solidFill>
                  <a:latin typeface="+mj-ea"/>
                  <a:ea typeface="+mj-ea"/>
                  <a:cs typeface="Arial" panose="020B0604020202020204" pitchFamily="34" charset="0"/>
                </a:rPr>
              </a:br>
              <a:r>
                <a:rPr lang="en-US" altLang="zh-TW" sz="900" b="1" dirty="0">
                  <a:solidFill>
                    <a:srgbClr val="EAEAEA">
                      <a:lumMod val="10000"/>
                    </a:srgbClr>
                  </a:solidFill>
                  <a:latin typeface="+mj-ea"/>
                  <a:ea typeface="+mj-ea"/>
                  <a:cs typeface="Arial" panose="020B0604020202020204" pitchFamily="34" charset="0"/>
                </a:rPr>
                <a:t>(2342.TW)</a:t>
              </a:r>
            </a:p>
          </p:txBody>
        </p:sp>
        <p:pic>
          <p:nvPicPr>
            <p:cNvPr id="67" name="圖片 66">
              <a:extLst>
                <a:ext uri="{FF2B5EF4-FFF2-40B4-BE49-F238E27FC236}">
                  <a16:creationId xmlns:a16="http://schemas.microsoft.com/office/drawing/2014/main" id="{4A7797DF-2264-6492-5316-7FE79A8C03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3901" t="18076" r="74601" b="17994"/>
            <a:stretch/>
          </p:blipFill>
          <p:spPr>
            <a:xfrm>
              <a:off x="7263769" y="3691317"/>
              <a:ext cx="362916" cy="294334"/>
            </a:xfrm>
            <a:prstGeom prst="rect">
              <a:avLst/>
            </a:prstGeom>
          </p:spPr>
        </p:pic>
        <p:sp>
          <p:nvSpPr>
            <p:cNvPr id="68" name="矩形: 圓角 67">
              <a:extLst>
                <a:ext uri="{FF2B5EF4-FFF2-40B4-BE49-F238E27FC236}">
                  <a16:creationId xmlns:a16="http://schemas.microsoft.com/office/drawing/2014/main" id="{AF5D9098-C567-2D9D-58F5-508BA1DE1FCF}"/>
                </a:ext>
              </a:extLst>
            </p:cNvPr>
            <p:cNvSpPr/>
            <p:nvPr/>
          </p:nvSpPr>
          <p:spPr>
            <a:xfrm>
              <a:off x="6320274" y="3360620"/>
              <a:ext cx="576562" cy="26619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dirty="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30.05%</a:t>
              </a:r>
              <a:r>
                <a:rPr lang="en-US" altLang="zh-TW" sz="500" baseline="30000" dirty="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1</a:t>
              </a:r>
              <a:endParaRPr lang="zh-TW" altLang="en-US" sz="800" baseline="300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70" name="TextBox 87">
              <a:extLst>
                <a:ext uri="{FF2B5EF4-FFF2-40B4-BE49-F238E27FC236}">
                  <a16:creationId xmlns:a16="http://schemas.microsoft.com/office/drawing/2014/main" id="{68730A69-754C-F903-4CC2-C43023CFE19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636971" y="3739569"/>
              <a:ext cx="618469" cy="246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>
                <a:buClr>
                  <a:srgbClr val="1F497D"/>
                </a:buClr>
                <a:buSzPct val="70000"/>
              </a:pPr>
              <a:r>
                <a:rPr lang="zh-TW" altLang="en-US" sz="900" dirty="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晶圓代工</a:t>
              </a:r>
              <a:endParaRPr lang="en-US" altLang="zh-TW" sz="9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790369C2-A277-FA2F-DE11-9D88E388A441}"/>
                </a:ext>
              </a:extLst>
            </p:cNvPr>
            <p:cNvGrpSpPr/>
            <p:nvPr/>
          </p:nvGrpSpPr>
          <p:grpSpPr>
            <a:xfrm>
              <a:off x="4930317" y="1154784"/>
              <a:ext cx="4571646" cy="1246238"/>
              <a:chOff x="2286177" y="880464"/>
              <a:chExt cx="4571646" cy="1246238"/>
            </a:xfrm>
          </p:grpSpPr>
          <p:grpSp>
            <p:nvGrpSpPr>
              <p:cNvPr id="6" name="群組 5">
                <a:extLst>
                  <a:ext uri="{FF2B5EF4-FFF2-40B4-BE49-F238E27FC236}">
                    <a16:creationId xmlns:a16="http://schemas.microsoft.com/office/drawing/2014/main" id="{F2003653-B150-41E2-938B-51F0D997ECD4}"/>
                  </a:ext>
                </a:extLst>
              </p:cNvPr>
              <p:cNvGrpSpPr/>
              <p:nvPr/>
            </p:nvGrpSpPr>
            <p:grpSpPr>
              <a:xfrm>
                <a:off x="2286177" y="880464"/>
                <a:ext cx="4571646" cy="1246238"/>
                <a:chOff x="2187516" y="870207"/>
                <a:chExt cx="4571646" cy="1246238"/>
              </a:xfrm>
            </p:grpSpPr>
            <p:sp>
              <p:nvSpPr>
                <p:cNvPr id="74" name="Rectangle 5">
                  <a:extLst>
                    <a:ext uri="{FF2B5EF4-FFF2-40B4-BE49-F238E27FC236}">
                      <a16:creationId xmlns:a16="http://schemas.microsoft.com/office/drawing/2014/main" id="{23BA5B65-6DF6-4714-B5E0-A0AB29229B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232160" y="870207"/>
                  <a:ext cx="2480444" cy="82696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0" hangingPunct="0">
                    <a:defRPr/>
                  </a:pPr>
                  <a:r>
                    <a:rPr lang="zh-TW" altLang="en-US" sz="1400" b="1" kern="0" dirty="0">
                      <a:solidFill>
                        <a:srgbClr val="236F91"/>
                      </a:solidFill>
                      <a:latin typeface="+mj-ea"/>
                      <a:ea typeface="+mj-ea"/>
                    </a:rPr>
                    <a:t>中美矽晶製品</a:t>
                  </a:r>
                  <a:r>
                    <a:rPr lang="en-US" altLang="zh-TW" sz="1400" b="1" kern="0" dirty="0">
                      <a:solidFill>
                        <a:srgbClr val="236F91"/>
                      </a:solidFill>
                      <a:latin typeface="+mj-ea"/>
                      <a:ea typeface="+mj-ea"/>
                    </a:rPr>
                    <a:t>(</a:t>
                  </a:r>
                  <a:r>
                    <a:rPr lang="zh-TW" altLang="en-US" sz="1400" b="1" kern="0" dirty="0">
                      <a:solidFill>
                        <a:srgbClr val="236F91"/>
                      </a:solidFill>
                      <a:latin typeface="+mj-ea"/>
                      <a:ea typeface="+mj-ea"/>
                    </a:rPr>
                    <a:t>股</a:t>
                  </a:r>
                  <a:r>
                    <a:rPr lang="en-US" altLang="zh-TW" sz="1400" b="1" kern="0" dirty="0">
                      <a:solidFill>
                        <a:srgbClr val="236F91"/>
                      </a:solidFill>
                      <a:latin typeface="+mj-ea"/>
                      <a:ea typeface="+mj-ea"/>
                    </a:rPr>
                    <a:t>)</a:t>
                  </a:r>
                  <a:r>
                    <a:rPr lang="zh-TW" altLang="en-US" sz="1400" b="1" kern="0" dirty="0">
                      <a:solidFill>
                        <a:srgbClr val="236F91"/>
                      </a:solidFill>
                      <a:latin typeface="+mj-ea"/>
                      <a:ea typeface="+mj-ea"/>
                    </a:rPr>
                    <a:t>有限公司</a:t>
                  </a:r>
                </a:p>
                <a:p>
                  <a:pPr algn="ctr" eaLnBrk="0" hangingPunct="0">
                    <a:defRPr/>
                  </a:pPr>
                  <a:r>
                    <a:rPr lang="en-US" altLang="zh-TW" sz="1100" b="1" kern="0" dirty="0">
                      <a:solidFill>
                        <a:srgbClr val="236F91"/>
                      </a:solidFill>
                      <a:latin typeface="+mj-ea"/>
                      <a:ea typeface="+mj-ea"/>
                    </a:rPr>
                    <a:t>(</a:t>
                  </a:r>
                  <a:r>
                    <a:rPr lang="zh-TW" altLang="en-US" sz="1100" b="1" kern="0" dirty="0">
                      <a:solidFill>
                        <a:srgbClr val="236F91"/>
                      </a:solidFill>
                      <a:latin typeface="+mj-ea"/>
                      <a:ea typeface="+mj-ea"/>
                    </a:rPr>
                    <a:t>臺灣</a:t>
                  </a:r>
                  <a:r>
                    <a:rPr lang="en-US" altLang="zh-TW" sz="1100" b="1" kern="0" dirty="0">
                      <a:solidFill>
                        <a:srgbClr val="236F91"/>
                      </a:solidFill>
                      <a:latin typeface="+mj-ea"/>
                      <a:ea typeface="+mj-ea"/>
                    </a:rPr>
                    <a:t>)</a:t>
                  </a:r>
                  <a:endParaRPr lang="en-GB" sz="1100" b="1" kern="0" dirty="0">
                    <a:solidFill>
                      <a:srgbClr val="236F91"/>
                    </a:solidFill>
                    <a:latin typeface="+mj-ea"/>
                    <a:ea typeface="+mj-ea"/>
                  </a:endParaRPr>
                </a:p>
              </p:txBody>
            </p:sp>
            <p:cxnSp>
              <p:nvCxnSpPr>
                <p:cNvPr id="75" name="Elbow Connector 99">
                  <a:extLst>
                    <a:ext uri="{FF2B5EF4-FFF2-40B4-BE49-F238E27FC236}">
                      <a16:creationId xmlns:a16="http://schemas.microsoft.com/office/drawing/2014/main" id="{2A58FFD7-BF47-47C9-A7A2-FCF3952E569D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rot="5400000">
                  <a:off x="3058717" y="699165"/>
                  <a:ext cx="546079" cy="2288481"/>
                </a:xfrm>
                <a:prstGeom prst="bentConnector3">
                  <a:avLst>
                    <a:gd name="adj1" fmla="val 50000"/>
                  </a:avLst>
                </a:prstGeom>
                <a:ln w="19050">
                  <a:solidFill>
                    <a:srgbClr val="236F9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83" name="圖片 82">
                  <a:extLst>
                    <a:ext uri="{FF2B5EF4-FFF2-40B4-BE49-F238E27FC236}">
                      <a16:creationId xmlns:a16="http://schemas.microsoft.com/office/drawing/2014/main" id="{2CBE9960-F7D8-44C8-983D-F69FEBC984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44563" y="1023902"/>
                  <a:ext cx="650184" cy="487638"/>
                </a:xfrm>
                <a:prstGeom prst="rect">
                  <a:avLst/>
                </a:prstGeom>
              </p:spPr>
            </p:pic>
            <p:cxnSp>
              <p:nvCxnSpPr>
                <p:cNvPr id="158" name="Elbow Connector 99">
                  <a:extLst>
                    <a:ext uri="{FF2B5EF4-FFF2-40B4-BE49-F238E27FC236}">
                      <a16:creationId xmlns:a16="http://schemas.microsoft.com/office/drawing/2014/main" id="{69B56508-C377-46E2-B94C-832D3446B43E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rot="16200000" flipH="1">
                  <a:off x="5344540" y="701822"/>
                  <a:ext cx="546078" cy="2283166"/>
                </a:xfrm>
                <a:prstGeom prst="bentConnector3">
                  <a:avLst>
                    <a:gd name="adj1" fmla="val 50000"/>
                  </a:avLst>
                </a:prstGeom>
                <a:ln w="19050">
                  <a:solidFill>
                    <a:srgbClr val="236F9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" name="直線單箭頭接點 12">
                <a:extLst>
                  <a:ext uri="{FF2B5EF4-FFF2-40B4-BE49-F238E27FC236}">
                    <a16:creationId xmlns:a16="http://schemas.microsoft.com/office/drawing/2014/main" id="{D3B79487-A6BB-A68E-1644-05B94E1D6D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131" y="1868129"/>
                <a:ext cx="2527" cy="258572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C8256B62-D1B3-3CE1-B6F0-262132643BD7}"/>
              </a:ext>
            </a:extLst>
          </p:cNvPr>
          <p:cNvSpPr txBox="1"/>
          <p:nvPr/>
        </p:nvSpPr>
        <p:spPr>
          <a:xfrm>
            <a:off x="327089" y="255260"/>
            <a:ext cx="73098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b="1" dirty="0"/>
              <a:t>【</a:t>
            </a:r>
            <a:r>
              <a:rPr lang="zh-TW" altLang="en-US" sz="2000" b="1" dirty="0"/>
              <a:t>中美晶事業集團</a:t>
            </a:r>
            <a:r>
              <a:rPr lang="en-US" altLang="zh-TW" sz="2000" b="1" dirty="0"/>
              <a:t>】</a:t>
            </a:r>
            <a:endParaRPr lang="zh-TW" altLang="en-US" sz="2000" b="1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A5FB7EE-5BAE-4A8F-70FA-822F4CAEA724}"/>
              </a:ext>
            </a:extLst>
          </p:cNvPr>
          <p:cNvSpPr txBox="1"/>
          <p:nvPr/>
        </p:nvSpPr>
        <p:spPr>
          <a:xfrm>
            <a:off x="9120666" y="1593079"/>
            <a:ext cx="2969807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1600" dirty="0"/>
              <a:t>中美矽晶製品股份有限公司於</a:t>
            </a:r>
            <a:r>
              <a:rPr lang="en-US" altLang="zh-TW" sz="1600" dirty="0"/>
              <a:t>1981</a:t>
            </a:r>
            <a:r>
              <a:rPr lang="zh-TW" altLang="en-US" sz="1600" dirty="0"/>
              <a:t>年成立於新竹科學工業園區，現專注在太陽能領域，營業觸角從太陽能電池、模組、延伸至光電案場並從事維運管理，成為國內垂直整合最完整的公司之一。</a:t>
            </a:r>
            <a:endParaRPr lang="en-US" altLang="zh-TW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TW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1600" dirty="0"/>
              <a:t>2011 </a:t>
            </a:r>
            <a:r>
              <a:rPr lang="zh-TW" altLang="en-US" sz="1600" dirty="0"/>
              <a:t>年 </a:t>
            </a:r>
            <a:r>
              <a:rPr lang="en-US" altLang="zh-TW" sz="1600" dirty="0"/>
              <a:t>10 </a:t>
            </a:r>
            <a:r>
              <a:rPr lang="zh-TW" altLang="en-US" sz="1600" dirty="0"/>
              <a:t>月將半導體事業群切割獨立為環球晶圓股份有限公司。環球晶圓為國內半導體產業最大、全球第三大、非日商第一大的</a:t>
            </a:r>
            <a:r>
              <a:rPr lang="en-US" altLang="zh-TW" sz="1600" dirty="0"/>
              <a:t>3</a:t>
            </a:r>
            <a:r>
              <a:rPr lang="zh-TW" altLang="en-US" sz="1600" dirty="0"/>
              <a:t>吋至</a:t>
            </a:r>
            <a:r>
              <a:rPr lang="en-US" altLang="zh-TW" sz="1600" dirty="0"/>
              <a:t>12</a:t>
            </a:r>
            <a:r>
              <a:rPr lang="zh-TW" altLang="en-US" sz="1600" dirty="0"/>
              <a:t>吋專業晶圓材料供應商，擁有完整的晶圓生產線，生產高附加價值的晶圓、化合物半導體材料等利基產品。</a:t>
            </a:r>
            <a:endParaRPr lang="en-US" altLang="zh-TW" sz="1600" dirty="0"/>
          </a:p>
        </p:txBody>
      </p:sp>
    </p:spTree>
    <p:extLst>
      <p:ext uri="{BB962C8B-B14F-4D97-AF65-F5344CB8AC3E}">
        <p14:creationId xmlns:p14="http://schemas.microsoft.com/office/powerpoint/2010/main" val="951455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58751BB-F2A2-9CCE-46C2-5C76F1B31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7ED145-AFDC-5146-9F05-321CC8817212}" type="slidenum">
              <a:rPr kumimoji="1" lang="zh-TW" altLang="en-US" smtClean="0"/>
              <a:pPr/>
              <a:t>3</a:t>
            </a:fld>
            <a:endParaRPr kumimoji="1" lang="zh-TW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3EE94E3-0C94-426E-BCB1-E027FC2DFB67}"/>
              </a:ext>
            </a:extLst>
          </p:cNvPr>
          <p:cNvSpPr txBox="1"/>
          <p:nvPr/>
        </p:nvSpPr>
        <p:spPr>
          <a:xfrm>
            <a:off x="348214" y="946325"/>
            <a:ext cx="11507088" cy="1728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zh-TW" altLang="en-US" sz="1600" dirty="0"/>
              <a:t>中美集團及環球晶集團長期積極參與各項公益活動，致力於關懷弱勢族群及偏鄉部落議題，每年舉辦偏鄉募款送愛心活動，期望能將愛心送往更多地區、協助更多偏鄉的孩子們。</a:t>
            </a:r>
            <a:endParaRPr lang="en-US" altLang="zh-TW" sz="1600" dirty="0"/>
          </a:p>
          <a:p>
            <a:pPr>
              <a:lnSpc>
                <a:spcPts val="2600"/>
              </a:lnSpc>
            </a:pPr>
            <a:endParaRPr lang="zh-TW" altLang="en-US" sz="1600" dirty="0"/>
          </a:p>
          <a:p>
            <a:pPr>
              <a:lnSpc>
                <a:spcPts val="2600"/>
              </a:lnSpc>
            </a:pPr>
            <a:r>
              <a:rPr lang="zh-TW" altLang="en-US" sz="1600" dirty="0"/>
              <a:t>我們以身體力行的方式將愛傳承，善盡企業照顧社會之責任、落實企業社會責任的各項具體作為與成效，展現邁向永續經營目標的決心。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5064BDB-6F0F-D42C-0541-758553644A4C}"/>
              </a:ext>
            </a:extLst>
          </p:cNvPr>
          <p:cNvSpPr txBox="1"/>
          <p:nvPr/>
        </p:nvSpPr>
        <p:spPr>
          <a:xfrm>
            <a:off x="348214" y="562150"/>
            <a:ext cx="73098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b="1" dirty="0"/>
              <a:t>【</a:t>
            </a:r>
            <a:r>
              <a:rPr lang="zh-TW" altLang="en-US" sz="2000" b="1" dirty="0"/>
              <a:t>社會關懷</a:t>
            </a:r>
            <a:r>
              <a:rPr lang="en-US" altLang="zh-TW" sz="2000" b="1" dirty="0"/>
              <a:t>】</a:t>
            </a:r>
            <a:endParaRPr lang="zh-TW" altLang="en-US" sz="2000" b="1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12E86DB-D62C-4312-9473-3A2FE1862711}"/>
              </a:ext>
            </a:extLst>
          </p:cNvPr>
          <p:cNvSpPr txBox="1"/>
          <p:nvPr/>
        </p:nvSpPr>
        <p:spPr>
          <a:xfrm>
            <a:off x="348214" y="2756755"/>
            <a:ext cx="7309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b="1" dirty="0"/>
              <a:t>2022</a:t>
            </a:r>
            <a:r>
              <a:rPr lang="zh-TW" altLang="en-US" b="1" dirty="0"/>
              <a:t>年參與活動：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E405F3B2-AE79-3750-B7BF-FDD3BFBCA2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566" y="2756755"/>
            <a:ext cx="9282224" cy="2152755"/>
          </a:xfrm>
          <a:prstGeom prst="rect">
            <a:avLst/>
          </a:prstGeom>
        </p:spPr>
      </p:pic>
      <p:pic>
        <p:nvPicPr>
          <p:cNvPr id="17" name="圖片 16" descr="一張含有 服裝, 牆, 人員, 室內 的圖片&#10;&#10;自動產生的描述">
            <a:extLst>
              <a:ext uri="{FF2B5EF4-FFF2-40B4-BE49-F238E27FC236}">
                <a16:creationId xmlns:a16="http://schemas.microsoft.com/office/drawing/2014/main" id="{E81A6AFC-B5C3-A024-082A-62865EE7CF1E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1569" y="5169581"/>
            <a:ext cx="2520000" cy="144000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1" name="圖片 20" descr="一張含有 服裝, 人員, 室內, 微笑 的圖片&#10;&#10;自動產生的描述">
            <a:extLst>
              <a:ext uri="{FF2B5EF4-FFF2-40B4-BE49-F238E27FC236}">
                <a16:creationId xmlns:a16="http://schemas.microsoft.com/office/drawing/2014/main" id="{78370770-4EA0-36C9-8082-A1D3D47A5AD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715" y="5169581"/>
            <a:ext cx="2520000" cy="144000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3" name="圖片 22" descr="一張含有 戶外, 文字, 車輛, 陸上交通工具 的圖片&#10;&#10;自動產生的描述">
            <a:extLst>
              <a:ext uri="{FF2B5EF4-FFF2-40B4-BE49-F238E27FC236}">
                <a16:creationId xmlns:a16="http://schemas.microsoft.com/office/drawing/2014/main" id="{91E80DCB-D205-F972-BF42-BC2CB6BAB32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4423" y="5169581"/>
            <a:ext cx="2520000" cy="144000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7" name="圖片 26" descr="一張含有 服裝, 男人, 人員, 牆 的圖片&#10;&#10;自動產生的描述">
            <a:extLst>
              <a:ext uri="{FF2B5EF4-FFF2-40B4-BE49-F238E27FC236}">
                <a16:creationId xmlns:a16="http://schemas.microsoft.com/office/drawing/2014/main" id="{AA26F10E-E42D-E004-0FF8-93FF27C123C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7278" y="5169581"/>
            <a:ext cx="2520000" cy="1440000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393826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4D1B8AB-F660-95FB-22C5-B9B912FA6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7ED145-AFDC-5146-9F05-321CC8817212}" type="slidenum">
              <a:rPr kumimoji="1" lang="zh-TW" altLang="en-US" smtClean="0"/>
              <a:pPr/>
              <a:t>4</a:t>
            </a:fld>
            <a:endParaRPr kumimoji="1"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8677256-62A5-2575-2CAA-51D060195E55}"/>
              </a:ext>
            </a:extLst>
          </p:cNvPr>
          <p:cNvSpPr txBox="1"/>
          <p:nvPr/>
        </p:nvSpPr>
        <p:spPr>
          <a:xfrm>
            <a:off x="348214" y="562150"/>
            <a:ext cx="73098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b="1" dirty="0"/>
              <a:t>【</a:t>
            </a:r>
            <a:r>
              <a:rPr lang="zh-TW" altLang="en-US" sz="2000" b="1" dirty="0"/>
              <a:t>共同關懷花蓮賑災</a:t>
            </a:r>
            <a:r>
              <a:rPr lang="en-US" altLang="zh-TW" sz="2000" b="1" dirty="0"/>
              <a:t>】</a:t>
            </a:r>
            <a:endParaRPr lang="zh-TW" altLang="en-US" sz="2000" b="1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65CE4F1-EDB1-83F4-AB1A-5FF547088E90}"/>
              </a:ext>
            </a:extLst>
          </p:cNvPr>
          <p:cNvSpPr txBox="1"/>
          <p:nvPr/>
        </p:nvSpPr>
        <p:spPr>
          <a:xfrm>
            <a:off x="348214" y="1063278"/>
            <a:ext cx="11507088" cy="1026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TW" altLang="en-US" sz="1600" dirty="0"/>
              <a:t>中美矽晶集團身為國內太陽能領域中垂直整合最完整的公司之一，不單僅光電案場已分佈全國各地，中美矽晶集團更斥資鉅額投入花蓮縣「台糖鳳林」及「旭信電力大豐廠」兩個大型光電案場開發計畫，以期能夠為樸實善美的花蓮縣在光電發展進程中略盡微薄貢獻。</a:t>
            </a:r>
            <a:endParaRPr lang="en-US" altLang="zh-TW" sz="16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29B4335-432E-38BB-EB51-987AAE2A9BF4}"/>
              </a:ext>
            </a:extLst>
          </p:cNvPr>
          <p:cNvSpPr txBox="1"/>
          <p:nvPr/>
        </p:nvSpPr>
        <p:spPr>
          <a:xfrm>
            <a:off x="348214" y="2459160"/>
            <a:ext cx="7380000" cy="172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TW" sz="1600" dirty="0"/>
              <a:t>4</a:t>
            </a:r>
            <a:r>
              <a:rPr lang="zh-TW" altLang="en-US" sz="1600" dirty="0"/>
              <a:t>月</a:t>
            </a:r>
            <a:r>
              <a:rPr lang="en-US" altLang="zh-TW" sz="1600" dirty="0"/>
              <a:t>3</a:t>
            </a:r>
            <a:r>
              <a:rPr lang="zh-TW" altLang="en-US" sz="1600" dirty="0"/>
              <a:t>日花蓮外海地震，芮氏規模達</a:t>
            </a:r>
            <a:r>
              <a:rPr lang="en-US" altLang="zh-TW" sz="1600" dirty="0"/>
              <a:t>7.2</a:t>
            </a:r>
            <a:r>
              <a:rPr lang="zh-TW" altLang="en-US" sz="1600" dirty="0"/>
              <a:t>，造成許多受災戶在生命與財產上莫大的損害，中美晶集團暨環球晶集團在共同董事長 徐秀蘭 女士的帶領下，動員所有集團公司上下員工共同募集資金、傳遞愛與關懷到花蓮，並承諾募集資金達</a:t>
            </a:r>
            <a:r>
              <a:rPr lang="en-US" altLang="zh-TW" sz="1600" dirty="0"/>
              <a:t>300</a:t>
            </a:r>
            <a:r>
              <a:rPr lang="zh-TW" altLang="en-US" sz="1600" dirty="0"/>
              <a:t>萬新台幣捐款至「花蓮縣重大災害民間賑災捐款專戶」，由花蓮縣政府統籌監督管理重大災害民間賑災捐款。</a:t>
            </a:r>
          </a:p>
        </p:txBody>
      </p:sp>
      <p:pic>
        <p:nvPicPr>
          <p:cNvPr id="11" name="圖片 10" descr="一張含有 文字, 螢幕擷取畫面, 平面設計, 字型 的圖片&#10;&#10;自動產生的描述">
            <a:extLst>
              <a:ext uri="{FF2B5EF4-FFF2-40B4-BE49-F238E27FC236}">
                <a16:creationId xmlns:a16="http://schemas.microsoft.com/office/drawing/2014/main" id="{D309DBEB-B033-34E3-7AFB-FC34E6BDBB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764" y="2194814"/>
            <a:ext cx="3907022" cy="2196778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C919EC65-42A2-3175-1E3C-1A394D7B6369}"/>
              </a:ext>
            </a:extLst>
          </p:cNvPr>
          <p:cNvSpPr txBox="1"/>
          <p:nvPr/>
        </p:nvSpPr>
        <p:spPr>
          <a:xfrm>
            <a:off x="1784940" y="5200983"/>
            <a:ext cx="8633637" cy="700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TW" altLang="en-US" sz="1600" dirty="0"/>
              <a:t>中美晶集團暨環球晶集團期盼藉此活動所募集的資金，能妥善運用在地方建設的重建及受災戶的身心關懷，在漫長的修復期間，集團將與花蓮縣所有災戶共同攜手向前。</a:t>
            </a:r>
            <a:endParaRPr lang="en-US" altLang="zh-TW" sz="1600" dirty="0"/>
          </a:p>
        </p:txBody>
      </p:sp>
      <p:pic>
        <p:nvPicPr>
          <p:cNvPr id="15" name="圖片 14" descr="心連心 Mr. Feels">
            <a:extLst>
              <a:ext uri="{FF2B5EF4-FFF2-40B4-BE49-F238E27FC236}">
                <a16:creationId xmlns:a16="http://schemas.microsoft.com/office/drawing/2014/main" id="{27F63347-0200-989E-7B32-3ED91FA680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1293" y="4929171"/>
            <a:ext cx="1244009" cy="1244009"/>
          </a:xfrm>
          <a:prstGeom prst="rect">
            <a:avLst/>
          </a:prstGeom>
        </p:spPr>
      </p:pic>
      <p:pic>
        <p:nvPicPr>
          <p:cNvPr id="20" name="圖片 19" descr="心連心 Mr. Feels">
            <a:extLst>
              <a:ext uri="{FF2B5EF4-FFF2-40B4-BE49-F238E27FC236}">
                <a16:creationId xmlns:a16="http://schemas.microsoft.com/office/drawing/2014/main" id="{078CAC7D-7718-D81A-6648-980BC55F7C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214" y="4929171"/>
            <a:ext cx="1244009" cy="124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65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193647-F07F-4187-B366-F7E76B1A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Thank You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7237006"/>
      </p:ext>
    </p:extLst>
  </p:cSld>
  <p:clrMapOvr>
    <a:masterClrMapping/>
  </p:clrMapOvr>
</p:sld>
</file>

<file path=ppt/theme/theme1.xml><?xml version="1.0" encoding="utf-8"?>
<a:theme xmlns:a="http://schemas.openxmlformats.org/drawingml/2006/main" name="中美矽晶簡報模板">
  <a:themeElements>
    <a:clrScheme name="自訂 9">
      <a:dk1>
        <a:srgbClr val="236F91"/>
      </a:dk1>
      <a:lt1>
        <a:srgbClr val="FFFFFF"/>
      </a:lt1>
      <a:dk2>
        <a:srgbClr val="299DC1"/>
      </a:dk2>
      <a:lt2>
        <a:srgbClr val="EAEAEA"/>
      </a:lt2>
      <a:accent1>
        <a:srgbClr val="1E5F7C"/>
      </a:accent1>
      <a:accent2>
        <a:srgbClr val="299DC1"/>
      </a:accent2>
      <a:accent3>
        <a:srgbClr val="6EC8E0"/>
      </a:accent3>
      <a:accent4>
        <a:srgbClr val="F6C488"/>
      </a:accent4>
      <a:accent5>
        <a:srgbClr val="F0694E"/>
      </a:accent5>
      <a:accent6>
        <a:srgbClr val="6B7270"/>
      </a:accent6>
      <a:hlink>
        <a:srgbClr val="0581BF"/>
      </a:hlink>
      <a:folHlink>
        <a:srgbClr val="517C91"/>
      </a:folHlink>
    </a:clrScheme>
    <a:fontScheme name="自訂 8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中美矽晶簡報模板" id="{B5DFA500-9248-4FF9-A295-DDB6F8CE0431}" vid="{A5798E24-7902-49C6-A2A2-60450A58B92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7877</TotalTime>
  <Words>867</Words>
  <Application>Microsoft Office PowerPoint</Application>
  <PresentationFormat>寬螢幕</PresentationFormat>
  <Paragraphs>91</Paragraphs>
  <Slides>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Microsoft JhengHei</vt:lpstr>
      <vt:lpstr>標楷體</vt:lpstr>
      <vt:lpstr>Arial</vt:lpstr>
      <vt:lpstr>Calibri</vt:lpstr>
      <vt:lpstr>Wingdings</vt:lpstr>
      <vt:lpstr>中美矽晶簡報模板</vt:lpstr>
      <vt:lpstr>中美矽晶集團  X  環球晶圓集團  攜手參與  「0403大地震救災捐贈專戶」 ~傳遞愛與關懷到花蓮~</vt:lpstr>
      <vt:lpstr>PowerPoint 簡報</vt:lpstr>
      <vt:lpstr>PowerPoint 簡報</vt:lpstr>
      <vt:lpstr>PowerPoint 簡報</vt:lpstr>
      <vt:lpstr>PowerPoint 簡報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Eden.Lin(林國凱)</cp:lastModifiedBy>
  <cp:revision>288</cp:revision>
  <dcterms:created xsi:type="dcterms:W3CDTF">2019-01-23T06:37:18Z</dcterms:created>
  <dcterms:modified xsi:type="dcterms:W3CDTF">2024-05-23T00:56:18Z</dcterms:modified>
</cp:coreProperties>
</file>