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2.xml" ContentType="application/vnd.openxmlformats-officedocument.presentationml.tags+xml"/>
  <Override PartName="/ppt/charts/chart7.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8.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charts/chart9.xml" ContentType="application/vnd.openxmlformats-officedocument.drawingml.chart+xml"/>
  <Override PartName="/ppt/theme/themeOverride3.xml" ContentType="application/vnd.openxmlformats-officedocument.themeOverride+xml"/>
  <Override PartName="/ppt/drawings/drawing3.xml" ContentType="application/vnd.openxmlformats-officedocument.drawingml.chartshapes+xml"/>
  <Override PartName="/ppt/charts/chart10.xml" ContentType="application/vnd.openxmlformats-officedocument.drawingml.chart+xml"/>
  <Override PartName="/ppt/theme/themeOverride4.xml" ContentType="application/vnd.openxmlformats-officedocument.themeOverride+xml"/>
  <Override PartName="/ppt/drawings/drawing4.xml" ContentType="application/vnd.openxmlformats-officedocument.drawingml.chartshapes+xml"/>
  <Override PartName="/ppt/notesSlides/notesSlide4.xml" ContentType="application/vnd.openxmlformats-officedocument.presentationml.notesSlide+xml"/>
  <Override PartName="/ppt/charts/chart11.xml" ContentType="application/vnd.openxmlformats-officedocument.drawingml.chart+xml"/>
  <Override PartName="/ppt/theme/themeOverride5.xml" ContentType="application/vnd.openxmlformats-officedocument.themeOverride+xml"/>
  <Override PartName="/ppt/drawings/drawing5.xml" ContentType="application/vnd.openxmlformats-officedocument.drawingml.chartshapes+xml"/>
  <Override PartName="/ppt/charts/chart12.xml" ContentType="application/vnd.openxmlformats-officedocument.drawingml.chart+xml"/>
  <Override PartName="/ppt/theme/themeOverride6.xml" ContentType="application/vnd.openxmlformats-officedocument.themeOverride+xml"/>
  <Override PartName="/ppt/drawings/drawing6.xml" ContentType="application/vnd.openxmlformats-officedocument.drawingml.chartshapes+xml"/>
  <Override PartName="/ppt/charts/chart13.xml" ContentType="application/vnd.openxmlformats-officedocument.drawingml.chart+xml"/>
  <Override PartName="/ppt/theme/themeOverride7.xml" ContentType="application/vnd.openxmlformats-officedocument.themeOverride+xml"/>
  <Override PartName="/ppt/drawings/drawing7.xml" ContentType="application/vnd.openxmlformats-officedocument.drawingml.chartshapes+xml"/>
  <Override PartName="/ppt/charts/chart14.xml" ContentType="application/vnd.openxmlformats-officedocument.drawingml.chart+xml"/>
  <Override PartName="/ppt/theme/themeOverride8.xml" ContentType="application/vnd.openxmlformats-officedocument.themeOverride+xml"/>
  <Override PartName="/ppt/drawings/drawing8.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5.xml" ContentType="application/vnd.openxmlformats-officedocument.drawingml.chart+xml"/>
  <Override PartName="/ppt/charts/style7.xml" ContentType="application/vnd.ms-office.chartstyle+xml"/>
  <Override PartName="/ppt/charts/colors7.xml" ContentType="application/vnd.ms-office.chartcolorstyle+xml"/>
  <Override PartName="/ppt/tags/tag3.xml" ContentType="application/vnd.openxmlformats-officedocument.presentationml.tags+xml"/>
  <Override PartName="/ppt/notesSlides/notesSlide8.xml" ContentType="application/vnd.openxmlformats-officedocument.presentationml.notesSlide+xml"/>
  <Override PartName="/ppt/charts/chartEx1.xml" ContentType="application/vnd.ms-office.chartex+xml"/>
  <Override PartName="/ppt/charts/style8.xml" ContentType="application/vnd.ms-office.chartstyle+xml"/>
  <Override PartName="/ppt/charts/colors8.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6.xml" ContentType="application/vnd.openxmlformats-officedocument.drawingml.chart+xml"/>
  <Override PartName="/ppt/charts/style9.xml" ContentType="application/vnd.ms-office.chartstyle+xml"/>
  <Override PartName="/ppt/charts/colors9.xml" ContentType="application/vnd.ms-office.chartcolorstyle+xml"/>
  <Override PartName="/ppt/charts/chart17.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1.xml" ContentType="application/vnd.openxmlformats-officedocument.presentationml.notesSlide+xml"/>
  <Override PartName="/ppt/charts/chart18.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9.xml" ContentType="application/vnd.openxmlformats-officedocument.themeOverride+xml"/>
  <Override PartName="/ppt/drawings/drawing9.xml" ContentType="application/vnd.openxmlformats-officedocument.drawingml.chartshapes+xml"/>
  <Override PartName="/ppt/charts/chart19.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20.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0.xml" ContentType="application/vnd.openxmlformats-officedocument.themeOverride+xml"/>
  <Override PartName="/ppt/drawings/drawing10.xml" ContentType="application/vnd.openxmlformats-officedocument.drawingml.chartshapes+xml"/>
  <Override PartName="/ppt/notesSlides/notesSlide12.xml" ContentType="application/vnd.openxmlformats-officedocument.presentationml.notesSlide+xml"/>
  <Override PartName="/ppt/charts/chart21.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22.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3.xml" ContentType="application/vnd.openxmlformats-officedocument.presentationml.notesSlide+xml"/>
  <Override PartName="/ppt/charts/chart23.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24.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5.xml" ContentType="application/vnd.openxmlformats-officedocument.drawingml.chart+xml"/>
  <Override PartName="/ppt/charts/style18.xml" ContentType="application/vnd.ms-office.chartstyle+xml"/>
  <Override PartName="/ppt/charts/colors18.xml" ContentType="application/vnd.ms-office.chartcolorstyle+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charts/chart26.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1.xml" ContentType="application/vnd.openxmlformats-officedocument.themeOverride+xml"/>
  <Override PartName="/ppt/drawings/drawing11.xml" ContentType="application/vnd.openxmlformats-officedocument.drawingml.chartshapes+xml"/>
  <Override PartName="/ppt/charts/chart27.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2.xml" ContentType="application/vnd.openxmlformats-officedocument.themeOverride+xml"/>
  <Override PartName="/ppt/drawings/drawing12.xml" ContentType="application/vnd.openxmlformats-officedocument.drawingml.chartshapes+xml"/>
  <Override PartName="/ppt/charts/chart28.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13.xml" ContentType="application/vnd.openxmlformats-officedocument.themeOverride+xml"/>
  <Override PartName="/ppt/drawings/drawing13.xml" ContentType="application/vnd.openxmlformats-officedocument.drawingml.chartshapes+xml"/>
  <Override PartName="/ppt/charts/chart29.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14.xml" ContentType="application/vnd.openxmlformats-officedocument.themeOverride+xml"/>
  <Override PartName="/ppt/drawings/drawing14.xml" ContentType="application/vnd.openxmlformats-officedocument.drawingml.chartshapes+xml"/>
  <Override PartName="/ppt/charts/chart30.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15.xml" ContentType="application/vnd.openxmlformats-officedocument.themeOverride+xml"/>
  <Override PartName="/ppt/drawings/drawing15.xml" ContentType="application/vnd.openxmlformats-officedocument.drawingml.chartshapes+xml"/>
  <Override PartName="/ppt/tags/tag6.xml" ContentType="application/vnd.openxmlformats-officedocument.presentationml.tags+xml"/>
  <Override PartName="/ppt/tags/tag7.xml" ContentType="application/vnd.openxmlformats-officedocument.presentationml.tags+xml"/>
  <Override PartName="/ppt/notesSlides/notesSlide16.xml" ContentType="application/vnd.openxmlformats-officedocument.presentationml.notesSlide+xml"/>
  <Override PartName="/ppt/charts/chart31.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32.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1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53"/>
  </p:notesMasterIdLst>
  <p:sldIdLst>
    <p:sldId id="3777" r:id="rId2"/>
    <p:sldId id="3786" r:id="rId3"/>
    <p:sldId id="3778" r:id="rId4"/>
    <p:sldId id="257" r:id="rId5"/>
    <p:sldId id="3767" r:id="rId6"/>
    <p:sldId id="259" r:id="rId7"/>
    <p:sldId id="2147475926" r:id="rId8"/>
    <p:sldId id="3787" r:id="rId9"/>
    <p:sldId id="2147475918" r:id="rId10"/>
    <p:sldId id="3788" r:id="rId11"/>
    <p:sldId id="2147475919" r:id="rId12"/>
    <p:sldId id="2147475920" r:id="rId13"/>
    <p:sldId id="2147475921" r:id="rId14"/>
    <p:sldId id="2147475922" r:id="rId15"/>
    <p:sldId id="3779" r:id="rId16"/>
    <p:sldId id="2147475905" r:id="rId17"/>
    <p:sldId id="2147475909" r:id="rId18"/>
    <p:sldId id="3790" r:id="rId19"/>
    <p:sldId id="2147475879" r:id="rId20"/>
    <p:sldId id="2147475872" r:id="rId21"/>
    <p:sldId id="2147475878" r:id="rId22"/>
    <p:sldId id="2147475914" r:id="rId23"/>
    <p:sldId id="2147475902" r:id="rId24"/>
    <p:sldId id="2147475912" r:id="rId25"/>
    <p:sldId id="2147475925" r:id="rId26"/>
    <p:sldId id="3792" r:id="rId27"/>
    <p:sldId id="2147475915" r:id="rId28"/>
    <p:sldId id="2147475893" r:id="rId29"/>
    <p:sldId id="2147475901" r:id="rId30"/>
    <p:sldId id="2147475773" r:id="rId31"/>
    <p:sldId id="2147475768" r:id="rId32"/>
    <p:sldId id="3780" r:id="rId33"/>
    <p:sldId id="3768" r:id="rId34"/>
    <p:sldId id="3769" r:id="rId35"/>
    <p:sldId id="3770" r:id="rId36"/>
    <p:sldId id="3771" r:id="rId37"/>
    <p:sldId id="3772" r:id="rId38"/>
    <p:sldId id="3773" r:id="rId39"/>
    <p:sldId id="3774" r:id="rId40"/>
    <p:sldId id="3775" r:id="rId41"/>
    <p:sldId id="3776" r:id="rId42"/>
    <p:sldId id="3794" r:id="rId43"/>
    <p:sldId id="2147475897" r:id="rId44"/>
    <p:sldId id="2147475880" r:id="rId45"/>
    <p:sldId id="2147475911" r:id="rId46"/>
    <p:sldId id="2147475892" r:id="rId47"/>
    <p:sldId id="3798" r:id="rId48"/>
    <p:sldId id="2147475923" r:id="rId49"/>
    <p:sldId id="2147475924" r:id="rId50"/>
    <p:sldId id="3799" r:id="rId51"/>
    <p:sldId id="3784" r:id="rId52"/>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952B"/>
    <a:srgbClr val="3598A9"/>
    <a:srgbClr val="ED972F"/>
    <a:srgbClr val="2B505B"/>
    <a:srgbClr val="2C6376"/>
    <a:srgbClr val="3AA3B4"/>
    <a:srgbClr val="48B2C4"/>
    <a:srgbClr val="307F98"/>
    <a:srgbClr val="75C6D3"/>
    <a:srgbClr val="DAA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040AF5-DBDB-42A4-A63C-F5938EA044D7}" v="890" dt="2025-08-08T01:45:31.434"/>
    <p1510:client id="{818698EF-A81B-4122-857C-9E15D497D6C5}" v="785" dt="2025-08-08T03:49:54.604"/>
    <p1510:client id="{908477CE-7069-C518-9A7F-7997526A9F3D}" v="28" dt="2025-08-07T09:24:29.427"/>
    <p1510:client id="{A7B2F593-CE68-CCB1-33D0-80E33DC1F3D6}" v="55" dt="2025-08-08T01:43:34.583"/>
    <p1510:client id="{AFE0E862-C287-893C-75E2-AAA9B732F97C}" v="2" dt="2025-08-08T04:54:15.524"/>
    <p1510:client id="{E9436F74-601C-2CBF-A442-3EB7A080CC52}" v="2" dt="2025-08-07T06:23:42.780"/>
    <p1510:client id="{F5A0D969-D7F5-C68E-30B2-9C8BC3753092}" v="359" dt="2025-08-08T00:44:29.904"/>
    <p1510:client id="{FE6F9479-EEFB-EC47-A3B7-240DC0480E8B}" v="12" dt="2025-08-08T04:57:50.720"/>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ECE_A8F6A7FD.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package" Target="../embeddings/Microsoft_Excel_Worksheet_7FFFE1A0_B7BE051C8.xlsx"/><Relationship Id="rId1" Type="http://schemas.openxmlformats.org/officeDocument/2006/relationships/themeOverride" Target="../theme/themeOverride4.xml"/></Relationships>
</file>

<file path=ppt/charts/_rels/chart11.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package" Target="../embeddings/Microsoft_Excel_Worksheet_7FFFE1A6_660E0B64.xlsx"/><Relationship Id="rId1" Type="http://schemas.openxmlformats.org/officeDocument/2006/relationships/themeOverride" Target="../theme/themeOverride5.xml"/></Relationships>
</file>

<file path=ppt/charts/_rels/chart12.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package" Target="../embeddings/Microsoft_Excel_Worksheet_7FFFE1A6_660E0B649.xlsx"/><Relationship Id="rId1" Type="http://schemas.openxmlformats.org/officeDocument/2006/relationships/themeOverride" Target="../theme/themeOverride6.xml"/></Relationships>
</file>

<file path=ppt/charts/_rels/chart13.xml.rels><?xml version="1.0" encoding="UTF-8" standalone="yes"?>
<Relationships xmlns="http://schemas.openxmlformats.org/package/2006/relationships"><Relationship Id="rId3" Type="http://schemas.openxmlformats.org/officeDocument/2006/relationships/chartUserShapes" Target="../drawings/drawing7.xml"/><Relationship Id="rId2" Type="http://schemas.openxmlformats.org/officeDocument/2006/relationships/package" Target="../embeddings/Microsoft_Excel_Worksheet_7FFFE1A6_660E0B6410.xlsx"/><Relationship Id="rId1" Type="http://schemas.openxmlformats.org/officeDocument/2006/relationships/themeOverride" Target="../theme/themeOverride7.xml"/></Relationships>
</file>

<file path=ppt/charts/_rels/chart14.xml.rels><?xml version="1.0" encoding="UTF-8" standalone="yes"?>
<Relationships xmlns="http://schemas.openxmlformats.org/package/2006/relationships"><Relationship Id="rId3" Type="http://schemas.openxmlformats.org/officeDocument/2006/relationships/chartUserShapes" Target="../drawings/drawing8.xml"/><Relationship Id="rId2" Type="http://schemas.openxmlformats.org/officeDocument/2006/relationships/package" Target="../embeddings/Microsoft_Excel_Worksheet_7FFFE1A6_660E0B6411.xlsx"/><Relationship Id="rId1" Type="http://schemas.openxmlformats.org/officeDocument/2006/relationships/themeOverride" Target="../theme/themeOverride8.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_7FFFE1C8_1D1994BF.xlsx"/><Relationship Id="rId2" Type="http://schemas.microsoft.com/office/2011/relationships/chartColorStyle" Target="colors7.xml"/><Relationship Id="rId1" Type="http://schemas.microsoft.com/office/2011/relationships/chartStyle" Target="style7.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_7FFFE1B5_C7605C40.xlsx"/><Relationship Id="rId2" Type="http://schemas.microsoft.com/office/2011/relationships/chartColorStyle" Target="colors9.xml"/><Relationship Id="rId1" Type="http://schemas.microsoft.com/office/2011/relationships/chartStyle" Target="style9.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_7FFFE1B5_C7605C4012.xlsx"/><Relationship Id="rId2" Type="http://schemas.microsoft.com/office/2011/relationships/chartColorStyle" Target="colors10.xml"/><Relationship Id="rId1" Type="http://schemas.microsoft.com/office/2011/relationships/chartStyle" Target="style10.xm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1.xml"/><Relationship Id="rId1" Type="http://schemas.microsoft.com/office/2011/relationships/chartStyle" Target="style11.xml"/><Relationship Id="rId5" Type="http://schemas.openxmlformats.org/officeDocument/2006/relationships/chartUserShapes" Target="../drawings/drawing9.xml"/><Relationship Id="rId4" Type="http://schemas.openxmlformats.org/officeDocument/2006/relationships/package" Target="../embeddings/Microsoft_Excel_Worksheet_7FFFE1BD_A8D50D74.xlsx"/></Relationships>
</file>

<file path=ppt/charts/_rels/chart19.xml.rels><?xml version="1.0" encoding="UTF-8" standalone="yes"?>
<Relationships xmlns="http://schemas.openxmlformats.org/package/2006/relationships"><Relationship Id="rId3" Type="http://schemas.openxmlformats.org/officeDocument/2006/relationships/oleObject" Target="file:///\\10.129.200.15\SSG_Roaming$\Molly.Lu\Downloads\4-01&#20877;&#29983;&#33021;&#28304;&#30332;&#38651;&#37327;(&#27511;&#24180;)%20(1).ods"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ECE_A8F6A7FD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3.xml"/><Relationship Id="rId1" Type="http://schemas.microsoft.com/office/2011/relationships/chartStyle" Target="style13.xml"/><Relationship Id="rId5" Type="http://schemas.openxmlformats.org/officeDocument/2006/relationships/chartUserShapes" Target="../drawings/drawing10.xml"/><Relationship Id="rId4" Type="http://schemas.openxmlformats.org/officeDocument/2006/relationships/package" Target="../embeddings/Microsoft_Excel_Worksheet_7FFFE1BD_A8D50D7413.xlsx"/></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_7FFFE13D_C39791B0.xlsx"/><Relationship Id="rId2" Type="http://schemas.microsoft.com/office/2011/relationships/chartColorStyle" Target="colors14.xml"/><Relationship Id="rId1" Type="http://schemas.microsoft.com/office/2011/relationships/chartStyle" Target="style14.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_7FFFE13D_C39791B014.xlsx"/><Relationship Id="rId2" Type="http://schemas.microsoft.com/office/2011/relationships/chartColorStyle" Target="colors15.xml"/><Relationship Id="rId1" Type="http://schemas.microsoft.com/office/2011/relationships/chartStyle" Target="style15.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_7FFFE138_63B59CFF.xlsx"/><Relationship Id="rId2" Type="http://schemas.microsoft.com/office/2011/relationships/chartColorStyle" Target="colors16.xml"/><Relationship Id="rId1" Type="http://schemas.microsoft.com/office/2011/relationships/chartStyle" Target="style16.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_7FFFE138_63B59CFF15.xlsx"/><Relationship Id="rId2" Type="http://schemas.microsoft.com/office/2011/relationships/chartColorStyle" Target="colors17.xml"/><Relationship Id="rId1" Type="http://schemas.microsoft.com/office/2011/relationships/chartStyle" Target="style17.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_7FFFE138_63B59CFF16.xlsx"/><Relationship Id="rId2" Type="http://schemas.microsoft.com/office/2011/relationships/chartColorStyle" Target="colors18.xml"/><Relationship Id="rId1" Type="http://schemas.microsoft.com/office/2011/relationships/chartStyle" Target="style18.xml"/></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9.xml"/><Relationship Id="rId1" Type="http://schemas.microsoft.com/office/2011/relationships/chartStyle" Target="style19.xml"/><Relationship Id="rId5" Type="http://schemas.openxmlformats.org/officeDocument/2006/relationships/chartUserShapes" Target="../drawings/drawing11.xml"/><Relationship Id="rId4" Type="http://schemas.openxmlformats.org/officeDocument/2006/relationships/package" Target="../embeddings/Microsoft_Excel_Worksheet_EBA_9264B957.xlsx"/></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20.xml"/><Relationship Id="rId1" Type="http://schemas.microsoft.com/office/2011/relationships/chartStyle" Target="style20.xml"/><Relationship Id="rId5" Type="http://schemas.openxmlformats.org/officeDocument/2006/relationships/chartUserShapes" Target="../drawings/drawing12.xml"/><Relationship Id="rId4" Type="http://schemas.openxmlformats.org/officeDocument/2006/relationships/package" Target="../embeddings/Microsoft_Excel_Worksheet_EBB_ED332D74.xlsx"/></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21.xml"/><Relationship Id="rId1" Type="http://schemas.microsoft.com/office/2011/relationships/chartStyle" Target="style21.xml"/><Relationship Id="rId5" Type="http://schemas.openxmlformats.org/officeDocument/2006/relationships/chartUserShapes" Target="../drawings/drawing13.xml"/><Relationship Id="rId4" Type="http://schemas.openxmlformats.org/officeDocument/2006/relationships/package" Target="../embeddings/Microsoft_Excel_Worksheet_EBC_BAD500A.xlsx"/></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22.xml"/><Relationship Id="rId1" Type="http://schemas.microsoft.com/office/2011/relationships/chartStyle" Target="style22.xml"/><Relationship Id="rId5" Type="http://schemas.openxmlformats.org/officeDocument/2006/relationships/chartUserShapes" Target="../drawings/drawing14.xml"/><Relationship Id="rId4" Type="http://schemas.openxmlformats.org/officeDocument/2006/relationships/package" Target="../embeddings/Microsoft_Excel_Worksheet_EBD_6923E334.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ECE_A8F6A7FD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23.xml"/><Relationship Id="rId1" Type="http://schemas.microsoft.com/office/2011/relationships/chartStyle" Target="style23.xml"/><Relationship Id="rId5" Type="http://schemas.openxmlformats.org/officeDocument/2006/relationships/chartUserShapes" Target="../drawings/drawing15.xml"/><Relationship Id="rId4" Type="http://schemas.openxmlformats.org/officeDocument/2006/relationships/package" Target="../embeddings/Microsoft_Excel_Worksheet_EBE_92BF6DAA.xlsx"/></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_7FFFE1B9_A96B2ED.xlsx"/><Relationship Id="rId2" Type="http://schemas.microsoft.com/office/2011/relationships/chartColorStyle" Target="colors24.xml"/><Relationship Id="rId1" Type="http://schemas.microsoft.com/office/2011/relationships/chartStyle" Target="style24.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_7FFFE1B9_A96B2ED17.xlsx"/><Relationship Id="rId2" Type="http://schemas.microsoft.com/office/2011/relationships/chartColorStyle" Target="colors25.xml"/><Relationship Id="rId1" Type="http://schemas.microsoft.com/office/2011/relationships/chartStyle" Target="style25.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ECE_A8F6A7FD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_ECE_A8F6A7FD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_ECE_A8F6A7FD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_7FFFE1A0_B7BE051C.xlsx"/><Relationship Id="rId1" Type="http://schemas.openxmlformats.org/officeDocument/2006/relationships/themeOverride" Target="../theme/themeOverride1.xml"/></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_7FFFE1A0_B7BE051C6.xlsx"/><Relationship Id="rId1" Type="http://schemas.openxmlformats.org/officeDocument/2006/relationships/themeOverride" Target="../theme/themeOverride2.xml"/></Relationships>
</file>

<file path=ppt/charts/_rels/chart9.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_7FFFE1A0_B7BE051C7.xlsx"/><Relationship Id="rId1" Type="http://schemas.openxmlformats.org/officeDocument/2006/relationships/themeOverride" Target="../theme/themeOverride3.xml"/></Relationships>
</file>

<file path=ppt/charts/_rels/chartEx1.xml.rels><?xml version="1.0" encoding="UTF-8" standalone="yes"?>
<Relationships xmlns="http://schemas.openxmlformats.org/package/2006/relationships"><Relationship Id="rId3" Type="http://schemas.microsoft.com/office/2011/relationships/chartColorStyle" Target="colors8.xml"/><Relationship Id="rId2" Type="http://schemas.microsoft.com/office/2011/relationships/chartStyle" Target="style8.xml"/><Relationship Id="rId1" Type="http://schemas.openxmlformats.org/officeDocument/2006/relationships/package" Target="../embeddings/Microsoft_Excel_Worksheet_7FFFE1D5_AD18AE3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378436405061007"/>
          <c:y val="0.16804269547325104"/>
          <c:w val="0.56691561261683432"/>
          <c:h val="0.71216367395456226"/>
        </c:manualLayout>
      </c:layout>
      <c:pieChart>
        <c:varyColors val="1"/>
        <c:ser>
          <c:idx val="0"/>
          <c:order val="0"/>
          <c:tx>
            <c:strRef>
              <c:f>Sheet1!$B$1</c:f>
              <c:strCache>
                <c:ptCount val="1"/>
                <c:pt idx="0">
                  <c:v>Sales</c:v>
                </c:pt>
              </c:strCache>
            </c:strRef>
          </c:tx>
          <c:spPr>
            <a:ln>
              <a:noFill/>
            </a:ln>
            <a:effectLst>
              <a:outerShdw blurRad="50800" dist="38100" dir="2700000" algn="tl" rotWithShape="0">
                <a:prstClr val="black">
                  <a:alpha val="40000"/>
                </a:prstClr>
              </a:outerShdw>
            </a:effectLst>
          </c:spPr>
          <c:dPt>
            <c:idx val="0"/>
            <c:bubble3D val="0"/>
            <c:spPr>
              <a:solidFill>
                <a:srgbClr val="75C6D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9BA8-40B4-8FF1-FE75447A6A0A}"/>
              </c:ext>
            </c:extLst>
          </c:dPt>
          <c:dPt>
            <c:idx val="1"/>
            <c:bubble3D val="0"/>
            <c:spPr>
              <a:solidFill>
                <a:srgbClr val="F3D16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9BA8-40B4-8FF1-FE75447A6A0A}"/>
              </c:ext>
            </c:extLst>
          </c:dPt>
          <c:dPt>
            <c:idx val="2"/>
            <c:bubble3D val="0"/>
            <c:spPr>
              <a:solidFill>
                <a:schemeClr val="accent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9BA8-40B4-8FF1-FE75447A6A0A}"/>
              </c:ext>
            </c:extLst>
          </c:dPt>
          <c:dPt>
            <c:idx val="3"/>
            <c:bubble3D val="0"/>
            <c:spPr>
              <a:solidFill>
                <a:schemeClr val="accent4"/>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9BA8-40B4-8FF1-FE75447A6A0A}"/>
              </c:ext>
            </c:extLst>
          </c:dPt>
          <c:dLbls>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2">
                          <a:lumMod val="25000"/>
                        </a:schemeClr>
                      </a:solidFill>
                      <a:latin typeface="Arial (Body)"/>
                      <a:ea typeface="+mn-ea"/>
                      <a:cs typeface="+mn-cs"/>
                    </a:defRPr>
                  </a:pPr>
                  <a:endParaRPr lang="zh-TW"/>
                </a:p>
              </c:txPr>
              <c:dLblPos val="outEnd"/>
              <c:showLegendKey val="0"/>
              <c:showVal val="0"/>
              <c:showCatName val="0"/>
              <c:showSerName val="0"/>
              <c:showPercent val="1"/>
              <c:showBubbleSize val="0"/>
              <c:extLst>
                <c:ext xmlns:c16="http://schemas.microsoft.com/office/drawing/2014/chart" uri="{C3380CC4-5D6E-409C-BE32-E72D297353CC}">
                  <c16:uniqueId val="{00000001-9BA8-40B4-8FF1-FE75447A6A0A}"/>
                </c:ext>
              </c:extLst>
            </c:dLbl>
            <c:dLbl>
              <c:idx val="1"/>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2">
                          <a:lumMod val="25000"/>
                        </a:schemeClr>
                      </a:solidFill>
                      <a:latin typeface="Arial (Body)"/>
                      <a:ea typeface="+mn-ea"/>
                      <a:cs typeface="+mn-cs"/>
                    </a:defRPr>
                  </a:pPr>
                  <a:endParaRPr lang="zh-TW"/>
                </a:p>
              </c:txPr>
              <c:dLblPos val="outEnd"/>
              <c:showLegendKey val="0"/>
              <c:showVal val="0"/>
              <c:showCatName val="0"/>
              <c:showSerName val="0"/>
              <c:showPercent val="1"/>
              <c:showBubbleSize val="0"/>
              <c:extLst>
                <c:ext xmlns:c16="http://schemas.microsoft.com/office/drawing/2014/chart" uri="{C3380CC4-5D6E-409C-BE32-E72D297353CC}">
                  <c16:uniqueId val="{00000003-9BA8-40B4-8FF1-FE75447A6A0A}"/>
                </c:ext>
              </c:extLst>
            </c:dLbl>
            <c:dLbl>
              <c:idx val="2"/>
              <c:delete val="1"/>
              <c:extLst>
                <c:ext xmlns:c15="http://schemas.microsoft.com/office/drawing/2012/chart" uri="{CE6537A1-D6FC-4f65-9D91-7224C49458BB}"/>
                <c:ext xmlns:c16="http://schemas.microsoft.com/office/drawing/2014/chart" uri="{C3380CC4-5D6E-409C-BE32-E72D297353CC}">
                  <c16:uniqueId val="{00000005-9BA8-40B4-8FF1-FE75447A6A0A}"/>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2">
                        <a:lumMod val="25000"/>
                      </a:schemeClr>
                    </a:solidFill>
                    <a:latin typeface="Arial (Body)"/>
                    <a:ea typeface="+mn-ea"/>
                    <a:cs typeface="+mn-cs"/>
                  </a:defRPr>
                </a:pPr>
                <a:endParaRPr lang="zh-TW"/>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GWC</c:v>
                </c:pt>
                <c:pt idx="1">
                  <c:v>SAS Renewable</c:v>
                </c:pt>
                <c:pt idx="2">
                  <c:v>SAS Investment</c:v>
                </c:pt>
              </c:strCache>
            </c:strRef>
          </c:cat>
          <c:val>
            <c:numRef>
              <c:f>Sheet1!$B$2:$B$4</c:f>
              <c:numCache>
                <c:formatCode>General</c:formatCode>
                <c:ptCount val="3"/>
                <c:pt idx="0">
                  <c:v>0.90165643272472595</c:v>
                </c:pt>
                <c:pt idx="1">
                  <c:v>9.8343567275274033E-2</c:v>
                </c:pt>
                <c:pt idx="2">
                  <c:v>0</c:v>
                </c:pt>
              </c:numCache>
            </c:numRef>
          </c:val>
          <c:extLst>
            <c:ext xmlns:c16="http://schemas.microsoft.com/office/drawing/2014/chart" uri="{C3380CC4-5D6E-409C-BE32-E72D297353CC}">
              <c16:uniqueId val="{00000008-9BA8-40B4-8FF1-FE75447A6A0A}"/>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solidFill>
            <a:schemeClr val="tx1"/>
          </a:solidFill>
          <a:latin typeface="Arial (Body)"/>
        </a:defRPr>
      </a:pPr>
      <a:endParaRPr lang="zh-TW"/>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9680967142616758E-3"/>
          <c:y val="8.4354014402132693E-2"/>
          <c:w val="0.98646656061728377"/>
          <c:h val="0.80507243702131592"/>
        </c:manualLayout>
      </c:layout>
      <c:barChart>
        <c:barDir val="col"/>
        <c:grouping val="clustered"/>
        <c:varyColors val="0"/>
        <c:ser>
          <c:idx val="0"/>
          <c:order val="0"/>
          <c:tx>
            <c:strRef>
              <c:f>Sheet1!$F$6</c:f>
              <c:strCache>
                <c:ptCount val="1"/>
                <c:pt idx="0">
                  <c:v>QoQ Revenue</c:v>
                </c:pt>
              </c:strCache>
            </c:strRef>
          </c:tx>
          <c:spPr>
            <a:solidFill>
              <a:srgbClr val="BAE2E9"/>
            </a:solidFill>
            <a:ln>
              <a:solidFill>
                <a:srgbClr val="FFFFFF"/>
              </a:solidFill>
            </a:ln>
            <a:effectLst/>
          </c:spPr>
          <c:invertIfNegative val="0"/>
          <c:dLbls>
            <c:numFmt formatCode="#,##0" sourceLinked="0"/>
            <c:spPr>
              <a:noFill/>
              <a:ln>
                <a:noFill/>
              </a:ln>
              <a:effectLst/>
            </c:spPr>
            <c:txPr>
              <a:bodyPr wrap="square" lIns="38100" tIns="19050" rIns="38100" bIns="19050" anchor="ctr">
                <a:spAutoFit/>
              </a:bodyPr>
              <a:lstStyle/>
              <a:p>
                <a:pPr>
                  <a:defRPr sz="900" b="1">
                    <a:solidFill>
                      <a:schemeClr val="bg2">
                        <a:lumMod val="25000"/>
                      </a:schemeClr>
                    </a:solidFill>
                    <a:latin typeface="Arial" panose="020B0604020202020204" pitchFamily="34" charset="0"/>
                    <a:cs typeface="Arial" panose="020B0604020202020204" pitchFamily="34" charset="0"/>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Sheet1!$E$7:$E$11</c:f>
              <c:strCache>
                <c:ptCount val="5"/>
                <c:pt idx="0">
                  <c:v>Q224</c:v>
                </c:pt>
                <c:pt idx="1">
                  <c:v>Q324</c:v>
                </c:pt>
                <c:pt idx="2">
                  <c:v>Q424</c:v>
                </c:pt>
                <c:pt idx="3">
                  <c:v>Q125</c:v>
                </c:pt>
                <c:pt idx="4">
                  <c:v>Q225</c:v>
                </c:pt>
              </c:strCache>
            </c:strRef>
          </c:cat>
          <c:val>
            <c:numRef>
              <c:f>Sheet1!$F$7:$F$11</c:f>
              <c:numCache>
                <c:formatCode>#,##0</c:formatCode>
                <c:ptCount val="5"/>
                <c:pt idx="0">
                  <c:v>15325.629000000001</c:v>
                </c:pt>
                <c:pt idx="1">
                  <c:v>15869.977999999999</c:v>
                </c:pt>
                <c:pt idx="2">
                  <c:v>16343.334000000001</c:v>
                </c:pt>
                <c:pt idx="3">
                  <c:v>15594.522000000001</c:v>
                </c:pt>
                <c:pt idx="4">
                  <c:v>16007.909</c:v>
                </c:pt>
              </c:numCache>
            </c:numRef>
          </c:val>
          <c:extLst>
            <c:ext xmlns:c16="http://schemas.microsoft.com/office/drawing/2014/chart" uri="{C3380CC4-5D6E-409C-BE32-E72D297353CC}">
              <c16:uniqueId val="{00000000-5A81-4E1B-BE2A-502016E87ED3}"/>
            </c:ext>
          </c:extLst>
        </c:ser>
        <c:dLbls>
          <c:showLegendKey val="0"/>
          <c:showVal val="0"/>
          <c:showCatName val="0"/>
          <c:showSerName val="0"/>
          <c:showPercent val="0"/>
          <c:showBubbleSize val="0"/>
        </c:dLbls>
        <c:gapWidth val="80"/>
        <c:axId val="333531008"/>
        <c:axId val="333536256"/>
      </c:barChart>
      <c:lineChart>
        <c:grouping val="standard"/>
        <c:varyColors val="0"/>
        <c:ser>
          <c:idx val="1"/>
          <c:order val="1"/>
          <c:tx>
            <c:strRef>
              <c:f>Sheet1!$G$6</c:f>
              <c:strCache>
                <c:ptCount val="1"/>
                <c:pt idx="0">
                  <c:v>YoY Growth % </c:v>
                </c:pt>
              </c:strCache>
            </c:strRef>
          </c:tx>
          <c:spPr>
            <a:ln>
              <a:solidFill>
                <a:srgbClr val="299DC1"/>
              </a:solidFill>
            </a:ln>
          </c:spPr>
          <c:marker>
            <c:symbol val="none"/>
          </c:marker>
          <c:dLbls>
            <c:dLbl>
              <c:idx val="5"/>
              <c:layout>
                <c:manualLayout>
                  <c:x val="-4.5452771306298261E-2"/>
                  <c:y val="-0.13377270075572589"/>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A81-4E1B-BE2A-502016E87ED3}"/>
                </c:ext>
              </c:extLst>
            </c:dLbl>
            <c:spPr>
              <a:noFill/>
              <a:ln>
                <a:noFill/>
              </a:ln>
              <a:effectLst/>
            </c:spPr>
            <c:txPr>
              <a:bodyPr wrap="square" lIns="38100" tIns="19050" rIns="38100" bIns="19050" anchor="ctr">
                <a:spAutoFit/>
              </a:bodyPr>
              <a:lstStyle/>
              <a:p>
                <a:pPr>
                  <a:defRPr sz="900" b="1" i="1">
                    <a:solidFill>
                      <a:schemeClr val="tx1"/>
                    </a:solidFill>
                  </a:defRPr>
                </a:pPr>
                <a:endParaRPr lang="zh-TW"/>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Sheet1!$E$7:$E$11</c:f>
              <c:strCache>
                <c:ptCount val="5"/>
                <c:pt idx="0">
                  <c:v>Q224</c:v>
                </c:pt>
                <c:pt idx="1">
                  <c:v>Q324</c:v>
                </c:pt>
                <c:pt idx="2">
                  <c:v>Q424</c:v>
                </c:pt>
                <c:pt idx="3">
                  <c:v>Q125</c:v>
                </c:pt>
                <c:pt idx="4">
                  <c:v>Q225</c:v>
                </c:pt>
              </c:strCache>
            </c:strRef>
          </c:cat>
          <c:val>
            <c:numRef>
              <c:f>Sheet1!$G$7:$G$11</c:f>
              <c:numCache>
                <c:formatCode>General</c:formatCode>
                <c:ptCount val="5"/>
              </c:numCache>
            </c:numRef>
          </c:val>
          <c:smooth val="0"/>
          <c:extLst>
            <c:ext xmlns:c16="http://schemas.microsoft.com/office/drawing/2014/chart" uri="{C3380CC4-5D6E-409C-BE32-E72D297353CC}">
              <c16:uniqueId val="{00000002-5A81-4E1B-BE2A-502016E87ED3}"/>
            </c:ext>
          </c:extLst>
        </c:ser>
        <c:dLbls>
          <c:showLegendKey val="0"/>
          <c:showVal val="0"/>
          <c:showCatName val="0"/>
          <c:showSerName val="0"/>
          <c:showPercent val="0"/>
          <c:showBubbleSize val="0"/>
        </c:dLbls>
        <c:marker val="1"/>
        <c:smooth val="0"/>
        <c:axId val="1677766160"/>
        <c:axId val="170633455"/>
      </c:lineChart>
      <c:catAx>
        <c:axId val="333531008"/>
        <c:scaling>
          <c:orientation val="minMax"/>
        </c:scaling>
        <c:delete val="0"/>
        <c:axPos val="b"/>
        <c:numFmt formatCode="General" sourceLinked="0"/>
        <c:majorTickMark val="out"/>
        <c:minorTickMark val="none"/>
        <c:tickLblPos val="nextTo"/>
        <c:txPr>
          <a:bodyPr rot="0"/>
          <a:lstStyle/>
          <a:p>
            <a:pPr>
              <a:defRPr sz="900">
                <a:latin typeface="Arial" panose="020B0604020202020204" pitchFamily="34" charset="0"/>
                <a:cs typeface="Arial" panose="020B0604020202020204" pitchFamily="34" charset="0"/>
              </a:defRPr>
            </a:pPr>
            <a:endParaRPr lang="zh-TW"/>
          </a:p>
        </c:txPr>
        <c:crossAx val="333536256"/>
        <c:crosses val="autoZero"/>
        <c:auto val="0"/>
        <c:lblAlgn val="ctr"/>
        <c:lblOffset val="100"/>
        <c:noMultiLvlLbl val="1"/>
      </c:catAx>
      <c:valAx>
        <c:axId val="333536256"/>
        <c:scaling>
          <c:orientation val="minMax"/>
          <c:max val="18000"/>
          <c:min val="13000"/>
        </c:scaling>
        <c:delete val="1"/>
        <c:axPos val="l"/>
        <c:majorGridlines>
          <c:spPr>
            <a:ln>
              <a:noFill/>
            </a:ln>
          </c:spPr>
        </c:majorGridlines>
        <c:numFmt formatCode="#,##0" sourceLinked="0"/>
        <c:majorTickMark val="out"/>
        <c:minorTickMark val="none"/>
        <c:tickLblPos val="nextTo"/>
        <c:crossAx val="333531008"/>
        <c:crosses val="autoZero"/>
        <c:crossBetween val="between"/>
      </c:valAx>
      <c:valAx>
        <c:axId val="170633455"/>
        <c:scaling>
          <c:orientation val="minMax"/>
          <c:max val="0.9"/>
          <c:min val="-0.70000000000000007"/>
        </c:scaling>
        <c:delete val="1"/>
        <c:axPos val="r"/>
        <c:numFmt formatCode="General" sourceLinked="1"/>
        <c:majorTickMark val="out"/>
        <c:minorTickMark val="none"/>
        <c:tickLblPos val="nextTo"/>
        <c:crossAx val="1677766160"/>
        <c:crosses val="max"/>
        <c:crossBetween val="between"/>
      </c:valAx>
      <c:catAx>
        <c:axId val="1677766160"/>
        <c:scaling>
          <c:orientation val="minMax"/>
        </c:scaling>
        <c:delete val="1"/>
        <c:axPos val="t"/>
        <c:numFmt formatCode="General" sourceLinked="1"/>
        <c:majorTickMark val="out"/>
        <c:minorTickMark val="none"/>
        <c:tickLblPos val="nextTo"/>
        <c:crossAx val="170633455"/>
        <c:crosses val="max"/>
        <c:auto val="1"/>
        <c:lblAlgn val="ctr"/>
        <c:lblOffset val="100"/>
        <c:noMultiLvlLbl val="1"/>
      </c:catAx>
    </c:plotArea>
    <c:plotVisOnly val="1"/>
    <c:dispBlanksAs val="gap"/>
    <c:showDLblsOverMax val="0"/>
  </c:chart>
  <c:txPr>
    <a:bodyPr/>
    <a:lstStyle/>
    <a:p>
      <a:pPr>
        <a:defRPr sz="700"/>
      </a:pPr>
      <a:endParaRPr lang="zh-TW"/>
    </a:p>
  </c:txPr>
  <c:externalData r:id="rId2">
    <c:autoUpdate val="0"/>
  </c:externalData>
  <c:userShapes r:id="rId3"/>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9680967142616758E-3"/>
          <c:y val="8.4354014402132693E-2"/>
          <c:w val="0.98646656061728377"/>
          <c:h val="0.80507243702131592"/>
        </c:manualLayout>
      </c:layout>
      <c:barChart>
        <c:barDir val="col"/>
        <c:grouping val="clustered"/>
        <c:varyColors val="0"/>
        <c:ser>
          <c:idx val="0"/>
          <c:order val="0"/>
          <c:tx>
            <c:strRef>
              <c:f>Sheet1!$F$6</c:f>
              <c:strCache>
                <c:ptCount val="1"/>
                <c:pt idx="0">
                  <c:v>QoQ EPS</c:v>
                </c:pt>
              </c:strCache>
            </c:strRef>
          </c:tx>
          <c:spPr>
            <a:solidFill>
              <a:srgbClr val="BAE2E9"/>
            </a:solidFill>
            <a:ln>
              <a:noFill/>
            </a:ln>
            <a:effectLst/>
          </c:spPr>
          <c:invertIfNegative val="0"/>
          <c:dLbls>
            <c:numFmt formatCode="#,##0.00" sourceLinked="0"/>
            <c:spPr>
              <a:noFill/>
              <a:ln>
                <a:noFill/>
              </a:ln>
              <a:effectLst/>
            </c:spPr>
            <c:txPr>
              <a:bodyPr wrap="square" lIns="38100" tIns="19050" rIns="38100" bIns="19050" anchor="ctr">
                <a:spAutoFit/>
              </a:bodyPr>
              <a:lstStyle/>
              <a:p>
                <a:pPr>
                  <a:defRPr sz="900" b="1">
                    <a:solidFill>
                      <a:schemeClr val="bg2">
                        <a:lumMod val="50000"/>
                      </a:schemeClr>
                    </a:solidFill>
                    <a:latin typeface="Arial" panose="020B0604020202020204" pitchFamily="34" charset="0"/>
                    <a:cs typeface="Arial" panose="020B0604020202020204" pitchFamily="34" charset="0"/>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Sheet1!$E$7:$E$11</c:f>
              <c:strCache>
                <c:ptCount val="5"/>
                <c:pt idx="0">
                  <c:v>Q224</c:v>
                </c:pt>
                <c:pt idx="1">
                  <c:v>Q324</c:v>
                </c:pt>
                <c:pt idx="2">
                  <c:v>Q424</c:v>
                </c:pt>
                <c:pt idx="3">
                  <c:v>Q125</c:v>
                </c:pt>
                <c:pt idx="4">
                  <c:v>Q225</c:v>
                </c:pt>
              </c:strCache>
            </c:strRef>
          </c:cat>
          <c:val>
            <c:numRef>
              <c:f>Sheet1!$F$7:$F$11</c:f>
              <c:numCache>
                <c:formatCode>#,##0.00</c:formatCode>
                <c:ptCount val="5"/>
                <c:pt idx="0">
                  <c:v>0.54</c:v>
                </c:pt>
                <c:pt idx="1">
                  <c:v>0.71</c:v>
                </c:pt>
                <c:pt idx="2">
                  <c:v>0.9</c:v>
                </c:pt>
                <c:pt idx="3">
                  <c:v>0.7</c:v>
                </c:pt>
                <c:pt idx="4">
                  <c:v>0.79</c:v>
                </c:pt>
              </c:numCache>
            </c:numRef>
          </c:val>
          <c:extLst>
            <c:ext xmlns:c16="http://schemas.microsoft.com/office/drawing/2014/chart" uri="{C3380CC4-5D6E-409C-BE32-E72D297353CC}">
              <c16:uniqueId val="{00000000-9FF8-4D34-B52E-B1FD454BCC4C}"/>
            </c:ext>
          </c:extLst>
        </c:ser>
        <c:dLbls>
          <c:showLegendKey val="0"/>
          <c:showVal val="0"/>
          <c:showCatName val="0"/>
          <c:showSerName val="0"/>
          <c:showPercent val="0"/>
          <c:showBubbleSize val="0"/>
        </c:dLbls>
        <c:gapWidth val="80"/>
        <c:axId val="333531008"/>
        <c:axId val="333536256"/>
      </c:barChart>
      <c:catAx>
        <c:axId val="333531008"/>
        <c:scaling>
          <c:orientation val="minMax"/>
        </c:scaling>
        <c:delete val="0"/>
        <c:axPos val="b"/>
        <c:numFmt formatCode="General" sourceLinked="0"/>
        <c:majorTickMark val="out"/>
        <c:minorTickMark val="none"/>
        <c:tickLblPos val="nextTo"/>
        <c:txPr>
          <a:bodyPr rot="0"/>
          <a:lstStyle/>
          <a:p>
            <a:pPr>
              <a:defRPr sz="900">
                <a:solidFill>
                  <a:schemeClr val="bg2">
                    <a:lumMod val="50000"/>
                  </a:schemeClr>
                </a:solidFill>
              </a:defRPr>
            </a:pPr>
            <a:endParaRPr lang="zh-TW"/>
          </a:p>
        </c:txPr>
        <c:crossAx val="333536256"/>
        <c:crosses val="autoZero"/>
        <c:auto val="0"/>
        <c:lblAlgn val="ctr"/>
        <c:lblOffset val="100"/>
        <c:noMultiLvlLbl val="1"/>
      </c:catAx>
      <c:valAx>
        <c:axId val="333536256"/>
        <c:scaling>
          <c:orientation val="minMax"/>
          <c:max val="1.5"/>
        </c:scaling>
        <c:delete val="1"/>
        <c:axPos val="l"/>
        <c:majorGridlines>
          <c:spPr>
            <a:ln>
              <a:noFill/>
            </a:ln>
          </c:spPr>
        </c:majorGridlines>
        <c:numFmt formatCode="#,##0" sourceLinked="0"/>
        <c:majorTickMark val="out"/>
        <c:minorTickMark val="none"/>
        <c:tickLblPos val="nextTo"/>
        <c:crossAx val="333531008"/>
        <c:crosses val="autoZero"/>
        <c:crossBetween val="between"/>
        <c:majorUnit val="0.4"/>
      </c:valAx>
    </c:plotArea>
    <c:plotVisOnly val="1"/>
    <c:dispBlanksAs val="gap"/>
    <c:showDLblsOverMax val="0"/>
  </c:chart>
  <c:txPr>
    <a:bodyPr/>
    <a:lstStyle/>
    <a:p>
      <a:pPr>
        <a:defRPr sz="700"/>
      </a:pPr>
      <a:endParaRPr lang="zh-TW"/>
    </a:p>
  </c:txPr>
  <c:externalData r:id="rId2">
    <c:autoUpdate val="0"/>
  </c:externalData>
  <c:userShapes r:id="rId3"/>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9680967142616758E-3"/>
          <c:y val="8.4354014402132693E-2"/>
          <c:w val="0.98646656061728377"/>
          <c:h val="0.80507243702131592"/>
        </c:manualLayout>
      </c:layout>
      <c:barChart>
        <c:barDir val="col"/>
        <c:grouping val="clustered"/>
        <c:varyColors val="0"/>
        <c:ser>
          <c:idx val="0"/>
          <c:order val="0"/>
          <c:tx>
            <c:strRef>
              <c:f>Sheet1!$F$6</c:f>
              <c:strCache>
                <c:ptCount val="1"/>
                <c:pt idx="0">
                  <c:v>EPS</c:v>
                </c:pt>
              </c:strCache>
            </c:strRef>
          </c:tx>
          <c:spPr>
            <a:solidFill>
              <a:srgbClr val="BAE2E9"/>
            </a:solidFill>
            <a:ln>
              <a:solidFill>
                <a:srgbClr val="FFFFFF"/>
              </a:solidFill>
            </a:ln>
            <a:effectLst/>
          </c:spPr>
          <c:invertIfNegative val="0"/>
          <c:dPt>
            <c:idx val="0"/>
            <c:invertIfNegative val="0"/>
            <c:bubble3D val="0"/>
            <c:extLst>
              <c:ext xmlns:c16="http://schemas.microsoft.com/office/drawing/2014/chart" uri="{C3380CC4-5D6E-409C-BE32-E72D297353CC}">
                <c16:uniqueId val="{00000000-4D27-4C58-8347-FC04A7BEE043}"/>
              </c:ext>
            </c:extLst>
          </c:dPt>
          <c:dLbls>
            <c:numFmt formatCode="#,##0.00" sourceLinked="0"/>
            <c:spPr>
              <a:noFill/>
              <a:ln>
                <a:noFill/>
              </a:ln>
              <a:effectLst/>
            </c:spPr>
            <c:txPr>
              <a:bodyPr/>
              <a:lstStyle/>
              <a:p>
                <a:pPr>
                  <a:defRPr sz="900" b="1">
                    <a:solidFill>
                      <a:schemeClr val="bg2">
                        <a:lumMod val="50000"/>
                      </a:schemeClr>
                    </a:solidFill>
                    <a:latin typeface="Arial" panose="020B0604020202020204" pitchFamily="34" charset="0"/>
                    <a:cs typeface="Arial" panose="020B0604020202020204" pitchFamily="34" charset="0"/>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Sheet1!$E$7:$E$11</c:f>
              <c:strCache>
                <c:ptCount val="5"/>
                <c:pt idx="0">
                  <c:v>Q224</c:v>
                </c:pt>
                <c:pt idx="1">
                  <c:v>Q324</c:v>
                </c:pt>
                <c:pt idx="2">
                  <c:v>Q424</c:v>
                </c:pt>
                <c:pt idx="3">
                  <c:v>Q125</c:v>
                </c:pt>
                <c:pt idx="4">
                  <c:v>Q225</c:v>
                </c:pt>
              </c:strCache>
            </c:strRef>
          </c:cat>
          <c:val>
            <c:numRef>
              <c:f>Sheet1!$F$7:$F$11</c:f>
              <c:numCache>
                <c:formatCode>#,##0.00</c:formatCode>
                <c:ptCount val="5"/>
                <c:pt idx="0">
                  <c:v>6.02</c:v>
                </c:pt>
                <c:pt idx="1">
                  <c:v>6.18</c:v>
                </c:pt>
                <c:pt idx="2">
                  <c:v>0.99</c:v>
                </c:pt>
                <c:pt idx="3">
                  <c:v>3.05</c:v>
                </c:pt>
                <c:pt idx="4">
                  <c:v>3.52</c:v>
                </c:pt>
              </c:numCache>
            </c:numRef>
          </c:val>
          <c:extLst>
            <c:ext xmlns:c16="http://schemas.microsoft.com/office/drawing/2014/chart" uri="{C3380CC4-5D6E-409C-BE32-E72D297353CC}">
              <c16:uniqueId val="{00000001-4D27-4C58-8347-FC04A7BEE043}"/>
            </c:ext>
          </c:extLst>
        </c:ser>
        <c:dLbls>
          <c:showLegendKey val="0"/>
          <c:showVal val="0"/>
          <c:showCatName val="0"/>
          <c:showSerName val="0"/>
          <c:showPercent val="0"/>
          <c:showBubbleSize val="0"/>
        </c:dLbls>
        <c:gapWidth val="80"/>
        <c:axId val="333531008"/>
        <c:axId val="333536256"/>
      </c:barChart>
      <c:catAx>
        <c:axId val="333531008"/>
        <c:scaling>
          <c:orientation val="minMax"/>
        </c:scaling>
        <c:delete val="0"/>
        <c:axPos val="b"/>
        <c:numFmt formatCode="General" sourceLinked="0"/>
        <c:majorTickMark val="out"/>
        <c:minorTickMark val="none"/>
        <c:tickLblPos val="nextTo"/>
        <c:spPr>
          <a:ln/>
        </c:spPr>
        <c:txPr>
          <a:bodyPr rot="0"/>
          <a:lstStyle/>
          <a:p>
            <a:pPr>
              <a:defRPr>
                <a:solidFill>
                  <a:schemeClr val="bg2">
                    <a:lumMod val="50000"/>
                  </a:schemeClr>
                </a:solidFill>
                <a:latin typeface="Arial" panose="020B0604020202020204" pitchFamily="34" charset="0"/>
                <a:cs typeface="Arial" panose="020B0604020202020204" pitchFamily="34" charset="0"/>
              </a:defRPr>
            </a:pPr>
            <a:endParaRPr lang="zh-TW"/>
          </a:p>
        </c:txPr>
        <c:crossAx val="333536256"/>
        <c:crosses val="autoZero"/>
        <c:auto val="0"/>
        <c:lblAlgn val="ctr"/>
        <c:lblOffset val="100"/>
        <c:noMultiLvlLbl val="1"/>
      </c:catAx>
      <c:valAx>
        <c:axId val="333536256"/>
        <c:scaling>
          <c:orientation val="minMax"/>
          <c:max val="10"/>
          <c:min val="0"/>
        </c:scaling>
        <c:delete val="1"/>
        <c:axPos val="l"/>
        <c:majorGridlines>
          <c:spPr>
            <a:ln>
              <a:noFill/>
            </a:ln>
          </c:spPr>
        </c:majorGridlines>
        <c:numFmt formatCode="#,##0" sourceLinked="0"/>
        <c:majorTickMark val="out"/>
        <c:minorTickMark val="none"/>
        <c:tickLblPos val="nextTo"/>
        <c:crossAx val="333531008"/>
        <c:crosses val="autoZero"/>
        <c:crossBetween val="between"/>
        <c:majorUnit val="2"/>
      </c:valAx>
    </c:plotArea>
    <c:plotVisOnly val="1"/>
    <c:dispBlanksAs val="gap"/>
    <c:showDLblsOverMax val="0"/>
  </c:chart>
  <c:txPr>
    <a:bodyPr/>
    <a:lstStyle/>
    <a:p>
      <a:pPr>
        <a:defRPr sz="1000"/>
      </a:pPr>
      <a:endParaRPr lang="zh-TW"/>
    </a:p>
  </c:txPr>
  <c:externalData r:id="rId2">
    <c:autoUpdate val="0"/>
  </c:externalData>
  <c:userShapes r:id="rId3"/>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9680967142616758E-3"/>
          <c:y val="8.4354014402132693E-2"/>
          <c:w val="0.98646656061728377"/>
          <c:h val="0.80507243702131592"/>
        </c:manualLayout>
      </c:layout>
      <c:barChart>
        <c:barDir val="col"/>
        <c:grouping val="clustered"/>
        <c:varyColors val="0"/>
        <c:ser>
          <c:idx val="0"/>
          <c:order val="0"/>
          <c:tx>
            <c:strRef>
              <c:f>Sheet1!$F$6</c:f>
              <c:strCache>
                <c:ptCount val="1"/>
                <c:pt idx="0">
                  <c:v>QoQ EPS</c:v>
                </c:pt>
              </c:strCache>
            </c:strRef>
          </c:tx>
          <c:spPr>
            <a:solidFill>
              <a:srgbClr val="BAE2E9"/>
            </a:solidFill>
            <a:ln>
              <a:solidFill>
                <a:srgbClr val="FFFFFF"/>
              </a:solidFill>
            </a:ln>
            <a:effectLst/>
          </c:spPr>
          <c:invertIfNegative val="0"/>
          <c:dLbls>
            <c:dLbl>
              <c:idx val="3"/>
              <c:tx>
                <c:rich>
                  <a:bodyPr/>
                  <a:lstStyle/>
                  <a:p>
                    <a:fld id="{3DDFC0D9-C1BC-4A7F-9438-9EE8F7FB7290}" type="VALUE">
                      <a:rPr lang="en-US" altLang="zh-TW" smtClean="0"/>
                      <a:pPr/>
                      <a:t>[值]</a:t>
                    </a:fld>
                    <a:endParaRPr lang="zh-TW" alt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F75B-4F99-B013-86F3DF938FAF}"/>
                </c:ext>
              </c:extLst>
            </c:dLbl>
            <c:numFmt formatCode="#,##0.00" sourceLinked="0"/>
            <c:spPr>
              <a:noFill/>
              <a:ln>
                <a:noFill/>
              </a:ln>
              <a:effectLst/>
            </c:spPr>
            <c:txPr>
              <a:bodyPr wrap="square" lIns="38100" tIns="19050" rIns="38100" bIns="19050" anchor="ctr">
                <a:spAutoFit/>
              </a:bodyPr>
              <a:lstStyle/>
              <a:p>
                <a:pPr>
                  <a:defRPr sz="900" b="1">
                    <a:solidFill>
                      <a:schemeClr val="bg2">
                        <a:lumMod val="50000"/>
                      </a:schemeClr>
                    </a:solidFill>
                    <a:latin typeface="Arial" panose="020B0604020202020204" pitchFamily="34" charset="0"/>
                    <a:cs typeface="Arial" panose="020B0604020202020204" pitchFamily="34" charset="0"/>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Sheet1!$E$7:$E$11</c:f>
              <c:strCache>
                <c:ptCount val="5"/>
                <c:pt idx="0">
                  <c:v>Q224</c:v>
                </c:pt>
                <c:pt idx="1">
                  <c:v>Q324</c:v>
                </c:pt>
                <c:pt idx="2">
                  <c:v>Q424</c:v>
                </c:pt>
                <c:pt idx="3">
                  <c:v>Q125</c:v>
                </c:pt>
                <c:pt idx="4">
                  <c:v>Q225</c:v>
                </c:pt>
              </c:strCache>
            </c:strRef>
          </c:cat>
          <c:val>
            <c:numRef>
              <c:f>Sheet1!$F$7:$F$11</c:f>
              <c:numCache>
                <c:formatCode>#,##0.00</c:formatCode>
                <c:ptCount val="5"/>
                <c:pt idx="0">
                  <c:v>2.13</c:v>
                </c:pt>
                <c:pt idx="1">
                  <c:v>2.14</c:v>
                </c:pt>
                <c:pt idx="2">
                  <c:v>1.75</c:v>
                </c:pt>
                <c:pt idx="3">
                  <c:v>2.3199999999999998</c:v>
                </c:pt>
                <c:pt idx="4">
                  <c:v>0.38</c:v>
                </c:pt>
              </c:numCache>
            </c:numRef>
          </c:val>
          <c:extLst>
            <c:ext xmlns:c16="http://schemas.microsoft.com/office/drawing/2014/chart" uri="{C3380CC4-5D6E-409C-BE32-E72D297353CC}">
              <c16:uniqueId val="{00000001-F75B-4F99-B013-86F3DF938FAF}"/>
            </c:ext>
          </c:extLst>
        </c:ser>
        <c:dLbls>
          <c:showLegendKey val="0"/>
          <c:showVal val="0"/>
          <c:showCatName val="0"/>
          <c:showSerName val="0"/>
          <c:showPercent val="0"/>
          <c:showBubbleSize val="0"/>
        </c:dLbls>
        <c:gapWidth val="80"/>
        <c:axId val="333531008"/>
        <c:axId val="333536256"/>
      </c:barChart>
      <c:lineChart>
        <c:grouping val="standard"/>
        <c:varyColors val="0"/>
        <c:ser>
          <c:idx val="1"/>
          <c:order val="1"/>
          <c:tx>
            <c:strRef>
              <c:f>Sheet1!$G$6</c:f>
              <c:strCache>
                <c:ptCount val="1"/>
                <c:pt idx="0">
                  <c:v>YoY Growth % </c:v>
                </c:pt>
              </c:strCache>
            </c:strRef>
          </c:tx>
          <c:spPr>
            <a:ln>
              <a:solidFill>
                <a:srgbClr val="299DC1"/>
              </a:solidFill>
            </a:ln>
          </c:spPr>
          <c:marker>
            <c:symbol val="none"/>
          </c:marker>
          <c:dLbls>
            <c:dLbl>
              <c:idx val="4"/>
              <c:delete val="1"/>
              <c:extLst>
                <c:ext xmlns:c15="http://schemas.microsoft.com/office/drawing/2012/chart" uri="{CE6537A1-D6FC-4f65-9D91-7224C49458BB}"/>
                <c:ext xmlns:c16="http://schemas.microsoft.com/office/drawing/2014/chart" uri="{C3380CC4-5D6E-409C-BE32-E72D297353CC}">
                  <c16:uniqueId val="{00000002-F75B-4F99-B013-86F3DF938FAF}"/>
                </c:ext>
              </c:extLst>
            </c:dLbl>
            <c:dLbl>
              <c:idx val="5"/>
              <c:layout>
                <c:manualLayout>
                  <c:x val="-4.5452771306298261E-2"/>
                  <c:y val="-0.13377270075572589"/>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75B-4F99-B013-86F3DF938FAF}"/>
                </c:ext>
              </c:extLst>
            </c:dLbl>
            <c:spPr>
              <a:noFill/>
              <a:ln>
                <a:noFill/>
              </a:ln>
              <a:effectLst/>
            </c:spPr>
            <c:txPr>
              <a:bodyPr wrap="square" lIns="38100" tIns="19050" rIns="38100" bIns="19050" anchor="ctr">
                <a:spAutoFit/>
              </a:bodyPr>
              <a:lstStyle/>
              <a:p>
                <a:pPr>
                  <a:defRPr sz="900" b="1" i="1">
                    <a:solidFill>
                      <a:schemeClr val="tx1"/>
                    </a:solidFill>
                  </a:defRPr>
                </a:pPr>
                <a:endParaRPr lang="zh-TW"/>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Sheet1!$E$7:$E$11</c:f>
              <c:strCache>
                <c:ptCount val="5"/>
                <c:pt idx="0">
                  <c:v>Q224</c:v>
                </c:pt>
                <c:pt idx="1">
                  <c:v>Q324</c:v>
                </c:pt>
                <c:pt idx="2">
                  <c:v>Q424</c:v>
                </c:pt>
                <c:pt idx="3">
                  <c:v>Q125</c:v>
                </c:pt>
                <c:pt idx="4">
                  <c:v>Q225</c:v>
                </c:pt>
              </c:strCache>
            </c:strRef>
          </c:cat>
          <c:val>
            <c:numRef>
              <c:f>Sheet1!$G$7:$G$11</c:f>
              <c:numCache>
                <c:formatCode>General</c:formatCode>
                <c:ptCount val="5"/>
                <c:pt idx="4" formatCode="0.00%">
                  <c:v>-0.83620689655172409</c:v>
                </c:pt>
              </c:numCache>
            </c:numRef>
          </c:val>
          <c:smooth val="0"/>
          <c:extLst>
            <c:ext xmlns:c16="http://schemas.microsoft.com/office/drawing/2014/chart" uri="{C3380CC4-5D6E-409C-BE32-E72D297353CC}">
              <c16:uniqueId val="{00000004-F75B-4F99-B013-86F3DF938FAF}"/>
            </c:ext>
          </c:extLst>
        </c:ser>
        <c:dLbls>
          <c:showLegendKey val="0"/>
          <c:showVal val="0"/>
          <c:showCatName val="0"/>
          <c:showSerName val="0"/>
          <c:showPercent val="0"/>
          <c:showBubbleSize val="0"/>
        </c:dLbls>
        <c:marker val="1"/>
        <c:smooth val="0"/>
        <c:axId val="1677766160"/>
        <c:axId val="170633455"/>
      </c:lineChart>
      <c:catAx>
        <c:axId val="333531008"/>
        <c:scaling>
          <c:orientation val="minMax"/>
        </c:scaling>
        <c:delete val="0"/>
        <c:axPos val="b"/>
        <c:numFmt formatCode="General" sourceLinked="0"/>
        <c:majorTickMark val="out"/>
        <c:minorTickMark val="none"/>
        <c:tickLblPos val="nextTo"/>
        <c:txPr>
          <a:bodyPr rot="0"/>
          <a:lstStyle/>
          <a:p>
            <a:pPr>
              <a:defRPr sz="900">
                <a:solidFill>
                  <a:schemeClr val="bg2">
                    <a:lumMod val="50000"/>
                  </a:schemeClr>
                </a:solidFill>
                <a:latin typeface="Arial" panose="020B0604020202020204" pitchFamily="34" charset="0"/>
                <a:cs typeface="Arial" panose="020B0604020202020204" pitchFamily="34" charset="0"/>
              </a:defRPr>
            </a:pPr>
            <a:endParaRPr lang="zh-TW"/>
          </a:p>
        </c:txPr>
        <c:crossAx val="333536256"/>
        <c:crosses val="autoZero"/>
        <c:auto val="0"/>
        <c:lblAlgn val="ctr"/>
        <c:lblOffset val="100"/>
        <c:noMultiLvlLbl val="1"/>
      </c:catAx>
      <c:valAx>
        <c:axId val="333536256"/>
        <c:scaling>
          <c:orientation val="minMax"/>
          <c:max val="5"/>
          <c:min val="0"/>
        </c:scaling>
        <c:delete val="1"/>
        <c:axPos val="l"/>
        <c:majorGridlines>
          <c:spPr>
            <a:ln>
              <a:noFill/>
            </a:ln>
          </c:spPr>
        </c:majorGridlines>
        <c:numFmt formatCode="#,##0" sourceLinked="0"/>
        <c:majorTickMark val="out"/>
        <c:minorTickMark val="none"/>
        <c:tickLblPos val="nextTo"/>
        <c:crossAx val="333531008"/>
        <c:crosses val="autoZero"/>
        <c:crossBetween val="between"/>
        <c:majorUnit val="2"/>
      </c:valAx>
      <c:valAx>
        <c:axId val="170633455"/>
        <c:scaling>
          <c:orientation val="minMax"/>
          <c:max val="0.9"/>
          <c:min val="-0.70000000000000007"/>
        </c:scaling>
        <c:delete val="1"/>
        <c:axPos val="r"/>
        <c:numFmt formatCode="General" sourceLinked="1"/>
        <c:majorTickMark val="out"/>
        <c:minorTickMark val="none"/>
        <c:tickLblPos val="nextTo"/>
        <c:crossAx val="1677766160"/>
        <c:crosses val="max"/>
        <c:crossBetween val="between"/>
      </c:valAx>
      <c:catAx>
        <c:axId val="1677766160"/>
        <c:scaling>
          <c:orientation val="minMax"/>
        </c:scaling>
        <c:delete val="1"/>
        <c:axPos val="t"/>
        <c:numFmt formatCode="General" sourceLinked="1"/>
        <c:majorTickMark val="out"/>
        <c:minorTickMark val="none"/>
        <c:tickLblPos val="nextTo"/>
        <c:crossAx val="170633455"/>
        <c:crosses val="max"/>
        <c:auto val="1"/>
        <c:lblAlgn val="ctr"/>
        <c:lblOffset val="100"/>
        <c:noMultiLvlLbl val="1"/>
      </c:catAx>
    </c:plotArea>
    <c:plotVisOnly val="1"/>
    <c:dispBlanksAs val="gap"/>
    <c:showDLblsOverMax val="0"/>
  </c:chart>
  <c:txPr>
    <a:bodyPr/>
    <a:lstStyle/>
    <a:p>
      <a:pPr>
        <a:defRPr sz="700"/>
      </a:pPr>
      <a:endParaRPr lang="zh-TW"/>
    </a:p>
  </c:txPr>
  <c:externalData r:id="rId2">
    <c:autoUpdate val="0"/>
  </c:externalData>
  <c:userShapes r:id="rId3"/>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9680967142616758E-3"/>
          <c:y val="8.4354014402132693E-2"/>
          <c:w val="0.98646656061728377"/>
          <c:h val="0.76233472732141316"/>
        </c:manualLayout>
      </c:layout>
      <c:barChart>
        <c:barDir val="col"/>
        <c:grouping val="clustered"/>
        <c:varyColors val="0"/>
        <c:ser>
          <c:idx val="0"/>
          <c:order val="0"/>
          <c:tx>
            <c:strRef>
              <c:f>Sheet1!$F$6</c:f>
              <c:strCache>
                <c:ptCount val="1"/>
                <c:pt idx="0">
                  <c:v>EPS</c:v>
                </c:pt>
              </c:strCache>
            </c:strRef>
          </c:tx>
          <c:spPr>
            <a:solidFill>
              <a:srgbClr val="BAE2E9"/>
            </a:solidFill>
            <a:ln>
              <a:noFill/>
            </a:ln>
            <a:effectLst/>
          </c:spPr>
          <c:invertIfNegative val="0"/>
          <c:dLbls>
            <c:numFmt formatCode="#,##0.00" sourceLinked="0"/>
            <c:spPr>
              <a:noFill/>
              <a:ln>
                <a:noFill/>
              </a:ln>
              <a:effectLst/>
            </c:spPr>
            <c:txPr>
              <a:bodyPr wrap="square" lIns="38100" tIns="19050" rIns="38100" bIns="19050" anchor="ctr">
                <a:spAutoFit/>
              </a:bodyPr>
              <a:lstStyle/>
              <a:p>
                <a:pPr>
                  <a:defRPr sz="900" b="1">
                    <a:solidFill>
                      <a:schemeClr val="bg2">
                        <a:lumMod val="50000"/>
                      </a:schemeClr>
                    </a:solidFill>
                    <a:latin typeface="Arial" panose="020B0604020202020204" pitchFamily="34" charset="0"/>
                    <a:cs typeface="Arial" panose="020B0604020202020204" pitchFamily="34" charset="0"/>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Sheet1!$E$7:$E$11</c:f>
              <c:strCache>
                <c:ptCount val="5"/>
                <c:pt idx="0">
                  <c:v>Q224</c:v>
                </c:pt>
                <c:pt idx="1">
                  <c:v>Q324</c:v>
                </c:pt>
                <c:pt idx="2">
                  <c:v>Q424</c:v>
                </c:pt>
                <c:pt idx="3">
                  <c:v>Q125</c:v>
                </c:pt>
                <c:pt idx="4">
                  <c:v>Q225</c:v>
                </c:pt>
              </c:strCache>
            </c:strRef>
          </c:cat>
          <c:val>
            <c:numRef>
              <c:f>Sheet1!$F$7:$F$11</c:f>
              <c:numCache>
                <c:formatCode>#,##0.00</c:formatCode>
                <c:ptCount val="5"/>
                <c:pt idx="0">
                  <c:v>1.06</c:v>
                </c:pt>
                <c:pt idx="1">
                  <c:v>0.42</c:v>
                </c:pt>
                <c:pt idx="2">
                  <c:v>0.08</c:v>
                </c:pt>
                <c:pt idx="3">
                  <c:v>0.42</c:v>
                </c:pt>
                <c:pt idx="4">
                  <c:v>0.5</c:v>
                </c:pt>
              </c:numCache>
              <c:extLst/>
            </c:numRef>
          </c:val>
          <c:extLst>
            <c:ext xmlns:c16="http://schemas.microsoft.com/office/drawing/2014/chart" uri="{C3380CC4-5D6E-409C-BE32-E72D297353CC}">
              <c16:uniqueId val="{00000000-6915-43E4-9D59-3932020F063F}"/>
            </c:ext>
          </c:extLst>
        </c:ser>
        <c:dLbls>
          <c:showLegendKey val="0"/>
          <c:showVal val="0"/>
          <c:showCatName val="0"/>
          <c:showSerName val="0"/>
          <c:showPercent val="0"/>
          <c:showBubbleSize val="0"/>
        </c:dLbls>
        <c:gapWidth val="80"/>
        <c:axId val="333531008"/>
        <c:axId val="333536256"/>
      </c:barChart>
      <c:lineChart>
        <c:grouping val="standard"/>
        <c:varyColors val="0"/>
        <c:dLbls>
          <c:showLegendKey val="0"/>
          <c:showVal val="0"/>
          <c:showCatName val="0"/>
          <c:showSerName val="0"/>
          <c:showPercent val="0"/>
          <c:showBubbleSize val="0"/>
        </c:dLbls>
        <c:marker val="1"/>
        <c:smooth val="0"/>
        <c:axId val="1677766160"/>
        <c:axId val="170633455"/>
        <c:extLst>
          <c:ext xmlns:c15="http://schemas.microsoft.com/office/drawing/2012/chart" uri="{02D57815-91ED-43cb-92C2-25804820EDAC}">
            <c15:filteredLineSeries>
              <c15:ser>
                <c:idx val="1"/>
                <c:order val="1"/>
                <c:tx>
                  <c:strRef>
                    <c:extLst>
                      <c:ext uri="{02D57815-91ED-43cb-92C2-25804820EDAC}">
                        <c15:formulaRef>
                          <c15:sqref>Sheet1!$G$6</c15:sqref>
                        </c15:formulaRef>
                      </c:ext>
                    </c:extLst>
                    <c:strCache>
                      <c:ptCount val="1"/>
                      <c:pt idx="0">
                        <c:v>YoY Growth % </c:v>
                      </c:pt>
                    </c:strCache>
                  </c:strRef>
                </c:tx>
                <c:spPr>
                  <a:ln>
                    <a:solidFill>
                      <a:srgbClr val="299DC1"/>
                    </a:solidFill>
                  </a:ln>
                </c:spPr>
                <c:marker>
                  <c:symbol val="none"/>
                </c:marker>
                <c:dLbls>
                  <c:spPr>
                    <a:noFill/>
                    <a:ln>
                      <a:noFill/>
                    </a:ln>
                    <a:effectLst/>
                  </c:spPr>
                  <c:txPr>
                    <a:bodyPr wrap="square" lIns="38100" tIns="19050" rIns="38100" bIns="19050" anchor="ctr">
                      <a:spAutoFit/>
                    </a:bodyPr>
                    <a:lstStyle/>
                    <a:p>
                      <a:pPr>
                        <a:defRPr sz="900" b="1" i="1">
                          <a:solidFill>
                            <a:schemeClr val="tx1"/>
                          </a:solidFill>
                        </a:defRPr>
                      </a:pPr>
                      <a:endParaRPr lang="zh-TW"/>
                    </a:p>
                  </c:txPr>
                  <c:dLblPos val="t"/>
                  <c:showLegendKey val="0"/>
                  <c:showVal val="1"/>
                  <c:showCatName val="0"/>
                  <c:showSerName val="0"/>
                  <c:showPercent val="0"/>
                  <c:showBubbleSize val="0"/>
                  <c:showLeaderLines val="0"/>
                  <c:extLst>
                    <c:ext uri="{CE6537A1-D6FC-4f65-9D91-7224C49458BB}">
                      <c15:showLeaderLines val="1"/>
                    </c:ext>
                  </c:extLst>
                </c:dLbls>
                <c:cat>
                  <c:strRef>
                    <c:extLst>
                      <c:ext uri="{02D57815-91ED-43cb-92C2-25804820EDAC}">
                        <c15:formulaRef>
                          <c15:sqref>Sheet1!$E$7:$E$11</c15:sqref>
                        </c15:formulaRef>
                      </c:ext>
                    </c:extLst>
                    <c:strCache>
                      <c:ptCount val="5"/>
                      <c:pt idx="0">
                        <c:v>Q224</c:v>
                      </c:pt>
                      <c:pt idx="1">
                        <c:v>Q324</c:v>
                      </c:pt>
                      <c:pt idx="2">
                        <c:v>Q424</c:v>
                      </c:pt>
                      <c:pt idx="3">
                        <c:v>Q125</c:v>
                      </c:pt>
                      <c:pt idx="4">
                        <c:v>Q225</c:v>
                      </c:pt>
                    </c:strCache>
                  </c:strRef>
                </c:cat>
                <c:val>
                  <c:numRef>
                    <c:extLst>
                      <c:ext uri="{02D57815-91ED-43cb-92C2-25804820EDAC}">
                        <c15:formulaRef>
                          <c15:sqref>Sheet1!$G$7:$G$11</c15:sqref>
                        </c15:formulaRef>
                      </c:ext>
                    </c:extLst>
                    <c:numCache>
                      <c:formatCode>General</c:formatCode>
                      <c:ptCount val="5"/>
                    </c:numCache>
                  </c:numRef>
                </c:val>
                <c:smooth val="0"/>
                <c:extLst>
                  <c:ext xmlns:c16="http://schemas.microsoft.com/office/drawing/2014/chart" uri="{C3380CC4-5D6E-409C-BE32-E72D297353CC}">
                    <c16:uniqueId val="{00000001-6915-43E4-9D59-3932020F063F}"/>
                  </c:ext>
                </c:extLst>
              </c15:ser>
            </c15:filteredLineSeries>
          </c:ext>
        </c:extLst>
      </c:lineChart>
      <c:catAx>
        <c:axId val="333531008"/>
        <c:scaling>
          <c:orientation val="minMax"/>
        </c:scaling>
        <c:delete val="0"/>
        <c:axPos val="b"/>
        <c:numFmt formatCode="General" sourceLinked="0"/>
        <c:majorTickMark val="out"/>
        <c:minorTickMark val="none"/>
        <c:tickLblPos val="nextTo"/>
        <c:txPr>
          <a:bodyPr rot="0"/>
          <a:lstStyle/>
          <a:p>
            <a:pPr>
              <a:defRPr sz="900">
                <a:latin typeface="Arial" panose="020B0604020202020204" pitchFamily="34" charset="0"/>
                <a:cs typeface="Arial" panose="020B0604020202020204" pitchFamily="34" charset="0"/>
              </a:defRPr>
            </a:pPr>
            <a:endParaRPr lang="zh-TW"/>
          </a:p>
        </c:txPr>
        <c:crossAx val="333536256"/>
        <c:crosses val="autoZero"/>
        <c:auto val="0"/>
        <c:lblAlgn val="ctr"/>
        <c:lblOffset val="100"/>
        <c:noMultiLvlLbl val="1"/>
      </c:catAx>
      <c:valAx>
        <c:axId val="333536256"/>
        <c:scaling>
          <c:orientation val="minMax"/>
          <c:max val="1.8"/>
          <c:min val="0"/>
        </c:scaling>
        <c:delete val="1"/>
        <c:axPos val="l"/>
        <c:majorGridlines>
          <c:spPr>
            <a:ln>
              <a:noFill/>
            </a:ln>
          </c:spPr>
        </c:majorGridlines>
        <c:numFmt formatCode="#,##0" sourceLinked="0"/>
        <c:majorTickMark val="out"/>
        <c:minorTickMark val="none"/>
        <c:tickLblPos val="nextTo"/>
        <c:crossAx val="333531008"/>
        <c:crosses val="autoZero"/>
        <c:crossBetween val="between"/>
        <c:majorUnit val="0.5"/>
      </c:valAx>
      <c:valAx>
        <c:axId val="170633455"/>
        <c:scaling>
          <c:orientation val="minMax"/>
          <c:max val="3.3"/>
          <c:min val="-3"/>
        </c:scaling>
        <c:delete val="1"/>
        <c:axPos val="r"/>
        <c:numFmt formatCode="0%" sourceLinked="1"/>
        <c:majorTickMark val="out"/>
        <c:minorTickMark val="none"/>
        <c:tickLblPos val="nextTo"/>
        <c:crossAx val="1677766160"/>
        <c:crosses val="max"/>
        <c:crossBetween val="between"/>
      </c:valAx>
      <c:catAx>
        <c:axId val="1677766160"/>
        <c:scaling>
          <c:orientation val="minMax"/>
        </c:scaling>
        <c:delete val="1"/>
        <c:axPos val="t"/>
        <c:numFmt formatCode="General" sourceLinked="1"/>
        <c:majorTickMark val="out"/>
        <c:minorTickMark val="none"/>
        <c:tickLblPos val="nextTo"/>
        <c:crossAx val="170633455"/>
        <c:crosses val="max"/>
        <c:auto val="1"/>
        <c:lblAlgn val="ctr"/>
        <c:lblOffset val="100"/>
        <c:noMultiLvlLbl val="1"/>
      </c:catAx>
    </c:plotArea>
    <c:plotVisOnly val="1"/>
    <c:dispBlanksAs val="gap"/>
    <c:showDLblsOverMax val="0"/>
  </c:chart>
  <c:txPr>
    <a:bodyPr/>
    <a:lstStyle/>
    <a:p>
      <a:pPr>
        <a:defRPr sz="700"/>
      </a:pPr>
      <a:endParaRPr lang="zh-TW"/>
    </a:p>
  </c:txPr>
  <c:externalData r:id="rId2">
    <c:autoUpdate val="0"/>
  </c:externalData>
  <c:userShapes r:id="rId3"/>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58361851066281E-2"/>
          <c:y val="6.2820336311391015E-2"/>
          <c:w val="0.5877487819257432"/>
          <c:h val="0.84262324094127183"/>
        </c:manualLayout>
      </c:layout>
      <c:barChart>
        <c:barDir val="col"/>
        <c:grouping val="stacked"/>
        <c:varyColors val="0"/>
        <c:ser>
          <c:idx val="0"/>
          <c:order val="0"/>
          <c:tx>
            <c:strRef>
              <c:f>工作表1!$B$1</c:f>
              <c:strCache>
                <c:ptCount val="1"/>
                <c:pt idx="0">
                  <c:v>cumulative PV installed capacity</c:v>
                </c:pt>
              </c:strCache>
            </c:strRef>
          </c:tx>
          <c:spPr>
            <a:solidFill>
              <a:srgbClr val="A6A6A6"/>
            </a:solidFill>
            <a:ln>
              <a:noFill/>
            </a:ln>
            <a:effectLst/>
          </c:spPr>
          <c:invertIfNegative val="0"/>
          <c:dPt>
            <c:idx val="0"/>
            <c:invertIfNegative val="0"/>
            <c:bubble3D val="0"/>
            <c:spPr>
              <a:solidFill>
                <a:srgbClr val="A5DAE3"/>
              </a:solidFill>
              <a:ln>
                <a:noFill/>
              </a:ln>
              <a:effectLst/>
            </c:spPr>
            <c:extLst>
              <c:ext xmlns:c16="http://schemas.microsoft.com/office/drawing/2014/chart" uri="{C3380CC4-5D6E-409C-BE32-E72D297353CC}">
                <c16:uniqueId val="{00000001-BDDD-4880-A281-65C0FFA42B90}"/>
              </c:ext>
            </c:extLst>
          </c:dPt>
          <c:dPt>
            <c:idx val="1"/>
            <c:invertIfNegative val="0"/>
            <c:bubble3D val="0"/>
            <c:spPr>
              <a:solidFill>
                <a:srgbClr val="50B7C8"/>
              </a:solidFill>
              <a:ln>
                <a:noFill/>
              </a:ln>
              <a:effectLst/>
            </c:spPr>
            <c:extLst>
              <c:ext xmlns:c16="http://schemas.microsoft.com/office/drawing/2014/chart" uri="{C3380CC4-5D6E-409C-BE32-E72D297353CC}">
                <c16:uniqueId val="{00000003-BDDD-4880-A281-65C0FFA42B90}"/>
              </c:ext>
            </c:extLst>
          </c:dPt>
          <c:dLbls>
            <c:dLbl>
              <c:idx val="0"/>
              <c:layout>
                <c:manualLayout>
                  <c:x val="-2.8263776254154999E-3"/>
                  <c:y val="-0.19206293019363202"/>
                </c:manualLayout>
              </c:layout>
              <c:tx>
                <c:rich>
                  <a:bodyPr/>
                  <a:lstStyle/>
                  <a:p>
                    <a:fld id="{E75992C1-4E0B-4422-A39D-18EEC771AF02}" type="VALUE">
                      <a:rPr lang="en-US" altLang="zh-TW" sz="1050">
                        <a:solidFill>
                          <a:schemeClr val="tx1"/>
                        </a:solidFill>
                      </a:rPr>
                      <a:pPr/>
                      <a:t>[值]</a:t>
                    </a:fld>
                    <a:endParaRPr lang="zh-TW" alt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DDD-4880-A281-65C0FFA42B90}"/>
                </c:ext>
              </c:extLst>
            </c:dLbl>
            <c:dLbl>
              <c:idx val="1"/>
              <c:layout>
                <c:manualLayout>
                  <c:x val="-2.5377310285522002E-3"/>
                  <c:y val="-0.42970593860861545"/>
                </c:manualLayout>
              </c:layout>
              <c:tx>
                <c:rich>
                  <a:bodyPr rot="0" spcFirstLastPara="1" vertOverflow="ellipsis" vert="horz" wrap="square" lIns="38100" tIns="19050" rIns="38100" bIns="19050" anchor="ctr" anchorCtr="1">
                    <a:spAutoFit/>
                  </a:bodyPr>
                  <a:lstStyle/>
                  <a:p>
                    <a:pPr>
                      <a:defRPr sz="1050" b="0" i="0" u="none" strike="noStrike" kern="1200" baseline="0">
                        <a:solidFill>
                          <a:srgbClr val="2B505B"/>
                        </a:solidFill>
                        <a:latin typeface="+mn-lt"/>
                        <a:ea typeface="+mn-ea"/>
                        <a:cs typeface="+mn-cs"/>
                      </a:defRPr>
                    </a:pPr>
                    <a:fld id="{545277BC-7F3C-406E-9984-251D06C931FC}" type="VALUE">
                      <a:rPr lang="en-US" altLang="zh-TW" sz="1050">
                        <a:solidFill>
                          <a:srgbClr val="2B505B"/>
                        </a:solidFill>
                      </a:rPr>
                      <a:pPr>
                        <a:defRPr sz="1050">
                          <a:solidFill>
                            <a:srgbClr val="2B505B"/>
                          </a:solidFill>
                        </a:defRPr>
                      </a:pPr>
                      <a:t>[值]</a:t>
                    </a:fld>
                    <a:endParaRPr lang="zh-TW" altLang="en-US"/>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rgbClr val="2B505B"/>
                      </a:solidFill>
                      <a:latin typeface="+mn-lt"/>
                      <a:ea typeface="+mn-ea"/>
                      <a:cs typeface="+mn-cs"/>
                    </a:defRPr>
                  </a:pPr>
                  <a:endParaRPr lang="en-US" altLang="en-US"/>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DDD-4880-A281-65C0FFA42B90}"/>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rgbClr val="2B505B"/>
                    </a:solidFill>
                    <a:latin typeface="+mn-lt"/>
                    <a:ea typeface="+mn-ea"/>
                    <a:cs typeface="+mn-cs"/>
                  </a:defRPr>
                </a:pPr>
                <a:endParaRPr lang="zh-TW"/>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工作表1!$A$2:$A$3</c:f>
              <c:numCache>
                <c:formatCode>General</c:formatCode>
                <c:ptCount val="2"/>
                <c:pt idx="0">
                  <c:v>2024</c:v>
                </c:pt>
                <c:pt idx="1">
                  <c:v>2030</c:v>
                </c:pt>
              </c:numCache>
            </c:numRef>
          </c:cat>
          <c:val>
            <c:numRef>
              <c:f>工作表1!$B$2:$B$3</c:f>
              <c:numCache>
                <c:formatCode>General</c:formatCode>
                <c:ptCount val="2"/>
                <c:pt idx="0">
                  <c:v>97.9</c:v>
                </c:pt>
                <c:pt idx="1">
                  <c:v>280</c:v>
                </c:pt>
              </c:numCache>
            </c:numRef>
          </c:val>
          <c:extLst>
            <c:ext xmlns:c16="http://schemas.microsoft.com/office/drawing/2014/chart" uri="{C3380CC4-5D6E-409C-BE32-E72D297353CC}">
              <c16:uniqueId val="{00000004-BDDD-4880-A281-65C0FFA42B90}"/>
            </c:ext>
          </c:extLst>
        </c:ser>
        <c:dLbls>
          <c:showLegendKey val="0"/>
          <c:showVal val="0"/>
          <c:showCatName val="0"/>
          <c:showSerName val="0"/>
          <c:showPercent val="0"/>
          <c:showBubbleSize val="0"/>
        </c:dLbls>
        <c:gapWidth val="55"/>
        <c:overlap val="100"/>
        <c:axId val="1418159888"/>
        <c:axId val="1418176208"/>
      </c:barChart>
      <c:catAx>
        <c:axId val="1418159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2B505B"/>
                </a:solidFill>
                <a:latin typeface="+mn-lt"/>
                <a:ea typeface="+mn-ea"/>
                <a:cs typeface="+mn-cs"/>
              </a:defRPr>
            </a:pPr>
            <a:endParaRPr lang="zh-TW"/>
          </a:p>
        </c:txPr>
        <c:crossAx val="1418176208"/>
        <c:crosses val="autoZero"/>
        <c:auto val="1"/>
        <c:lblAlgn val="ctr"/>
        <c:lblOffset val="100"/>
        <c:noMultiLvlLbl val="0"/>
      </c:catAx>
      <c:valAx>
        <c:axId val="1418176208"/>
        <c:scaling>
          <c:orientation val="minMax"/>
        </c:scaling>
        <c:delete val="1"/>
        <c:axPos val="l"/>
        <c:numFmt formatCode="General" sourceLinked="1"/>
        <c:majorTickMark val="none"/>
        <c:minorTickMark val="none"/>
        <c:tickLblPos val="nextTo"/>
        <c:crossAx val="14181598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TW"/>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工作表1!$B$1</c:f>
              <c:strCache>
                <c:ptCount val="1"/>
                <c:pt idx="0">
                  <c:v>石化燃料</c:v>
                </c:pt>
              </c:strCache>
            </c:strRef>
          </c:tx>
          <c:spPr>
            <a:solidFill>
              <a:srgbClr val="A5DAE3"/>
            </a:solidFill>
            <a:ln>
              <a:noFill/>
            </a:ln>
            <a:effectLst/>
          </c:spPr>
          <c:invertIfNegative val="0"/>
          <c:cat>
            <c:strRef>
              <c:f>工作表1!$A$2:$A$3</c:f>
              <c:strCache>
                <c:ptCount val="2"/>
                <c:pt idx="0">
                  <c:v>2020</c:v>
                </c:pt>
                <c:pt idx="1">
                  <c:v>2025（預估）</c:v>
                </c:pt>
              </c:strCache>
            </c:strRef>
          </c:cat>
          <c:val>
            <c:numRef>
              <c:f>工作表1!$B$2:$B$3</c:f>
              <c:numCache>
                <c:formatCode>General</c:formatCode>
                <c:ptCount val="2"/>
                <c:pt idx="0">
                  <c:v>0.9</c:v>
                </c:pt>
                <c:pt idx="1">
                  <c:v>1.1000000000000001</c:v>
                </c:pt>
              </c:numCache>
            </c:numRef>
          </c:val>
          <c:extLst>
            <c:ext xmlns:c16="http://schemas.microsoft.com/office/drawing/2014/chart" uri="{C3380CC4-5D6E-409C-BE32-E72D297353CC}">
              <c16:uniqueId val="{00000000-2E11-4665-9521-73C7B0FD3E36}"/>
            </c:ext>
          </c:extLst>
        </c:ser>
        <c:ser>
          <c:idx val="1"/>
          <c:order val="1"/>
          <c:tx>
            <c:strRef>
              <c:f>工作表1!$C$1</c:f>
              <c:strCache>
                <c:ptCount val="1"/>
                <c:pt idx="0">
                  <c:v>潔淨能源</c:v>
                </c:pt>
              </c:strCache>
            </c:strRef>
          </c:tx>
          <c:spPr>
            <a:solidFill>
              <a:srgbClr val="F5DB87"/>
            </a:solidFill>
            <a:ln>
              <a:noFill/>
            </a:ln>
            <a:effectLst/>
          </c:spPr>
          <c:invertIfNegative val="0"/>
          <c:cat>
            <c:strRef>
              <c:f>工作表1!$A$2:$A$3</c:f>
              <c:strCache>
                <c:ptCount val="2"/>
                <c:pt idx="0">
                  <c:v>2020</c:v>
                </c:pt>
                <c:pt idx="1">
                  <c:v>2025（預估）</c:v>
                </c:pt>
              </c:strCache>
            </c:strRef>
          </c:cat>
          <c:val>
            <c:numRef>
              <c:f>工作表1!$C$2:$C$3</c:f>
              <c:numCache>
                <c:formatCode>General</c:formatCode>
                <c:ptCount val="2"/>
                <c:pt idx="0">
                  <c:v>1.3</c:v>
                </c:pt>
                <c:pt idx="1">
                  <c:v>2.2000000000000002</c:v>
                </c:pt>
              </c:numCache>
            </c:numRef>
          </c:val>
          <c:extLst>
            <c:ext xmlns:c16="http://schemas.microsoft.com/office/drawing/2014/chart" uri="{C3380CC4-5D6E-409C-BE32-E72D297353CC}">
              <c16:uniqueId val="{00000003-2E11-4665-9521-73C7B0FD3E36}"/>
            </c:ext>
          </c:extLst>
        </c:ser>
        <c:dLbls>
          <c:showLegendKey val="0"/>
          <c:showVal val="0"/>
          <c:showCatName val="0"/>
          <c:showSerName val="0"/>
          <c:showPercent val="0"/>
          <c:showBubbleSize val="0"/>
        </c:dLbls>
        <c:gapWidth val="219"/>
        <c:overlap val="100"/>
        <c:axId val="1149619072"/>
        <c:axId val="1149632512"/>
      </c:barChart>
      <c:catAx>
        <c:axId val="1149619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微軟正黑體" panose="020B0604030504040204" pitchFamily="34" charset="-120"/>
                <a:ea typeface="微軟正黑體" panose="020B0604030504040204" pitchFamily="34" charset="-120"/>
                <a:cs typeface="Arial" panose="020B0604020202020204" pitchFamily="34" charset="0"/>
              </a:defRPr>
            </a:pPr>
            <a:endParaRPr lang="zh-TW"/>
          </a:p>
        </c:txPr>
        <c:crossAx val="1149632512"/>
        <c:crosses val="autoZero"/>
        <c:auto val="1"/>
        <c:lblAlgn val="ctr"/>
        <c:lblOffset val="100"/>
        <c:noMultiLvlLbl val="0"/>
      </c:catAx>
      <c:valAx>
        <c:axId val="114963251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微軟正黑體" panose="020B0604030504040204" pitchFamily="34" charset="-120"/>
                <a:ea typeface="微軟正黑體" panose="020B0604030504040204" pitchFamily="34" charset="-120"/>
                <a:cs typeface="Arial" panose="020B0604020202020204" pitchFamily="34" charset="0"/>
              </a:defRPr>
            </a:pPr>
            <a:endParaRPr lang="zh-TW"/>
          </a:p>
        </c:txPr>
        <c:crossAx val="1149619072"/>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微軟正黑體" panose="020B0604030504040204" pitchFamily="34" charset="-120"/>
              <a:ea typeface="微軟正黑體" panose="020B0604030504040204" pitchFamily="34" charset="-120"/>
              <a:cs typeface="Arial" panose="020B0604020202020204" pitchFamily="34" charset="0"/>
            </a:defRPr>
          </a:pPr>
          <a:endParaRPr lang="zh-TW"/>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TW"/>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工作表1!$B$1</c:f>
              <c:strCache>
                <c:ptCount val="1"/>
                <c:pt idx="0">
                  <c:v>2015</c:v>
                </c:pt>
              </c:strCache>
            </c:strRef>
          </c:tx>
          <c:spPr>
            <a:noFill/>
            <a:ln>
              <a:noFill/>
            </a:ln>
            <a:effectLst/>
          </c:spPr>
          <c:invertIfNegative val="0"/>
          <c:cat>
            <c:strRef>
              <c:f>工作表1!$A$2:$A$5</c:f>
              <c:strCache>
                <c:ptCount val="4"/>
                <c:pt idx="0">
                  <c:v>2015</c:v>
                </c:pt>
                <c:pt idx="1">
                  <c:v>潔淨能源發電</c:v>
                </c:pt>
                <c:pt idx="2">
                  <c:v>電網與儲能</c:v>
                </c:pt>
                <c:pt idx="3">
                  <c:v>2025</c:v>
                </c:pt>
              </c:strCache>
            </c:strRef>
          </c:cat>
          <c:val>
            <c:numRef>
              <c:f>工作表1!$B$2:$B$5</c:f>
              <c:numCache>
                <c:formatCode>General</c:formatCode>
                <c:ptCount val="4"/>
                <c:pt idx="0">
                  <c:v>0</c:v>
                </c:pt>
                <c:pt idx="1">
                  <c:v>756</c:v>
                </c:pt>
                <c:pt idx="2">
                  <c:v>1140</c:v>
                </c:pt>
                <c:pt idx="3">
                  <c:v>0</c:v>
                </c:pt>
              </c:numCache>
            </c:numRef>
          </c:val>
          <c:extLst>
            <c:ext xmlns:c16="http://schemas.microsoft.com/office/drawing/2014/chart" uri="{C3380CC4-5D6E-409C-BE32-E72D297353CC}">
              <c16:uniqueId val="{00000000-FE55-4942-9945-66B8F738CDD5}"/>
            </c:ext>
          </c:extLst>
        </c:ser>
        <c:ser>
          <c:idx val="1"/>
          <c:order val="1"/>
          <c:tx>
            <c:strRef>
              <c:f>工作表1!$C$1</c:f>
              <c:strCache>
                <c:ptCount val="1"/>
                <c:pt idx="0">
                  <c:v>太陽能</c:v>
                </c:pt>
              </c:strCache>
            </c:strRef>
          </c:tx>
          <c:spPr>
            <a:solidFill>
              <a:srgbClr val="F4E588"/>
            </a:solidFill>
            <a:ln>
              <a:noFill/>
            </a:ln>
            <a:effectLst/>
          </c:spPr>
          <c:invertIfNegative val="0"/>
          <c:cat>
            <c:strRef>
              <c:f>工作表1!$A$2:$A$5</c:f>
              <c:strCache>
                <c:ptCount val="4"/>
                <c:pt idx="0">
                  <c:v>2015</c:v>
                </c:pt>
                <c:pt idx="1">
                  <c:v>潔淨能源發電</c:v>
                </c:pt>
                <c:pt idx="2">
                  <c:v>電網與儲能</c:v>
                </c:pt>
                <c:pt idx="3">
                  <c:v>2025</c:v>
                </c:pt>
              </c:strCache>
            </c:strRef>
          </c:cat>
          <c:val>
            <c:numRef>
              <c:f>工作表1!$C$2:$C$5</c:f>
              <c:numCache>
                <c:formatCode>0</c:formatCode>
                <c:ptCount val="4"/>
                <c:pt idx="0">
                  <c:v>150</c:v>
                </c:pt>
                <c:pt idx="1">
                  <c:v>300</c:v>
                </c:pt>
                <c:pt idx="2">
                  <c:v>0</c:v>
                </c:pt>
                <c:pt idx="3">
                  <c:v>450</c:v>
                </c:pt>
              </c:numCache>
            </c:numRef>
          </c:val>
          <c:extLst>
            <c:ext xmlns:c16="http://schemas.microsoft.com/office/drawing/2014/chart" uri="{C3380CC4-5D6E-409C-BE32-E72D297353CC}">
              <c16:uniqueId val="{00000001-FE55-4942-9945-66B8F738CDD5}"/>
            </c:ext>
          </c:extLst>
        </c:ser>
        <c:ser>
          <c:idx val="2"/>
          <c:order val="2"/>
          <c:tx>
            <c:strRef>
              <c:f>工作表1!$D$1</c:f>
              <c:strCache>
                <c:ptCount val="1"/>
                <c:pt idx="0">
                  <c:v>風力</c:v>
                </c:pt>
              </c:strCache>
            </c:strRef>
          </c:tx>
          <c:spPr>
            <a:solidFill>
              <a:srgbClr val="A5DAE3"/>
            </a:solidFill>
            <a:ln>
              <a:noFill/>
            </a:ln>
            <a:effectLst/>
          </c:spPr>
          <c:invertIfNegative val="0"/>
          <c:cat>
            <c:strRef>
              <c:f>工作表1!$A$2:$A$5</c:f>
              <c:strCache>
                <c:ptCount val="4"/>
                <c:pt idx="0">
                  <c:v>2015</c:v>
                </c:pt>
                <c:pt idx="1">
                  <c:v>潔淨能源發電</c:v>
                </c:pt>
                <c:pt idx="2">
                  <c:v>電網與儲能</c:v>
                </c:pt>
                <c:pt idx="3">
                  <c:v>2025</c:v>
                </c:pt>
              </c:strCache>
            </c:strRef>
          </c:cat>
          <c:val>
            <c:numRef>
              <c:f>工作表1!$D$2:$D$5</c:f>
              <c:numCache>
                <c:formatCode>0</c:formatCode>
                <c:ptCount val="4"/>
                <c:pt idx="0">
                  <c:v>150</c:v>
                </c:pt>
                <c:pt idx="1">
                  <c:v>60</c:v>
                </c:pt>
                <c:pt idx="2">
                  <c:v>0</c:v>
                </c:pt>
                <c:pt idx="3">
                  <c:v>210</c:v>
                </c:pt>
              </c:numCache>
            </c:numRef>
          </c:val>
          <c:extLst>
            <c:ext xmlns:c16="http://schemas.microsoft.com/office/drawing/2014/chart" uri="{C3380CC4-5D6E-409C-BE32-E72D297353CC}">
              <c16:uniqueId val="{00000002-FE55-4942-9945-66B8F738CDD5}"/>
            </c:ext>
          </c:extLst>
        </c:ser>
        <c:ser>
          <c:idx val="3"/>
          <c:order val="3"/>
          <c:tx>
            <c:strRef>
              <c:f>工作表1!$E$1</c:f>
              <c:strCache>
                <c:ptCount val="1"/>
                <c:pt idx="0">
                  <c:v>其他再生能源</c:v>
                </c:pt>
              </c:strCache>
            </c:strRef>
          </c:tx>
          <c:spPr>
            <a:solidFill>
              <a:srgbClr val="7CC9D6"/>
            </a:solidFill>
            <a:ln>
              <a:noFill/>
            </a:ln>
            <a:effectLst/>
          </c:spPr>
          <c:invertIfNegative val="0"/>
          <c:cat>
            <c:strRef>
              <c:f>工作表1!$A$2:$A$5</c:f>
              <c:strCache>
                <c:ptCount val="4"/>
                <c:pt idx="0">
                  <c:v>2015</c:v>
                </c:pt>
                <c:pt idx="1">
                  <c:v>潔淨能源發電</c:v>
                </c:pt>
                <c:pt idx="2">
                  <c:v>電網與儲能</c:v>
                </c:pt>
                <c:pt idx="3">
                  <c:v>2025</c:v>
                </c:pt>
              </c:strCache>
            </c:strRef>
          </c:cat>
          <c:val>
            <c:numRef>
              <c:f>工作表1!$E$2:$E$5</c:f>
              <c:numCache>
                <c:formatCode>0</c:formatCode>
                <c:ptCount val="4"/>
                <c:pt idx="0">
                  <c:v>100</c:v>
                </c:pt>
                <c:pt idx="1">
                  <c:v>0</c:v>
                </c:pt>
                <c:pt idx="2">
                  <c:v>0</c:v>
                </c:pt>
                <c:pt idx="3">
                  <c:v>100</c:v>
                </c:pt>
              </c:numCache>
            </c:numRef>
          </c:val>
          <c:extLst>
            <c:ext xmlns:c16="http://schemas.microsoft.com/office/drawing/2014/chart" uri="{C3380CC4-5D6E-409C-BE32-E72D297353CC}">
              <c16:uniqueId val="{00000003-FE55-4942-9945-66B8F738CDD5}"/>
            </c:ext>
          </c:extLst>
        </c:ser>
        <c:ser>
          <c:idx val="4"/>
          <c:order val="4"/>
          <c:tx>
            <c:strRef>
              <c:f>工作表1!$F$1</c:f>
              <c:strCache>
                <c:ptCount val="1"/>
                <c:pt idx="0">
                  <c:v>輸配電基礎設施</c:v>
                </c:pt>
              </c:strCache>
            </c:strRef>
          </c:tx>
          <c:spPr>
            <a:solidFill>
              <a:srgbClr val="50B7C8"/>
            </a:solidFill>
            <a:ln>
              <a:noFill/>
            </a:ln>
            <a:effectLst/>
          </c:spPr>
          <c:invertIfNegative val="0"/>
          <c:cat>
            <c:strRef>
              <c:f>工作表1!$A$2:$A$5</c:f>
              <c:strCache>
                <c:ptCount val="4"/>
                <c:pt idx="0">
                  <c:v>2015</c:v>
                </c:pt>
                <c:pt idx="1">
                  <c:v>潔淨能源發電</c:v>
                </c:pt>
                <c:pt idx="2">
                  <c:v>電網與儲能</c:v>
                </c:pt>
                <c:pt idx="3">
                  <c:v>2025</c:v>
                </c:pt>
              </c:strCache>
            </c:strRef>
          </c:cat>
          <c:val>
            <c:numRef>
              <c:f>工作表1!$F$2:$F$5</c:f>
              <c:numCache>
                <c:formatCode>0</c:formatCode>
                <c:ptCount val="4"/>
                <c:pt idx="0">
                  <c:v>320</c:v>
                </c:pt>
                <c:pt idx="1">
                  <c:v>0</c:v>
                </c:pt>
                <c:pt idx="2">
                  <c:v>70</c:v>
                </c:pt>
                <c:pt idx="3">
                  <c:v>390</c:v>
                </c:pt>
              </c:numCache>
            </c:numRef>
          </c:val>
          <c:extLst>
            <c:ext xmlns:c16="http://schemas.microsoft.com/office/drawing/2014/chart" uri="{C3380CC4-5D6E-409C-BE32-E72D297353CC}">
              <c16:uniqueId val="{00000004-FE55-4942-9945-66B8F738CDD5}"/>
            </c:ext>
          </c:extLst>
        </c:ser>
        <c:ser>
          <c:idx val="5"/>
          <c:order val="5"/>
          <c:tx>
            <c:strRef>
              <c:f>工作表1!$G$1</c:f>
              <c:strCache>
                <c:ptCount val="1"/>
                <c:pt idx="0">
                  <c:v>電池儲能</c:v>
                </c:pt>
              </c:strCache>
            </c:strRef>
          </c:tx>
          <c:spPr>
            <a:solidFill>
              <a:srgbClr val="EFC58D"/>
            </a:solidFill>
            <a:ln>
              <a:solidFill>
                <a:srgbClr val="EFC58D"/>
              </a:solidFill>
            </a:ln>
            <a:effectLst/>
          </c:spPr>
          <c:invertIfNegative val="0"/>
          <c:cat>
            <c:strRef>
              <c:f>工作表1!$A$2:$A$5</c:f>
              <c:strCache>
                <c:ptCount val="4"/>
                <c:pt idx="0">
                  <c:v>2015</c:v>
                </c:pt>
                <c:pt idx="1">
                  <c:v>潔淨能源發電</c:v>
                </c:pt>
                <c:pt idx="2">
                  <c:v>電網與儲能</c:v>
                </c:pt>
                <c:pt idx="3">
                  <c:v>2025</c:v>
                </c:pt>
              </c:strCache>
            </c:strRef>
          </c:cat>
          <c:val>
            <c:numRef>
              <c:f>工作表1!$G$2:$G$5</c:f>
              <c:numCache>
                <c:formatCode>0</c:formatCode>
                <c:ptCount val="4"/>
                <c:pt idx="0">
                  <c:v>0</c:v>
                </c:pt>
                <c:pt idx="1">
                  <c:v>0</c:v>
                </c:pt>
                <c:pt idx="2">
                  <c:v>60</c:v>
                </c:pt>
                <c:pt idx="3">
                  <c:v>60</c:v>
                </c:pt>
              </c:numCache>
            </c:numRef>
          </c:val>
          <c:extLst>
            <c:ext xmlns:c16="http://schemas.microsoft.com/office/drawing/2014/chart" uri="{C3380CC4-5D6E-409C-BE32-E72D297353CC}">
              <c16:uniqueId val="{00000005-FE55-4942-9945-66B8F738CDD5}"/>
            </c:ext>
          </c:extLst>
        </c:ser>
        <c:ser>
          <c:idx val="6"/>
          <c:order val="6"/>
          <c:tx>
            <c:strRef>
              <c:f>工作表1!$H$1</c:f>
              <c:strCache>
                <c:ptCount val="1"/>
                <c:pt idx="0">
                  <c:v>核能</c:v>
                </c:pt>
              </c:strCache>
            </c:strRef>
          </c:tx>
          <c:spPr>
            <a:solidFill>
              <a:srgbClr val="3598A9"/>
            </a:solidFill>
            <a:ln>
              <a:noFill/>
            </a:ln>
            <a:effectLst/>
          </c:spPr>
          <c:invertIfNegative val="0"/>
          <c:cat>
            <c:strRef>
              <c:f>工作表1!$A$2:$A$5</c:f>
              <c:strCache>
                <c:ptCount val="4"/>
                <c:pt idx="0">
                  <c:v>2015</c:v>
                </c:pt>
                <c:pt idx="1">
                  <c:v>潔淨能源發電</c:v>
                </c:pt>
                <c:pt idx="2">
                  <c:v>電網與儲能</c:v>
                </c:pt>
                <c:pt idx="3">
                  <c:v>2025</c:v>
                </c:pt>
              </c:strCache>
            </c:strRef>
          </c:cat>
          <c:val>
            <c:numRef>
              <c:f>工作表1!$H$2:$H$5</c:f>
              <c:numCache>
                <c:formatCode>0</c:formatCode>
                <c:ptCount val="4"/>
                <c:pt idx="0">
                  <c:v>36</c:v>
                </c:pt>
                <c:pt idx="1">
                  <c:v>24</c:v>
                </c:pt>
                <c:pt idx="2">
                  <c:v>0</c:v>
                </c:pt>
                <c:pt idx="3">
                  <c:v>60</c:v>
                </c:pt>
              </c:numCache>
            </c:numRef>
          </c:val>
          <c:extLst>
            <c:ext xmlns:c16="http://schemas.microsoft.com/office/drawing/2014/chart" uri="{C3380CC4-5D6E-409C-BE32-E72D297353CC}">
              <c16:uniqueId val="{00000006-FE55-4942-9945-66B8F738CDD5}"/>
            </c:ext>
          </c:extLst>
        </c:ser>
        <c:dLbls>
          <c:showLegendKey val="0"/>
          <c:showVal val="0"/>
          <c:showCatName val="0"/>
          <c:showSerName val="0"/>
          <c:showPercent val="0"/>
          <c:showBubbleSize val="0"/>
        </c:dLbls>
        <c:gapWidth val="150"/>
        <c:overlap val="100"/>
        <c:axId val="2019447536"/>
        <c:axId val="2019441296"/>
      </c:barChart>
      <c:catAx>
        <c:axId val="2019447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微軟正黑體" panose="020B0604030504040204" pitchFamily="34" charset="-120"/>
                <a:ea typeface="微軟正黑體" panose="020B0604030504040204" pitchFamily="34" charset="-120"/>
                <a:cs typeface="Arial" panose="020B0604020202020204" pitchFamily="34" charset="0"/>
              </a:defRPr>
            </a:pPr>
            <a:endParaRPr lang="zh-TW"/>
          </a:p>
        </c:txPr>
        <c:crossAx val="2019441296"/>
        <c:crosses val="autoZero"/>
        <c:auto val="1"/>
        <c:lblAlgn val="ctr"/>
        <c:lblOffset val="100"/>
        <c:noMultiLvlLbl val="0"/>
      </c:catAx>
      <c:valAx>
        <c:axId val="201944129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微軟正黑體" panose="020B0604030504040204" pitchFamily="34" charset="-120"/>
                <a:ea typeface="微軟正黑體" panose="020B0604030504040204" pitchFamily="34" charset="-120"/>
                <a:cs typeface="Arial" panose="020B0604020202020204" pitchFamily="34" charset="0"/>
              </a:defRPr>
            </a:pPr>
            <a:endParaRPr lang="zh-TW"/>
          </a:p>
        </c:txPr>
        <c:crossAx val="2019447536"/>
        <c:crosses val="autoZero"/>
        <c:crossBetween val="between"/>
        <c:majorUnit val="200"/>
      </c:val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微軟正黑體" panose="020B0604030504040204" pitchFamily="34" charset="-120"/>
              <a:ea typeface="微軟正黑體" panose="020B0604030504040204" pitchFamily="34" charset="-120"/>
              <a:cs typeface="Arial" panose="020B0604020202020204" pitchFamily="34" charset="0"/>
            </a:defRPr>
          </a:pPr>
          <a:endParaRPr lang="zh-TW"/>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TW"/>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0841987179487187E-2"/>
          <c:y val="4.9745787276046033E-2"/>
          <c:w val="0.94011378205128204"/>
          <c:h val="0.76435310179405314"/>
        </c:manualLayout>
      </c:layout>
      <c:barChart>
        <c:barDir val="col"/>
        <c:grouping val="clustered"/>
        <c:varyColors val="0"/>
        <c:ser>
          <c:idx val="0"/>
          <c:order val="0"/>
          <c:tx>
            <c:strRef>
              <c:f>Datasheet!$G$4</c:f>
              <c:strCache>
                <c:ptCount val="1"/>
                <c:pt idx="0">
                  <c:v>再生能源</c:v>
                </c:pt>
              </c:strCache>
            </c:strRef>
          </c:tx>
          <c:spPr>
            <a:solidFill>
              <a:srgbClr val="A5DAE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a:ea typeface="Arial"/>
                    <a:cs typeface="Arial"/>
                  </a:defRPr>
                </a:pPr>
                <a:endParaRPr lang="zh-TW"/>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Datasheet!$C$5:$C$10</c:f>
              <c:strCache>
                <c:ptCount val="6"/>
                <c:pt idx="0">
                  <c:v>2016</c:v>
                </c:pt>
                <c:pt idx="1">
                  <c:v>2022</c:v>
                </c:pt>
                <c:pt idx="2">
                  <c:v>2023</c:v>
                </c:pt>
                <c:pt idx="3">
                  <c:v>2024</c:v>
                </c:pt>
                <c:pt idx="4">
                  <c:v>Apr-25</c:v>
                </c:pt>
                <c:pt idx="5">
                  <c:v>2030F</c:v>
                </c:pt>
              </c:strCache>
            </c:strRef>
          </c:cat>
          <c:val>
            <c:numRef>
              <c:f>Datasheet!$G$5:$G$10</c:f>
              <c:numCache>
                <c:formatCode>0.0%</c:formatCode>
                <c:ptCount val="6"/>
                <c:pt idx="0">
                  <c:v>4.8000000000000001E-2</c:v>
                </c:pt>
                <c:pt idx="1">
                  <c:v>8.3000000000000004E-2</c:v>
                </c:pt>
                <c:pt idx="2">
                  <c:v>9.5000000000000001E-2</c:v>
                </c:pt>
                <c:pt idx="3">
                  <c:v>0.11728821362042996</c:v>
                </c:pt>
                <c:pt idx="4">
                  <c:v>0.1401066725019765</c:v>
                </c:pt>
                <c:pt idx="5">
                  <c:v>0.3</c:v>
                </c:pt>
              </c:numCache>
            </c:numRef>
          </c:val>
          <c:extLst>
            <c:ext xmlns:c16="http://schemas.microsoft.com/office/drawing/2014/chart" uri="{C3380CC4-5D6E-409C-BE32-E72D297353CC}">
              <c16:uniqueId val="{00000000-82B8-4CDA-95A9-1B2720181A34}"/>
            </c:ext>
          </c:extLst>
        </c:ser>
        <c:dLbls>
          <c:showLegendKey val="0"/>
          <c:showVal val="0"/>
          <c:showCatName val="0"/>
          <c:showSerName val="0"/>
          <c:showPercent val="0"/>
          <c:showBubbleSize val="0"/>
        </c:dLbls>
        <c:gapWidth val="100"/>
        <c:axId val="503446264"/>
        <c:axId val="503442328"/>
      </c:barChart>
      <c:catAx>
        <c:axId val="503446264"/>
        <c:scaling>
          <c:orientation val="minMax"/>
        </c:scaling>
        <c:delete val="0"/>
        <c:axPos val="b"/>
        <c:numFmt formatCode="General" sourceLinked="1"/>
        <c:majorTickMark val="out"/>
        <c:minorTickMark val="none"/>
        <c:tickLblPos val="nextTo"/>
        <c:spPr>
          <a:noFill/>
          <a:ln w="12700" cap="flat" cmpd="sng" algn="ctr">
            <a:solidFill>
              <a:srgbClr val="FFFFFF">
                <a:lumMod val="50000"/>
              </a:srgbClr>
            </a:solidFill>
            <a:prstDash val="solid"/>
            <a:round/>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1000" b="0" i="0" u="none" strike="noStrike" kern="1200" baseline="0">
                <a:solidFill>
                  <a:srgbClr val="2B505B"/>
                </a:solidFill>
                <a:latin typeface="Arial"/>
                <a:ea typeface="Arial"/>
                <a:cs typeface="Arial"/>
              </a:defRPr>
            </a:pPr>
            <a:endParaRPr lang="zh-TW"/>
          </a:p>
        </c:txPr>
        <c:crossAx val="503442328"/>
        <c:crosses val="autoZero"/>
        <c:auto val="1"/>
        <c:lblAlgn val="ctr"/>
        <c:lblOffset val="100"/>
        <c:noMultiLvlLbl val="0"/>
      </c:catAx>
      <c:valAx>
        <c:axId val="503442328"/>
        <c:scaling>
          <c:orientation val="minMax"/>
          <c:max val="0.25"/>
          <c:min val="0"/>
        </c:scaling>
        <c:delete val="0"/>
        <c:axPos val="l"/>
        <c:numFmt formatCode="0%" sourceLinked="0"/>
        <c:majorTickMark val="out"/>
        <c:minorTickMark val="none"/>
        <c:tickLblPos val="nextTo"/>
        <c:spPr>
          <a:noFill/>
          <a:ln w="12700">
            <a:solidFill>
              <a:srgbClr val="595959"/>
            </a:solidFill>
            <a:prstDash val="solid"/>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1000" b="0" i="0" u="none" strike="noStrike" kern="1200" baseline="0">
                <a:solidFill>
                  <a:srgbClr val="2B505B"/>
                </a:solidFill>
                <a:latin typeface="Arial"/>
                <a:ea typeface="Arial"/>
                <a:cs typeface="Arial"/>
              </a:defRPr>
            </a:pPr>
            <a:endParaRPr lang="zh-TW"/>
          </a:p>
        </c:txPr>
        <c:crossAx val="503446264"/>
        <c:crosses val="autoZero"/>
        <c:crossBetween val="between"/>
        <c:majorUnit val="5.000000000000001E-2"/>
      </c:valAx>
      <c:spPr>
        <a:noFill/>
        <a:ln w="25400">
          <a:noFill/>
        </a:ln>
        <a:effectLst/>
      </c:spPr>
    </c:plotArea>
    <c:legend>
      <c:legendPos val="b"/>
      <c:layout>
        <c:manualLayout>
          <c:xMode val="edge"/>
          <c:yMode val="edge"/>
          <c:x val="0.33841677324920755"/>
          <c:y val="0.90310462547240977"/>
          <c:w val="0.34035959146010442"/>
          <c:h val="7.3319709431957744E-2"/>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2B505B"/>
              </a:solidFill>
              <a:latin typeface="Arial"/>
              <a:ea typeface="Arial"/>
              <a:cs typeface="Arial"/>
            </a:defRPr>
          </a:pPr>
          <a:endParaRPr lang="zh-TW"/>
        </a:p>
      </c:txPr>
    </c:legend>
    <c:plotVisOnly val="1"/>
    <c:dispBlanksAs val="gap"/>
    <c:showDLblsOverMax val="0"/>
  </c:chart>
  <c:spPr>
    <a:noFill/>
    <a:ln w="25400" cap="flat" cmpd="sng" algn="ctr">
      <a:noFill/>
      <a:round/>
    </a:ln>
    <a:effectLst/>
  </c:spPr>
  <c:txPr>
    <a:bodyPr/>
    <a:lstStyle/>
    <a:p>
      <a:pPr>
        <a:defRPr sz="800">
          <a:solidFill>
            <a:schemeClr val="tx1"/>
          </a:solidFill>
          <a:latin typeface="Arial"/>
          <a:ea typeface="Arial"/>
          <a:cs typeface="Arial"/>
        </a:defRPr>
      </a:pPr>
      <a:endParaRPr lang="zh-TW"/>
    </a:p>
  </c:txPr>
  <c:externalData r:id="rId4">
    <c:autoUpdate val="0"/>
  </c:externalData>
  <c:userShapes r:id="rId5"/>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再生能源!$D$55</c:f>
              <c:strCache>
                <c:ptCount val="1"/>
                <c:pt idx="0">
                  <c:v>%</c:v>
                </c:pt>
              </c:strCache>
            </c:strRef>
          </c:tx>
          <c:dPt>
            <c:idx val="0"/>
            <c:bubble3D val="0"/>
            <c:spPr>
              <a:solidFill>
                <a:srgbClr val="75C6D3"/>
              </a:solidFill>
              <a:ln w="19050">
                <a:solidFill>
                  <a:schemeClr val="lt1"/>
                </a:solidFill>
              </a:ln>
              <a:effectLst/>
            </c:spPr>
            <c:extLst>
              <c:ext xmlns:c16="http://schemas.microsoft.com/office/drawing/2014/chart" uri="{C3380CC4-5D6E-409C-BE32-E72D297353CC}">
                <c16:uniqueId val="{00000001-6FE5-4806-B927-FFEE20C907C8}"/>
              </c:ext>
            </c:extLst>
          </c:dPt>
          <c:dPt>
            <c:idx val="1"/>
            <c:bubble3D val="0"/>
            <c:spPr>
              <a:solidFill>
                <a:srgbClr val="F5DB87"/>
              </a:solidFill>
              <a:ln w="19050">
                <a:solidFill>
                  <a:schemeClr val="lt1"/>
                </a:solidFill>
              </a:ln>
              <a:effectLst/>
            </c:spPr>
            <c:extLst>
              <c:ext xmlns:c16="http://schemas.microsoft.com/office/drawing/2014/chart" uri="{C3380CC4-5D6E-409C-BE32-E72D297353CC}">
                <c16:uniqueId val="{00000003-6FE5-4806-B927-FFEE20C907C8}"/>
              </c:ext>
            </c:extLst>
          </c:dPt>
          <c:dPt>
            <c:idx val="2"/>
            <c:bubble3D val="0"/>
            <c:spPr>
              <a:solidFill>
                <a:srgbClr val="EFC58D"/>
              </a:solidFill>
              <a:ln w="19050">
                <a:solidFill>
                  <a:schemeClr val="lt1"/>
                </a:solidFill>
              </a:ln>
              <a:effectLst/>
            </c:spPr>
            <c:extLst>
              <c:ext xmlns:c16="http://schemas.microsoft.com/office/drawing/2014/chart" uri="{C3380CC4-5D6E-409C-BE32-E72D297353CC}">
                <c16:uniqueId val="{00000005-6FE5-4806-B927-FFEE20C907C8}"/>
              </c:ext>
            </c:extLst>
          </c:dPt>
          <c:dPt>
            <c:idx val="3"/>
            <c:bubble3D val="0"/>
            <c:spPr>
              <a:solidFill>
                <a:srgbClr val="A5DAE3"/>
              </a:solidFill>
              <a:ln w="19050">
                <a:solidFill>
                  <a:schemeClr val="lt1"/>
                </a:solidFill>
              </a:ln>
              <a:effectLst/>
            </c:spPr>
            <c:extLst>
              <c:ext xmlns:c16="http://schemas.microsoft.com/office/drawing/2014/chart" uri="{C3380CC4-5D6E-409C-BE32-E72D297353CC}">
                <c16:uniqueId val="{00000007-6FE5-4806-B927-FFEE20C907C8}"/>
              </c:ext>
            </c:extLst>
          </c:dPt>
          <c:dLbls>
            <c:dLbl>
              <c:idx val="0"/>
              <c:layout>
                <c:manualLayout>
                  <c:x val="-0.1980953828157255"/>
                  <c:y val="0.1524874015605808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FE5-4806-B927-FFEE20C907C8}"/>
                </c:ext>
              </c:extLst>
            </c:dLbl>
            <c:dLbl>
              <c:idx val="1"/>
              <c:layout>
                <c:manualLayout>
                  <c:x val="0.13515982193372786"/>
                  <c:y val="-0.2475260322592298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FE5-4806-B927-FFEE20C907C8}"/>
                </c:ext>
              </c:extLst>
            </c:dLbl>
            <c:dLbl>
              <c:idx val="2"/>
              <c:layout>
                <c:manualLayout>
                  <c:x val="0.17670822056057617"/>
                  <c:y val="0.1223408939021747"/>
                </c:manualLayout>
              </c:layout>
              <c:showLegendKey val="0"/>
              <c:showVal val="1"/>
              <c:showCatName val="1"/>
              <c:showSerName val="0"/>
              <c:showPercent val="0"/>
              <c:showBubbleSize val="0"/>
              <c:extLst>
                <c:ext xmlns:c15="http://schemas.microsoft.com/office/drawing/2012/chart" uri="{CE6537A1-D6FC-4f65-9D91-7224C49458BB}">
                  <c15:layout>
                    <c:manualLayout>
                      <c:w val="0.29751794807101245"/>
                      <c:h val="0.17899661783830648"/>
                    </c:manualLayout>
                  </c15:layout>
                </c:ext>
                <c:ext xmlns:c16="http://schemas.microsoft.com/office/drawing/2014/chart" uri="{C3380CC4-5D6E-409C-BE32-E72D297353CC}">
                  <c16:uniqueId val="{00000005-6FE5-4806-B927-FFEE20C907C8}"/>
                </c:ext>
              </c:extLst>
            </c:dLbl>
            <c:dLbl>
              <c:idx val="3"/>
              <c:layout>
                <c:manualLayout>
                  <c:x val="0.27682844778812477"/>
                  <c:y val="0.1586229318690846"/>
                </c:manualLayout>
              </c:layout>
              <c:showLegendKey val="0"/>
              <c:showVal val="1"/>
              <c:showCatName val="1"/>
              <c:showSerName val="0"/>
              <c:showPercent val="0"/>
              <c:showBubbleSize val="0"/>
              <c:extLst>
                <c:ext xmlns:c15="http://schemas.microsoft.com/office/drawing/2012/chart" uri="{CE6537A1-D6FC-4f65-9D91-7224C49458BB}">
                  <c15:layout>
                    <c:manualLayout>
                      <c:w val="0.413427317002309"/>
                      <c:h val="0.16787251192110397"/>
                    </c:manualLayout>
                  </c15:layout>
                </c:ext>
                <c:ext xmlns:c16="http://schemas.microsoft.com/office/drawing/2014/chart" uri="{C3380CC4-5D6E-409C-BE32-E72D297353CC}">
                  <c16:uniqueId val="{00000007-6FE5-4806-B927-FFEE20C907C8}"/>
                </c:ext>
              </c:extLst>
            </c:dLbl>
            <c:spPr>
              <a:noFill/>
              <a:ln>
                <a:noFill/>
              </a:ln>
              <a:effectLst/>
            </c:spPr>
            <c:txPr>
              <a:bodyPr rot="0" spcFirstLastPara="1" vertOverflow="ellipsis" vert="horz" wrap="square" anchor="ctr" anchorCtr="1"/>
              <a:lstStyle/>
              <a:p>
                <a:pPr>
                  <a:defRPr sz="700" b="0" i="0" u="none" strike="noStrike" kern="1200" baseline="0">
                    <a:solidFill>
                      <a:srgbClr val="2B505B"/>
                    </a:solidFill>
                    <a:latin typeface="微軟正黑體" panose="020B0604030504040204" pitchFamily="34" charset="-120"/>
                    <a:ea typeface="微軟正黑體" panose="020B0604030504040204" pitchFamily="34" charset="-120"/>
                    <a:cs typeface="+mn-cs"/>
                  </a:defRPr>
                </a:pPr>
                <a:endParaRPr lang="zh-TW"/>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再生能源!$B$56:$B$59</c:f>
              <c:strCache>
                <c:ptCount val="4"/>
                <c:pt idx="0">
                  <c:v>太陽能</c:v>
                </c:pt>
                <c:pt idx="1">
                  <c:v>風電</c:v>
                </c:pt>
                <c:pt idx="2">
                  <c:v>水力</c:v>
                </c:pt>
                <c:pt idx="3">
                  <c:v>其他</c:v>
                </c:pt>
              </c:strCache>
            </c:strRef>
          </c:cat>
          <c:val>
            <c:numRef>
              <c:f>再生能源!$D$56:$D$59</c:f>
              <c:numCache>
                <c:formatCode>0.0%</c:formatCode>
                <c:ptCount val="4"/>
                <c:pt idx="0">
                  <c:v>0.34202512372398813</c:v>
                </c:pt>
                <c:pt idx="1">
                  <c:v>0.43050987918432077</c:v>
                </c:pt>
                <c:pt idx="2">
                  <c:v>0.11252240269385735</c:v>
                </c:pt>
                <c:pt idx="3">
                  <c:v>0.11494259439783375</c:v>
                </c:pt>
              </c:numCache>
            </c:numRef>
          </c:val>
          <c:extLst>
            <c:ext xmlns:c16="http://schemas.microsoft.com/office/drawing/2014/chart" uri="{C3380CC4-5D6E-409C-BE32-E72D297353CC}">
              <c16:uniqueId val="{00000008-6FE5-4806-B927-FFEE20C907C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solidFill>
            <a:srgbClr val="2B505B"/>
          </a:solidFill>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888323330398792"/>
          <c:y val="0.17429886831275723"/>
          <c:w val="0.56691561261683432"/>
          <c:h val="0.71216367395456226"/>
        </c:manualLayout>
      </c:layout>
      <c:pieChart>
        <c:varyColors val="1"/>
        <c:ser>
          <c:idx val="0"/>
          <c:order val="0"/>
          <c:tx>
            <c:strRef>
              <c:f>Sheet1!$B$1</c:f>
              <c:strCache>
                <c:ptCount val="1"/>
                <c:pt idx="0">
                  <c:v>Sales</c:v>
                </c:pt>
              </c:strCache>
            </c:strRef>
          </c:tx>
          <c:spPr>
            <a:ln>
              <a:noFill/>
            </a:ln>
            <a:effectLst>
              <a:outerShdw blurRad="50800" dist="38100" dir="2700000" algn="tl" rotWithShape="0">
                <a:prstClr val="black">
                  <a:alpha val="40000"/>
                </a:prstClr>
              </a:outerShdw>
            </a:effectLst>
          </c:spPr>
          <c:dPt>
            <c:idx val="0"/>
            <c:bubble3D val="0"/>
            <c:spPr>
              <a:solidFill>
                <a:srgbClr val="75C6D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DC1F-4B2C-82B4-E9D05114F27B}"/>
              </c:ext>
            </c:extLst>
          </c:dPt>
          <c:dPt>
            <c:idx val="1"/>
            <c:bubble3D val="0"/>
            <c:spPr>
              <a:solidFill>
                <a:srgbClr val="F3D16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DC1F-4B2C-82B4-E9D05114F27B}"/>
              </c:ext>
            </c:extLst>
          </c:dPt>
          <c:dPt>
            <c:idx val="2"/>
            <c:bubble3D val="0"/>
            <c:explosion val="23"/>
            <c:spPr>
              <a:solidFill>
                <a:schemeClr val="accent5"/>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DC1F-4B2C-82B4-E9D05114F27B}"/>
              </c:ext>
            </c:extLst>
          </c:dPt>
          <c:dPt>
            <c:idx val="3"/>
            <c:bubble3D val="0"/>
            <c:spPr>
              <a:solidFill>
                <a:schemeClr val="accent4"/>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DC1F-4B2C-82B4-E9D05114F27B}"/>
              </c:ext>
            </c:extLst>
          </c:dPt>
          <c:dLbls>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2">
                          <a:lumMod val="25000"/>
                        </a:schemeClr>
                      </a:solidFill>
                      <a:latin typeface="Arial" panose="020B0604020202020204" pitchFamily="34" charset="0"/>
                      <a:ea typeface="+mn-ea"/>
                      <a:cs typeface="Arial" panose="020B0604020202020204" pitchFamily="34" charset="0"/>
                    </a:defRPr>
                  </a:pPr>
                  <a:endParaRPr lang="zh-TW"/>
                </a:p>
              </c:txPr>
              <c:dLblPos val="outEnd"/>
              <c:showLegendKey val="0"/>
              <c:showVal val="0"/>
              <c:showCatName val="0"/>
              <c:showSerName val="0"/>
              <c:showPercent val="1"/>
              <c:showBubbleSize val="0"/>
              <c:extLst>
                <c:ext xmlns:c16="http://schemas.microsoft.com/office/drawing/2014/chart" uri="{C3380CC4-5D6E-409C-BE32-E72D297353CC}">
                  <c16:uniqueId val="{00000001-DC1F-4B2C-82B4-E9D05114F27B}"/>
                </c:ext>
              </c:extLst>
            </c:dLbl>
            <c:dLbl>
              <c:idx val="1"/>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2">
                          <a:lumMod val="25000"/>
                        </a:schemeClr>
                      </a:solidFill>
                      <a:latin typeface="Arial" panose="020B0604020202020204" pitchFamily="34" charset="0"/>
                      <a:ea typeface="+mn-ea"/>
                      <a:cs typeface="Arial" panose="020B0604020202020204" pitchFamily="34" charset="0"/>
                    </a:defRPr>
                  </a:pPr>
                  <a:endParaRPr lang="zh-TW"/>
                </a:p>
              </c:txPr>
              <c:dLblPos val="outEnd"/>
              <c:showLegendKey val="0"/>
              <c:showVal val="0"/>
              <c:showCatName val="0"/>
              <c:showSerName val="0"/>
              <c:showPercent val="1"/>
              <c:showBubbleSize val="0"/>
              <c:extLst>
                <c:ext xmlns:c16="http://schemas.microsoft.com/office/drawing/2014/chart" uri="{C3380CC4-5D6E-409C-BE32-E72D297353CC}">
                  <c16:uniqueId val="{00000003-DC1F-4B2C-82B4-E9D05114F27B}"/>
                </c:ext>
              </c:extLst>
            </c:dLbl>
            <c:dLbl>
              <c:idx val="2"/>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2">
                          <a:lumMod val="25000"/>
                        </a:schemeClr>
                      </a:solidFill>
                      <a:latin typeface="Arial" panose="020B0604020202020204" pitchFamily="34" charset="0"/>
                      <a:ea typeface="+mn-ea"/>
                      <a:cs typeface="Arial" panose="020B0604020202020204" pitchFamily="34" charset="0"/>
                    </a:defRPr>
                  </a:pPr>
                  <a:endParaRPr lang="zh-TW"/>
                </a:p>
              </c:txPr>
              <c:dLblPos val="outEnd"/>
              <c:showLegendKey val="0"/>
              <c:showVal val="0"/>
              <c:showCatName val="0"/>
              <c:showSerName val="0"/>
              <c:showPercent val="1"/>
              <c:showBubbleSize val="0"/>
              <c:extLst>
                <c:ext xmlns:c16="http://schemas.microsoft.com/office/drawing/2014/chart" uri="{C3380CC4-5D6E-409C-BE32-E72D297353CC}">
                  <c16:uniqueId val="{00000005-DC1F-4B2C-82B4-E9D05114F27B}"/>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2">
                        <a:lumMod val="25000"/>
                      </a:schemeClr>
                    </a:solidFill>
                    <a:latin typeface="Arial" panose="020B0604020202020204" pitchFamily="34" charset="0"/>
                    <a:ea typeface="+mn-ea"/>
                    <a:cs typeface="Arial" panose="020B0604020202020204" pitchFamily="34" charset="0"/>
                  </a:defRPr>
                </a:pPr>
                <a:endParaRPr lang="zh-TW"/>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GWC</c:v>
                </c:pt>
                <c:pt idx="1">
                  <c:v>SAS Renewable</c:v>
                </c:pt>
                <c:pt idx="2">
                  <c:v>SAS Investment</c:v>
                </c:pt>
              </c:strCache>
            </c:strRef>
          </c:cat>
          <c:val>
            <c:numRef>
              <c:f>Sheet1!$B$2:$B$4</c:f>
              <c:numCache>
                <c:formatCode>General</c:formatCode>
                <c:ptCount val="3"/>
                <c:pt idx="0">
                  <c:v>0.86</c:v>
                </c:pt>
                <c:pt idx="1">
                  <c:v>0.13800000000000001</c:v>
                </c:pt>
                <c:pt idx="2">
                  <c:v>2E-3</c:v>
                </c:pt>
              </c:numCache>
            </c:numRef>
          </c:val>
          <c:extLst>
            <c:ext xmlns:c16="http://schemas.microsoft.com/office/drawing/2014/chart" uri="{C3380CC4-5D6E-409C-BE32-E72D297353CC}">
              <c16:uniqueId val="{00000008-DC1F-4B2C-82B4-E9D05114F27B}"/>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solidFill>
            <a:schemeClr val="tx1"/>
          </a:solidFill>
          <a:latin typeface="Arial (Body)"/>
        </a:defRPr>
      </a:pPr>
      <a:endParaRPr lang="zh-TW"/>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0841987179487187E-2"/>
          <c:y val="4.9745787276046033E-2"/>
          <c:w val="0.94011378205128204"/>
          <c:h val="0.76435310179405314"/>
        </c:manualLayout>
      </c:layout>
      <c:barChart>
        <c:barDir val="col"/>
        <c:grouping val="stacked"/>
        <c:varyColors val="0"/>
        <c:ser>
          <c:idx val="0"/>
          <c:order val="0"/>
          <c:tx>
            <c:strRef>
              <c:f>Datasheet!$D$4</c:f>
              <c:strCache>
                <c:ptCount val="1"/>
                <c:pt idx="0">
                  <c:v>太陽能</c:v>
                </c:pt>
              </c:strCache>
            </c:strRef>
          </c:tx>
          <c:spPr>
            <a:solidFill>
              <a:srgbClr val="50B7C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a:ea typeface="Arial"/>
                    <a:cs typeface="Arial"/>
                  </a:defRPr>
                </a:pPr>
                <a:endParaRPr lang="zh-TW"/>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Datasheet!$C$5:$C$11</c:f>
              <c:strCache>
                <c:ptCount val="7"/>
                <c:pt idx="0">
                  <c:v>2021</c:v>
                </c:pt>
                <c:pt idx="1">
                  <c:v>2022</c:v>
                </c:pt>
                <c:pt idx="2">
                  <c:v>2023</c:v>
                </c:pt>
                <c:pt idx="3">
                  <c:v>2024</c:v>
                </c:pt>
                <c:pt idx="4">
                  <c:v>Apr-25</c:v>
                </c:pt>
                <c:pt idx="5">
                  <c:v>2030F</c:v>
                </c:pt>
                <c:pt idx="6">
                  <c:v>2035F</c:v>
                </c:pt>
              </c:strCache>
            </c:strRef>
          </c:cat>
          <c:val>
            <c:numRef>
              <c:f>Datasheet!$D$5:$D$11</c:f>
              <c:numCache>
                <c:formatCode>0.0</c:formatCode>
                <c:ptCount val="7"/>
                <c:pt idx="0">
                  <c:v>7.7002132940000001</c:v>
                </c:pt>
                <c:pt idx="1">
                  <c:v>9.7237465140000001</c:v>
                </c:pt>
                <c:pt idx="2">
                  <c:v>12.417684869</c:v>
                </c:pt>
                <c:pt idx="3">
                  <c:v>14.281145091000001</c:v>
                </c:pt>
                <c:pt idx="4">
                  <c:v>14.6</c:v>
                </c:pt>
                <c:pt idx="5">
                  <c:v>31.2</c:v>
                </c:pt>
                <c:pt idx="6">
                  <c:v>35.020000000000003</c:v>
                </c:pt>
              </c:numCache>
            </c:numRef>
          </c:val>
          <c:extLst>
            <c:ext xmlns:c16="http://schemas.microsoft.com/office/drawing/2014/chart" uri="{C3380CC4-5D6E-409C-BE32-E72D297353CC}">
              <c16:uniqueId val="{00000000-463B-4C5E-8889-5446CB4E2A14}"/>
            </c:ext>
          </c:extLst>
        </c:ser>
        <c:ser>
          <c:idx val="1"/>
          <c:order val="1"/>
          <c:tx>
            <c:strRef>
              <c:f>Datasheet!$E$4</c:f>
              <c:strCache>
                <c:ptCount val="1"/>
                <c:pt idx="0">
                  <c:v>離岸風電</c:v>
                </c:pt>
              </c:strCache>
            </c:strRef>
          </c:tx>
          <c:spPr>
            <a:solidFill>
              <a:srgbClr val="A5DAE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a:ea typeface="Arial"/>
                    <a:cs typeface="Arial"/>
                  </a:defRPr>
                </a:pPr>
                <a:endParaRPr lang="zh-TW"/>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Datasheet!$C$5:$C$11</c:f>
              <c:strCache>
                <c:ptCount val="7"/>
                <c:pt idx="0">
                  <c:v>2021</c:v>
                </c:pt>
                <c:pt idx="1">
                  <c:v>2022</c:v>
                </c:pt>
                <c:pt idx="2">
                  <c:v>2023</c:v>
                </c:pt>
                <c:pt idx="3">
                  <c:v>2024</c:v>
                </c:pt>
                <c:pt idx="4">
                  <c:v>Apr-25</c:v>
                </c:pt>
                <c:pt idx="5">
                  <c:v>2030F</c:v>
                </c:pt>
                <c:pt idx="6">
                  <c:v>2035F</c:v>
                </c:pt>
              </c:strCache>
            </c:strRef>
          </c:cat>
          <c:val>
            <c:numRef>
              <c:f>Datasheet!$E$5:$E$11</c:f>
              <c:numCache>
                <c:formatCode>0.0</c:formatCode>
                <c:ptCount val="7"/>
                <c:pt idx="0">
                  <c:v>0.26919999999999999</c:v>
                </c:pt>
                <c:pt idx="1">
                  <c:v>0.74480600000000008</c:v>
                </c:pt>
                <c:pt idx="2">
                  <c:v>1.763239</c:v>
                </c:pt>
                <c:pt idx="3">
                  <c:v>3.8902467000000001</c:v>
                </c:pt>
                <c:pt idx="4">
                  <c:v>4</c:v>
                </c:pt>
                <c:pt idx="5">
                  <c:v>10.9</c:v>
                </c:pt>
                <c:pt idx="6">
                  <c:v>18.399999999999999</c:v>
                </c:pt>
              </c:numCache>
            </c:numRef>
          </c:val>
          <c:extLst>
            <c:ext xmlns:c16="http://schemas.microsoft.com/office/drawing/2014/chart" uri="{C3380CC4-5D6E-409C-BE32-E72D297353CC}">
              <c16:uniqueId val="{00000001-463B-4C5E-8889-5446CB4E2A14}"/>
            </c:ext>
          </c:extLst>
        </c:ser>
        <c:ser>
          <c:idx val="2"/>
          <c:order val="2"/>
          <c:tx>
            <c:strRef>
              <c:f>Datasheet!$F$4</c:f>
              <c:strCache>
                <c:ptCount val="1"/>
                <c:pt idx="0">
                  <c:v>其他¹</c:v>
                </c:pt>
              </c:strCache>
            </c:strRef>
          </c:tx>
          <c:spPr>
            <a:solidFill>
              <a:srgbClr val="F5DB87"/>
            </a:solidFill>
            <a:ln>
              <a:noFill/>
            </a:ln>
            <a:effectLst/>
          </c:spPr>
          <c:invertIfNegative val="0"/>
          <c:cat>
            <c:strRef>
              <c:f>Datasheet!$C$5:$C$11</c:f>
              <c:strCache>
                <c:ptCount val="7"/>
                <c:pt idx="0">
                  <c:v>2021</c:v>
                </c:pt>
                <c:pt idx="1">
                  <c:v>2022</c:v>
                </c:pt>
                <c:pt idx="2">
                  <c:v>2023</c:v>
                </c:pt>
                <c:pt idx="3">
                  <c:v>2024</c:v>
                </c:pt>
                <c:pt idx="4">
                  <c:v>Apr-25</c:v>
                </c:pt>
                <c:pt idx="5">
                  <c:v>2030F</c:v>
                </c:pt>
                <c:pt idx="6">
                  <c:v>2035F</c:v>
                </c:pt>
              </c:strCache>
            </c:strRef>
          </c:cat>
          <c:val>
            <c:numRef>
              <c:f>Datasheet!$F$5:$F$11</c:f>
              <c:numCache>
                <c:formatCode>0.0</c:formatCode>
                <c:ptCount val="7"/>
                <c:pt idx="0">
                  <c:v>3.6404940000000012</c:v>
                </c:pt>
                <c:pt idx="1">
                  <c:v>3.662863999999999</c:v>
                </c:pt>
                <c:pt idx="2">
                  <c:v>3.7743500000000001</c:v>
                </c:pt>
                <c:pt idx="3">
                  <c:v>2.880929500000001</c:v>
                </c:pt>
                <c:pt idx="4">
                  <c:v>2.9</c:v>
                </c:pt>
              </c:numCache>
            </c:numRef>
          </c:val>
          <c:extLst>
            <c:ext xmlns:c16="http://schemas.microsoft.com/office/drawing/2014/chart" uri="{C3380CC4-5D6E-409C-BE32-E72D297353CC}">
              <c16:uniqueId val="{00000002-463B-4C5E-8889-5446CB4E2A14}"/>
            </c:ext>
          </c:extLst>
        </c:ser>
        <c:dLbls>
          <c:showLegendKey val="0"/>
          <c:showVal val="0"/>
          <c:showCatName val="0"/>
          <c:showSerName val="0"/>
          <c:showPercent val="0"/>
          <c:showBubbleSize val="0"/>
        </c:dLbls>
        <c:gapWidth val="100"/>
        <c:overlap val="100"/>
        <c:axId val="503446264"/>
        <c:axId val="503442328"/>
      </c:barChart>
      <c:catAx>
        <c:axId val="503446264"/>
        <c:scaling>
          <c:orientation val="minMax"/>
        </c:scaling>
        <c:delete val="0"/>
        <c:axPos val="b"/>
        <c:numFmt formatCode="General" sourceLinked="1"/>
        <c:majorTickMark val="out"/>
        <c:minorTickMark val="none"/>
        <c:tickLblPos val="nextTo"/>
        <c:spPr>
          <a:noFill/>
          <a:ln w="12700" cap="flat" cmpd="sng" algn="ctr">
            <a:solidFill>
              <a:srgbClr val="FFFFFF">
                <a:lumMod val="50000"/>
              </a:srgbClr>
            </a:solidFill>
            <a:prstDash val="solid"/>
            <a:round/>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1000" b="0" i="0" u="none" strike="noStrike" kern="1200" baseline="0">
                <a:solidFill>
                  <a:srgbClr val="2B505B"/>
                </a:solidFill>
                <a:latin typeface="Arial"/>
                <a:ea typeface="Arial"/>
                <a:cs typeface="Arial"/>
              </a:defRPr>
            </a:pPr>
            <a:endParaRPr lang="zh-TW"/>
          </a:p>
        </c:txPr>
        <c:crossAx val="503442328"/>
        <c:crosses val="autoZero"/>
        <c:auto val="1"/>
        <c:lblAlgn val="ctr"/>
        <c:lblOffset val="100"/>
        <c:noMultiLvlLbl val="0"/>
      </c:catAx>
      <c:valAx>
        <c:axId val="503442328"/>
        <c:scaling>
          <c:orientation val="minMax"/>
          <c:max val="60"/>
          <c:min val="0"/>
        </c:scaling>
        <c:delete val="0"/>
        <c:axPos val="l"/>
        <c:numFmt formatCode="#,##0" sourceLinked="0"/>
        <c:majorTickMark val="out"/>
        <c:minorTickMark val="none"/>
        <c:tickLblPos val="nextTo"/>
        <c:spPr>
          <a:noFill/>
          <a:ln w="12700">
            <a:solidFill>
              <a:srgbClr val="595959"/>
            </a:solidFill>
            <a:prstDash val="solid"/>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1000" b="0" i="0" u="none" strike="noStrike" kern="1200" baseline="0">
                <a:solidFill>
                  <a:srgbClr val="2B505B"/>
                </a:solidFill>
                <a:latin typeface="Arial"/>
                <a:ea typeface="Arial"/>
                <a:cs typeface="Arial"/>
              </a:defRPr>
            </a:pPr>
            <a:endParaRPr lang="zh-TW"/>
          </a:p>
        </c:txPr>
        <c:crossAx val="503446264"/>
        <c:crosses val="autoZero"/>
        <c:crossBetween val="between"/>
        <c:majorUnit val="10"/>
      </c:valAx>
      <c:spPr>
        <a:noFill/>
        <a:ln w="25400">
          <a:noFill/>
        </a:ln>
        <a:effectLst/>
      </c:spPr>
    </c:plotArea>
    <c:legend>
      <c:legendPos val="b"/>
      <c:layout>
        <c:manualLayout>
          <c:xMode val="edge"/>
          <c:yMode val="edge"/>
          <c:x val="3.5394664208640583E-2"/>
          <c:y val="0.92888611335993865"/>
          <c:w val="0.95279843491785754"/>
          <c:h val="7.1113700313455958E-2"/>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2B505B"/>
              </a:solidFill>
              <a:latin typeface="Arial"/>
              <a:ea typeface="Arial"/>
              <a:cs typeface="Arial"/>
            </a:defRPr>
          </a:pPr>
          <a:endParaRPr lang="zh-TW"/>
        </a:p>
      </c:txPr>
    </c:legend>
    <c:plotVisOnly val="1"/>
    <c:dispBlanksAs val="gap"/>
    <c:showDLblsOverMax val="0"/>
  </c:chart>
  <c:spPr>
    <a:noFill/>
    <a:ln w="25400" cap="flat" cmpd="sng" algn="ctr">
      <a:noFill/>
      <a:round/>
    </a:ln>
    <a:effectLst/>
  </c:spPr>
  <c:txPr>
    <a:bodyPr/>
    <a:lstStyle/>
    <a:p>
      <a:pPr>
        <a:defRPr sz="800">
          <a:solidFill>
            <a:schemeClr val="tx1"/>
          </a:solidFill>
          <a:latin typeface="Arial"/>
          <a:ea typeface="Arial"/>
          <a:cs typeface="Arial"/>
        </a:defRPr>
      </a:pPr>
      <a:endParaRPr lang="zh-TW"/>
    </a:p>
  </c:txPr>
  <c:externalData r:id="rId4">
    <c:autoUpdate val="0"/>
  </c:externalData>
  <c:userShapes r:id="rId5"/>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工作表1!$B$1</c:f>
              <c:strCache>
                <c:ptCount val="1"/>
                <c:pt idx="0">
                  <c:v>數列 1</c:v>
                </c:pt>
              </c:strCache>
            </c:strRef>
          </c:tx>
          <c:spPr>
            <a:solidFill>
              <a:srgbClr val="75C6D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工作表1!$A$2:$A$4</c:f>
              <c:numCache>
                <c:formatCode>General</c:formatCode>
                <c:ptCount val="3"/>
                <c:pt idx="0">
                  <c:v>2024</c:v>
                </c:pt>
                <c:pt idx="1">
                  <c:v>2025</c:v>
                </c:pt>
                <c:pt idx="2">
                  <c:v>2026</c:v>
                </c:pt>
              </c:numCache>
            </c:numRef>
          </c:cat>
          <c:val>
            <c:numRef>
              <c:f>工作表1!$B$2:$B$4</c:f>
              <c:numCache>
                <c:formatCode>General</c:formatCode>
                <c:ptCount val="3"/>
                <c:pt idx="0">
                  <c:v>3.4</c:v>
                </c:pt>
                <c:pt idx="1">
                  <c:v>2.9</c:v>
                </c:pt>
                <c:pt idx="2">
                  <c:v>2.9</c:v>
                </c:pt>
              </c:numCache>
            </c:numRef>
          </c:val>
          <c:extLst>
            <c:ext xmlns:c16="http://schemas.microsoft.com/office/drawing/2014/chart" uri="{C3380CC4-5D6E-409C-BE32-E72D297353CC}">
              <c16:uniqueId val="{00000000-6832-48EC-A01D-038AA17DF010}"/>
            </c:ext>
          </c:extLst>
        </c:ser>
        <c:dLbls>
          <c:dLblPos val="outEnd"/>
          <c:showLegendKey val="0"/>
          <c:showVal val="1"/>
          <c:showCatName val="0"/>
          <c:showSerName val="0"/>
          <c:showPercent val="0"/>
          <c:showBubbleSize val="0"/>
        </c:dLbls>
        <c:gapWidth val="150"/>
        <c:axId val="1259526431"/>
        <c:axId val="1259528351"/>
      </c:barChart>
      <c:catAx>
        <c:axId val="1259526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zh-TW"/>
          </a:p>
        </c:txPr>
        <c:crossAx val="1259528351"/>
        <c:crosses val="autoZero"/>
        <c:auto val="1"/>
        <c:lblAlgn val="ctr"/>
        <c:lblOffset val="100"/>
        <c:noMultiLvlLbl val="0"/>
      </c:catAx>
      <c:valAx>
        <c:axId val="1259528351"/>
        <c:scaling>
          <c:orientation val="minMax"/>
          <c:min val="0"/>
        </c:scaling>
        <c:delete val="1"/>
        <c:axPos val="l"/>
        <c:numFmt formatCode="General" sourceLinked="1"/>
        <c:majorTickMark val="none"/>
        <c:minorTickMark val="none"/>
        <c:tickLblPos val="nextTo"/>
        <c:crossAx val="12595264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TW"/>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工作表1!$B$1</c:f>
              <c:strCache>
                <c:ptCount val="1"/>
                <c:pt idx="0">
                  <c:v>數列 1</c:v>
                </c:pt>
              </c:strCache>
            </c:strRef>
          </c:tx>
          <c:spPr>
            <a:solidFill>
              <a:srgbClr val="75C6D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工作表1!$A$2:$A$4</c:f>
              <c:numCache>
                <c:formatCode>General</c:formatCode>
                <c:ptCount val="3"/>
                <c:pt idx="0">
                  <c:v>2024</c:v>
                </c:pt>
                <c:pt idx="1">
                  <c:v>2025</c:v>
                </c:pt>
                <c:pt idx="2">
                  <c:v>2026</c:v>
                </c:pt>
              </c:numCache>
            </c:numRef>
          </c:cat>
          <c:val>
            <c:numRef>
              <c:f>工作表1!$B$2:$B$4</c:f>
              <c:numCache>
                <c:formatCode>General</c:formatCode>
                <c:ptCount val="3"/>
                <c:pt idx="0">
                  <c:v>6.2</c:v>
                </c:pt>
                <c:pt idx="1">
                  <c:v>3.6</c:v>
                </c:pt>
                <c:pt idx="2">
                  <c:v>3.2</c:v>
                </c:pt>
              </c:numCache>
            </c:numRef>
          </c:val>
          <c:extLst>
            <c:ext xmlns:c16="http://schemas.microsoft.com/office/drawing/2014/chart" uri="{C3380CC4-5D6E-409C-BE32-E72D297353CC}">
              <c16:uniqueId val="{00000000-DB25-4004-8E6A-438485046B2D}"/>
            </c:ext>
          </c:extLst>
        </c:ser>
        <c:dLbls>
          <c:dLblPos val="outEnd"/>
          <c:showLegendKey val="0"/>
          <c:showVal val="1"/>
          <c:showCatName val="0"/>
          <c:showSerName val="0"/>
          <c:showPercent val="0"/>
          <c:showBubbleSize val="0"/>
        </c:dLbls>
        <c:gapWidth val="150"/>
        <c:axId val="1259526431"/>
        <c:axId val="1259528351"/>
      </c:barChart>
      <c:catAx>
        <c:axId val="1259526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zh-TW"/>
          </a:p>
        </c:txPr>
        <c:crossAx val="1259528351"/>
        <c:crosses val="autoZero"/>
        <c:auto val="1"/>
        <c:lblAlgn val="ctr"/>
        <c:lblOffset val="100"/>
        <c:noMultiLvlLbl val="0"/>
      </c:catAx>
      <c:valAx>
        <c:axId val="1259528351"/>
        <c:scaling>
          <c:orientation val="minMax"/>
          <c:min val="0"/>
        </c:scaling>
        <c:delete val="1"/>
        <c:axPos val="l"/>
        <c:numFmt formatCode="General" sourceLinked="1"/>
        <c:majorTickMark val="none"/>
        <c:minorTickMark val="none"/>
        <c:tickLblPos val="nextTo"/>
        <c:crossAx val="12595264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TW"/>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53591036033115"/>
          <c:y val="8.9081993251618807E-2"/>
          <c:w val="0.82152005005393636"/>
          <c:h val="0.7043690395652511"/>
        </c:manualLayout>
      </c:layout>
      <c:barChart>
        <c:barDir val="col"/>
        <c:grouping val="stacked"/>
        <c:varyColors val="0"/>
        <c:ser>
          <c:idx val="3"/>
          <c:order val="0"/>
          <c:tx>
            <c:strRef>
              <c:f>Sheet1!$B$1</c:f>
              <c:strCache>
                <c:ptCount val="1"/>
                <c:pt idx="0">
                  <c:v>Total</c:v>
                </c:pt>
              </c:strCache>
            </c:strRef>
          </c:tx>
          <c:spPr>
            <a:solidFill>
              <a:srgbClr val="3598A9"/>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2024</c:v>
                </c:pt>
                <c:pt idx="1">
                  <c:v>2028</c:v>
                </c:pt>
              </c:numCache>
            </c:numRef>
          </c:cat>
          <c:val>
            <c:numRef>
              <c:f>Sheet1!$B$2:$B$3</c:f>
              <c:numCache>
                <c:formatCode>General</c:formatCode>
                <c:ptCount val="2"/>
                <c:pt idx="0">
                  <c:v>8468</c:v>
                </c:pt>
                <c:pt idx="1">
                  <c:v>11100</c:v>
                </c:pt>
              </c:numCache>
            </c:numRef>
          </c:val>
          <c:extLst>
            <c:ext xmlns:c16="http://schemas.microsoft.com/office/drawing/2014/chart" uri="{C3380CC4-5D6E-409C-BE32-E72D297353CC}">
              <c16:uniqueId val="{00000002-5DED-4BF1-9CCF-6910E2F937ED}"/>
            </c:ext>
          </c:extLst>
        </c:ser>
        <c:dLbls>
          <c:dLblPos val="ctr"/>
          <c:showLegendKey val="0"/>
          <c:showVal val="1"/>
          <c:showCatName val="0"/>
          <c:showSerName val="0"/>
          <c:showPercent val="0"/>
          <c:showBubbleSize val="0"/>
        </c:dLbls>
        <c:gapWidth val="219"/>
        <c:overlap val="100"/>
        <c:axId val="662919904"/>
        <c:axId val="662899264"/>
        <c:extLst/>
      </c:barChart>
      <c:catAx>
        <c:axId val="662919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62899264"/>
        <c:crosses val="autoZero"/>
        <c:auto val="1"/>
        <c:lblAlgn val="ctr"/>
        <c:lblOffset val="100"/>
        <c:noMultiLvlLbl val="0"/>
      </c:catAx>
      <c:valAx>
        <c:axId val="662899264"/>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bg1">
                    <a:lumMod val="50000"/>
                  </a:schemeClr>
                </a:solidFill>
                <a:latin typeface="Arial" panose="020B0604020202020204" pitchFamily="34" charset="0"/>
                <a:ea typeface="+mn-ea"/>
                <a:cs typeface="Arial" panose="020B0604020202020204" pitchFamily="34" charset="0"/>
              </a:defRPr>
            </a:pPr>
            <a:endParaRPr lang="en-US"/>
          </a:p>
        </c:txPr>
        <c:crossAx val="6629199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2"/>
          <c:order val="0"/>
          <c:tx>
            <c:strRef>
              <c:f>Sheet1!$B$1</c:f>
              <c:strCache>
                <c:ptCount val="1"/>
                <c:pt idx="0">
                  <c:v>≤ 7奈米</c:v>
                </c:pt>
              </c:strCache>
            </c:strRef>
          </c:tx>
          <c:spPr>
            <a:solidFill>
              <a:srgbClr val="75C6D3"/>
            </a:solidFill>
            <a:ln>
              <a:noFill/>
            </a:ln>
            <a:effectLst/>
          </c:spPr>
          <c:invertIfNegative val="0"/>
          <c:dLbls>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2-6E86-4B4C-8604-8FBCF1945DF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2024</c:v>
                </c:pt>
                <c:pt idx="1">
                  <c:v>2028</c:v>
                </c:pt>
              </c:numCache>
            </c:numRef>
          </c:cat>
          <c:val>
            <c:numRef>
              <c:f>Sheet1!$B$2:$B$3</c:f>
              <c:numCache>
                <c:formatCode>General</c:formatCode>
                <c:ptCount val="2"/>
                <c:pt idx="0">
                  <c:v>850</c:v>
                </c:pt>
                <c:pt idx="1">
                  <c:v>1400</c:v>
                </c:pt>
              </c:numCache>
            </c:numRef>
          </c:val>
          <c:extLst>
            <c:ext xmlns:c16="http://schemas.microsoft.com/office/drawing/2014/chart" uri="{C3380CC4-5D6E-409C-BE32-E72D297353CC}">
              <c16:uniqueId val="{00000001-6E86-4B4C-8604-8FBCF1945DF6}"/>
            </c:ext>
          </c:extLst>
        </c:ser>
        <c:dLbls>
          <c:dLblPos val="ctr"/>
          <c:showLegendKey val="0"/>
          <c:showVal val="1"/>
          <c:showCatName val="0"/>
          <c:showSerName val="0"/>
          <c:showPercent val="0"/>
          <c:showBubbleSize val="0"/>
        </c:dLbls>
        <c:gapWidth val="219"/>
        <c:overlap val="100"/>
        <c:axId val="662919904"/>
        <c:axId val="662899264"/>
        <c:extLst/>
      </c:barChart>
      <c:catAx>
        <c:axId val="662919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62899264"/>
        <c:crosses val="autoZero"/>
        <c:auto val="1"/>
        <c:lblAlgn val="ctr"/>
        <c:lblOffset val="100"/>
        <c:noMultiLvlLbl val="0"/>
      </c:catAx>
      <c:valAx>
        <c:axId val="662899264"/>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bg1">
                    <a:lumMod val="50000"/>
                  </a:schemeClr>
                </a:solidFill>
                <a:latin typeface="Arial" panose="020B0604020202020204" pitchFamily="34" charset="0"/>
                <a:ea typeface="+mn-ea"/>
                <a:cs typeface="Arial" panose="020B0604020202020204" pitchFamily="34" charset="0"/>
              </a:defRPr>
            </a:pPr>
            <a:endParaRPr lang="en-US"/>
          </a:p>
        </c:txPr>
        <c:crossAx val="66291990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微軟正黑體" panose="020B0604030504040204" pitchFamily="34" charset="-120"/>
              <a:ea typeface="微軟正黑體" panose="020B0604030504040204" pitchFamily="34" charset="-120"/>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2"/>
          <c:order val="0"/>
          <c:tx>
            <c:strRef>
              <c:f>Sheet1!$B$1</c:f>
              <c:strCache>
                <c:ptCount val="1"/>
                <c:pt idx="0">
                  <c:v>≤ 2奈米</c:v>
                </c:pt>
              </c:strCache>
            </c:strRef>
          </c:tx>
          <c:spPr>
            <a:solidFill>
              <a:srgbClr val="ED972F"/>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2024</c:v>
                </c:pt>
                <c:pt idx="1">
                  <c:v>2028</c:v>
                </c:pt>
              </c:numCache>
            </c:numRef>
          </c:cat>
          <c:val>
            <c:numRef>
              <c:f>Sheet1!$B$2:$B$3</c:f>
              <c:numCache>
                <c:formatCode>General</c:formatCode>
                <c:ptCount val="2"/>
                <c:pt idx="0">
                  <c:v>200</c:v>
                </c:pt>
                <c:pt idx="1">
                  <c:v>500</c:v>
                </c:pt>
              </c:numCache>
            </c:numRef>
          </c:val>
          <c:extLst>
            <c:ext xmlns:c16="http://schemas.microsoft.com/office/drawing/2014/chart" uri="{C3380CC4-5D6E-409C-BE32-E72D297353CC}">
              <c16:uniqueId val="{00000000-71ED-47F7-A845-F1F393ED9B9E}"/>
            </c:ext>
          </c:extLst>
        </c:ser>
        <c:dLbls>
          <c:showLegendKey val="0"/>
          <c:showVal val="0"/>
          <c:showCatName val="0"/>
          <c:showSerName val="0"/>
          <c:showPercent val="0"/>
          <c:showBubbleSize val="0"/>
        </c:dLbls>
        <c:gapWidth val="219"/>
        <c:overlap val="100"/>
        <c:axId val="662919904"/>
        <c:axId val="662899264"/>
        <c:extLst/>
      </c:barChart>
      <c:catAx>
        <c:axId val="662919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62899264"/>
        <c:crosses val="autoZero"/>
        <c:auto val="1"/>
        <c:lblAlgn val="ctr"/>
        <c:lblOffset val="100"/>
        <c:noMultiLvlLbl val="0"/>
      </c:catAx>
      <c:valAx>
        <c:axId val="662899264"/>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bg1">
                    <a:lumMod val="50000"/>
                  </a:schemeClr>
                </a:solidFill>
                <a:latin typeface="Arial" panose="020B0604020202020204" pitchFamily="34" charset="0"/>
                <a:ea typeface="+mn-ea"/>
                <a:cs typeface="Arial" panose="020B0604020202020204" pitchFamily="34" charset="0"/>
              </a:defRPr>
            </a:pPr>
            <a:endParaRPr lang="en-US"/>
          </a:p>
        </c:txPr>
        <c:crossAx val="662919904"/>
        <c:crosses val="autoZero"/>
        <c:crossBetween val="between"/>
        <c:majorUnit val="200"/>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微軟正黑體" panose="020B0604030504040204" pitchFamily="34" charset="-120"/>
              <a:ea typeface="微軟正黑體" panose="020B0604030504040204" pitchFamily="34" charset="-120"/>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0841987179487187E-2"/>
          <c:y val="7.0890186195809807E-2"/>
          <c:w val="0.94011378205128204"/>
          <c:h val="0.84426446598477844"/>
        </c:manualLayout>
      </c:layout>
      <c:barChart>
        <c:barDir val="col"/>
        <c:grouping val="clustered"/>
        <c:varyColors val="0"/>
        <c:ser>
          <c:idx val="0"/>
          <c:order val="0"/>
          <c:tx>
            <c:strRef>
              <c:f>Datasheet!$D$4</c:f>
              <c:strCache>
                <c:ptCount val="1"/>
              </c:strCache>
            </c:strRef>
          </c:tx>
          <c:spPr>
            <a:solidFill>
              <a:srgbClr val="BAE2E9"/>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307F98"/>
                    </a:solidFill>
                    <a:latin typeface="Arial"/>
                    <a:ea typeface="Arial"/>
                    <a:cs typeface="Arial"/>
                  </a:defRPr>
                </a:pPr>
                <a:endParaRPr lang="zh-TW"/>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Datasheet!$C$6:$C$15</c:f>
              <c:strCache>
                <c:ptCount val="10"/>
                <c:pt idx="0">
                  <c:v>2016</c:v>
                </c:pt>
                <c:pt idx="1">
                  <c:v>2017</c:v>
                </c:pt>
                <c:pt idx="2">
                  <c:v>2018</c:v>
                </c:pt>
                <c:pt idx="3">
                  <c:v>2019</c:v>
                </c:pt>
                <c:pt idx="4">
                  <c:v>2020</c:v>
                </c:pt>
                <c:pt idx="5">
                  <c:v>2021</c:v>
                </c:pt>
                <c:pt idx="6">
                  <c:v>2022</c:v>
                </c:pt>
                <c:pt idx="7">
                  <c:v>2023</c:v>
                </c:pt>
                <c:pt idx="8">
                  <c:v>2024</c:v>
                </c:pt>
                <c:pt idx="9">
                  <c:v>1H25</c:v>
                </c:pt>
              </c:strCache>
            </c:strRef>
          </c:cat>
          <c:val>
            <c:numRef>
              <c:f>Datasheet!$D$6:$D$15</c:f>
              <c:numCache>
                <c:formatCode>General</c:formatCode>
                <c:ptCount val="10"/>
                <c:pt idx="0">
                  <c:v>31599</c:v>
                </c:pt>
                <c:pt idx="1">
                  <c:v>59371</c:v>
                </c:pt>
                <c:pt idx="2">
                  <c:v>69239</c:v>
                </c:pt>
                <c:pt idx="3">
                  <c:v>65510</c:v>
                </c:pt>
                <c:pt idx="4">
                  <c:v>61397</c:v>
                </c:pt>
                <c:pt idx="5">
                  <c:v>68841</c:v>
                </c:pt>
                <c:pt idx="6">
                  <c:v>81871</c:v>
                </c:pt>
                <c:pt idx="7">
                  <c:v>81966</c:v>
                </c:pt>
                <c:pt idx="8" formatCode="_-* #,##0_-;\-* #,##0_-;_-* &quot;-&quot;??_-;_-@_-">
                  <c:v>79678.547000000006</c:v>
                </c:pt>
                <c:pt idx="9">
                  <c:v>39604</c:v>
                </c:pt>
              </c:numCache>
            </c:numRef>
          </c:val>
          <c:extLst>
            <c:ext xmlns:c16="http://schemas.microsoft.com/office/drawing/2014/chart" uri="{C3380CC4-5D6E-409C-BE32-E72D297353CC}">
              <c16:uniqueId val="{00000000-55DA-4EBE-B39E-F0987889C71A}"/>
            </c:ext>
          </c:extLst>
        </c:ser>
        <c:dLbls>
          <c:showLegendKey val="0"/>
          <c:showVal val="0"/>
          <c:showCatName val="0"/>
          <c:showSerName val="0"/>
          <c:showPercent val="0"/>
          <c:showBubbleSize val="0"/>
        </c:dLbls>
        <c:gapWidth val="100"/>
        <c:axId val="503446264"/>
        <c:axId val="503442328"/>
      </c:barChart>
      <c:catAx>
        <c:axId val="503446264"/>
        <c:scaling>
          <c:orientation val="minMax"/>
        </c:scaling>
        <c:delete val="0"/>
        <c:axPos val="b"/>
        <c:numFmt formatCode="General" sourceLinked="1"/>
        <c:majorTickMark val="out"/>
        <c:minorTickMark val="none"/>
        <c:tickLblPos val="nextTo"/>
        <c:spPr>
          <a:noFill/>
          <a:ln w="12700" cap="flat" cmpd="sng" algn="ctr">
            <a:solidFill>
              <a:srgbClr val="A6A6A6"/>
            </a:solidFill>
            <a:prstDash val="solid"/>
            <a:round/>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900" b="0" i="0" u="none" strike="noStrike" kern="1200" baseline="0">
                <a:solidFill>
                  <a:srgbClr val="307F98"/>
                </a:solidFill>
                <a:latin typeface="Arial"/>
                <a:ea typeface="Arial"/>
                <a:cs typeface="Arial"/>
              </a:defRPr>
            </a:pPr>
            <a:endParaRPr lang="zh-TW"/>
          </a:p>
        </c:txPr>
        <c:crossAx val="503442328"/>
        <c:crosses val="autoZero"/>
        <c:auto val="1"/>
        <c:lblAlgn val="ctr"/>
        <c:lblOffset val="100"/>
        <c:noMultiLvlLbl val="0"/>
      </c:catAx>
      <c:valAx>
        <c:axId val="503442328"/>
        <c:scaling>
          <c:orientation val="minMax"/>
          <c:max val="90000"/>
          <c:min val="0"/>
        </c:scaling>
        <c:delete val="0"/>
        <c:axPos val="l"/>
        <c:numFmt formatCode="#,##0;\(#,##0\)" sourceLinked="0"/>
        <c:majorTickMark val="out"/>
        <c:minorTickMark val="none"/>
        <c:tickLblPos val="nextTo"/>
        <c:spPr>
          <a:noFill/>
          <a:ln w="12700">
            <a:solidFill>
              <a:srgbClr val="A6A6A6"/>
            </a:solidFill>
            <a:prstDash val="solid"/>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900" b="0" i="0" u="none" strike="noStrike" kern="1200" baseline="0">
                <a:solidFill>
                  <a:srgbClr val="307F98"/>
                </a:solidFill>
                <a:latin typeface="Arial"/>
                <a:ea typeface="Arial"/>
                <a:cs typeface="Arial"/>
              </a:defRPr>
            </a:pPr>
            <a:endParaRPr lang="zh-TW"/>
          </a:p>
        </c:txPr>
        <c:crossAx val="503446264"/>
        <c:crosses val="autoZero"/>
        <c:crossBetween val="between"/>
        <c:majorUnit val="10000"/>
      </c:valAx>
      <c:spPr>
        <a:noFill/>
        <a:ln w="25400">
          <a:noFill/>
        </a:ln>
        <a:effectLst/>
      </c:spPr>
    </c:plotArea>
    <c:plotVisOnly val="1"/>
    <c:dispBlanksAs val="gap"/>
    <c:showDLblsOverMax val="0"/>
  </c:chart>
  <c:spPr>
    <a:noFill/>
    <a:ln w="25400" cap="flat" cmpd="sng" algn="ctr">
      <a:noFill/>
      <a:round/>
    </a:ln>
    <a:effectLst/>
  </c:spPr>
  <c:txPr>
    <a:bodyPr/>
    <a:lstStyle/>
    <a:p>
      <a:pPr>
        <a:defRPr sz="800">
          <a:solidFill>
            <a:schemeClr val="tx1"/>
          </a:solidFill>
          <a:latin typeface="Arial"/>
          <a:ea typeface="Arial"/>
          <a:cs typeface="Arial"/>
        </a:defRPr>
      </a:pPr>
      <a:endParaRPr lang="zh-TW"/>
    </a:p>
  </c:txPr>
  <c:externalData r:id="rId4">
    <c:autoUpdate val="0"/>
  </c:externalData>
  <c:userShapes r:id="rId5"/>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7270663267674477E-2"/>
          <c:y val="0.11968393674787894"/>
          <c:w val="0.90248930398453187"/>
          <c:h val="0.77424159927970482"/>
        </c:manualLayout>
      </c:layout>
      <c:barChart>
        <c:barDir val="col"/>
        <c:grouping val="clustered"/>
        <c:varyColors val="0"/>
        <c:ser>
          <c:idx val="0"/>
          <c:order val="0"/>
          <c:tx>
            <c:strRef>
              <c:f>Sheet3!$B$1</c:f>
              <c:strCache>
                <c:ptCount val="1"/>
                <c:pt idx="0">
                  <c:v>營業毛利</c:v>
                </c:pt>
              </c:strCache>
            </c:strRef>
          </c:tx>
          <c:spPr>
            <a:solidFill>
              <a:srgbClr val="75C6D3">
                <a:alpha val="50196"/>
              </a:srgb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307F98"/>
                    </a:solidFill>
                    <a:latin typeface="Arial"/>
                    <a:ea typeface="Arial"/>
                    <a:cs typeface="Arial"/>
                  </a:defRPr>
                </a:pPr>
                <a:endParaRPr lang="zh-TW"/>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Sheet3!$A$3:$A$12</c:f>
              <c:strCache>
                <c:ptCount val="10"/>
                <c:pt idx="0">
                  <c:v>2016</c:v>
                </c:pt>
                <c:pt idx="1">
                  <c:v>2017</c:v>
                </c:pt>
                <c:pt idx="2">
                  <c:v>2018</c:v>
                </c:pt>
                <c:pt idx="3">
                  <c:v>2019</c:v>
                </c:pt>
                <c:pt idx="4">
                  <c:v>2020</c:v>
                </c:pt>
                <c:pt idx="5">
                  <c:v>2021</c:v>
                </c:pt>
                <c:pt idx="6">
                  <c:v>2022</c:v>
                </c:pt>
                <c:pt idx="7">
                  <c:v>2023</c:v>
                </c:pt>
                <c:pt idx="8">
                  <c:v>2024</c:v>
                </c:pt>
                <c:pt idx="9">
                  <c:v>1H25</c:v>
                </c:pt>
              </c:strCache>
            </c:strRef>
          </c:cat>
          <c:val>
            <c:numRef>
              <c:f>Sheet3!$B$3:$B$12</c:f>
              <c:numCache>
                <c:formatCode>#,##0</c:formatCode>
                <c:ptCount val="10"/>
                <c:pt idx="0">
                  <c:v>3435</c:v>
                </c:pt>
                <c:pt idx="1">
                  <c:v>11403</c:v>
                </c:pt>
                <c:pt idx="2">
                  <c:v>18642</c:v>
                </c:pt>
                <c:pt idx="3">
                  <c:v>19268</c:v>
                </c:pt>
                <c:pt idx="4">
                  <c:v>21114</c:v>
                </c:pt>
                <c:pt idx="5">
                  <c:v>24527</c:v>
                </c:pt>
                <c:pt idx="6">
                  <c:v>31929</c:v>
                </c:pt>
                <c:pt idx="7">
                  <c:v>26687</c:v>
                </c:pt>
                <c:pt idx="8" formatCode="_-* #,##0_-;\-* #,##0_-;_-* &quot;-&quot;??_-;_-@_-">
                  <c:v>24275</c:v>
                </c:pt>
                <c:pt idx="9">
                  <c:v>10196</c:v>
                </c:pt>
              </c:numCache>
            </c:numRef>
          </c:val>
          <c:extLst>
            <c:ext xmlns:c16="http://schemas.microsoft.com/office/drawing/2014/chart" uri="{C3380CC4-5D6E-409C-BE32-E72D297353CC}">
              <c16:uniqueId val="{00000000-BC6C-4899-9B1A-393D15CC961B}"/>
            </c:ext>
          </c:extLst>
        </c:ser>
        <c:dLbls>
          <c:showLegendKey val="0"/>
          <c:showVal val="0"/>
          <c:showCatName val="0"/>
          <c:showSerName val="0"/>
          <c:showPercent val="0"/>
          <c:showBubbleSize val="0"/>
        </c:dLbls>
        <c:gapWidth val="100"/>
        <c:axId val="759003648"/>
        <c:axId val="758994792"/>
      </c:barChart>
      <c:lineChart>
        <c:grouping val="standard"/>
        <c:varyColors val="0"/>
        <c:ser>
          <c:idx val="1"/>
          <c:order val="1"/>
          <c:tx>
            <c:strRef>
              <c:f>Sheet3!$C$1</c:f>
              <c:strCache>
                <c:ptCount val="1"/>
                <c:pt idx="0">
                  <c:v>營業毛利率</c:v>
                </c:pt>
              </c:strCache>
            </c:strRef>
          </c:tx>
          <c:spPr>
            <a:ln w="28575" cap="rnd">
              <a:solidFill>
                <a:srgbClr val="307F98"/>
              </a:solidFill>
              <a:round/>
            </a:ln>
            <a:effectLst/>
          </c:spPr>
          <c:marker>
            <c:symbol val="none"/>
          </c:marker>
          <c:dLbls>
            <c:dLbl>
              <c:idx val="2"/>
              <c:layout>
                <c:manualLayout>
                  <c:x val="-2.689485117564136E-2"/>
                  <c:y val="-5.98475446377919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89C-46A4-B359-8778DCADF576}"/>
                </c:ext>
              </c:extLst>
            </c:dLbl>
            <c:dLbl>
              <c:idx val="3"/>
              <c:layout>
                <c:manualLayout>
                  <c:x val="-3.7736795371002045E-2"/>
                  <c:y val="-4.04502442881605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C6C-4899-9B1A-393D15CC961B}"/>
                </c:ext>
              </c:extLst>
            </c:dLbl>
            <c:dLbl>
              <c:idx val="5"/>
              <c:layout>
                <c:manualLayout>
                  <c:x val="-4.0447281419842329E-2"/>
                  <c:y val="-3.49081584739801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89C-46A4-B359-8778DCADF576}"/>
                </c:ext>
              </c:extLst>
            </c:dLbl>
            <c:dLbl>
              <c:idx val="7"/>
              <c:layout>
                <c:manualLayout>
                  <c:x val="-2.2829122102381132E-2"/>
                  <c:y val="-3.87114961165930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89C-46A4-B359-8778DCADF576}"/>
                </c:ext>
              </c:extLst>
            </c:dLbl>
            <c:dLbl>
              <c:idx val="8"/>
              <c:layout>
                <c:manualLayout>
                  <c:x val="-4.2556539840867935E-2"/>
                  <c:y val="2.07339212556571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C6C-4899-9B1A-393D15CC961B}"/>
                </c:ext>
              </c:extLst>
            </c:dLbl>
            <c:dLbl>
              <c:idx val="10"/>
              <c:layout>
                <c:manualLayout>
                  <c:x val="-2.2829122102381232E-2"/>
                  <c:y val="-3.76792013810703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C6C-4899-9B1A-393D15CC961B}"/>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307F98"/>
                    </a:solidFill>
                    <a:latin typeface="Arial"/>
                    <a:ea typeface="Arial"/>
                    <a:cs typeface="Arial"/>
                  </a:defRPr>
                </a:pPr>
                <a:endParaRPr lang="zh-TW"/>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Sheet3!$A$3:$A$12</c:f>
              <c:strCache>
                <c:ptCount val="10"/>
                <c:pt idx="0">
                  <c:v>2016</c:v>
                </c:pt>
                <c:pt idx="1">
                  <c:v>2017</c:v>
                </c:pt>
                <c:pt idx="2">
                  <c:v>2018</c:v>
                </c:pt>
                <c:pt idx="3">
                  <c:v>2019</c:v>
                </c:pt>
                <c:pt idx="4">
                  <c:v>2020</c:v>
                </c:pt>
                <c:pt idx="5">
                  <c:v>2021</c:v>
                </c:pt>
                <c:pt idx="6">
                  <c:v>2022</c:v>
                </c:pt>
                <c:pt idx="7">
                  <c:v>2023</c:v>
                </c:pt>
                <c:pt idx="8">
                  <c:v>2024</c:v>
                </c:pt>
                <c:pt idx="9">
                  <c:v>1H25</c:v>
                </c:pt>
              </c:strCache>
            </c:strRef>
          </c:cat>
          <c:val>
            <c:numRef>
              <c:f>Sheet3!$C$3:$C$12</c:f>
              <c:numCache>
                <c:formatCode>0.0%</c:formatCode>
                <c:ptCount val="10"/>
                <c:pt idx="0">
                  <c:v>0.109</c:v>
                </c:pt>
                <c:pt idx="1">
                  <c:v>0.192</c:v>
                </c:pt>
                <c:pt idx="2">
                  <c:v>0.26900000000000002</c:v>
                </c:pt>
                <c:pt idx="3">
                  <c:v>0.29399999999999998</c:v>
                </c:pt>
                <c:pt idx="4">
                  <c:v>0.34399999999999997</c:v>
                </c:pt>
                <c:pt idx="5">
                  <c:v>0.35599999999999998</c:v>
                </c:pt>
                <c:pt idx="6">
                  <c:v>0.39</c:v>
                </c:pt>
                <c:pt idx="7">
                  <c:v>0.32600000000000001</c:v>
                </c:pt>
                <c:pt idx="8">
                  <c:v>0.30499999999999999</c:v>
                </c:pt>
                <c:pt idx="9">
                  <c:v>0.25700000000000001</c:v>
                </c:pt>
              </c:numCache>
            </c:numRef>
          </c:val>
          <c:smooth val="0"/>
          <c:extLst>
            <c:ext xmlns:c16="http://schemas.microsoft.com/office/drawing/2014/chart" uri="{C3380CC4-5D6E-409C-BE32-E72D297353CC}">
              <c16:uniqueId val="{00000007-BC6C-4899-9B1A-393D15CC961B}"/>
            </c:ext>
          </c:extLst>
        </c:ser>
        <c:dLbls>
          <c:showLegendKey val="0"/>
          <c:showVal val="0"/>
          <c:showCatName val="0"/>
          <c:showSerName val="0"/>
          <c:showPercent val="0"/>
          <c:showBubbleSize val="0"/>
        </c:dLbls>
        <c:marker val="1"/>
        <c:smooth val="0"/>
        <c:axId val="756561672"/>
        <c:axId val="756559376"/>
      </c:lineChart>
      <c:catAx>
        <c:axId val="759003648"/>
        <c:scaling>
          <c:orientation val="minMax"/>
        </c:scaling>
        <c:delete val="0"/>
        <c:axPos val="b"/>
        <c:numFmt formatCode="General" sourceLinked="1"/>
        <c:majorTickMark val="out"/>
        <c:minorTickMark val="none"/>
        <c:tickLblPos val="nextTo"/>
        <c:spPr>
          <a:noFill/>
          <a:ln w="12700" cap="flat" cmpd="sng" algn="ctr">
            <a:solidFill>
              <a:srgbClr val="A6A6A6"/>
            </a:solidFill>
            <a:prstDash val="solid"/>
            <a:round/>
          </a:ln>
          <a:effectLst/>
        </c:spPr>
        <c:txPr>
          <a:bodyPr rot="-60000000" spcFirstLastPara="1" vertOverflow="ellipsis" vert="horz" wrap="square" anchor="ctr" anchorCtr="1"/>
          <a:lstStyle/>
          <a:p>
            <a:pPr>
              <a:defRPr sz="900" b="0" i="0" u="none" strike="noStrike" kern="1200" baseline="0">
                <a:solidFill>
                  <a:srgbClr val="307F98"/>
                </a:solidFill>
                <a:latin typeface="Arial"/>
                <a:ea typeface="Arial"/>
                <a:cs typeface="Arial"/>
              </a:defRPr>
            </a:pPr>
            <a:endParaRPr lang="zh-TW"/>
          </a:p>
        </c:txPr>
        <c:crossAx val="758994792"/>
        <c:crosses val="autoZero"/>
        <c:auto val="1"/>
        <c:lblAlgn val="ctr"/>
        <c:lblOffset val="100"/>
        <c:noMultiLvlLbl val="0"/>
      </c:catAx>
      <c:valAx>
        <c:axId val="758994792"/>
        <c:scaling>
          <c:orientation val="minMax"/>
          <c:max val="40000"/>
        </c:scaling>
        <c:delete val="0"/>
        <c:axPos val="l"/>
        <c:numFmt formatCode="#,##0" sourceLinked="0"/>
        <c:majorTickMark val="out"/>
        <c:minorTickMark val="none"/>
        <c:tickLblPos val="nextTo"/>
        <c:spPr>
          <a:noFill/>
          <a:ln w="12700">
            <a:solidFill>
              <a:srgbClr val="A6A6A6"/>
            </a:solidFill>
            <a:prstDash val="solid"/>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900" b="0" i="0" u="none" strike="noStrike" kern="1200" baseline="0">
                <a:solidFill>
                  <a:srgbClr val="307F98"/>
                </a:solidFill>
                <a:latin typeface="Arial"/>
                <a:ea typeface="Arial"/>
                <a:cs typeface="Arial"/>
              </a:defRPr>
            </a:pPr>
            <a:endParaRPr lang="zh-TW"/>
          </a:p>
        </c:txPr>
        <c:crossAx val="759003648"/>
        <c:crosses val="autoZero"/>
        <c:crossBetween val="between"/>
      </c:valAx>
      <c:valAx>
        <c:axId val="756559376"/>
        <c:scaling>
          <c:orientation val="minMax"/>
          <c:max val="0.4"/>
          <c:min val="0"/>
        </c:scaling>
        <c:delete val="0"/>
        <c:axPos val="r"/>
        <c:numFmt formatCode="0%" sourceLinked="0"/>
        <c:majorTickMark val="out"/>
        <c:minorTickMark val="none"/>
        <c:tickLblPos val="nextTo"/>
        <c:spPr>
          <a:noFill/>
          <a:ln w="12700" cap="flat" cmpd="sng">
            <a:solidFill>
              <a:srgbClr val="A6A6A6"/>
            </a:solidFill>
          </a:ln>
          <a:effectLst/>
        </c:spPr>
        <c:txPr>
          <a:bodyPr rot="-60000000" spcFirstLastPara="1" vertOverflow="ellipsis" vert="horz" wrap="square" anchor="ctr" anchorCtr="1"/>
          <a:lstStyle/>
          <a:p>
            <a:pPr>
              <a:defRPr sz="900" b="0" i="0" u="none" strike="noStrike" kern="1200" baseline="0">
                <a:solidFill>
                  <a:srgbClr val="307F98"/>
                </a:solidFill>
                <a:latin typeface="Arial"/>
                <a:ea typeface="Arial"/>
                <a:cs typeface="Arial"/>
              </a:defRPr>
            </a:pPr>
            <a:endParaRPr lang="zh-TW"/>
          </a:p>
        </c:txPr>
        <c:crossAx val="756561672"/>
        <c:crosses val="max"/>
        <c:crossBetween val="between"/>
      </c:valAx>
      <c:catAx>
        <c:axId val="756561672"/>
        <c:scaling>
          <c:orientation val="minMax"/>
        </c:scaling>
        <c:delete val="1"/>
        <c:axPos val="b"/>
        <c:numFmt formatCode="General" sourceLinked="1"/>
        <c:majorTickMark val="out"/>
        <c:minorTickMark val="none"/>
        <c:tickLblPos val="nextTo"/>
        <c:crossAx val="756559376"/>
        <c:crosses val="autoZero"/>
        <c:auto val="1"/>
        <c:lblAlgn val="ctr"/>
        <c:lblOffset val="100"/>
        <c:noMultiLvlLbl val="0"/>
      </c:catAx>
      <c:spPr>
        <a:noFill/>
        <a:ln w="25400">
          <a:noFill/>
        </a:ln>
        <a:effectLst/>
      </c:spPr>
    </c:plotArea>
    <c:legend>
      <c:legendPos val="t"/>
      <c:overlay val="0"/>
      <c:spPr>
        <a:noFill/>
        <a:ln>
          <a:noFill/>
        </a:ln>
        <a:effectLst/>
      </c:spPr>
      <c:txPr>
        <a:bodyPr rot="0" spcFirstLastPara="1" vertOverflow="ellipsis" vert="horz" wrap="square" anchor="ctr" anchorCtr="1"/>
        <a:lstStyle/>
        <a:p>
          <a:pPr>
            <a:defRPr sz="900" b="1" i="0" u="none" strike="noStrike" kern="1200" baseline="0">
              <a:solidFill>
                <a:srgbClr val="75C6D3"/>
              </a:solidFill>
              <a:latin typeface="微軟正黑體" panose="020B0604030504040204" pitchFamily="34" charset="-120"/>
              <a:ea typeface="微軟正黑體" panose="020B0604030504040204" pitchFamily="34" charset="-120"/>
              <a:cs typeface="Arial"/>
            </a:defRPr>
          </a:pPr>
          <a:endParaRPr lang="zh-TW"/>
        </a:p>
      </c:txPr>
    </c:legend>
    <c:plotVisOnly val="1"/>
    <c:dispBlanksAs val="gap"/>
    <c:showDLblsOverMax val="0"/>
  </c:chart>
  <c:spPr>
    <a:noFill/>
    <a:ln w="25400" cap="flat" cmpd="sng" algn="ctr">
      <a:noFill/>
      <a:round/>
    </a:ln>
    <a:effectLst/>
  </c:spPr>
  <c:txPr>
    <a:bodyPr/>
    <a:lstStyle/>
    <a:p>
      <a:pPr>
        <a:defRPr sz="1000">
          <a:latin typeface="Arial"/>
          <a:ea typeface="Arial"/>
          <a:cs typeface="Arial"/>
        </a:defRPr>
      </a:pPr>
      <a:endParaRPr lang="zh-TW"/>
    </a:p>
  </c:txPr>
  <c:externalData r:id="rId4">
    <c:autoUpdate val="0"/>
  </c:externalData>
  <c:userShapes r:id="rId5"/>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4342976581080397E-2"/>
          <c:y val="0.14141813150177923"/>
          <c:w val="0.86954868166333787"/>
          <c:h val="0.75527859967221489"/>
        </c:manualLayout>
      </c:layout>
      <c:barChart>
        <c:barDir val="col"/>
        <c:grouping val="clustered"/>
        <c:varyColors val="0"/>
        <c:ser>
          <c:idx val="0"/>
          <c:order val="0"/>
          <c:tx>
            <c:strRef>
              <c:f>Sheet3!$B$1</c:f>
              <c:strCache>
                <c:ptCount val="1"/>
                <c:pt idx="0">
                  <c:v>營業淨利</c:v>
                </c:pt>
              </c:strCache>
            </c:strRef>
          </c:tx>
          <c:spPr>
            <a:solidFill>
              <a:srgbClr val="75C6D3">
                <a:alpha val="50196"/>
              </a:srgbClr>
            </a:solidFill>
            <a:ln>
              <a:noFill/>
            </a:ln>
            <a:effectLst/>
            <a:extLst>
              <a:ext uri="{91240B29-F687-4F45-9708-019B960494DF}">
                <a14:hiddenLine xmlns:a14="http://schemas.microsoft.com/office/drawing/2010/main">
                  <a:noFill/>
                </a14:hiddenLine>
              </a:ext>
            </a:ex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307F98"/>
                    </a:solidFill>
                    <a:latin typeface="Arial"/>
                    <a:ea typeface="Arial"/>
                    <a:cs typeface="Arial"/>
                  </a:defRPr>
                </a:pPr>
                <a:endParaRPr lang="zh-TW"/>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Sheet3!$A$3:$A$12</c:f>
              <c:strCache>
                <c:ptCount val="10"/>
                <c:pt idx="0">
                  <c:v>2016</c:v>
                </c:pt>
                <c:pt idx="1">
                  <c:v>2017</c:v>
                </c:pt>
                <c:pt idx="2">
                  <c:v>2018</c:v>
                </c:pt>
                <c:pt idx="3">
                  <c:v>2019</c:v>
                </c:pt>
                <c:pt idx="4">
                  <c:v>2020</c:v>
                </c:pt>
                <c:pt idx="5">
                  <c:v>2021</c:v>
                </c:pt>
                <c:pt idx="6">
                  <c:v>2022</c:v>
                </c:pt>
                <c:pt idx="7">
                  <c:v>2023</c:v>
                </c:pt>
                <c:pt idx="8">
                  <c:v>2024</c:v>
                </c:pt>
                <c:pt idx="9">
                  <c:v>1H25</c:v>
                </c:pt>
              </c:strCache>
            </c:strRef>
          </c:cat>
          <c:val>
            <c:numRef>
              <c:f>Sheet3!$B$3:$B$12</c:f>
              <c:numCache>
                <c:formatCode>#,##0</c:formatCode>
                <c:ptCount val="10"/>
                <c:pt idx="0" formatCode="General">
                  <c:v>42</c:v>
                </c:pt>
                <c:pt idx="1">
                  <c:v>6325</c:v>
                </c:pt>
                <c:pt idx="2">
                  <c:v>13178</c:v>
                </c:pt>
                <c:pt idx="3">
                  <c:v>13515</c:v>
                </c:pt>
                <c:pt idx="4">
                  <c:v>14932</c:v>
                </c:pt>
                <c:pt idx="5">
                  <c:v>18080</c:v>
                </c:pt>
                <c:pt idx="6">
                  <c:v>25400</c:v>
                </c:pt>
                <c:pt idx="7">
                  <c:v>18607</c:v>
                </c:pt>
                <c:pt idx="8" formatCode="_-* #,##0_-;\-* #,##0_-;_-* &quot;-&quot;??_-;_-@_-">
                  <c:v>16114</c:v>
                </c:pt>
                <c:pt idx="9">
                  <c:v>5757</c:v>
                </c:pt>
              </c:numCache>
            </c:numRef>
          </c:val>
          <c:extLst>
            <c:ext xmlns:c16="http://schemas.microsoft.com/office/drawing/2014/chart" uri="{C3380CC4-5D6E-409C-BE32-E72D297353CC}">
              <c16:uniqueId val="{00000000-3D14-428F-B433-F2093C120A92}"/>
            </c:ext>
          </c:extLst>
        </c:ser>
        <c:dLbls>
          <c:showLegendKey val="0"/>
          <c:showVal val="0"/>
          <c:showCatName val="0"/>
          <c:showSerName val="0"/>
          <c:showPercent val="0"/>
          <c:showBubbleSize val="0"/>
        </c:dLbls>
        <c:gapWidth val="100"/>
        <c:axId val="759003648"/>
        <c:axId val="758994792"/>
      </c:barChart>
      <c:lineChart>
        <c:grouping val="standard"/>
        <c:varyColors val="0"/>
        <c:ser>
          <c:idx val="1"/>
          <c:order val="1"/>
          <c:tx>
            <c:strRef>
              <c:f>Sheet3!$C$1</c:f>
              <c:strCache>
                <c:ptCount val="1"/>
                <c:pt idx="0">
                  <c:v>營業淨利率</c:v>
                </c:pt>
              </c:strCache>
            </c:strRef>
          </c:tx>
          <c:spPr>
            <a:ln w="28575" cap="rnd">
              <a:solidFill>
                <a:srgbClr val="307F98"/>
              </a:solidFill>
              <a:round/>
            </a:ln>
            <a:effectLst/>
          </c:spPr>
          <c:marker>
            <c:symbol val="none"/>
          </c:marker>
          <c:dLbls>
            <c:dLbl>
              <c:idx val="8"/>
              <c:layout>
                <c:manualLayout>
                  <c:x val="-3.3534723198669104E-2"/>
                  <c:y val="4.03922599466548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D14-428F-B433-F2093C120A92}"/>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307F98"/>
                    </a:solidFill>
                    <a:latin typeface="Arial"/>
                    <a:ea typeface="Arial"/>
                    <a:cs typeface="Arial"/>
                  </a:defRPr>
                </a:pPr>
                <a:endParaRPr lang="zh-TW"/>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Sheet3!$A$3:$A$12</c:f>
              <c:strCache>
                <c:ptCount val="10"/>
                <c:pt idx="0">
                  <c:v>2016</c:v>
                </c:pt>
                <c:pt idx="1">
                  <c:v>2017</c:v>
                </c:pt>
                <c:pt idx="2">
                  <c:v>2018</c:v>
                </c:pt>
                <c:pt idx="3">
                  <c:v>2019</c:v>
                </c:pt>
                <c:pt idx="4">
                  <c:v>2020</c:v>
                </c:pt>
                <c:pt idx="5">
                  <c:v>2021</c:v>
                </c:pt>
                <c:pt idx="6">
                  <c:v>2022</c:v>
                </c:pt>
                <c:pt idx="7">
                  <c:v>2023</c:v>
                </c:pt>
                <c:pt idx="8">
                  <c:v>2024</c:v>
                </c:pt>
                <c:pt idx="9">
                  <c:v>1H25</c:v>
                </c:pt>
              </c:strCache>
            </c:strRef>
          </c:cat>
          <c:val>
            <c:numRef>
              <c:f>Sheet3!$C$3:$C$12</c:f>
              <c:numCache>
                <c:formatCode>0.0%</c:formatCode>
                <c:ptCount val="10"/>
                <c:pt idx="0">
                  <c:v>1E-3</c:v>
                </c:pt>
                <c:pt idx="1">
                  <c:v>0.107</c:v>
                </c:pt>
                <c:pt idx="2">
                  <c:v>0.19</c:v>
                </c:pt>
                <c:pt idx="3">
                  <c:v>0.20599999999999999</c:v>
                </c:pt>
                <c:pt idx="4">
                  <c:v>0.24299999999999999</c:v>
                </c:pt>
                <c:pt idx="5">
                  <c:v>0.26300000000000001</c:v>
                </c:pt>
                <c:pt idx="6">
                  <c:v>0.31</c:v>
                </c:pt>
                <c:pt idx="7">
                  <c:v>0.22700000000000001</c:v>
                </c:pt>
                <c:pt idx="8">
                  <c:v>0.20200000000000001</c:v>
                </c:pt>
                <c:pt idx="9">
                  <c:v>0.14499999999999999</c:v>
                </c:pt>
              </c:numCache>
            </c:numRef>
          </c:val>
          <c:smooth val="0"/>
          <c:extLst>
            <c:ext xmlns:c16="http://schemas.microsoft.com/office/drawing/2014/chart" uri="{C3380CC4-5D6E-409C-BE32-E72D297353CC}">
              <c16:uniqueId val="{00000001-3D14-428F-B433-F2093C120A92}"/>
            </c:ext>
          </c:extLst>
        </c:ser>
        <c:dLbls>
          <c:showLegendKey val="0"/>
          <c:showVal val="0"/>
          <c:showCatName val="0"/>
          <c:showSerName val="0"/>
          <c:showPercent val="0"/>
          <c:showBubbleSize val="0"/>
        </c:dLbls>
        <c:marker val="1"/>
        <c:smooth val="0"/>
        <c:axId val="756561672"/>
        <c:axId val="756559376"/>
      </c:lineChart>
      <c:catAx>
        <c:axId val="759003648"/>
        <c:scaling>
          <c:orientation val="minMax"/>
        </c:scaling>
        <c:delete val="0"/>
        <c:axPos val="b"/>
        <c:numFmt formatCode="General" sourceLinked="1"/>
        <c:majorTickMark val="out"/>
        <c:minorTickMark val="none"/>
        <c:tickLblPos val="nextTo"/>
        <c:spPr>
          <a:noFill/>
          <a:ln w="12700" cap="flat" cmpd="sng" algn="ctr">
            <a:solidFill>
              <a:srgbClr val="A6A6A6"/>
            </a:solidFill>
            <a:prstDash val="solid"/>
            <a:round/>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900" b="0" i="0" u="none" strike="noStrike" kern="1200" baseline="0">
                <a:solidFill>
                  <a:srgbClr val="307F98"/>
                </a:solidFill>
                <a:latin typeface="Arial"/>
                <a:ea typeface="Arial"/>
                <a:cs typeface="Arial"/>
              </a:defRPr>
            </a:pPr>
            <a:endParaRPr lang="zh-TW"/>
          </a:p>
        </c:txPr>
        <c:crossAx val="758994792"/>
        <c:crosses val="autoZero"/>
        <c:auto val="1"/>
        <c:lblAlgn val="ctr"/>
        <c:lblOffset val="100"/>
        <c:noMultiLvlLbl val="0"/>
      </c:catAx>
      <c:valAx>
        <c:axId val="758994792"/>
        <c:scaling>
          <c:orientation val="minMax"/>
          <c:max val="30000"/>
        </c:scaling>
        <c:delete val="0"/>
        <c:axPos val="l"/>
        <c:numFmt formatCode="#,##0" sourceLinked="0"/>
        <c:majorTickMark val="out"/>
        <c:minorTickMark val="none"/>
        <c:tickLblPos val="nextTo"/>
        <c:spPr>
          <a:noFill/>
          <a:ln w="12700">
            <a:solidFill>
              <a:srgbClr val="A6A6A6"/>
            </a:solidFill>
            <a:prstDash val="solid"/>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900" b="0" i="0" u="none" strike="noStrike" kern="1200" baseline="0">
                <a:solidFill>
                  <a:srgbClr val="307F98"/>
                </a:solidFill>
                <a:latin typeface="Arial"/>
                <a:ea typeface="Arial"/>
                <a:cs typeface="Arial"/>
              </a:defRPr>
            </a:pPr>
            <a:endParaRPr lang="zh-TW"/>
          </a:p>
        </c:txPr>
        <c:crossAx val="759003648"/>
        <c:crosses val="autoZero"/>
        <c:crossBetween val="between"/>
      </c:valAx>
      <c:valAx>
        <c:axId val="756559376"/>
        <c:scaling>
          <c:orientation val="minMax"/>
          <c:max val="0.35000000000000003"/>
          <c:min val="-0.35000000000000003"/>
        </c:scaling>
        <c:delete val="0"/>
        <c:axPos val="r"/>
        <c:numFmt formatCode="0%;\(0%\)" sourceLinked="0"/>
        <c:majorTickMark val="out"/>
        <c:minorTickMark val="none"/>
        <c:tickLblPos val="nextTo"/>
        <c:spPr>
          <a:noFill/>
          <a:ln w="12700">
            <a:solidFill>
              <a:srgbClr val="A6A6A6"/>
            </a:solidFill>
          </a:ln>
          <a:effectLst/>
        </c:spPr>
        <c:txPr>
          <a:bodyPr rot="-60000000" spcFirstLastPara="1" vertOverflow="ellipsis" vert="horz" wrap="square" anchor="ctr" anchorCtr="1"/>
          <a:lstStyle/>
          <a:p>
            <a:pPr>
              <a:defRPr sz="900" b="0" i="0" u="none" strike="noStrike" kern="1200" baseline="0">
                <a:solidFill>
                  <a:srgbClr val="307F98"/>
                </a:solidFill>
                <a:latin typeface="Arial"/>
                <a:ea typeface="Arial"/>
                <a:cs typeface="Arial"/>
              </a:defRPr>
            </a:pPr>
            <a:endParaRPr lang="zh-TW"/>
          </a:p>
        </c:txPr>
        <c:crossAx val="756561672"/>
        <c:crosses val="max"/>
        <c:crossBetween val="between"/>
      </c:valAx>
      <c:catAx>
        <c:axId val="756561672"/>
        <c:scaling>
          <c:orientation val="minMax"/>
        </c:scaling>
        <c:delete val="1"/>
        <c:axPos val="b"/>
        <c:numFmt formatCode="General" sourceLinked="1"/>
        <c:majorTickMark val="out"/>
        <c:minorTickMark val="none"/>
        <c:tickLblPos val="nextTo"/>
        <c:crossAx val="756559376"/>
        <c:crosses val="autoZero"/>
        <c:auto val="1"/>
        <c:lblAlgn val="ctr"/>
        <c:lblOffset val="100"/>
        <c:noMultiLvlLbl val="0"/>
      </c:catAx>
      <c:spPr>
        <a:noFill/>
        <a:ln w="25400">
          <a:noFill/>
        </a:ln>
        <a:effectLst/>
      </c:spPr>
    </c:plotArea>
    <c:legend>
      <c:legendPos val="t"/>
      <c:layout>
        <c:manualLayout>
          <c:xMode val="edge"/>
          <c:yMode val="edge"/>
          <c:x val="0.32312408487748334"/>
          <c:y val="4.7204009078202339E-2"/>
          <c:w val="0.35375172353298412"/>
          <c:h val="4.1826757982815342E-2"/>
        </c:manualLayout>
      </c:layout>
      <c:overlay val="0"/>
      <c:spPr>
        <a:noFill/>
        <a:ln>
          <a:noFill/>
        </a:ln>
        <a:effectLst/>
      </c:spPr>
      <c:txPr>
        <a:bodyPr rot="0" spcFirstLastPara="1" vertOverflow="ellipsis" vert="horz" wrap="square" anchor="ctr" anchorCtr="1"/>
        <a:lstStyle/>
        <a:p>
          <a:pPr>
            <a:defRPr sz="900" b="1" i="0" u="none" strike="noStrike" kern="1200" baseline="0">
              <a:solidFill>
                <a:srgbClr val="75C6D3"/>
              </a:solidFill>
              <a:latin typeface="微軟正黑體" panose="020B0604030504040204" pitchFamily="34" charset="-120"/>
              <a:ea typeface="微軟正黑體" panose="020B0604030504040204" pitchFamily="34" charset="-120"/>
              <a:cs typeface="Arial"/>
            </a:defRPr>
          </a:pPr>
          <a:endParaRPr lang="zh-TW"/>
        </a:p>
      </c:txPr>
    </c:legend>
    <c:plotVisOnly val="1"/>
    <c:dispBlanksAs val="gap"/>
    <c:showDLblsOverMax val="0"/>
  </c:chart>
  <c:spPr>
    <a:noFill/>
    <a:ln w="25400" cap="flat" cmpd="sng" algn="ctr">
      <a:noFill/>
      <a:round/>
    </a:ln>
    <a:effectLst/>
  </c:spPr>
  <c:txPr>
    <a:bodyPr/>
    <a:lstStyle/>
    <a:p>
      <a:pPr>
        <a:defRPr sz="1000">
          <a:latin typeface="Arial"/>
          <a:ea typeface="Arial"/>
          <a:cs typeface="Arial"/>
        </a:defRPr>
      </a:pPr>
      <a:endParaRPr lang="zh-TW"/>
    </a:p>
  </c:txPr>
  <c:externalData r:id="rId4">
    <c:autoUpdate val="0"/>
  </c:externalData>
  <c:userShapes r:id="rId5"/>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5720350617377226E-2"/>
          <c:y val="0.15134591456056423"/>
          <c:w val="0.87758596282495116"/>
          <c:h val="0.80103649939662658"/>
        </c:manualLayout>
      </c:layout>
      <c:barChart>
        <c:barDir val="col"/>
        <c:grouping val="clustered"/>
        <c:varyColors val="0"/>
        <c:ser>
          <c:idx val="0"/>
          <c:order val="0"/>
          <c:tx>
            <c:strRef>
              <c:f>Sheet3!$B$1</c:f>
              <c:strCache>
                <c:ptCount val="1"/>
                <c:pt idx="0">
                  <c:v>稅後淨利</c:v>
                </c:pt>
              </c:strCache>
            </c:strRef>
          </c:tx>
          <c:spPr>
            <a:solidFill>
              <a:srgbClr val="75C6D3">
                <a:alpha val="50196"/>
              </a:srgbClr>
            </a:solidFill>
            <a:ln>
              <a:noFill/>
            </a:ln>
            <a:effectLst/>
            <a:extLst>
              <a:ext uri="{91240B29-F687-4F45-9708-019B960494DF}">
                <a14:hiddenLine xmlns:a14="http://schemas.microsoft.com/office/drawing/2010/main">
                  <a:noFill/>
                </a14:hiddenLine>
              </a:ext>
            </a:ex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307F98"/>
                    </a:solidFill>
                    <a:latin typeface="Arial"/>
                    <a:ea typeface="Arial"/>
                    <a:cs typeface="Arial"/>
                  </a:defRPr>
                </a:pPr>
                <a:endParaRPr lang="zh-TW"/>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Sheet3!$A$5:$A$14</c:f>
              <c:strCache>
                <c:ptCount val="10"/>
                <c:pt idx="0">
                  <c:v>2016</c:v>
                </c:pt>
                <c:pt idx="1">
                  <c:v>2017</c:v>
                </c:pt>
                <c:pt idx="2">
                  <c:v>2018</c:v>
                </c:pt>
                <c:pt idx="3">
                  <c:v>2019</c:v>
                </c:pt>
                <c:pt idx="4">
                  <c:v>2020</c:v>
                </c:pt>
                <c:pt idx="5">
                  <c:v>2021</c:v>
                </c:pt>
                <c:pt idx="6">
                  <c:v>2022</c:v>
                </c:pt>
                <c:pt idx="7">
                  <c:v>2023</c:v>
                </c:pt>
                <c:pt idx="8">
                  <c:v>2024</c:v>
                </c:pt>
                <c:pt idx="9">
                  <c:v>1H25</c:v>
                </c:pt>
              </c:strCache>
            </c:strRef>
          </c:cat>
          <c:val>
            <c:numRef>
              <c:f>Sheet3!$B$5:$B$14</c:f>
              <c:numCache>
                <c:formatCode>#,##0</c:formatCode>
                <c:ptCount val="10"/>
                <c:pt idx="0">
                  <c:v>-1289</c:v>
                </c:pt>
                <c:pt idx="1">
                  <c:v>3519</c:v>
                </c:pt>
                <c:pt idx="2">
                  <c:v>8635</c:v>
                </c:pt>
                <c:pt idx="3">
                  <c:v>8895</c:v>
                </c:pt>
                <c:pt idx="4">
                  <c:v>12711</c:v>
                </c:pt>
                <c:pt idx="5">
                  <c:v>12615</c:v>
                </c:pt>
                <c:pt idx="6">
                  <c:v>16160</c:v>
                </c:pt>
                <c:pt idx="7">
                  <c:v>17779</c:v>
                </c:pt>
                <c:pt idx="8" formatCode="_-* #,##0_-;\-* #,##0_-;_-* &quot;-&quot;??_-;_-@_-">
                  <c:v>11609</c:v>
                </c:pt>
                <c:pt idx="9">
                  <c:v>6078</c:v>
                </c:pt>
              </c:numCache>
            </c:numRef>
          </c:val>
          <c:extLst>
            <c:ext xmlns:c16="http://schemas.microsoft.com/office/drawing/2014/chart" uri="{C3380CC4-5D6E-409C-BE32-E72D297353CC}">
              <c16:uniqueId val="{00000001-1697-43E9-8324-2ED79148EE42}"/>
            </c:ext>
          </c:extLst>
        </c:ser>
        <c:dLbls>
          <c:showLegendKey val="0"/>
          <c:showVal val="0"/>
          <c:showCatName val="0"/>
          <c:showSerName val="0"/>
          <c:showPercent val="0"/>
          <c:showBubbleSize val="0"/>
        </c:dLbls>
        <c:gapWidth val="100"/>
        <c:axId val="759003648"/>
        <c:axId val="758994792"/>
      </c:barChart>
      <c:lineChart>
        <c:grouping val="standard"/>
        <c:varyColors val="0"/>
        <c:ser>
          <c:idx val="1"/>
          <c:order val="1"/>
          <c:tx>
            <c:strRef>
              <c:f>Sheet3!$C$1</c:f>
              <c:strCache>
                <c:ptCount val="1"/>
                <c:pt idx="0">
                  <c:v>稅後淨利率</c:v>
                </c:pt>
              </c:strCache>
            </c:strRef>
          </c:tx>
          <c:spPr>
            <a:ln w="28575" cap="rnd">
              <a:solidFill>
                <a:srgbClr val="307F98"/>
              </a:solidFill>
              <a:round/>
            </a:ln>
            <a:effectLst/>
          </c:spPr>
          <c:marker>
            <c:symbol val="none"/>
          </c:marker>
          <c:dLbls>
            <c:dLbl>
              <c:idx val="1"/>
              <c:layout>
                <c:manualLayout>
                  <c:x val="-3.2912130204066567E-2"/>
                  <c:y val="-6.81606733590626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697-43E9-8324-2ED79148EE42}"/>
                </c:ext>
              </c:extLst>
            </c:dLbl>
            <c:numFmt formatCode="0.0%;\(0.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307F98"/>
                    </a:solidFill>
                    <a:latin typeface="Arial"/>
                    <a:ea typeface="Arial"/>
                    <a:cs typeface="Arial"/>
                  </a:defRPr>
                </a:pPr>
                <a:endParaRPr lang="zh-TW"/>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Sheet3!$A$5:$A$14</c:f>
              <c:strCache>
                <c:ptCount val="10"/>
                <c:pt idx="0">
                  <c:v>2016</c:v>
                </c:pt>
                <c:pt idx="1">
                  <c:v>2017</c:v>
                </c:pt>
                <c:pt idx="2">
                  <c:v>2018</c:v>
                </c:pt>
                <c:pt idx="3">
                  <c:v>2019</c:v>
                </c:pt>
                <c:pt idx="4">
                  <c:v>2020</c:v>
                </c:pt>
                <c:pt idx="5">
                  <c:v>2021</c:v>
                </c:pt>
                <c:pt idx="6">
                  <c:v>2022</c:v>
                </c:pt>
                <c:pt idx="7">
                  <c:v>2023</c:v>
                </c:pt>
                <c:pt idx="8">
                  <c:v>2024</c:v>
                </c:pt>
                <c:pt idx="9">
                  <c:v>1H25</c:v>
                </c:pt>
              </c:strCache>
            </c:strRef>
          </c:cat>
          <c:val>
            <c:numRef>
              <c:f>Sheet3!$C$5:$C$14</c:f>
              <c:numCache>
                <c:formatCode>0.0%</c:formatCode>
                <c:ptCount val="10"/>
                <c:pt idx="0">
                  <c:v>-4.1000000000000002E-2</c:v>
                </c:pt>
                <c:pt idx="1">
                  <c:v>5.8999999999999997E-2</c:v>
                </c:pt>
                <c:pt idx="2">
                  <c:v>0.125</c:v>
                </c:pt>
                <c:pt idx="3">
                  <c:v>0.13600000000000001</c:v>
                </c:pt>
                <c:pt idx="4">
                  <c:v>0.20699999999999999</c:v>
                </c:pt>
                <c:pt idx="5">
                  <c:v>0.183</c:v>
                </c:pt>
                <c:pt idx="6">
                  <c:v>0.19700000000000001</c:v>
                </c:pt>
                <c:pt idx="7">
                  <c:v>0.217</c:v>
                </c:pt>
                <c:pt idx="8">
                  <c:v>0.14599999999999999</c:v>
                </c:pt>
                <c:pt idx="9">
                  <c:v>8.8999999999999996E-2</c:v>
                </c:pt>
              </c:numCache>
            </c:numRef>
          </c:val>
          <c:smooth val="0"/>
          <c:extLst>
            <c:ext xmlns:c16="http://schemas.microsoft.com/office/drawing/2014/chart" uri="{C3380CC4-5D6E-409C-BE32-E72D297353CC}">
              <c16:uniqueId val="{00000003-1697-43E9-8324-2ED79148EE42}"/>
            </c:ext>
          </c:extLst>
        </c:ser>
        <c:dLbls>
          <c:showLegendKey val="0"/>
          <c:showVal val="0"/>
          <c:showCatName val="0"/>
          <c:showSerName val="0"/>
          <c:showPercent val="0"/>
          <c:showBubbleSize val="0"/>
        </c:dLbls>
        <c:marker val="1"/>
        <c:smooth val="0"/>
        <c:axId val="756561672"/>
        <c:axId val="756559376"/>
      </c:lineChart>
      <c:catAx>
        <c:axId val="759003648"/>
        <c:scaling>
          <c:orientation val="minMax"/>
        </c:scaling>
        <c:delete val="0"/>
        <c:axPos val="b"/>
        <c:numFmt formatCode="General" sourceLinked="1"/>
        <c:majorTickMark val="out"/>
        <c:minorTickMark val="none"/>
        <c:tickLblPos val="low"/>
        <c:spPr>
          <a:noFill/>
          <a:ln w="12700" cap="flat" cmpd="sng" algn="ctr">
            <a:solidFill>
              <a:srgbClr val="A6A6A6"/>
            </a:solidFill>
            <a:prstDash val="solid"/>
            <a:round/>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900" b="0" i="0" u="none" strike="noStrike" kern="1200" baseline="0">
                <a:solidFill>
                  <a:srgbClr val="307F98"/>
                </a:solidFill>
                <a:latin typeface="Arial"/>
                <a:ea typeface="Arial"/>
                <a:cs typeface="Arial"/>
              </a:defRPr>
            </a:pPr>
            <a:endParaRPr lang="zh-TW"/>
          </a:p>
        </c:txPr>
        <c:crossAx val="758994792"/>
        <c:crosses val="autoZero"/>
        <c:auto val="1"/>
        <c:lblAlgn val="ctr"/>
        <c:lblOffset val="100"/>
        <c:noMultiLvlLbl val="0"/>
      </c:catAx>
      <c:valAx>
        <c:axId val="758994792"/>
        <c:scaling>
          <c:orientation val="minMax"/>
          <c:max val="22500"/>
          <c:min val="-2500"/>
        </c:scaling>
        <c:delete val="0"/>
        <c:axPos val="l"/>
        <c:numFmt formatCode="#,##0;\(#,##0\)" sourceLinked="0"/>
        <c:majorTickMark val="out"/>
        <c:minorTickMark val="none"/>
        <c:tickLblPos val="nextTo"/>
        <c:spPr>
          <a:noFill/>
          <a:ln w="12700">
            <a:solidFill>
              <a:srgbClr val="A6A6A6"/>
            </a:solidFill>
            <a:prstDash val="solid"/>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900" b="0" i="0" u="none" strike="noStrike" kern="1200" baseline="0">
                <a:solidFill>
                  <a:srgbClr val="307F98"/>
                </a:solidFill>
                <a:latin typeface="Arial"/>
                <a:ea typeface="Arial"/>
                <a:cs typeface="Arial"/>
              </a:defRPr>
            </a:pPr>
            <a:endParaRPr lang="zh-TW"/>
          </a:p>
        </c:txPr>
        <c:crossAx val="759003648"/>
        <c:crosses val="autoZero"/>
        <c:crossBetween val="between"/>
        <c:majorUnit val="2500"/>
      </c:valAx>
      <c:valAx>
        <c:axId val="756559376"/>
        <c:scaling>
          <c:orientation val="minMax"/>
          <c:max val="0.25"/>
          <c:min val="-0.25"/>
        </c:scaling>
        <c:delete val="0"/>
        <c:axPos val="r"/>
        <c:numFmt formatCode="0.0%;\(0.0%\)" sourceLinked="0"/>
        <c:majorTickMark val="out"/>
        <c:minorTickMark val="none"/>
        <c:tickLblPos val="nextTo"/>
        <c:spPr>
          <a:noFill/>
          <a:ln w="12700">
            <a:solidFill>
              <a:srgbClr val="A6A6A6"/>
            </a:solidFill>
          </a:ln>
          <a:effectLst/>
        </c:spPr>
        <c:txPr>
          <a:bodyPr rot="-60000000" spcFirstLastPara="1" vertOverflow="ellipsis" vert="horz" wrap="square" anchor="ctr" anchorCtr="1"/>
          <a:lstStyle/>
          <a:p>
            <a:pPr>
              <a:defRPr sz="900" b="0" i="0" u="none" strike="noStrike" kern="1200" baseline="0">
                <a:solidFill>
                  <a:srgbClr val="307F98"/>
                </a:solidFill>
                <a:latin typeface="Arial"/>
                <a:ea typeface="Arial"/>
                <a:cs typeface="Arial"/>
              </a:defRPr>
            </a:pPr>
            <a:endParaRPr lang="zh-TW"/>
          </a:p>
        </c:txPr>
        <c:crossAx val="756561672"/>
        <c:crosses val="max"/>
        <c:crossBetween val="between"/>
      </c:valAx>
      <c:catAx>
        <c:axId val="756561672"/>
        <c:scaling>
          <c:orientation val="minMax"/>
        </c:scaling>
        <c:delete val="1"/>
        <c:axPos val="b"/>
        <c:numFmt formatCode="General" sourceLinked="1"/>
        <c:majorTickMark val="out"/>
        <c:minorTickMark val="none"/>
        <c:tickLblPos val="nextTo"/>
        <c:crossAx val="756559376"/>
        <c:crosses val="autoZero"/>
        <c:auto val="1"/>
        <c:lblAlgn val="ctr"/>
        <c:lblOffset val="100"/>
        <c:noMultiLvlLbl val="0"/>
      </c:catAx>
      <c:spPr>
        <a:noFill/>
        <a:ln w="25400">
          <a:noFill/>
        </a:ln>
        <a:effectLst/>
      </c:spPr>
    </c:plotArea>
    <c:legend>
      <c:legendPos val="t"/>
      <c:layout>
        <c:manualLayout>
          <c:xMode val="edge"/>
          <c:yMode val="edge"/>
          <c:x val="0.37714789323947306"/>
          <c:y val="4.2002050907229832E-2"/>
          <c:w val="0.2442483881539991"/>
          <c:h val="4.4727797460863535E-2"/>
        </c:manualLayout>
      </c:layout>
      <c:overlay val="0"/>
      <c:spPr>
        <a:noFill/>
        <a:ln>
          <a:noFill/>
        </a:ln>
        <a:effectLst/>
      </c:spPr>
      <c:txPr>
        <a:bodyPr rot="0" spcFirstLastPara="1" vertOverflow="ellipsis" vert="horz" wrap="square" anchor="ctr" anchorCtr="1"/>
        <a:lstStyle/>
        <a:p>
          <a:pPr>
            <a:defRPr sz="900" b="1" i="0" u="none" strike="noStrike" kern="1200" baseline="0">
              <a:solidFill>
                <a:srgbClr val="75C6D3"/>
              </a:solidFill>
              <a:latin typeface="微軟正黑體" panose="020B0604030504040204" pitchFamily="34" charset="-120"/>
              <a:ea typeface="微軟正黑體" panose="020B0604030504040204" pitchFamily="34" charset="-120"/>
              <a:cs typeface="Arial"/>
            </a:defRPr>
          </a:pPr>
          <a:endParaRPr lang="zh-TW"/>
        </a:p>
      </c:txPr>
    </c:legend>
    <c:plotVisOnly val="1"/>
    <c:dispBlanksAs val="gap"/>
    <c:showDLblsOverMax val="0"/>
  </c:chart>
  <c:spPr>
    <a:noFill/>
    <a:ln w="25400" cap="flat" cmpd="sng" algn="ctr">
      <a:noFill/>
      <a:round/>
    </a:ln>
    <a:effectLst/>
  </c:spPr>
  <c:txPr>
    <a:bodyPr/>
    <a:lstStyle/>
    <a:p>
      <a:pPr>
        <a:defRPr sz="1000">
          <a:latin typeface="Arial"/>
          <a:ea typeface="Arial"/>
          <a:cs typeface="Arial"/>
        </a:defRPr>
      </a:pPr>
      <a:endParaRPr lang="zh-TW"/>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583057035353724"/>
          <c:y val="0.16776594650205762"/>
          <c:w val="0.56691561261683432"/>
          <c:h val="0.71216367395456226"/>
        </c:manualLayout>
      </c:layout>
      <c:pieChart>
        <c:varyColors val="1"/>
        <c:ser>
          <c:idx val="0"/>
          <c:order val="0"/>
          <c:tx>
            <c:strRef>
              <c:f>Sheet1!$B$1</c:f>
              <c:strCache>
                <c:ptCount val="1"/>
                <c:pt idx="0">
                  <c:v>Sales</c:v>
                </c:pt>
              </c:strCache>
            </c:strRef>
          </c:tx>
          <c:spPr>
            <a:effectLst>
              <a:outerShdw blurRad="50800" dist="38100" dir="2700000" algn="tl" rotWithShape="0">
                <a:prstClr val="black">
                  <a:alpha val="40000"/>
                </a:prstClr>
              </a:outerShdw>
            </a:effectLst>
          </c:spPr>
          <c:dPt>
            <c:idx val="0"/>
            <c:bubble3D val="0"/>
            <c:spPr>
              <a:solidFill>
                <a:srgbClr val="75C6D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8391-49FC-A9FD-74F597EC91C2}"/>
              </c:ext>
            </c:extLst>
          </c:dPt>
          <c:dPt>
            <c:idx val="1"/>
            <c:bubble3D val="0"/>
            <c:spPr>
              <a:solidFill>
                <a:srgbClr val="F3D16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8391-49FC-A9FD-74F597EC91C2}"/>
              </c:ext>
            </c:extLst>
          </c:dPt>
          <c:dPt>
            <c:idx val="2"/>
            <c:bubble3D val="0"/>
            <c:explosion val="21"/>
            <c:spPr>
              <a:solidFill>
                <a:srgbClr val="ED962F"/>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8391-49FC-A9FD-74F597EC91C2}"/>
              </c:ext>
            </c:extLst>
          </c:dPt>
          <c:dPt>
            <c:idx val="3"/>
            <c:bubble3D val="0"/>
            <c:spPr>
              <a:solidFill>
                <a:schemeClr val="accent4"/>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8391-49FC-A9FD-74F597EC91C2}"/>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2">
                        <a:lumMod val="25000"/>
                      </a:schemeClr>
                    </a:solidFill>
                    <a:latin typeface="Arial (Body)"/>
                    <a:ea typeface="+mn-ea"/>
                    <a:cs typeface="+mn-cs"/>
                  </a:defRPr>
                </a:pPr>
                <a:endParaRPr lang="zh-TW"/>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GWC</c:v>
                </c:pt>
                <c:pt idx="1">
                  <c:v>SAS Renewable</c:v>
                </c:pt>
                <c:pt idx="2">
                  <c:v>SAS Investment</c:v>
                </c:pt>
              </c:strCache>
            </c:strRef>
          </c:cat>
          <c:val>
            <c:numRef>
              <c:f>Sheet1!$B$2:$B$4</c:f>
              <c:numCache>
                <c:formatCode>General</c:formatCode>
                <c:ptCount val="3"/>
                <c:pt idx="0">
                  <c:v>83.8</c:v>
                </c:pt>
                <c:pt idx="1">
                  <c:v>14.3</c:v>
                </c:pt>
                <c:pt idx="2">
                  <c:v>1.9</c:v>
                </c:pt>
              </c:numCache>
            </c:numRef>
          </c:val>
          <c:extLst>
            <c:ext xmlns:c16="http://schemas.microsoft.com/office/drawing/2014/chart" uri="{C3380CC4-5D6E-409C-BE32-E72D297353CC}">
              <c16:uniqueId val="{00000008-8391-49FC-A9FD-74F597EC91C2}"/>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solidFill>
            <a:schemeClr val="tx1"/>
          </a:solidFill>
          <a:latin typeface="Arial (Body)"/>
        </a:defRPr>
      </a:pPr>
      <a:endParaRPr lang="zh-TW"/>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618010698267655E-2"/>
          <c:y val="3.1151503150127408E-2"/>
          <c:w val="0.92035144936488777"/>
          <c:h val="0.85318266688745126"/>
        </c:manualLayout>
      </c:layout>
      <c:barChart>
        <c:barDir val="col"/>
        <c:grouping val="clustered"/>
        <c:varyColors val="0"/>
        <c:ser>
          <c:idx val="0"/>
          <c:order val="0"/>
          <c:tx>
            <c:strRef>
              <c:f>Sheet3!$B$1</c:f>
              <c:strCache>
                <c:ptCount val="1"/>
                <c:pt idx="0">
                  <c:v>EPS</c:v>
                </c:pt>
              </c:strCache>
            </c:strRef>
          </c:tx>
          <c:spPr>
            <a:solidFill>
              <a:srgbClr val="BAE2E9"/>
            </a:solidFill>
            <a:ln>
              <a:noFill/>
            </a:ln>
            <a:effectLst/>
            <a:extLst>
              <a:ext uri="{91240B29-F687-4F45-9708-019B960494DF}">
                <a14:hiddenLine xmlns:a14="http://schemas.microsoft.com/office/drawing/2010/main">
                  <a:noFill/>
                </a14:hiddenLine>
              </a:ext>
            </a:extLst>
          </c:spPr>
          <c:invertIfNegative val="0"/>
          <c:dLbls>
            <c:numFmt formatCode="#,##0.00;\(#,##0.0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307F98"/>
                    </a:solidFill>
                    <a:latin typeface="Arial"/>
                    <a:ea typeface="Arial"/>
                    <a:cs typeface="Arial"/>
                  </a:defRPr>
                </a:pPr>
                <a:endParaRPr lang="zh-TW"/>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Sheet3!$A$5:$A$14</c:f>
              <c:strCache>
                <c:ptCount val="10"/>
                <c:pt idx="0">
                  <c:v>2016</c:v>
                </c:pt>
                <c:pt idx="1">
                  <c:v>2017</c:v>
                </c:pt>
                <c:pt idx="2">
                  <c:v>2018</c:v>
                </c:pt>
                <c:pt idx="3">
                  <c:v>2019</c:v>
                </c:pt>
                <c:pt idx="4">
                  <c:v>2020</c:v>
                </c:pt>
                <c:pt idx="5">
                  <c:v>2021</c:v>
                </c:pt>
                <c:pt idx="6">
                  <c:v>2022</c:v>
                </c:pt>
                <c:pt idx="7">
                  <c:v>2023</c:v>
                </c:pt>
                <c:pt idx="8">
                  <c:v>2024</c:v>
                </c:pt>
                <c:pt idx="9">
                  <c:v>1H25</c:v>
                </c:pt>
              </c:strCache>
            </c:strRef>
          </c:cat>
          <c:val>
            <c:numRef>
              <c:f>Sheet3!$B$5:$B$14</c:f>
              <c:numCache>
                <c:formatCode>#,##0</c:formatCode>
                <c:ptCount val="10"/>
                <c:pt idx="0">
                  <c:v>-2.77</c:v>
                </c:pt>
                <c:pt idx="1">
                  <c:v>1.8</c:v>
                </c:pt>
                <c:pt idx="2">
                  <c:v>3.36</c:v>
                </c:pt>
                <c:pt idx="3">
                  <c:v>3.86</c:v>
                </c:pt>
                <c:pt idx="4">
                  <c:v>10.82</c:v>
                </c:pt>
                <c:pt idx="5">
                  <c:v>11.62</c:v>
                </c:pt>
                <c:pt idx="6">
                  <c:v>14.87</c:v>
                </c:pt>
                <c:pt idx="7">
                  <c:v>16.989999999999998</c:v>
                </c:pt>
                <c:pt idx="8" formatCode="#,##0.00">
                  <c:v>9.24</c:v>
                </c:pt>
                <c:pt idx="9">
                  <c:v>2.37</c:v>
                </c:pt>
              </c:numCache>
            </c:numRef>
          </c:val>
          <c:extLst>
            <c:ext xmlns:c16="http://schemas.microsoft.com/office/drawing/2014/chart" uri="{C3380CC4-5D6E-409C-BE32-E72D297353CC}">
              <c16:uniqueId val="{00000000-B514-4696-9C6B-31222A994CF7}"/>
            </c:ext>
          </c:extLst>
        </c:ser>
        <c:dLbls>
          <c:showLegendKey val="0"/>
          <c:showVal val="0"/>
          <c:showCatName val="0"/>
          <c:showSerName val="0"/>
          <c:showPercent val="0"/>
          <c:showBubbleSize val="0"/>
        </c:dLbls>
        <c:gapWidth val="100"/>
        <c:axId val="759003648"/>
        <c:axId val="758994792"/>
      </c:barChart>
      <c:lineChart>
        <c:grouping val="standard"/>
        <c:varyColors val="0"/>
        <c:ser>
          <c:idx val="1"/>
          <c:order val="1"/>
          <c:tx>
            <c:strRef>
              <c:f>Sheet3!#REF!</c:f>
              <c:strCache>
                <c:ptCount val="1"/>
                <c:pt idx="0">
                  <c:v>#REF!</c:v>
                </c:pt>
              </c:strCache>
              <c:extLst xmlns:c15="http://schemas.microsoft.com/office/drawing/2012/chart"/>
            </c:strRef>
          </c:tx>
          <c:spPr>
            <a:ln w="28575" cap="rnd">
              <a:solidFill>
                <a:srgbClr val="397364"/>
              </a:solidFill>
              <a:round/>
            </a:ln>
            <a:effectLst/>
          </c:spPr>
          <c:marker>
            <c:symbol val="none"/>
          </c:marker>
          <c:cat>
            <c:numRef>
              <c:f>Sheet3!$A$2:$A$13</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numCache>
            </c:numRef>
          </c:cat>
          <c:val>
            <c:numRef>
              <c:f>Sheet3!#REF!</c:f>
              <c:extLst xmlns:c15="http://schemas.microsoft.com/office/drawing/2012/chart"/>
            </c:numRef>
          </c:val>
          <c:smooth val="0"/>
          <c:extLst xmlns:c15="http://schemas.microsoft.com/office/drawing/2012/chart">
            <c:ext xmlns:c16="http://schemas.microsoft.com/office/drawing/2014/chart" uri="{C3380CC4-5D6E-409C-BE32-E72D297353CC}">
              <c16:uniqueId val="{00000001-B514-4696-9C6B-31222A994CF7}"/>
            </c:ext>
          </c:extLst>
        </c:ser>
        <c:dLbls>
          <c:showLegendKey val="0"/>
          <c:showVal val="0"/>
          <c:showCatName val="0"/>
          <c:showSerName val="0"/>
          <c:showPercent val="0"/>
          <c:showBubbleSize val="0"/>
        </c:dLbls>
        <c:marker val="1"/>
        <c:smooth val="0"/>
        <c:axId val="756561672"/>
        <c:axId val="756559376"/>
        <c:extLst/>
      </c:lineChart>
      <c:catAx>
        <c:axId val="759003648"/>
        <c:scaling>
          <c:orientation val="minMax"/>
        </c:scaling>
        <c:delete val="0"/>
        <c:axPos val="b"/>
        <c:numFmt formatCode="General" sourceLinked="1"/>
        <c:majorTickMark val="out"/>
        <c:minorTickMark val="none"/>
        <c:tickLblPos val="low"/>
        <c:spPr>
          <a:noFill/>
          <a:ln w="12700" cap="flat" cmpd="sng" algn="ctr">
            <a:solidFill>
              <a:srgbClr val="FFFFFF">
                <a:lumMod val="50000"/>
              </a:srgbClr>
            </a:solidFill>
            <a:prstDash val="solid"/>
            <a:round/>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900" b="0" i="0" u="none" strike="noStrike" kern="1200" baseline="0">
                <a:solidFill>
                  <a:srgbClr val="307F98"/>
                </a:solidFill>
                <a:latin typeface="Arial"/>
                <a:ea typeface="Arial"/>
                <a:cs typeface="Arial"/>
              </a:defRPr>
            </a:pPr>
            <a:endParaRPr lang="zh-TW"/>
          </a:p>
        </c:txPr>
        <c:crossAx val="758994792"/>
        <c:crosses val="autoZero"/>
        <c:auto val="1"/>
        <c:lblAlgn val="ctr"/>
        <c:lblOffset val="100"/>
        <c:noMultiLvlLbl val="0"/>
      </c:catAx>
      <c:valAx>
        <c:axId val="758994792"/>
        <c:scaling>
          <c:orientation val="minMax"/>
          <c:max val="18"/>
          <c:min val="-4"/>
        </c:scaling>
        <c:delete val="0"/>
        <c:axPos val="l"/>
        <c:numFmt formatCode="#,##0;\(#,##0\)" sourceLinked="0"/>
        <c:majorTickMark val="out"/>
        <c:minorTickMark val="none"/>
        <c:tickLblPos val="nextTo"/>
        <c:spPr>
          <a:noFill/>
          <a:ln w="12700">
            <a:solidFill>
              <a:srgbClr val="FFFFFF">
                <a:lumMod val="50000"/>
              </a:srgbClr>
            </a:solidFill>
            <a:prstDash val="solid"/>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900" b="0" i="0" u="none" strike="noStrike" kern="1200" baseline="0">
                <a:solidFill>
                  <a:srgbClr val="307F98"/>
                </a:solidFill>
                <a:latin typeface="Arial"/>
                <a:ea typeface="Arial"/>
                <a:cs typeface="Arial"/>
              </a:defRPr>
            </a:pPr>
            <a:endParaRPr lang="zh-TW"/>
          </a:p>
        </c:txPr>
        <c:crossAx val="759003648"/>
        <c:crosses val="autoZero"/>
        <c:crossBetween val="between"/>
        <c:majorUnit val="2"/>
      </c:valAx>
      <c:valAx>
        <c:axId val="756559376"/>
        <c:scaling>
          <c:orientation val="minMax"/>
          <c:max val="0.25"/>
          <c:min val="-0.25"/>
        </c:scaling>
        <c:delete val="1"/>
        <c:axPos val="r"/>
        <c:numFmt formatCode="0.0%;\(0.0%\)" sourceLinked="0"/>
        <c:majorTickMark val="out"/>
        <c:minorTickMark val="none"/>
        <c:tickLblPos val="nextTo"/>
        <c:crossAx val="756561672"/>
        <c:crosses val="max"/>
        <c:crossBetween val="between"/>
      </c:valAx>
      <c:catAx>
        <c:axId val="756561672"/>
        <c:scaling>
          <c:orientation val="minMax"/>
        </c:scaling>
        <c:delete val="1"/>
        <c:axPos val="b"/>
        <c:numFmt formatCode="General" sourceLinked="1"/>
        <c:majorTickMark val="out"/>
        <c:minorTickMark val="none"/>
        <c:tickLblPos val="nextTo"/>
        <c:crossAx val="756559376"/>
        <c:crosses val="autoZero"/>
        <c:auto val="1"/>
        <c:lblAlgn val="ctr"/>
        <c:lblOffset val="100"/>
        <c:noMultiLvlLbl val="0"/>
      </c:catAx>
      <c:spPr>
        <a:noFill/>
        <a:ln w="25400">
          <a:noFill/>
        </a:ln>
        <a:effectLst/>
      </c:spPr>
    </c:plotArea>
    <c:plotVisOnly val="1"/>
    <c:dispBlanksAs val="gap"/>
    <c:showDLblsOverMax val="0"/>
  </c:chart>
  <c:spPr>
    <a:noFill/>
    <a:ln w="25400" cap="flat" cmpd="sng" algn="ctr">
      <a:noFill/>
      <a:round/>
    </a:ln>
    <a:effectLst/>
  </c:spPr>
  <c:txPr>
    <a:bodyPr/>
    <a:lstStyle/>
    <a:p>
      <a:pPr>
        <a:defRPr sz="1000">
          <a:latin typeface="Arial"/>
          <a:ea typeface="Arial"/>
          <a:cs typeface="Arial"/>
        </a:defRPr>
      </a:pPr>
      <a:endParaRPr lang="zh-TW"/>
    </a:p>
  </c:txPr>
  <c:externalData r:id="rId4">
    <c:autoUpdate val="0"/>
  </c:externalData>
  <c:userShapes r:id="rId5"/>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151418528843902E-2"/>
          <c:y val="7.3509602027328522E-2"/>
          <c:w val="0.86355262146976908"/>
          <c:h val="0.63173531070830213"/>
        </c:manualLayout>
      </c:layout>
      <c:barChart>
        <c:barDir val="col"/>
        <c:grouping val="clustered"/>
        <c:varyColors val="0"/>
        <c:ser>
          <c:idx val="0"/>
          <c:order val="0"/>
          <c:tx>
            <c:strRef>
              <c:f>工作表1!$B$1</c:f>
              <c:strCache>
                <c:ptCount val="1"/>
                <c:pt idx="0">
                  <c:v>中美矽晶</c:v>
                </c:pt>
              </c:strCache>
            </c:strRef>
          </c:tx>
          <c:spPr>
            <a:solidFill>
              <a:srgbClr val="F3D163"/>
            </a:solidFill>
            <a:ln>
              <a:noFill/>
            </a:ln>
            <a:effectLst/>
          </c:spPr>
          <c:invertIfNegative val="0"/>
          <c:dLbls>
            <c:numFmt formatCode="#,##0_);[Red]\(#,##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2">
                        <a:lumMod val="25000"/>
                      </a:schemeClr>
                    </a:solidFill>
                    <a:latin typeface="Arial" panose="020B0604020202020204" pitchFamily="34" charset="0"/>
                    <a:ea typeface="+mn-ea"/>
                    <a:cs typeface="Arial" panose="020B0604020202020204" pitchFamily="34" charset="0"/>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工作表1!$A$2:$A$5</c:f>
              <c:numCache>
                <c:formatCode>General</c:formatCode>
                <c:ptCount val="4"/>
                <c:pt idx="0">
                  <c:v>2021</c:v>
                </c:pt>
                <c:pt idx="1">
                  <c:v>2022</c:v>
                </c:pt>
                <c:pt idx="2">
                  <c:v>2023</c:v>
                </c:pt>
                <c:pt idx="3">
                  <c:v>2024</c:v>
                </c:pt>
              </c:numCache>
            </c:numRef>
          </c:cat>
          <c:val>
            <c:numRef>
              <c:f>工作表1!$B$2:$B$5</c:f>
              <c:numCache>
                <c:formatCode>General</c:formatCode>
                <c:ptCount val="4"/>
                <c:pt idx="0">
                  <c:v>89.6</c:v>
                </c:pt>
                <c:pt idx="1">
                  <c:v>109</c:v>
                </c:pt>
                <c:pt idx="2">
                  <c:v>109.7</c:v>
                </c:pt>
                <c:pt idx="3">
                  <c:v>94</c:v>
                </c:pt>
              </c:numCache>
            </c:numRef>
          </c:val>
          <c:extLst>
            <c:ext xmlns:c16="http://schemas.microsoft.com/office/drawing/2014/chart" uri="{C3380CC4-5D6E-409C-BE32-E72D297353CC}">
              <c16:uniqueId val="{00000000-4C17-4064-B6E1-6D5C8F238B05}"/>
            </c:ext>
          </c:extLst>
        </c:ser>
        <c:ser>
          <c:idx val="1"/>
          <c:order val="1"/>
          <c:tx>
            <c:strRef>
              <c:f>工作表1!$C$1</c:f>
              <c:strCache>
                <c:ptCount val="1"/>
                <c:pt idx="0">
                  <c:v>中美矽晶關係企業</c:v>
                </c:pt>
              </c:strCache>
            </c:strRef>
          </c:tx>
          <c:spPr>
            <a:solidFill>
              <a:srgbClr val="BAE2E9"/>
            </a:solidFill>
            <a:ln>
              <a:noFill/>
            </a:ln>
            <a:effectLst/>
          </c:spPr>
          <c:invertIfNegative val="0"/>
          <c:dLbls>
            <c:numFmt formatCode="#,##0_);[Red]\(#,##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2">
                        <a:lumMod val="25000"/>
                      </a:schemeClr>
                    </a:solidFill>
                    <a:latin typeface="Arial" panose="020B0604020202020204" pitchFamily="34" charset="0"/>
                    <a:ea typeface="+mn-ea"/>
                    <a:cs typeface="Arial" panose="020B0604020202020204" pitchFamily="34" charset="0"/>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工作表1!$A$2:$A$5</c:f>
              <c:numCache>
                <c:formatCode>General</c:formatCode>
                <c:ptCount val="4"/>
                <c:pt idx="0">
                  <c:v>2021</c:v>
                </c:pt>
                <c:pt idx="1">
                  <c:v>2022</c:v>
                </c:pt>
                <c:pt idx="2">
                  <c:v>2023</c:v>
                </c:pt>
                <c:pt idx="3">
                  <c:v>2024</c:v>
                </c:pt>
              </c:numCache>
            </c:numRef>
          </c:cat>
          <c:val>
            <c:numRef>
              <c:f>工作表1!$C$2:$C$5</c:f>
              <c:numCache>
                <c:formatCode>General</c:formatCode>
                <c:ptCount val="4"/>
                <c:pt idx="0">
                  <c:v>3551.5</c:v>
                </c:pt>
                <c:pt idx="1">
                  <c:v>3005.2</c:v>
                </c:pt>
                <c:pt idx="2">
                  <c:v>2575.8000000000002</c:v>
                </c:pt>
                <c:pt idx="3">
                  <c:v>2752.2</c:v>
                </c:pt>
              </c:numCache>
            </c:numRef>
          </c:val>
          <c:extLst>
            <c:ext xmlns:c16="http://schemas.microsoft.com/office/drawing/2014/chart" uri="{C3380CC4-5D6E-409C-BE32-E72D297353CC}">
              <c16:uniqueId val="{00000001-4C17-4064-B6E1-6D5C8F238B05}"/>
            </c:ext>
          </c:extLst>
        </c:ser>
        <c:dLbls>
          <c:showLegendKey val="0"/>
          <c:showVal val="0"/>
          <c:showCatName val="0"/>
          <c:showSerName val="0"/>
          <c:showPercent val="0"/>
          <c:showBubbleSize val="0"/>
        </c:dLbls>
        <c:gapWidth val="200"/>
        <c:overlap val="-27"/>
        <c:axId val="1821191136"/>
        <c:axId val="1821197856"/>
      </c:barChart>
      <c:catAx>
        <c:axId val="1821191136"/>
        <c:scaling>
          <c:orientation val="minMax"/>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800" b="0" i="0" u="none" strike="noStrike" kern="1200" baseline="0">
                <a:solidFill>
                  <a:schemeClr val="bg2">
                    <a:lumMod val="25000"/>
                  </a:schemeClr>
                </a:solidFill>
                <a:latin typeface="Arial" panose="020B0604020202020204" pitchFamily="34" charset="0"/>
                <a:ea typeface="+mn-ea"/>
                <a:cs typeface="Arial" panose="020B0604020202020204" pitchFamily="34" charset="0"/>
              </a:defRPr>
            </a:pPr>
            <a:endParaRPr lang="zh-TW"/>
          </a:p>
        </c:txPr>
        <c:crossAx val="1821197856"/>
        <c:crosses val="autoZero"/>
        <c:auto val="1"/>
        <c:lblAlgn val="ctr"/>
        <c:lblOffset val="100"/>
        <c:noMultiLvlLbl val="0"/>
      </c:catAx>
      <c:valAx>
        <c:axId val="182119785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bg2">
                    <a:lumMod val="25000"/>
                  </a:schemeClr>
                </a:solidFill>
                <a:latin typeface="Arial" panose="020B0604020202020204" pitchFamily="34" charset="0"/>
                <a:ea typeface="+mn-ea"/>
                <a:cs typeface="Arial" panose="020B0604020202020204" pitchFamily="34" charset="0"/>
              </a:defRPr>
            </a:pPr>
            <a:endParaRPr lang="zh-TW"/>
          </a:p>
        </c:txPr>
        <c:crossAx val="1821191136"/>
        <c:crosses val="autoZero"/>
        <c:crossBetween val="between"/>
        <c:majorUnit val="1000"/>
      </c:valAx>
      <c:spPr>
        <a:noFill/>
        <a:ln>
          <a:noFill/>
        </a:ln>
        <a:effectLst/>
      </c:spPr>
    </c:plotArea>
    <c:legend>
      <c:legendPos val="r"/>
      <c:layout>
        <c:manualLayout>
          <c:xMode val="edge"/>
          <c:yMode val="edge"/>
          <c:x val="0.2527367828470054"/>
          <c:y val="0.78425589550165431"/>
          <c:w val="0.55238238326731937"/>
          <c:h val="0.20939975752881451"/>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微軟正黑體" panose="020B0604030504040204" pitchFamily="34" charset="-120"/>
              <a:ea typeface="微軟正黑體" panose="020B0604030504040204" pitchFamily="34" charset="-120"/>
              <a:cs typeface="+mn-cs"/>
            </a:defRPr>
          </a:pPr>
          <a:endParaRPr lang="zh-TW"/>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TW"/>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56570647012935"/>
          <c:y val="7.7885962017073582E-2"/>
          <c:w val="0.77323767642136543"/>
          <c:h val="0.64742245970223811"/>
        </c:manualLayout>
      </c:layout>
      <c:barChart>
        <c:barDir val="col"/>
        <c:grouping val="stacked"/>
        <c:varyColors val="0"/>
        <c:ser>
          <c:idx val="0"/>
          <c:order val="0"/>
          <c:tx>
            <c:strRef>
              <c:f>工作表1!$B$1</c:f>
              <c:strCache>
                <c:ptCount val="1"/>
                <c:pt idx="0">
                  <c:v>中美矽晶</c:v>
                </c:pt>
              </c:strCache>
            </c:strRef>
          </c:tx>
          <c:spPr>
            <a:solidFill>
              <a:srgbClr val="83CDD9"/>
            </a:solidFill>
            <a:ln>
              <a:noFill/>
            </a:ln>
            <a:effectLst/>
          </c:spPr>
          <c:invertIfNegative val="0"/>
          <c:dLbls>
            <c:numFmt formatCode="#,##0_);[Red]\(#,##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工作表1!$A$2:$A$5</c:f>
              <c:numCache>
                <c:formatCode>General</c:formatCode>
                <c:ptCount val="4"/>
                <c:pt idx="0">
                  <c:v>2021</c:v>
                </c:pt>
                <c:pt idx="1">
                  <c:v>2022</c:v>
                </c:pt>
                <c:pt idx="2">
                  <c:v>2023</c:v>
                </c:pt>
                <c:pt idx="3">
                  <c:v>2024</c:v>
                </c:pt>
              </c:numCache>
            </c:numRef>
          </c:cat>
          <c:val>
            <c:numRef>
              <c:f>工作表1!$B$2:$B$5</c:f>
              <c:numCache>
                <c:formatCode>General</c:formatCode>
                <c:ptCount val="4"/>
                <c:pt idx="0">
                  <c:v>43290.9</c:v>
                </c:pt>
                <c:pt idx="1">
                  <c:v>50893.3</c:v>
                </c:pt>
                <c:pt idx="2">
                  <c:v>28819.7</c:v>
                </c:pt>
                <c:pt idx="3">
                  <c:v>26481.9</c:v>
                </c:pt>
              </c:numCache>
            </c:numRef>
          </c:val>
          <c:extLst>
            <c:ext xmlns:c16="http://schemas.microsoft.com/office/drawing/2014/chart" uri="{C3380CC4-5D6E-409C-BE32-E72D297353CC}">
              <c16:uniqueId val="{00000000-0532-4D18-B9D3-755093C69A82}"/>
            </c:ext>
          </c:extLst>
        </c:ser>
        <c:ser>
          <c:idx val="1"/>
          <c:order val="1"/>
          <c:tx>
            <c:strRef>
              <c:f>工作表1!$C$1</c:f>
              <c:strCache>
                <c:ptCount val="1"/>
                <c:pt idx="0">
                  <c:v>中美矽晶關係企業</c:v>
                </c:pt>
              </c:strCache>
            </c:strRef>
          </c:tx>
          <c:spPr>
            <a:solidFill>
              <a:srgbClr val="BAE2E9"/>
            </a:solidFill>
            <a:ln>
              <a:noFill/>
            </a:ln>
            <a:effectLst/>
          </c:spPr>
          <c:invertIfNegative val="0"/>
          <c:dLbls>
            <c:numFmt formatCode="#,##0_);[Red]\(#,##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工作表1!$A$2:$A$5</c:f>
              <c:numCache>
                <c:formatCode>General</c:formatCode>
                <c:ptCount val="4"/>
                <c:pt idx="0">
                  <c:v>2021</c:v>
                </c:pt>
                <c:pt idx="1">
                  <c:v>2022</c:v>
                </c:pt>
                <c:pt idx="2">
                  <c:v>2023</c:v>
                </c:pt>
                <c:pt idx="3">
                  <c:v>2024</c:v>
                </c:pt>
              </c:numCache>
            </c:numRef>
          </c:cat>
          <c:val>
            <c:numRef>
              <c:f>工作表1!$C$2:$C$5</c:f>
              <c:numCache>
                <c:formatCode>General</c:formatCode>
                <c:ptCount val="4"/>
                <c:pt idx="0">
                  <c:v>600723.1</c:v>
                </c:pt>
                <c:pt idx="1">
                  <c:v>593649.80000000005</c:v>
                </c:pt>
                <c:pt idx="2">
                  <c:v>664198.14</c:v>
                </c:pt>
                <c:pt idx="3">
                  <c:v>682626.97</c:v>
                </c:pt>
              </c:numCache>
            </c:numRef>
          </c:val>
          <c:extLst>
            <c:ext xmlns:c16="http://schemas.microsoft.com/office/drawing/2014/chart" uri="{C3380CC4-5D6E-409C-BE32-E72D297353CC}">
              <c16:uniqueId val="{00000001-0532-4D18-B9D3-755093C69A82}"/>
            </c:ext>
          </c:extLst>
        </c:ser>
        <c:dLbls>
          <c:showLegendKey val="0"/>
          <c:showVal val="1"/>
          <c:showCatName val="0"/>
          <c:showSerName val="0"/>
          <c:showPercent val="0"/>
          <c:showBubbleSize val="0"/>
        </c:dLbls>
        <c:gapWidth val="219"/>
        <c:overlap val="100"/>
        <c:axId val="66486863"/>
        <c:axId val="66499343"/>
      </c:barChart>
      <c:lineChart>
        <c:grouping val="standard"/>
        <c:varyColors val="0"/>
        <c:ser>
          <c:idx val="2"/>
          <c:order val="2"/>
          <c:tx>
            <c:strRef>
              <c:f>工作表1!$D$1</c:f>
              <c:strCache>
                <c:ptCount val="1"/>
                <c:pt idx="0">
                  <c:v>碳排放強度</c:v>
                </c:pt>
              </c:strCache>
            </c:strRef>
          </c:tx>
          <c:spPr>
            <a:ln w="28575" cap="rnd">
              <a:solidFill>
                <a:srgbClr val="F3D163"/>
              </a:solidFill>
              <a:round/>
            </a:ln>
            <a:effectLst/>
          </c:spPr>
          <c:marker>
            <c:symbol val="none"/>
          </c:marker>
          <c:dLbls>
            <c:numFmt formatCode="#,##0.0000_);[Red]\(#,##0.00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工作表1!$A$2:$A$5</c:f>
              <c:numCache>
                <c:formatCode>General</c:formatCode>
                <c:ptCount val="4"/>
                <c:pt idx="0">
                  <c:v>2021</c:v>
                </c:pt>
                <c:pt idx="1">
                  <c:v>2022</c:v>
                </c:pt>
                <c:pt idx="2">
                  <c:v>2023</c:v>
                </c:pt>
                <c:pt idx="3">
                  <c:v>2024</c:v>
                </c:pt>
              </c:numCache>
            </c:numRef>
          </c:cat>
          <c:val>
            <c:numRef>
              <c:f>工作表1!$D$2:$D$5</c:f>
              <c:numCache>
                <c:formatCode>General</c:formatCode>
                <c:ptCount val="4"/>
                <c:pt idx="0">
                  <c:v>9.3600000000000003E-3</c:v>
                </c:pt>
                <c:pt idx="1">
                  <c:v>7.8700000000000003E-3</c:v>
                </c:pt>
                <c:pt idx="2">
                  <c:v>8.4499999999999992E-3</c:v>
                </c:pt>
                <c:pt idx="3">
                  <c:v>8.8999999999999999E-3</c:v>
                </c:pt>
              </c:numCache>
            </c:numRef>
          </c:val>
          <c:smooth val="0"/>
          <c:extLst>
            <c:ext xmlns:c16="http://schemas.microsoft.com/office/drawing/2014/chart" uri="{C3380CC4-5D6E-409C-BE32-E72D297353CC}">
              <c16:uniqueId val="{00000002-0532-4D18-B9D3-755093C69A82}"/>
            </c:ext>
          </c:extLst>
        </c:ser>
        <c:dLbls>
          <c:showLegendKey val="0"/>
          <c:showVal val="1"/>
          <c:showCatName val="0"/>
          <c:showSerName val="0"/>
          <c:showPercent val="0"/>
          <c:showBubbleSize val="0"/>
        </c:dLbls>
        <c:marker val="1"/>
        <c:smooth val="0"/>
        <c:axId val="1871561376"/>
        <c:axId val="1871559936"/>
      </c:lineChart>
      <c:catAx>
        <c:axId val="6648686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zh-TW"/>
          </a:p>
        </c:txPr>
        <c:crossAx val="66499343"/>
        <c:crosses val="autoZero"/>
        <c:auto val="1"/>
        <c:lblAlgn val="ctr"/>
        <c:lblOffset val="100"/>
        <c:noMultiLvlLbl val="0"/>
      </c:catAx>
      <c:valAx>
        <c:axId val="66499343"/>
        <c:scaling>
          <c:orientation val="minMax"/>
        </c:scaling>
        <c:delete val="0"/>
        <c:axPos val="l"/>
        <c:numFmt formatCode="#,##0_);[Red]\(#,##0\)" sourceLinked="0"/>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zh-TW"/>
          </a:p>
        </c:txPr>
        <c:crossAx val="66486863"/>
        <c:crosses val="autoZero"/>
        <c:crossBetween val="between"/>
        <c:majorUnit val="200000"/>
      </c:valAx>
      <c:valAx>
        <c:axId val="1871559936"/>
        <c:scaling>
          <c:orientation val="minMax"/>
          <c:min val="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zh-TW"/>
          </a:p>
        </c:txPr>
        <c:crossAx val="1871561376"/>
        <c:crosses val="max"/>
        <c:crossBetween val="between"/>
        <c:majorUnit val="2.0000000000000005E-3"/>
      </c:valAx>
      <c:catAx>
        <c:axId val="1871561376"/>
        <c:scaling>
          <c:orientation val="minMax"/>
        </c:scaling>
        <c:delete val="1"/>
        <c:axPos val="b"/>
        <c:numFmt formatCode="General" sourceLinked="1"/>
        <c:majorTickMark val="out"/>
        <c:minorTickMark val="none"/>
        <c:tickLblPos val="nextTo"/>
        <c:crossAx val="1871559936"/>
        <c:crosses val="autoZero"/>
        <c:auto val="1"/>
        <c:lblAlgn val="ctr"/>
        <c:lblOffset val="100"/>
        <c:noMultiLvlLbl val="0"/>
      </c:catAx>
      <c:spPr>
        <a:noFill/>
        <a:ln w="25400">
          <a:noFill/>
        </a:ln>
        <a:effectLst/>
      </c:spPr>
    </c:plotArea>
    <c:legend>
      <c:legendPos val="b"/>
      <c:layout>
        <c:manualLayout>
          <c:xMode val="edge"/>
          <c:yMode val="edge"/>
          <c:x val="0.13979502417578391"/>
          <c:y val="0.88293299465669961"/>
          <c:w val="0.72622886408753451"/>
          <c:h val="0.11706700534330036"/>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defRPr>
          </a:pPr>
          <a:endParaRPr lang="zh-TW"/>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TW"/>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880413790128565"/>
          <c:y val="0.17429886831275723"/>
          <c:w val="0.56691561261683432"/>
          <c:h val="0.71216367395456226"/>
        </c:manualLayout>
      </c:layout>
      <c:pieChart>
        <c:varyColors val="1"/>
        <c:ser>
          <c:idx val="0"/>
          <c:order val="0"/>
          <c:tx>
            <c:strRef>
              <c:f>Sheet1!$B$1</c:f>
              <c:strCache>
                <c:ptCount val="1"/>
                <c:pt idx="0">
                  <c:v>Sales</c:v>
                </c:pt>
              </c:strCache>
            </c:strRef>
          </c:tx>
          <c:spPr>
            <a:effectLst>
              <a:outerShdw blurRad="50800" dist="38100" dir="2700000" algn="tl" rotWithShape="0">
                <a:prstClr val="black">
                  <a:alpha val="40000"/>
                </a:prstClr>
              </a:outerShdw>
            </a:effectLst>
          </c:spPr>
          <c:dPt>
            <c:idx val="0"/>
            <c:bubble3D val="0"/>
            <c:spPr>
              <a:solidFill>
                <a:srgbClr val="75C6D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F075-4C5F-A31B-A3D2A6ED3548}"/>
              </c:ext>
            </c:extLst>
          </c:dPt>
          <c:dPt>
            <c:idx val="1"/>
            <c:bubble3D val="0"/>
            <c:spPr>
              <a:solidFill>
                <a:srgbClr val="F3D16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F075-4C5F-A31B-A3D2A6ED3548}"/>
              </c:ext>
            </c:extLst>
          </c:dPt>
          <c:dPt>
            <c:idx val="2"/>
            <c:bubble3D val="0"/>
            <c:explosion val="18"/>
            <c:spPr>
              <a:solidFill>
                <a:srgbClr val="ED962F"/>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F075-4C5F-A31B-A3D2A6ED3548}"/>
              </c:ext>
            </c:extLst>
          </c:dPt>
          <c:dPt>
            <c:idx val="3"/>
            <c:bubble3D val="0"/>
            <c:spPr>
              <a:solidFill>
                <a:schemeClr val="accent4"/>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F075-4C5F-A31B-A3D2A6ED3548}"/>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2">
                        <a:lumMod val="25000"/>
                      </a:schemeClr>
                    </a:solidFill>
                    <a:latin typeface="Arial (Body)"/>
                    <a:ea typeface="+mn-ea"/>
                    <a:cs typeface="+mn-cs"/>
                  </a:defRPr>
                </a:pPr>
                <a:endParaRPr lang="zh-TW"/>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GWC</c:v>
                </c:pt>
                <c:pt idx="1">
                  <c:v>SAS Renewable</c:v>
                </c:pt>
                <c:pt idx="2">
                  <c:v>SAS Investment</c:v>
                </c:pt>
              </c:strCache>
            </c:strRef>
          </c:cat>
          <c:val>
            <c:numRef>
              <c:f>Sheet1!$B$2:$B$4</c:f>
              <c:numCache>
                <c:formatCode>General</c:formatCode>
                <c:ptCount val="3"/>
                <c:pt idx="0">
                  <c:v>84.2</c:v>
                </c:pt>
                <c:pt idx="1">
                  <c:v>9.9</c:v>
                </c:pt>
                <c:pt idx="2">
                  <c:v>5.8</c:v>
                </c:pt>
              </c:numCache>
            </c:numRef>
          </c:val>
          <c:extLst>
            <c:ext xmlns:c16="http://schemas.microsoft.com/office/drawing/2014/chart" uri="{C3380CC4-5D6E-409C-BE32-E72D297353CC}">
              <c16:uniqueId val="{00000008-F075-4C5F-A31B-A3D2A6ED3548}"/>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solidFill>
            <a:schemeClr val="tx1"/>
          </a:solidFill>
          <a:latin typeface="Arial (Body)"/>
        </a:defRPr>
      </a:pPr>
      <a:endParaRPr lang="zh-TW"/>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173815774768292"/>
          <c:y val="0.1765124604246234"/>
          <c:w val="0.56691561261683432"/>
          <c:h val="0.71216367395456226"/>
        </c:manualLayout>
      </c:layout>
      <c:pieChart>
        <c:varyColors val="1"/>
        <c:ser>
          <c:idx val="0"/>
          <c:order val="0"/>
          <c:tx>
            <c:strRef>
              <c:f>Sheet1!$B$1</c:f>
              <c:strCache>
                <c:ptCount val="1"/>
                <c:pt idx="0">
                  <c:v>Sales</c:v>
                </c:pt>
              </c:strCache>
            </c:strRef>
          </c:tx>
          <c:spPr>
            <a:effectLst>
              <a:outerShdw blurRad="50800" dist="38100" dir="2700000" algn="tl" rotWithShape="0">
                <a:prstClr val="black">
                  <a:alpha val="40000"/>
                </a:prstClr>
              </a:outerShdw>
            </a:effectLst>
          </c:spPr>
          <c:dPt>
            <c:idx val="0"/>
            <c:bubble3D val="0"/>
            <c:spPr>
              <a:solidFill>
                <a:srgbClr val="75C6D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4264-411E-90C5-74891045D94E}"/>
              </c:ext>
            </c:extLst>
          </c:dPt>
          <c:dPt>
            <c:idx val="1"/>
            <c:bubble3D val="0"/>
            <c:spPr>
              <a:solidFill>
                <a:srgbClr val="F3D16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4264-411E-90C5-74891045D94E}"/>
              </c:ext>
            </c:extLst>
          </c:dPt>
          <c:dPt>
            <c:idx val="2"/>
            <c:bubble3D val="0"/>
            <c:explosion val="18"/>
            <c:spPr>
              <a:solidFill>
                <a:srgbClr val="ED962F"/>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4264-411E-90C5-74891045D94E}"/>
              </c:ext>
            </c:extLst>
          </c:dPt>
          <c:dPt>
            <c:idx val="3"/>
            <c:bubble3D val="0"/>
            <c:spPr>
              <a:solidFill>
                <a:schemeClr val="accent4"/>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4264-411E-90C5-74891045D94E}"/>
              </c:ext>
            </c:extLst>
          </c:dPt>
          <c:dLbls>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2">
                          <a:lumMod val="25000"/>
                        </a:schemeClr>
                      </a:solidFill>
                      <a:latin typeface="Arial (Body)"/>
                      <a:ea typeface="+mn-ea"/>
                      <a:cs typeface="+mn-cs"/>
                    </a:defRPr>
                  </a:pPr>
                  <a:endParaRPr lang="zh-TW"/>
                </a:p>
              </c:txPr>
              <c:dLblPos val="outEnd"/>
              <c:showLegendKey val="0"/>
              <c:showVal val="0"/>
              <c:showCatName val="0"/>
              <c:showSerName val="0"/>
              <c:showPercent val="1"/>
              <c:showBubbleSize val="0"/>
              <c:extLst>
                <c:ext xmlns:c16="http://schemas.microsoft.com/office/drawing/2014/chart" uri="{C3380CC4-5D6E-409C-BE32-E72D297353CC}">
                  <c16:uniqueId val="{00000001-4264-411E-90C5-74891045D94E}"/>
                </c:ext>
              </c:extLst>
            </c:dLbl>
            <c:dLbl>
              <c:idx val="1"/>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2">
                          <a:lumMod val="25000"/>
                        </a:schemeClr>
                      </a:solidFill>
                      <a:latin typeface="Arial (Body)"/>
                      <a:ea typeface="+mn-ea"/>
                      <a:cs typeface="+mn-cs"/>
                    </a:defRPr>
                  </a:pPr>
                  <a:endParaRPr lang="zh-TW"/>
                </a:p>
              </c:txPr>
              <c:dLblPos val="outEnd"/>
              <c:showLegendKey val="0"/>
              <c:showVal val="0"/>
              <c:showCatName val="0"/>
              <c:showSerName val="0"/>
              <c:showPercent val="1"/>
              <c:showBubbleSize val="0"/>
              <c:extLst>
                <c:ext xmlns:c16="http://schemas.microsoft.com/office/drawing/2014/chart" uri="{C3380CC4-5D6E-409C-BE32-E72D297353CC}">
                  <c16:uniqueId val="{00000003-4264-411E-90C5-74891045D94E}"/>
                </c:ext>
              </c:extLst>
            </c:dLbl>
            <c:dLbl>
              <c:idx val="2"/>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2">
                          <a:lumMod val="25000"/>
                        </a:schemeClr>
                      </a:solidFill>
                      <a:latin typeface="Arial (Body)"/>
                      <a:ea typeface="+mn-ea"/>
                      <a:cs typeface="+mn-cs"/>
                    </a:defRPr>
                  </a:pPr>
                  <a:endParaRPr lang="zh-TW"/>
                </a:p>
              </c:txPr>
              <c:dLblPos val="outEnd"/>
              <c:showLegendKey val="0"/>
              <c:showVal val="0"/>
              <c:showCatName val="0"/>
              <c:showSerName val="0"/>
              <c:showPercent val="1"/>
              <c:showBubbleSize val="0"/>
              <c:extLst>
                <c:ext xmlns:c16="http://schemas.microsoft.com/office/drawing/2014/chart" uri="{C3380CC4-5D6E-409C-BE32-E72D297353CC}">
                  <c16:uniqueId val="{00000005-4264-411E-90C5-74891045D94E}"/>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2">
                        <a:lumMod val="25000"/>
                      </a:schemeClr>
                    </a:solidFill>
                    <a:latin typeface="Arial (Body)"/>
                    <a:ea typeface="+mn-ea"/>
                    <a:cs typeface="+mn-cs"/>
                  </a:defRPr>
                </a:pPr>
                <a:endParaRPr lang="zh-TW"/>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GWC</c:v>
                </c:pt>
                <c:pt idx="1">
                  <c:v>SAS Renewable</c:v>
                </c:pt>
                <c:pt idx="2">
                  <c:v>SAS Investment</c:v>
                </c:pt>
              </c:strCache>
            </c:strRef>
          </c:cat>
          <c:val>
            <c:numRef>
              <c:f>Sheet1!$B$2:$B$4</c:f>
              <c:numCache>
                <c:formatCode>0.0%</c:formatCode>
                <c:ptCount val="3"/>
                <c:pt idx="0">
                  <c:v>0.78600000000000003</c:v>
                </c:pt>
                <c:pt idx="1">
                  <c:v>5.1999999999999998E-2</c:v>
                </c:pt>
                <c:pt idx="2">
                  <c:v>0.16200000000000001</c:v>
                </c:pt>
              </c:numCache>
            </c:numRef>
          </c:val>
          <c:extLst>
            <c:ext xmlns:c16="http://schemas.microsoft.com/office/drawing/2014/chart" uri="{C3380CC4-5D6E-409C-BE32-E72D297353CC}">
              <c16:uniqueId val="{00000008-4264-411E-90C5-74891045D94E}"/>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solidFill>
            <a:schemeClr val="tx1"/>
          </a:solidFill>
          <a:latin typeface="Arial (Body)"/>
        </a:defRPr>
      </a:pPr>
      <a:endParaRPr lang="zh-TW"/>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173815774768292"/>
          <c:y val="0.1765124604246234"/>
          <c:w val="0.56691561261683432"/>
          <c:h val="0.71216367395456226"/>
        </c:manualLayout>
      </c:layout>
      <c:pieChart>
        <c:varyColors val="1"/>
        <c:ser>
          <c:idx val="0"/>
          <c:order val="0"/>
          <c:tx>
            <c:strRef>
              <c:f>Sheet1!$B$1</c:f>
              <c:strCache>
                <c:ptCount val="1"/>
                <c:pt idx="0">
                  <c:v>Sales</c:v>
                </c:pt>
              </c:strCache>
            </c:strRef>
          </c:tx>
          <c:spPr>
            <a:effectLst>
              <a:outerShdw blurRad="50800" dist="38100" dir="2700000" algn="tl" rotWithShape="0">
                <a:prstClr val="black">
                  <a:alpha val="40000"/>
                </a:prstClr>
              </a:outerShdw>
            </a:effectLst>
          </c:spPr>
          <c:dPt>
            <c:idx val="0"/>
            <c:bubble3D val="0"/>
            <c:spPr>
              <a:solidFill>
                <a:srgbClr val="75C6D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9618-422A-99E2-4191751F27F0}"/>
              </c:ext>
            </c:extLst>
          </c:dPt>
          <c:dPt>
            <c:idx val="1"/>
            <c:bubble3D val="0"/>
            <c:spPr>
              <a:solidFill>
                <a:srgbClr val="F3D16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9618-422A-99E2-4191751F27F0}"/>
              </c:ext>
            </c:extLst>
          </c:dPt>
          <c:dPt>
            <c:idx val="2"/>
            <c:bubble3D val="0"/>
            <c:explosion val="18"/>
            <c:spPr>
              <a:solidFill>
                <a:srgbClr val="ED972F"/>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9618-422A-99E2-4191751F27F0}"/>
              </c:ext>
            </c:extLst>
          </c:dPt>
          <c:dPt>
            <c:idx val="3"/>
            <c:bubble3D val="0"/>
            <c:spPr>
              <a:solidFill>
                <a:schemeClr val="accent4"/>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9618-422A-99E2-4191751F27F0}"/>
              </c:ext>
            </c:extLst>
          </c:dPt>
          <c:dLbls>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2">
                          <a:lumMod val="25000"/>
                        </a:schemeClr>
                      </a:solidFill>
                      <a:latin typeface="Arial (Body)"/>
                      <a:ea typeface="+mn-ea"/>
                      <a:cs typeface="+mn-cs"/>
                    </a:defRPr>
                  </a:pPr>
                  <a:endParaRPr lang="zh-TW"/>
                </a:p>
              </c:txPr>
              <c:dLblPos val="outEnd"/>
              <c:showLegendKey val="0"/>
              <c:showVal val="0"/>
              <c:showCatName val="0"/>
              <c:showSerName val="0"/>
              <c:showPercent val="1"/>
              <c:showBubbleSize val="0"/>
              <c:extLst>
                <c:ext xmlns:c16="http://schemas.microsoft.com/office/drawing/2014/chart" uri="{C3380CC4-5D6E-409C-BE32-E72D297353CC}">
                  <c16:uniqueId val="{00000001-9618-422A-99E2-4191751F27F0}"/>
                </c:ext>
              </c:extLst>
            </c:dLbl>
            <c:dLbl>
              <c:idx val="1"/>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2">
                          <a:lumMod val="25000"/>
                        </a:schemeClr>
                      </a:solidFill>
                      <a:latin typeface="Arial (Body)"/>
                      <a:ea typeface="+mn-ea"/>
                      <a:cs typeface="+mn-cs"/>
                    </a:defRPr>
                  </a:pPr>
                  <a:endParaRPr lang="zh-TW"/>
                </a:p>
              </c:txPr>
              <c:dLblPos val="outEnd"/>
              <c:showLegendKey val="0"/>
              <c:showVal val="0"/>
              <c:showCatName val="0"/>
              <c:showSerName val="0"/>
              <c:showPercent val="1"/>
              <c:showBubbleSize val="0"/>
              <c:extLst>
                <c:ext xmlns:c16="http://schemas.microsoft.com/office/drawing/2014/chart" uri="{C3380CC4-5D6E-409C-BE32-E72D297353CC}">
                  <c16:uniqueId val="{00000003-9618-422A-99E2-4191751F27F0}"/>
                </c:ext>
              </c:extLst>
            </c:dLbl>
            <c:dLbl>
              <c:idx val="2"/>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2">
                          <a:lumMod val="25000"/>
                        </a:schemeClr>
                      </a:solidFill>
                      <a:latin typeface="Arial (Body)"/>
                      <a:ea typeface="+mn-ea"/>
                      <a:cs typeface="+mn-cs"/>
                    </a:defRPr>
                  </a:pPr>
                  <a:endParaRPr lang="zh-TW"/>
                </a:p>
              </c:txPr>
              <c:dLblPos val="outEnd"/>
              <c:showLegendKey val="0"/>
              <c:showVal val="0"/>
              <c:showCatName val="0"/>
              <c:showSerName val="0"/>
              <c:showPercent val="1"/>
              <c:showBubbleSize val="0"/>
              <c:extLst>
                <c:ext xmlns:c16="http://schemas.microsoft.com/office/drawing/2014/chart" uri="{C3380CC4-5D6E-409C-BE32-E72D297353CC}">
                  <c16:uniqueId val="{00000005-9618-422A-99E2-4191751F27F0}"/>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2">
                        <a:lumMod val="25000"/>
                      </a:schemeClr>
                    </a:solidFill>
                    <a:latin typeface="Arial (Body)"/>
                    <a:ea typeface="+mn-ea"/>
                    <a:cs typeface="+mn-cs"/>
                  </a:defRPr>
                </a:pPr>
                <a:endParaRPr lang="zh-TW"/>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GWC</c:v>
                </c:pt>
                <c:pt idx="1">
                  <c:v>SAS Renewable</c:v>
                </c:pt>
                <c:pt idx="2">
                  <c:v>SAS Investment</c:v>
                </c:pt>
              </c:strCache>
            </c:strRef>
          </c:cat>
          <c:val>
            <c:numRef>
              <c:f>Sheet1!$B$2:$B$4</c:f>
              <c:numCache>
                <c:formatCode>0.0%</c:formatCode>
                <c:ptCount val="3"/>
                <c:pt idx="0">
                  <c:v>0.79800000000000004</c:v>
                </c:pt>
                <c:pt idx="1">
                  <c:v>3.7999999999999999E-2</c:v>
                </c:pt>
                <c:pt idx="2">
                  <c:v>0.16400000000000001</c:v>
                </c:pt>
              </c:numCache>
            </c:numRef>
          </c:val>
          <c:extLst>
            <c:ext xmlns:c16="http://schemas.microsoft.com/office/drawing/2014/chart" uri="{C3380CC4-5D6E-409C-BE32-E72D297353CC}">
              <c16:uniqueId val="{00000008-9618-422A-99E2-4191751F27F0}"/>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solidFill>
            <a:schemeClr val="tx1"/>
          </a:solidFill>
          <a:latin typeface="Arial (Body)"/>
        </a:defRPr>
      </a:pPr>
      <a:endParaRPr lang="zh-TW"/>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9680967142616758E-3"/>
          <c:y val="8.4354014402132693E-2"/>
          <c:w val="0.98646656061728377"/>
          <c:h val="0.80507243702131592"/>
        </c:manualLayout>
      </c:layout>
      <c:barChart>
        <c:barDir val="col"/>
        <c:grouping val="clustered"/>
        <c:varyColors val="0"/>
        <c:ser>
          <c:idx val="0"/>
          <c:order val="0"/>
          <c:tx>
            <c:strRef>
              <c:f>Sheet1!$F$6</c:f>
              <c:strCache>
                <c:ptCount val="1"/>
                <c:pt idx="0">
                  <c:v>QoQ</c:v>
                </c:pt>
              </c:strCache>
            </c:strRef>
          </c:tx>
          <c:spPr>
            <a:solidFill>
              <a:srgbClr val="BAE2E9"/>
            </a:solidFill>
            <a:ln>
              <a:noFill/>
            </a:ln>
            <a:effectLst/>
          </c:spPr>
          <c:invertIfNegative val="0"/>
          <c:dLbls>
            <c:numFmt formatCode="#,##0" sourceLinked="0"/>
            <c:spPr>
              <a:noFill/>
              <a:ln>
                <a:noFill/>
              </a:ln>
              <a:effectLst/>
            </c:spPr>
            <c:txPr>
              <a:bodyPr wrap="square" lIns="38100" tIns="19050" rIns="38100" bIns="19050" anchor="ctr">
                <a:spAutoFit/>
              </a:bodyPr>
              <a:lstStyle/>
              <a:p>
                <a:pPr>
                  <a:defRPr sz="900" b="1">
                    <a:solidFill>
                      <a:schemeClr val="bg2">
                        <a:lumMod val="25000"/>
                      </a:schemeClr>
                    </a:solidFill>
                    <a:latin typeface="Arial" panose="020B0604020202020204" pitchFamily="34" charset="0"/>
                    <a:cs typeface="Arial" panose="020B0604020202020204" pitchFamily="34" charset="0"/>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Sheet1!$E$7:$E$11</c:f>
              <c:strCache>
                <c:ptCount val="5"/>
                <c:pt idx="0">
                  <c:v>Q224</c:v>
                </c:pt>
                <c:pt idx="1">
                  <c:v>Q324</c:v>
                </c:pt>
                <c:pt idx="2">
                  <c:v>Q424</c:v>
                </c:pt>
                <c:pt idx="3">
                  <c:v>Q125</c:v>
                </c:pt>
                <c:pt idx="4">
                  <c:v>Q225</c:v>
                </c:pt>
              </c:strCache>
            </c:strRef>
          </c:cat>
          <c:val>
            <c:numRef>
              <c:f>Sheet1!$F$7:$F$11</c:f>
              <c:numCache>
                <c:formatCode>#,##0</c:formatCode>
                <c:ptCount val="5"/>
                <c:pt idx="0">
                  <c:v>187.72800000000001</c:v>
                </c:pt>
                <c:pt idx="1">
                  <c:v>213.97399999999999</c:v>
                </c:pt>
                <c:pt idx="2">
                  <c:v>255.328</c:v>
                </c:pt>
                <c:pt idx="3">
                  <c:v>219.619</c:v>
                </c:pt>
                <c:pt idx="4">
                  <c:v>262.75</c:v>
                </c:pt>
              </c:numCache>
            </c:numRef>
          </c:val>
          <c:extLst>
            <c:ext xmlns:c16="http://schemas.microsoft.com/office/drawing/2014/chart" uri="{C3380CC4-5D6E-409C-BE32-E72D297353CC}">
              <c16:uniqueId val="{00000000-5754-48A5-A8A7-88A3B074188A}"/>
            </c:ext>
          </c:extLst>
        </c:ser>
        <c:dLbls>
          <c:showLegendKey val="0"/>
          <c:showVal val="0"/>
          <c:showCatName val="0"/>
          <c:showSerName val="0"/>
          <c:showPercent val="0"/>
          <c:showBubbleSize val="0"/>
        </c:dLbls>
        <c:gapWidth val="80"/>
        <c:axId val="333531008"/>
        <c:axId val="333536256"/>
      </c:barChart>
      <c:lineChart>
        <c:grouping val="standard"/>
        <c:varyColors val="0"/>
        <c:ser>
          <c:idx val="1"/>
          <c:order val="1"/>
          <c:tx>
            <c:strRef>
              <c:f>Sheet1!$G$6</c:f>
              <c:strCache>
                <c:ptCount val="1"/>
                <c:pt idx="0">
                  <c:v>YoY Growth % </c:v>
                </c:pt>
              </c:strCache>
            </c:strRef>
          </c:tx>
          <c:spPr>
            <a:ln>
              <a:solidFill>
                <a:srgbClr val="299DC1"/>
              </a:solidFill>
            </a:ln>
          </c:spPr>
          <c:marker>
            <c:symbol val="none"/>
          </c:marker>
          <c:dLbls>
            <c:dLbl>
              <c:idx val="4"/>
              <c:delete val="1"/>
              <c:extLst>
                <c:ext xmlns:c15="http://schemas.microsoft.com/office/drawing/2012/chart" uri="{CE6537A1-D6FC-4f65-9D91-7224C49458BB}"/>
                <c:ext xmlns:c16="http://schemas.microsoft.com/office/drawing/2014/chart" uri="{C3380CC4-5D6E-409C-BE32-E72D297353CC}">
                  <c16:uniqueId val="{00000001-5754-48A5-A8A7-88A3B074188A}"/>
                </c:ext>
              </c:extLst>
            </c:dLbl>
            <c:numFmt formatCode="0%;\(0%\)" sourceLinked="0"/>
            <c:spPr>
              <a:noFill/>
              <a:ln>
                <a:noFill/>
              </a:ln>
              <a:effectLst/>
            </c:spPr>
            <c:txPr>
              <a:bodyPr wrap="square" lIns="38100" tIns="19050" rIns="38100" bIns="19050" anchor="ctr">
                <a:spAutoFit/>
              </a:bodyPr>
              <a:lstStyle/>
              <a:p>
                <a:pPr>
                  <a:defRPr sz="900" b="1" i="1">
                    <a:solidFill>
                      <a:schemeClr val="tx1"/>
                    </a:solidFill>
                  </a:defRPr>
                </a:pPr>
                <a:endParaRPr lang="zh-TW"/>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Sheet1!$E$7:$E$11</c:f>
              <c:strCache>
                <c:ptCount val="5"/>
                <c:pt idx="0">
                  <c:v>Q224</c:v>
                </c:pt>
                <c:pt idx="1">
                  <c:v>Q324</c:v>
                </c:pt>
                <c:pt idx="2">
                  <c:v>Q424</c:v>
                </c:pt>
                <c:pt idx="3">
                  <c:v>Q125</c:v>
                </c:pt>
                <c:pt idx="4">
                  <c:v>Q225</c:v>
                </c:pt>
              </c:strCache>
            </c:strRef>
          </c:cat>
          <c:val>
            <c:numRef>
              <c:f>Sheet1!$G$7:$G$11</c:f>
              <c:numCache>
                <c:formatCode>General</c:formatCode>
                <c:ptCount val="5"/>
                <c:pt idx="4" formatCode="0.00%">
                  <c:v>0.19639011196663314</c:v>
                </c:pt>
              </c:numCache>
            </c:numRef>
          </c:val>
          <c:smooth val="0"/>
          <c:extLst>
            <c:ext xmlns:c16="http://schemas.microsoft.com/office/drawing/2014/chart" uri="{C3380CC4-5D6E-409C-BE32-E72D297353CC}">
              <c16:uniqueId val="{00000002-5754-48A5-A8A7-88A3B074188A}"/>
            </c:ext>
          </c:extLst>
        </c:ser>
        <c:dLbls>
          <c:showLegendKey val="0"/>
          <c:showVal val="0"/>
          <c:showCatName val="0"/>
          <c:showSerName val="0"/>
          <c:showPercent val="0"/>
          <c:showBubbleSize val="0"/>
        </c:dLbls>
        <c:marker val="1"/>
        <c:smooth val="0"/>
        <c:axId val="1677766160"/>
        <c:axId val="170633455"/>
      </c:lineChart>
      <c:catAx>
        <c:axId val="333531008"/>
        <c:scaling>
          <c:orientation val="minMax"/>
        </c:scaling>
        <c:delete val="0"/>
        <c:axPos val="b"/>
        <c:numFmt formatCode="General" sourceLinked="0"/>
        <c:majorTickMark val="out"/>
        <c:minorTickMark val="none"/>
        <c:tickLblPos val="nextTo"/>
        <c:txPr>
          <a:bodyPr rot="0"/>
          <a:lstStyle/>
          <a:p>
            <a:pPr>
              <a:defRPr sz="900">
                <a:latin typeface="Arial" panose="020B0604020202020204" pitchFamily="34" charset="0"/>
                <a:cs typeface="Arial" panose="020B0604020202020204" pitchFamily="34" charset="0"/>
              </a:defRPr>
            </a:pPr>
            <a:endParaRPr lang="zh-TW"/>
          </a:p>
        </c:txPr>
        <c:crossAx val="333536256"/>
        <c:crosses val="autoZero"/>
        <c:auto val="0"/>
        <c:lblAlgn val="ctr"/>
        <c:lblOffset val="100"/>
        <c:noMultiLvlLbl val="1"/>
      </c:catAx>
      <c:valAx>
        <c:axId val="333536256"/>
        <c:scaling>
          <c:orientation val="minMax"/>
          <c:max val="400"/>
          <c:min val="0"/>
        </c:scaling>
        <c:delete val="1"/>
        <c:axPos val="l"/>
        <c:majorGridlines>
          <c:spPr>
            <a:ln>
              <a:noFill/>
            </a:ln>
          </c:spPr>
        </c:majorGridlines>
        <c:numFmt formatCode="#,##0" sourceLinked="0"/>
        <c:majorTickMark val="out"/>
        <c:minorTickMark val="none"/>
        <c:tickLblPos val="nextTo"/>
        <c:crossAx val="333531008"/>
        <c:crosses val="autoZero"/>
        <c:crossBetween val="between"/>
      </c:valAx>
      <c:valAx>
        <c:axId val="170633455"/>
        <c:scaling>
          <c:orientation val="minMax"/>
          <c:max val="2.5"/>
          <c:min val="-3"/>
        </c:scaling>
        <c:delete val="1"/>
        <c:axPos val="r"/>
        <c:numFmt formatCode="General" sourceLinked="1"/>
        <c:majorTickMark val="out"/>
        <c:minorTickMark val="none"/>
        <c:tickLblPos val="nextTo"/>
        <c:crossAx val="1677766160"/>
        <c:crosses val="max"/>
        <c:crossBetween val="between"/>
      </c:valAx>
      <c:catAx>
        <c:axId val="1677766160"/>
        <c:scaling>
          <c:orientation val="minMax"/>
        </c:scaling>
        <c:delete val="1"/>
        <c:axPos val="t"/>
        <c:numFmt formatCode="General" sourceLinked="1"/>
        <c:majorTickMark val="out"/>
        <c:minorTickMark val="none"/>
        <c:tickLblPos val="nextTo"/>
        <c:crossAx val="170633455"/>
        <c:crosses val="max"/>
        <c:auto val="1"/>
        <c:lblAlgn val="ctr"/>
        <c:lblOffset val="100"/>
        <c:noMultiLvlLbl val="1"/>
      </c:catAx>
    </c:plotArea>
    <c:plotVisOnly val="1"/>
    <c:dispBlanksAs val="gap"/>
    <c:showDLblsOverMax val="0"/>
  </c:chart>
  <c:txPr>
    <a:bodyPr/>
    <a:lstStyle/>
    <a:p>
      <a:pPr>
        <a:defRPr sz="700"/>
      </a:pPr>
      <a:endParaRPr lang="zh-TW"/>
    </a:p>
  </c:txPr>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9680967142616758E-3"/>
          <c:y val="8.4354014402132693E-2"/>
          <c:w val="0.98646656061728377"/>
          <c:h val="0.80507243702131592"/>
        </c:manualLayout>
      </c:layout>
      <c:barChart>
        <c:barDir val="col"/>
        <c:grouping val="clustered"/>
        <c:varyColors val="0"/>
        <c:ser>
          <c:idx val="0"/>
          <c:order val="0"/>
          <c:tx>
            <c:strRef>
              <c:f>Sheet1!$F$6</c:f>
              <c:strCache>
                <c:ptCount val="1"/>
                <c:pt idx="0">
                  <c:v>QoQ</c:v>
                </c:pt>
              </c:strCache>
            </c:strRef>
          </c:tx>
          <c:spPr>
            <a:solidFill>
              <a:srgbClr val="BAE2E9"/>
            </a:solidFill>
            <a:ln>
              <a:noFill/>
            </a:ln>
            <a:effectLst/>
          </c:spPr>
          <c:invertIfNegative val="0"/>
          <c:dLbls>
            <c:numFmt formatCode="#,##0" sourceLinked="0"/>
            <c:spPr>
              <a:noFill/>
              <a:ln>
                <a:noFill/>
              </a:ln>
              <a:effectLst/>
            </c:spPr>
            <c:txPr>
              <a:bodyPr wrap="square" lIns="38100" tIns="19050" rIns="38100" bIns="19050" anchor="ctr">
                <a:spAutoFit/>
              </a:bodyPr>
              <a:lstStyle/>
              <a:p>
                <a:pPr>
                  <a:defRPr sz="900" b="1">
                    <a:solidFill>
                      <a:schemeClr val="bg2">
                        <a:lumMod val="25000"/>
                      </a:schemeClr>
                    </a:solidFill>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Sheet1!$E$7:$E$11</c:f>
              <c:strCache>
                <c:ptCount val="5"/>
                <c:pt idx="0">
                  <c:v>Q224</c:v>
                </c:pt>
                <c:pt idx="1">
                  <c:v>Q324</c:v>
                </c:pt>
                <c:pt idx="2">
                  <c:v>Q424</c:v>
                </c:pt>
                <c:pt idx="3">
                  <c:v>Q125</c:v>
                </c:pt>
                <c:pt idx="4">
                  <c:v>Q225</c:v>
                </c:pt>
              </c:strCache>
            </c:strRef>
          </c:cat>
          <c:val>
            <c:numRef>
              <c:f>Sheet1!$F$7:$F$11</c:f>
              <c:numCache>
                <c:formatCode>#,##0</c:formatCode>
                <c:ptCount val="5"/>
                <c:pt idx="0">
                  <c:v>1307.3320000000001</c:v>
                </c:pt>
                <c:pt idx="1">
                  <c:v>1102.077</c:v>
                </c:pt>
                <c:pt idx="2">
                  <c:v>759.95500000000004</c:v>
                </c:pt>
                <c:pt idx="3">
                  <c:v>771.75800000000004</c:v>
                </c:pt>
                <c:pt idx="4">
                  <c:v>974.42200000000003</c:v>
                </c:pt>
              </c:numCache>
            </c:numRef>
          </c:val>
          <c:extLst>
            <c:ext xmlns:c16="http://schemas.microsoft.com/office/drawing/2014/chart" uri="{C3380CC4-5D6E-409C-BE32-E72D297353CC}">
              <c16:uniqueId val="{00000000-89E5-419C-BF36-3713C74A49DF}"/>
            </c:ext>
          </c:extLst>
        </c:ser>
        <c:dLbls>
          <c:showLegendKey val="0"/>
          <c:showVal val="0"/>
          <c:showCatName val="0"/>
          <c:showSerName val="0"/>
          <c:showPercent val="0"/>
          <c:showBubbleSize val="0"/>
        </c:dLbls>
        <c:gapWidth val="80"/>
        <c:axId val="333531008"/>
        <c:axId val="333536256"/>
      </c:barChart>
      <c:lineChart>
        <c:grouping val="standard"/>
        <c:varyColors val="0"/>
        <c:ser>
          <c:idx val="1"/>
          <c:order val="1"/>
          <c:tx>
            <c:strRef>
              <c:f>Sheet1!$G$6</c:f>
              <c:strCache>
                <c:ptCount val="1"/>
                <c:pt idx="0">
                  <c:v>YoY Growth % </c:v>
                </c:pt>
              </c:strCache>
            </c:strRef>
          </c:tx>
          <c:spPr>
            <a:ln>
              <a:solidFill>
                <a:srgbClr val="299DC1"/>
              </a:solidFill>
            </a:ln>
          </c:spPr>
          <c:marker>
            <c:symbol val="none"/>
          </c:marker>
          <c:cat>
            <c:strRef>
              <c:f>Sheet1!$E$7:$E$11</c:f>
              <c:strCache>
                <c:ptCount val="5"/>
                <c:pt idx="0">
                  <c:v>Q224</c:v>
                </c:pt>
                <c:pt idx="1">
                  <c:v>Q324</c:v>
                </c:pt>
                <c:pt idx="2">
                  <c:v>Q424</c:v>
                </c:pt>
                <c:pt idx="3">
                  <c:v>Q125</c:v>
                </c:pt>
                <c:pt idx="4">
                  <c:v>Q225</c:v>
                </c:pt>
              </c:strCache>
            </c:strRef>
          </c:cat>
          <c:val>
            <c:numRef>
              <c:f>Sheet1!$G$7:$G$11</c:f>
              <c:numCache>
                <c:formatCode>General</c:formatCode>
                <c:ptCount val="5"/>
                <c:pt idx="4" formatCode="0.00%">
                  <c:v>0.26260045247344377</c:v>
                </c:pt>
              </c:numCache>
            </c:numRef>
          </c:val>
          <c:smooth val="0"/>
          <c:extLst>
            <c:ext xmlns:c16="http://schemas.microsoft.com/office/drawing/2014/chart" uri="{C3380CC4-5D6E-409C-BE32-E72D297353CC}">
              <c16:uniqueId val="{00000001-89E5-419C-BF36-3713C74A49DF}"/>
            </c:ext>
          </c:extLst>
        </c:ser>
        <c:dLbls>
          <c:showLegendKey val="0"/>
          <c:showVal val="0"/>
          <c:showCatName val="0"/>
          <c:showSerName val="0"/>
          <c:showPercent val="0"/>
          <c:showBubbleSize val="0"/>
        </c:dLbls>
        <c:marker val="1"/>
        <c:smooth val="0"/>
        <c:axId val="1677766160"/>
        <c:axId val="170633455"/>
      </c:lineChart>
      <c:catAx>
        <c:axId val="333531008"/>
        <c:scaling>
          <c:orientation val="minMax"/>
        </c:scaling>
        <c:delete val="0"/>
        <c:axPos val="b"/>
        <c:numFmt formatCode="General" sourceLinked="0"/>
        <c:majorTickMark val="out"/>
        <c:minorTickMark val="none"/>
        <c:tickLblPos val="nextTo"/>
        <c:txPr>
          <a:bodyPr rot="0"/>
          <a:lstStyle/>
          <a:p>
            <a:pPr>
              <a:defRPr sz="900"/>
            </a:pPr>
            <a:endParaRPr lang="zh-TW"/>
          </a:p>
        </c:txPr>
        <c:crossAx val="333536256"/>
        <c:crosses val="autoZero"/>
        <c:auto val="0"/>
        <c:lblAlgn val="ctr"/>
        <c:lblOffset val="100"/>
        <c:noMultiLvlLbl val="1"/>
      </c:catAx>
      <c:valAx>
        <c:axId val="333536256"/>
        <c:scaling>
          <c:orientation val="minMax"/>
          <c:max val="1800"/>
          <c:min val="300"/>
        </c:scaling>
        <c:delete val="1"/>
        <c:axPos val="l"/>
        <c:majorGridlines>
          <c:spPr>
            <a:ln>
              <a:noFill/>
            </a:ln>
          </c:spPr>
        </c:majorGridlines>
        <c:numFmt formatCode="#,##0" sourceLinked="0"/>
        <c:majorTickMark val="out"/>
        <c:minorTickMark val="none"/>
        <c:tickLblPos val="nextTo"/>
        <c:crossAx val="333531008"/>
        <c:crosses val="autoZero"/>
        <c:crossBetween val="between"/>
      </c:valAx>
      <c:valAx>
        <c:axId val="170633455"/>
        <c:scaling>
          <c:orientation val="minMax"/>
          <c:max val="3.3"/>
          <c:min val="-3"/>
        </c:scaling>
        <c:delete val="1"/>
        <c:axPos val="r"/>
        <c:numFmt formatCode="General" sourceLinked="1"/>
        <c:majorTickMark val="out"/>
        <c:minorTickMark val="none"/>
        <c:tickLblPos val="nextTo"/>
        <c:crossAx val="1677766160"/>
        <c:crosses val="max"/>
        <c:crossBetween val="between"/>
      </c:valAx>
      <c:catAx>
        <c:axId val="1677766160"/>
        <c:scaling>
          <c:orientation val="minMax"/>
        </c:scaling>
        <c:delete val="1"/>
        <c:axPos val="t"/>
        <c:numFmt formatCode="General" sourceLinked="1"/>
        <c:majorTickMark val="out"/>
        <c:minorTickMark val="none"/>
        <c:tickLblPos val="nextTo"/>
        <c:crossAx val="170633455"/>
        <c:crosses val="max"/>
        <c:auto val="1"/>
        <c:lblAlgn val="ctr"/>
        <c:lblOffset val="100"/>
        <c:noMultiLvlLbl val="1"/>
      </c:catAx>
      <c:spPr>
        <a:noFill/>
        <a:ln>
          <a:noFill/>
        </a:ln>
      </c:spPr>
    </c:plotArea>
    <c:plotVisOnly val="1"/>
    <c:dispBlanksAs val="gap"/>
    <c:showDLblsOverMax val="0"/>
  </c:chart>
  <c:txPr>
    <a:bodyPr/>
    <a:lstStyle/>
    <a:p>
      <a:pPr>
        <a:defRPr sz="700"/>
      </a:pPr>
      <a:endParaRPr lang="zh-TW"/>
    </a:p>
  </c:txPr>
  <c:externalData r:id="rId2">
    <c:autoUpdate val="0"/>
  </c:externalData>
  <c:userShapes r:id="rId3"/>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968197274309783E-3"/>
          <c:y val="8.4354186917882698E-2"/>
          <c:w val="0.98646656061728377"/>
          <c:h val="0.80507243702131592"/>
        </c:manualLayout>
      </c:layout>
      <c:barChart>
        <c:barDir val="col"/>
        <c:grouping val="clustered"/>
        <c:varyColors val="0"/>
        <c:ser>
          <c:idx val="0"/>
          <c:order val="0"/>
          <c:tx>
            <c:strRef>
              <c:f>Sheet1!$F$6</c:f>
              <c:strCache>
                <c:ptCount val="1"/>
                <c:pt idx="0">
                  <c:v>QoQ Revenue</c:v>
                </c:pt>
              </c:strCache>
            </c:strRef>
          </c:tx>
          <c:spPr>
            <a:solidFill>
              <a:srgbClr val="BAE2E9"/>
            </a:solidFill>
            <a:ln>
              <a:noFill/>
            </a:ln>
            <a:effectLst/>
          </c:spPr>
          <c:invertIfNegative val="0"/>
          <c:dPt>
            <c:idx val="2"/>
            <c:invertIfNegative val="0"/>
            <c:bubble3D val="0"/>
            <c:extLst>
              <c:ext xmlns:c16="http://schemas.microsoft.com/office/drawing/2014/chart" uri="{C3380CC4-5D6E-409C-BE32-E72D297353CC}">
                <c16:uniqueId val="{00000000-29A8-45CF-93CB-A21709BD5DFC}"/>
              </c:ext>
            </c:extLst>
          </c:dPt>
          <c:dLbls>
            <c:dLbl>
              <c:idx val="3"/>
              <c:tx>
                <c:rich>
                  <a:bodyPr/>
                  <a:lstStyle/>
                  <a:p>
                    <a:fld id="{3DDFC0D9-C1BC-4A7F-9438-9EE8F7FB7290}" type="VALUE">
                      <a:rPr lang="en-US" altLang="zh-TW" smtClean="0"/>
                      <a:pPr/>
                      <a:t>[值]</a:t>
                    </a:fld>
                    <a:endParaRPr lang="zh-TW" alt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9A8-45CF-93CB-A21709BD5DFC}"/>
                </c:ext>
              </c:extLst>
            </c:dLbl>
            <c:numFmt formatCode="#,##0" sourceLinked="0"/>
            <c:spPr>
              <a:noFill/>
              <a:ln>
                <a:noFill/>
              </a:ln>
              <a:effectLst/>
            </c:spPr>
            <c:txPr>
              <a:bodyPr wrap="square" lIns="38100" tIns="19050" rIns="38100" bIns="19050" anchor="ctr">
                <a:spAutoFit/>
              </a:bodyPr>
              <a:lstStyle/>
              <a:p>
                <a:pPr>
                  <a:defRPr sz="900" b="1">
                    <a:solidFill>
                      <a:schemeClr val="bg2">
                        <a:lumMod val="25000"/>
                      </a:schemeClr>
                    </a:solidFill>
                    <a:latin typeface="Arial" panose="020B0604020202020204" pitchFamily="34" charset="0"/>
                    <a:cs typeface="Arial" panose="020B0604020202020204" pitchFamily="34" charset="0"/>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Sheet1!$E$7:$E$11</c:f>
              <c:strCache>
                <c:ptCount val="5"/>
                <c:pt idx="0">
                  <c:v>Q224</c:v>
                </c:pt>
                <c:pt idx="1">
                  <c:v>Q324</c:v>
                </c:pt>
                <c:pt idx="2">
                  <c:v>Q424</c:v>
                </c:pt>
                <c:pt idx="3">
                  <c:v>Q125</c:v>
                </c:pt>
                <c:pt idx="4">
                  <c:v>Q225</c:v>
                </c:pt>
              </c:strCache>
            </c:strRef>
          </c:cat>
          <c:val>
            <c:numRef>
              <c:f>Sheet1!$F$7:$F$11</c:f>
              <c:numCache>
                <c:formatCode>#,##0</c:formatCode>
                <c:ptCount val="5"/>
                <c:pt idx="0">
                  <c:v>1924.25</c:v>
                </c:pt>
                <c:pt idx="1">
                  <c:v>1976.8040000000001</c:v>
                </c:pt>
                <c:pt idx="2">
                  <c:v>1921.0039999999999</c:v>
                </c:pt>
                <c:pt idx="3">
                  <c:v>2116.3319999999999</c:v>
                </c:pt>
                <c:pt idx="4">
                  <c:v>2163.4699999999998</c:v>
                </c:pt>
              </c:numCache>
            </c:numRef>
          </c:val>
          <c:extLst>
            <c:ext xmlns:c16="http://schemas.microsoft.com/office/drawing/2014/chart" uri="{C3380CC4-5D6E-409C-BE32-E72D297353CC}">
              <c16:uniqueId val="{00000002-29A8-45CF-93CB-A21709BD5DFC}"/>
            </c:ext>
          </c:extLst>
        </c:ser>
        <c:dLbls>
          <c:showLegendKey val="0"/>
          <c:showVal val="0"/>
          <c:showCatName val="0"/>
          <c:showSerName val="0"/>
          <c:showPercent val="0"/>
          <c:showBubbleSize val="0"/>
        </c:dLbls>
        <c:gapWidth val="80"/>
        <c:axId val="333531008"/>
        <c:axId val="333536256"/>
      </c:barChart>
      <c:lineChart>
        <c:grouping val="standard"/>
        <c:varyColors val="0"/>
        <c:ser>
          <c:idx val="1"/>
          <c:order val="1"/>
          <c:tx>
            <c:strRef>
              <c:f>Sheet1!$G$6</c:f>
              <c:strCache>
                <c:ptCount val="1"/>
                <c:pt idx="0">
                  <c:v>YoY Growth % </c:v>
                </c:pt>
              </c:strCache>
            </c:strRef>
          </c:tx>
          <c:spPr>
            <a:ln>
              <a:solidFill>
                <a:srgbClr val="299DC1"/>
              </a:solidFill>
            </a:ln>
          </c:spPr>
          <c:marker>
            <c:symbol val="none"/>
          </c:marker>
          <c:dLbls>
            <c:dLbl>
              <c:idx val="4"/>
              <c:delete val="1"/>
              <c:extLst>
                <c:ext xmlns:c15="http://schemas.microsoft.com/office/drawing/2012/chart" uri="{CE6537A1-D6FC-4f65-9D91-7224C49458BB}"/>
                <c:ext xmlns:c16="http://schemas.microsoft.com/office/drawing/2014/chart" uri="{C3380CC4-5D6E-409C-BE32-E72D297353CC}">
                  <c16:uniqueId val="{00000003-29A8-45CF-93CB-A21709BD5DFC}"/>
                </c:ext>
              </c:extLst>
            </c:dLbl>
            <c:dLbl>
              <c:idx val="5"/>
              <c:layout>
                <c:manualLayout>
                  <c:x val="-4.5452771306298261E-2"/>
                  <c:y val="-0.13377270075572589"/>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9A8-45CF-93CB-A21709BD5DFC}"/>
                </c:ext>
              </c:extLst>
            </c:dLbl>
            <c:spPr>
              <a:noFill/>
              <a:ln>
                <a:noFill/>
              </a:ln>
              <a:effectLst/>
            </c:spPr>
            <c:txPr>
              <a:bodyPr wrap="square" lIns="38100" tIns="19050" rIns="38100" bIns="19050" anchor="ctr">
                <a:spAutoFit/>
              </a:bodyPr>
              <a:lstStyle/>
              <a:p>
                <a:pPr>
                  <a:defRPr sz="900" b="1" i="1">
                    <a:solidFill>
                      <a:schemeClr val="tx1"/>
                    </a:solidFill>
                  </a:defRPr>
                </a:pPr>
                <a:endParaRPr lang="zh-TW"/>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Sheet1!$E$7:$E$11</c:f>
              <c:strCache>
                <c:ptCount val="5"/>
                <c:pt idx="0">
                  <c:v>Q224</c:v>
                </c:pt>
                <c:pt idx="1">
                  <c:v>Q324</c:v>
                </c:pt>
                <c:pt idx="2">
                  <c:v>Q424</c:v>
                </c:pt>
                <c:pt idx="3">
                  <c:v>Q125</c:v>
                </c:pt>
                <c:pt idx="4">
                  <c:v>Q225</c:v>
                </c:pt>
              </c:strCache>
            </c:strRef>
          </c:cat>
          <c:val>
            <c:numRef>
              <c:f>Sheet1!$G$7:$G$11</c:f>
              <c:numCache>
                <c:formatCode>General</c:formatCode>
                <c:ptCount val="5"/>
              </c:numCache>
            </c:numRef>
          </c:val>
          <c:smooth val="0"/>
          <c:extLst>
            <c:ext xmlns:c16="http://schemas.microsoft.com/office/drawing/2014/chart" uri="{C3380CC4-5D6E-409C-BE32-E72D297353CC}">
              <c16:uniqueId val="{00000005-29A8-45CF-93CB-A21709BD5DFC}"/>
            </c:ext>
          </c:extLst>
        </c:ser>
        <c:dLbls>
          <c:showLegendKey val="0"/>
          <c:showVal val="0"/>
          <c:showCatName val="0"/>
          <c:showSerName val="0"/>
          <c:showPercent val="0"/>
          <c:showBubbleSize val="0"/>
        </c:dLbls>
        <c:marker val="1"/>
        <c:smooth val="0"/>
        <c:axId val="1677766160"/>
        <c:axId val="170633455"/>
      </c:lineChart>
      <c:catAx>
        <c:axId val="333531008"/>
        <c:scaling>
          <c:orientation val="minMax"/>
        </c:scaling>
        <c:delete val="0"/>
        <c:axPos val="b"/>
        <c:numFmt formatCode="General" sourceLinked="0"/>
        <c:majorTickMark val="out"/>
        <c:minorTickMark val="none"/>
        <c:tickLblPos val="nextTo"/>
        <c:txPr>
          <a:bodyPr rot="0"/>
          <a:lstStyle/>
          <a:p>
            <a:pPr>
              <a:defRPr sz="900">
                <a:latin typeface="Arial" panose="020B0604020202020204" pitchFamily="34" charset="0"/>
                <a:cs typeface="Arial" panose="020B0604020202020204" pitchFamily="34" charset="0"/>
              </a:defRPr>
            </a:pPr>
            <a:endParaRPr lang="zh-TW"/>
          </a:p>
        </c:txPr>
        <c:crossAx val="333536256"/>
        <c:crosses val="autoZero"/>
        <c:auto val="0"/>
        <c:lblAlgn val="ctr"/>
        <c:lblOffset val="100"/>
        <c:noMultiLvlLbl val="1"/>
      </c:catAx>
      <c:valAx>
        <c:axId val="333536256"/>
        <c:scaling>
          <c:orientation val="minMax"/>
          <c:max val="2500"/>
          <c:min val="1500"/>
        </c:scaling>
        <c:delete val="1"/>
        <c:axPos val="l"/>
        <c:majorGridlines>
          <c:spPr>
            <a:ln>
              <a:noFill/>
            </a:ln>
          </c:spPr>
        </c:majorGridlines>
        <c:numFmt formatCode="#,##0" sourceLinked="0"/>
        <c:majorTickMark val="out"/>
        <c:minorTickMark val="none"/>
        <c:tickLblPos val="nextTo"/>
        <c:crossAx val="333531008"/>
        <c:crosses val="autoZero"/>
        <c:crossBetween val="between"/>
      </c:valAx>
      <c:valAx>
        <c:axId val="170633455"/>
        <c:scaling>
          <c:orientation val="minMax"/>
          <c:max val="0.9"/>
          <c:min val="-0.70000000000000007"/>
        </c:scaling>
        <c:delete val="1"/>
        <c:axPos val="r"/>
        <c:numFmt formatCode="General" sourceLinked="1"/>
        <c:majorTickMark val="out"/>
        <c:minorTickMark val="none"/>
        <c:tickLblPos val="nextTo"/>
        <c:crossAx val="1677766160"/>
        <c:crosses val="max"/>
        <c:crossBetween val="between"/>
      </c:valAx>
      <c:catAx>
        <c:axId val="1677766160"/>
        <c:scaling>
          <c:orientation val="minMax"/>
        </c:scaling>
        <c:delete val="1"/>
        <c:axPos val="t"/>
        <c:numFmt formatCode="General" sourceLinked="1"/>
        <c:majorTickMark val="out"/>
        <c:minorTickMark val="none"/>
        <c:tickLblPos val="nextTo"/>
        <c:crossAx val="170633455"/>
        <c:crosses val="max"/>
        <c:auto val="1"/>
        <c:lblAlgn val="ctr"/>
        <c:lblOffset val="100"/>
        <c:noMultiLvlLbl val="1"/>
      </c:catAx>
    </c:plotArea>
    <c:plotVisOnly val="1"/>
    <c:dispBlanksAs val="gap"/>
    <c:showDLblsOverMax val="0"/>
  </c:chart>
  <c:txPr>
    <a:bodyPr/>
    <a:lstStyle/>
    <a:p>
      <a:pPr>
        <a:defRPr sz="700"/>
      </a:pPr>
      <a:endParaRPr lang="zh-TW"/>
    </a:p>
  </c:txPr>
  <c:externalData r:id="rId2">
    <c:autoUpdate val="0"/>
  </c:externalData>
  <c:userShapes r:id="rId3"/>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Sheet1!$A$2:$A$9</cx:f>
        <cx:lvl ptCount="8">
          <cx:pt idx="0">GWC</cx:pt>
          <cx:pt idx="1">AWSC</cx:pt>
          <cx:pt idx="2">TSC</cx:pt>
          <cx:pt idx="3">Actron</cx:pt>
          <cx:pt idx="4">Billion Electric</cx:pt>
          <cx:pt idx="5">Sum</cx:pt>
          <cx:pt idx="7">SAS</cx:pt>
        </cx:lvl>
      </cx:strDim>
      <cx:numDim type="val">
        <cx:f>Sheet1!$B$2:$B$9</cx:f>
        <cx:lvl ptCount="8" formatCode="#,##0_);!(#,##0!);#,##0_);@_)">
          <cx:pt idx="0">78498.768127999996</cx:pt>
          <cx:pt idx="1">5760.0690000000004</cx:pt>
          <cx:pt idx="2">9246.0762030000005</cx:pt>
          <cx:pt idx="3">3421.8497342317733</cx:pt>
          <cx:pt idx="4">436.48036004043007</cx:pt>
          <cx:pt idx="5">97363.243425272201</cx:pt>
          <cx:pt idx="7">67007.662529499998</cx:pt>
        </cx:lvl>
      </cx:numDim>
    </cx:data>
  </cx:chartData>
  <cx:chart>
    <cx:plotArea>
      <cx:plotAreaRegion>
        <cx:plotSurface>
          <cx:spPr>
            <a:ln>
              <a:noFill/>
            </a:ln>
          </cx:spPr>
        </cx:plotSurface>
        <cx:series layoutId="waterfall" uniqueId="{3DC13E3D-9E6D-4BCD-9B1B-6966D16ECB40}">
          <cx:tx>
            <cx:txData>
              <cx:f>Sheet1!$B$1</cx:f>
              <cx:v>Series1</cx:v>
            </cx:txData>
          </cx:tx>
          <cx:spPr>
            <a:ln w="9525">
              <a:noFill/>
            </a:ln>
            <a:effectLst/>
          </cx:spPr>
          <cx:dataPt idx="0">
            <cx:spPr>
              <a:solidFill>
                <a:srgbClr val="A5DAE3"/>
              </a:solidFill>
            </cx:spPr>
          </cx:dataPt>
          <cx:dataPt idx="1">
            <cx:spPr>
              <a:solidFill>
                <a:srgbClr val="7CC9D6"/>
              </a:solidFill>
            </cx:spPr>
          </cx:dataPt>
          <cx:dataPt idx="2">
            <cx:spPr>
              <a:solidFill>
                <a:srgbClr val="50B7C8"/>
              </a:solidFill>
            </cx:spPr>
          </cx:dataPt>
          <cx:dataPt idx="3">
            <cx:spPr>
              <a:solidFill>
                <a:srgbClr val="3598A9"/>
              </a:solidFill>
            </cx:spPr>
          </cx:dataPt>
          <cx:dataPt idx="5">
            <cx:spPr>
              <a:solidFill>
                <a:srgbClr val="F4E588"/>
              </a:solidFill>
            </cx:spPr>
          </cx:dataPt>
          <cx:dataPt idx="7">
            <cx:spPr>
              <a:solidFill>
                <a:srgbClr val="EFC58D"/>
              </a:solidFill>
            </cx:spPr>
          </cx:dataPt>
          <cx:dataLabels pos="outEnd">
            <cx:txPr>
              <a:bodyPr spcFirstLastPara="1" vertOverflow="ellipsis" horzOverflow="overflow" wrap="square" lIns="0" tIns="0" rIns="0" bIns="0" anchor="ctr" anchorCtr="1"/>
              <a:lstStyle/>
              <a:p>
                <a:pPr algn="ctr" rtl="0">
                  <a:defRPr b="1">
                    <a:solidFill>
                      <a:schemeClr val="bg2">
                        <a:lumMod val="25000"/>
                      </a:schemeClr>
                    </a:solidFill>
                  </a:defRPr>
                </a:pPr>
                <a:endParaRPr lang="en-US" altLang="zh-CN" sz="1197" b="1" i="0" u="none" strike="noStrike" baseline="0">
                  <a:solidFill>
                    <a:schemeClr val="bg2">
                      <a:lumMod val="25000"/>
                    </a:schemeClr>
                  </a:solidFill>
                  <a:latin typeface="Arial"/>
                </a:endParaRPr>
              </a:p>
            </cx:txPr>
            <cx:visibility seriesName="0" categoryName="0" value="1"/>
          </cx:dataLabels>
          <cx:dataId val="0"/>
          <cx:layoutPr>
            <cx:subtotals>
              <cx:idx val="0"/>
              <cx:idx val="5"/>
              <cx:idx val="7"/>
            </cx:subtotals>
          </cx:layoutPr>
        </cx:series>
      </cx:plotAreaRegion>
      <cx:axis id="0">
        <cx:catScaling gapWidth="0.300000012"/>
        <cx:tickLabels/>
        <cx:txPr>
          <a:bodyPr spcFirstLastPara="1" vertOverflow="ellipsis" horzOverflow="overflow" wrap="square" lIns="0" tIns="0" rIns="0" bIns="0" anchor="ctr" anchorCtr="1"/>
          <a:lstStyle/>
          <a:p>
            <a:pPr algn="ctr" rtl="0">
              <a:defRPr sz="1050" b="1">
                <a:solidFill>
                  <a:schemeClr val="bg2">
                    <a:lumMod val="25000"/>
                  </a:schemeClr>
                </a:solidFill>
              </a:defRPr>
            </a:pPr>
            <a:endParaRPr lang="en-US" altLang="zh-CN" sz="1050" b="1" i="0" u="none" strike="noStrike" baseline="0">
              <a:solidFill>
                <a:schemeClr val="bg2">
                  <a:lumMod val="25000"/>
                </a:schemeClr>
              </a:solidFill>
              <a:latin typeface="Arial"/>
            </a:endParaRPr>
          </a:p>
        </cx:txPr>
      </cx:axis>
      <cx:axis id="1" hidden="1">
        <cx:valScaling/>
        <cx:tickLabels/>
        <cx:spPr>
          <a:ln>
            <a:noFill/>
          </a:ln>
        </cx:spPr>
        <cx:txPr>
          <a:bodyPr spcFirstLastPara="1" vertOverflow="ellipsis" horzOverflow="overflow" wrap="square" lIns="0" tIns="0" rIns="0" bIns="0" anchor="ctr" anchorCtr="1"/>
          <a:lstStyle/>
          <a:p>
            <a:pPr algn="ctr" rtl="0">
              <a:defRPr>
                <a:noFill/>
              </a:defRPr>
            </a:pPr>
            <a:endParaRPr lang="en-US" altLang="zh-CN" sz="1197" b="0" i="0" u="none" strike="noStrike" baseline="0">
              <a:noFill/>
              <a:latin typeface="Arial"/>
            </a:endParaRPr>
          </a:p>
        </cx:txPr>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0.008</cdr:x>
      <cdr:y>0.01333</cdr:y>
    </cdr:from>
    <cdr:to>
      <cdr:x>0.008</cdr:x>
      <cdr:y>0.01333</cdr:y>
    </cdr:to>
    <cdr:sp macro="" textlink="">
      <cdr:nvSpPr>
        <cdr:cNvPr id="2" name="#UpSlide#ChartHasBeenCopiedWithUpSlideActive#" hidden="1">
          <a:extLst xmlns:a="http://schemas.openxmlformats.org/drawingml/2006/main">
            <a:ext uri="{FF2B5EF4-FFF2-40B4-BE49-F238E27FC236}">
              <a16:creationId xmlns:a16="http://schemas.microsoft.com/office/drawing/2014/main" id="{FE3D8DB8-D6EF-3033-6B40-36D62268C7F3}"/>
            </a:ext>
          </a:extLst>
        </cdr:cNvPr>
        <cdr:cNvSpPr/>
      </cdr:nvSpPr>
      <cdr:spPr>
        <a:xfrm xmlns:a="http://schemas.openxmlformats.org/drawingml/2006/main">
          <a:off x="50800" y="50800"/>
          <a:ext cx="0" cy="0"/>
        </a:xfrm>
        <a:prstGeom xmlns:a="http://schemas.openxmlformats.org/drawingml/2006/main" prst="rect">
          <a:avLst/>
        </a:prstGeom>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10.xml><?xml version="1.0" encoding="utf-8"?>
<c:userShapes xmlns:c="http://schemas.openxmlformats.org/drawingml/2006/chart">
  <cdr:relSizeAnchor xmlns:cdr="http://schemas.openxmlformats.org/drawingml/2006/chartDrawing">
    <cdr:from>
      <cdr:x>0.73609</cdr:x>
      <cdr:y>0.0136</cdr:y>
    </cdr:from>
    <cdr:to>
      <cdr:x>0.988</cdr:x>
      <cdr:y>0.90198</cdr:y>
    </cdr:to>
    <cdr:sp macro="" textlink="">
      <cdr:nvSpPr>
        <cdr:cNvPr id="4" name="Rectangle 3">
          <a:extLst xmlns:a="http://schemas.openxmlformats.org/drawingml/2006/main">
            <a:ext uri="{FF2B5EF4-FFF2-40B4-BE49-F238E27FC236}">
              <a16:creationId xmlns:a16="http://schemas.microsoft.com/office/drawing/2014/main" id="{BB8F5D71-6114-FE14-FD95-5216921D3CC4}"/>
            </a:ext>
          </a:extLst>
        </cdr:cNvPr>
        <cdr:cNvSpPr/>
      </cdr:nvSpPr>
      <cdr:spPr>
        <a:xfrm xmlns:a="http://schemas.openxmlformats.org/drawingml/2006/main">
          <a:off x="3115876" y="40196"/>
          <a:ext cx="1066349" cy="2625688"/>
        </a:xfrm>
        <a:prstGeom xmlns:a="http://schemas.openxmlformats.org/drawingml/2006/main" prst="rect">
          <a:avLst/>
        </a:prstGeom>
        <a:noFill xmlns:a="http://schemas.openxmlformats.org/drawingml/2006/main"/>
        <a:ln xmlns:a="http://schemas.openxmlformats.org/drawingml/2006/main" w="19050">
          <a:solidFill>
            <a:srgbClr val="C00000"/>
          </a:solidFill>
          <a:prstDash val="dash"/>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b="1" dirty="0"/>
        </a:p>
      </cdr:txBody>
    </cdr:sp>
  </cdr:relSizeAnchor>
  <cdr:relSizeAnchor xmlns:cdr="http://schemas.openxmlformats.org/drawingml/2006/chartDrawing">
    <cdr:from>
      <cdr:x>0.01111</cdr:x>
      <cdr:y>0.01852</cdr:y>
    </cdr:from>
    <cdr:to>
      <cdr:x>0.01111</cdr:x>
      <cdr:y>0.01852</cdr:y>
    </cdr:to>
    <cdr:sp macro="" textlink="">
      <cdr:nvSpPr>
        <cdr:cNvPr id="2" name="#UpSlide#ChartHasBeenCopiedWithUpSlideActive#" hidden="1"/>
        <cdr:cNvSpPr/>
      </cdr:nvSpPr>
      <cdr:spPr bwMode="auto">
        <a:xfrm xmlns:a="http://schemas.openxmlformats.org/drawingml/2006/main">
          <a:off x="50800" y="50800"/>
          <a:ext cx="0" cy="0"/>
        </a:xfrm>
        <a:prstGeom xmlns:a="http://schemas.openxmlformats.org/drawingml/2006/main" prst="rect">
          <a:avLst/>
        </a:prstGeom>
        <a:solidFill xmlns:a="http://schemas.openxmlformats.org/drawingml/2006/main">
          <a:schemeClr val="accent2">
            <a:lumMod val="40000"/>
            <a:lumOff val="60000"/>
          </a:schemeClr>
        </a:solidFill>
        <a:ln xmlns:a="http://schemas.openxmlformats.org/drawingml/2006/main" w="12700" cap="flat" cmpd="sng" algn="ctr">
          <a:solidFill>
            <a:schemeClr val="accent2"/>
          </a:solidFill>
          <a:prstDash val="solid"/>
          <a:round/>
          <a:headEnd type="none" w="med" len="med"/>
          <a:tailEnd type="none" w="med" len="med"/>
        </a:ln>
        <a:effectLst xmlns:a="http://schemas.openxmlformats.org/drawingml/2006/main"/>
      </cdr:spPr>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0.01111</cdr:x>
      <cdr:y>0.01852</cdr:y>
    </cdr:from>
    <cdr:to>
      <cdr:x>0.01111</cdr:x>
      <cdr:y>0.01852</cdr:y>
    </cdr:to>
    <cdr:sp macro="" textlink="">
      <cdr:nvSpPr>
        <cdr:cNvPr id="3" name="UpSlideExportSave" hidden="1"/>
        <cdr:cNvSpPr/>
      </cdr:nvSpPr>
      <cdr:spPr bwMode="auto">
        <a:xfrm xmlns:a="http://schemas.openxmlformats.org/drawingml/2006/main">
          <a:off x="50800" y="50800"/>
          <a:ext cx="0" cy="0"/>
        </a:xfrm>
        <a:prstGeom xmlns:a="http://schemas.openxmlformats.org/drawingml/2006/main" prst="rect">
          <a:avLst/>
        </a:prstGeom>
        <a:noFill xmlns:a="http://schemas.openxmlformats.org/drawingml/2006/main"/>
        <a:ln xmlns:a="http://schemas.openxmlformats.org/drawingml/2006/main" w="12700" cap="flat" cmpd="sng" algn="ctr">
          <a:noFill/>
          <a:prstDash val="solid"/>
          <a:round/>
          <a:headEnd type="none" w="med" len="med"/>
          <a:tailEnd type="none" w="med" len="med"/>
        </a:ln>
        <a:effectLst xmlns:a="http://schemas.openxmlformats.org/drawingml/2006/main"/>
        <a:extLst xmlns:a="http://schemas.openxmlformats.org/drawingml/2006/main">
          <a:ext uri="{909E8E84-426E-40DD-AFC4-6F175D3DCCD1}">
            <a14:hiddenFill xmlns:a14="http://schemas.microsoft.com/office/drawing/2010/main">
              <a:solidFill>
                <a:schemeClr val="accent2">
                  <a:lumMod val="40000"/>
                  <a:lumOff val="60000"/>
                </a:schemeClr>
              </a:solidFill>
            </a14:hiddenFill>
          </a:ext>
          <a:ext uri="{91240B29-F687-4F45-9708-019B960494DF}">
            <a14:hiddenLine xmlns:a14="http://schemas.microsoft.com/office/drawing/2010/main" w="12700" cap="flat" cmpd="sng" algn="ctr">
              <a:solidFill>
                <a:schemeClr val="accent2"/>
              </a:solidFill>
              <a:prstDash val="solid"/>
              <a:round/>
              <a:headEnd type="none" w="med" len="med"/>
              <a:tailEnd type="none" w="med" len="med"/>
            </a14:hiddenLine>
          </a:ext>
        </a:extLst>
      </cdr:spPr>
      <cdr:txBody>
        <a:bodyPr xmlns:a="http://schemas.openxmlformats.org/drawingml/2006/main" vertOverflow="clip"/>
        <a:lstStyle xmlns:a="http://schemas.openxmlformats.org/drawingml/2006/main"/>
        <a:p xmlns:a="http://schemas.openxmlformats.org/drawingml/2006/main">
          <a:endParaRPr lang="en-US" dirty="0"/>
        </a:p>
      </cdr:txBody>
    </cdr:sp>
  </cdr:relSizeAnchor>
</c:userShapes>
</file>

<file path=ppt/drawings/drawing11.xml><?xml version="1.0" encoding="utf-8"?>
<c:userShapes xmlns:c="http://schemas.openxmlformats.org/drawingml/2006/chart">
  <cdr:relSizeAnchor xmlns:cdr="http://schemas.openxmlformats.org/drawingml/2006/chartDrawing">
    <cdr:from>
      <cdr:x>0.01111</cdr:x>
      <cdr:y>0.01852</cdr:y>
    </cdr:from>
    <cdr:to>
      <cdr:x>0.01111</cdr:x>
      <cdr:y>0.01852</cdr:y>
    </cdr:to>
    <cdr:sp macro="" textlink="">
      <cdr:nvSpPr>
        <cdr:cNvPr id="2" name="#UpSlide#ChartHasBeenCopiedWithUpSlideActive#" hidden="1"/>
        <cdr:cNvSpPr/>
      </cdr:nvSpPr>
      <cdr:spPr bwMode="auto">
        <a:xfrm xmlns:a="http://schemas.openxmlformats.org/drawingml/2006/main">
          <a:off x="50800" y="50800"/>
          <a:ext cx="0" cy="0"/>
        </a:xfrm>
        <a:prstGeom xmlns:a="http://schemas.openxmlformats.org/drawingml/2006/main" prst="rect">
          <a:avLst/>
        </a:prstGeom>
        <a:solidFill xmlns:a="http://schemas.openxmlformats.org/drawingml/2006/main">
          <a:schemeClr val="accent2">
            <a:lumMod val="40000"/>
            <a:lumOff val="60000"/>
          </a:schemeClr>
        </a:solidFill>
        <a:ln xmlns:a="http://schemas.openxmlformats.org/drawingml/2006/main" w="12700" cap="flat" cmpd="sng" algn="ctr">
          <a:solidFill>
            <a:schemeClr val="accent2"/>
          </a:solidFill>
          <a:prstDash val="solid"/>
          <a:round/>
          <a:headEnd type="none" w="med" len="med"/>
          <a:tailEnd type="none" w="med" len="med"/>
        </a:ln>
        <a:effectLst xmlns:a="http://schemas.openxmlformats.org/drawingml/2006/main"/>
      </cdr:spPr>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0.01111</cdr:x>
      <cdr:y>0.01852</cdr:y>
    </cdr:from>
    <cdr:to>
      <cdr:x>0.01111</cdr:x>
      <cdr:y>0.01852</cdr:y>
    </cdr:to>
    <cdr:sp macro="" textlink="">
      <cdr:nvSpPr>
        <cdr:cNvPr id="3" name="UpSlideExportSave" hidden="1"/>
        <cdr:cNvSpPr/>
      </cdr:nvSpPr>
      <cdr:spPr bwMode="auto">
        <a:xfrm xmlns:a="http://schemas.openxmlformats.org/drawingml/2006/main">
          <a:off x="50800" y="50800"/>
          <a:ext cx="0" cy="0"/>
        </a:xfrm>
        <a:prstGeom xmlns:a="http://schemas.openxmlformats.org/drawingml/2006/main" prst="rect">
          <a:avLst/>
        </a:prstGeom>
        <a:noFill xmlns:a="http://schemas.openxmlformats.org/drawingml/2006/main"/>
        <a:ln xmlns:a="http://schemas.openxmlformats.org/drawingml/2006/main" w="12700" cap="flat" cmpd="sng" algn="ctr">
          <a:noFill/>
          <a:prstDash val="solid"/>
          <a:round/>
          <a:headEnd type="none" w="med" len="med"/>
          <a:tailEnd type="none" w="med" len="med"/>
        </a:ln>
        <a:effectLst xmlns:a="http://schemas.openxmlformats.org/drawingml/2006/main"/>
        <a:extLst xmlns:a="http://schemas.openxmlformats.org/drawingml/2006/main">
          <a:ext uri="{909E8E84-426E-40DD-AFC4-6F175D3DCCD1}">
            <a14:hiddenFill xmlns:a14="http://schemas.microsoft.com/office/drawing/2010/main">
              <a:solidFill>
                <a:schemeClr val="accent2">
                  <a:lumMod val="40000"/>
                  <a:lumOff val="60000"/>
                </a:schemeClr>
              </a:solidFill>
            </a14:hiddenFill>
          </a:ext>
          <a:ext uri="{91240B29-F687-4F45-9708-019B960494DF}">
            <a14:hiddenLine xmlns:a14="http://schemas.microsoft.com/office/drawing/2010/main" w="12700" cap="flat" cmpd="sng" algn="ctr">
              <a:solidFill>
                <a:schemeClr val="accent2"/>
              </a:solidFill>
              <a:prstDash val="solid"/>
              <a:round/>
              <a:headEnd type="none" w="med" len="med"/>
              <a:tailEnd type="none" w="med" len="med"/>
            </a14:hiddenLine>
          </a:ext>
        </a:extLst>
      </cdr:spPr>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12.xml><?xml version="1.0" encoding="utf-8"?>
<c:userShapes xmlns:c="http://schemas.openxmlformats.org/drawingml/2006/chart">
  <cdr:relSizeAnchor xmlns:cdr="http://schemas.openxmlformats.org/drawingml/2006/chartDrawing">
    <cdr:from>
      <cdr:x>0.79716</cdr:x>
      <cdr:y>0.41501</cdr:y>
    </cdr:from>
    <cdr:to>
      <cdr:x>0.84015</cdr:x>
      <cdr:y>0.42503</cdr:y>
    </cdr:to>
    <cdr:sp macro="" textlink="">
      <cdr:nvSpPr>
        <cdr:cNvPr id="8" name="Rectangle 3">
          <a:extLst xmlns:a="http://schemas.openxmlformats.org/drawingml/2006/main">
            <a:ext uri="{FF2B5EF4-FFF2-40B4-BE49-F238E27FC236}">
              <a16:creationId xmlns:a16="http://schemas.microsoft.com/office/drawing/2014/main" id="{052BAFA5-1018-A73B-463C-10FDA7613902}"/>
            </a:ext>
          </a:extLst>
        </cdr:cNvPr>
        <cdr:cNvSpPr/>
      </cdr:nvSpPr>
      <cdr:spPr bwMode="auto">
        <a:xfrm xmlns:a="http://schemas.openxmlformats.org/drawingml/2006/main">
          <a:off x="7203001" y="1892574"/>
          <a:ext cx="388464" cy="45719"/>
        </a:xfrm>
        <a:prstGeom xmlns:a="http://schemas.openxmlformats.org/drawingml/2006/main" prst="rect">
          <a:avLst/>
        </a:prstGeom>
        <a:noFill xmlns:a="http://schemas.openxmlformats.org/drawingml/2006/main"/>
        <a:ln xmlns:a="http://schemas.openxmlformats.org/drawingml/2006/main" w="12700" cap="flat" cmpd="sng" algn="ctr">
          <a:solidFill>
            <a:srgbClr val="ED972F"/>
          </a:solidFill>
          <a:prstDash val="dash"/>
          <a:round/>
          <a:headEnd type="none" w="med" len="med"/>
          <a:tailEnd type="none" w="med" len="med"/>
        </a:ln>
        <a:effectLst xmlns:a="http://schemas.openxmlformats.org/drawingml/2006/main"/>
      </cdr:spPr>
      <cdr:txBody>
        <a:bodyPr xmlns:a="http://schemas.openxmlformats.org/drawingml/2006/main" vert="horz" wrap="square" lIns="36000" tIns="36000" rIns="36000" bIns="36000" numCol="1" rtlCol="0" anchor="ctr" anchorCtr="1" compatLnSpc="1">
          <a:prstTxWarp prst="textNoShape">
            <a:avLst/>
          </a:prstTxWarp>
        </a:bodyPr>
        <a:lstStyle xmlns:a="http://schemas.openxmlformats.org/drawingml/2006/main">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err="1">
            <a:ln>
              <a:noFill/>
            </a:ln>
            <a:solidFill>
              <a:schemeClr val="tx1"/>
            </a:solidFill>
            <a:effectLst/>
            <a:latin typeface="Arial" charset="0"/>
          </a:endParaRPr>
        </a:p>
      </cdr:txBody>
    </cdr:sp>
  </cdr:relSizeAnchor>
  <cdr:relSizeAnchor xmlns:cdr="http://schemas.openxmlformats.org/drawingml/2006/chartDrawing">
    <cdr:from>
      <cdr:x>0.01111</cdr:x>
      <cdr:y>0.01852</cdr:y>
    </cdr:from>
    <cdr:to>
      <cdr:x>0.01111</cdr:x>
      <cdr:y>0.01852</cdr:y>
    </cdr:to>
    <cdr:sp macro="" textlink="">
      <cdr:nvSpPr>
        <cdr:cNvPr id="2" name="#UpSlide#ChartHasBeenCopiedWithUpSlideActive#" hidden="1"/>
        <cdr:cNvSpPr/>
      </cdr:nvSpPr>
      <cdr:spPr bwMode="auto">
        <a:xfrm xmlns:a="http://schemas.openxmlformats.org/drawingml/2006/main">
          <a:off x="50800" y="50800"/>
          <a:ext cx="0" cy="0"/>
        </a:xfrm>
        <a:prstGeom xmlns:a="http://schemas.openxmlformats.org/drawingml/2006/main" prst="rect">
          <a:avLst/>
        </a:prstGeom>
        <a:solidFill xmlns:a="http://schemas.openxmlformats.org/drawingml/2006/main">
          <a:schemeClr val="accent2">
            <a:lumMod val="40000"/>
            <a:lumOff val="60000"/>
          </a:schemeClr>
        </a:solidFill>
        <a:ln xmlns:a="http://schemas.openxmlformats.org/drawingml/2006/main" w="12700" cap="flat" cmpd="sng" algn="ctr">
          <a:solidFill>
            <a:schemeClr val="accent2"/>
          </a:solidFill>
          <a:prstDash val="solid"/>
          <a:round/>
          <a:headEnd type="none" w="med" len="med"/>
          <a:tailEnd type="none" w="med" len="med"/>
        </a:ln>
        <a:effectLst xmlns:a="http://schemas.openxmlformats.org/drawingml/2006/main"/>
      </cdr:spPr>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0.01087</cdr:x>
      <cdr:y>0.02285</cdr:y>
    </cdr:from>
    <cdr:to>
      <cdr:x>0.01087</cdr:x>
      <cdr:y>0.02285</cdr:y>
    </cdr:to>
    <cdr:sp macro="" textlink="">
      <cdr:nvSpPr>
        <cdr:cNvPr id="3" name="UpSlideExportSave" hidden="1"/>
        <cdr:cNvSpPr/>
      </cdr:nvSpPr>
      <cdr:spPr bwMode="auto">
        <a:xfrm xmlns:a="http://schemas.openxmlformats.org/drawingml/2006/main">
          <a:off x="50800" y="50800"/>
          <a:ext cx="0" cy="0"/>
        </a:xfrm>
        <a:prstGeom xmlns:a="http://schemas.openxmlformats.org/drawingml/2006/main" prst="rect">
          <a:avLst/>
        </a:prstGeom>
        <a:noFill xmlns:a="http://schemas.openxmlformats.org/drawingml/2006/main"/>
        <a:ln xmlns:a="http://schemas.openxmlformats.org/drawingml/2006/main" w="12700" cap="flat" cmpd="sng" algn="ctr">
          <a:noFill/>
          <a:prstDash val="solid"/>
          <a:round/>
          <a:headEnd type="none" w="med" len="med"/>
          <a:tailEnd type="none" w="med" len="med"/>
        </a:ln>
        <a:effectLst xmlns:a="http://schemas.openxmlformats.org/drawingml/2006/main"/>
        <a:extLst xmlns:a="http://schemas.openxmlformats.org/drawingml/2006/main">
          <a:ext uri="{909E8E84-426E-40DD-AFC4-6F175D3DCCD1}">
            <a14:hiddenFill xmlns:a14="http://schemas.microsoft.com/office/drawing/2010/main">
              <a:solidFill>
                <a:schemeClr val="accent2">
                  <a:lumMod val="40000"/>
                  <a:lumOff val="60000"/>
                </a:schemeClr>
              </a:solidFill>
            </a14:hiddenFill>
          </a:ext>
          <a:ext uri="{91240B29-F687-4F45-9708-019B960494DF}">
            <a14:hiddenLine xmlns:a14="http://schemas.microsoft.com/office/drawing/2010/main" w="12700" cap="flat" cmpd="sng" algn="ctr">
              <a:solidFill>
                <a:schemeClr val="accent2"/>
              </a:solidFill>
              <a:prstDash val="solid"/>
              <a:round/>
              <a:headEnd type="none" w="med" len="med"/>
              <a:tailEnd type="none" w="med" len="med"/>
            </a14:hiddenLine>
          </a:ext>
        </a:extLst>
      </cdr:spPr>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0.79821</cdr:x>
      <cdr:y>0.2199</cdr:y>
    </cdr:from>
    <cdr:to>
      <cdr:x>0.86992</cdr:x>
      <cdr:y>0.26714</cdr:y>
    </cdr:to>
    <cdr:sp macro="" textlink="">
      <cdr:nvSpPr>
        <cdr:cNvPr id="4" name="文字方塊 4">
          <a:extLst xmlns:a="http://schemas.openxmlformats.org/drawingml/2006/main">
            <a:ext uri="{FF2B5EF4-FFF2-40B4-BE49-F238E27FC236}">
              <a16:creationId xmlns:a16="http://schemas.microsoft.com/office/drawing/2014/main" id="{357D5392-E349-93F6-D5C2-D844546737C8}"/>
            </a:ext>
          </a:extLst>
        </cdr:cNvPr>
        <cdr:cNvSpPr txBox="1"/>
      </cdr:nvSpPr>
      <cdr:spPr>
        <a:xfrm xmlns:a="http://schemas.openxmlformats.org/drawingml/2006/main">
          <a:off x="7212540" y="1002800"/>
          <a:ext cx="647965"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altLang="zh-TW" sz="800" b="1" dirty="0">
              <a:solidFill>
                <a:srgbClr val="ED972F"/>
              </a:solidFill>
            </a:rPr>
            <a:t>31.1%</a:t>
          </a:r>
          <a:r>
            <a:rPr lang="en-US" altLang="zh-TW" sz="800" b="1" baseline="30000" dirty="0">
              <a:solidFill>
                <a:srgbClr val="ED972F"/>
              </a:solidFill>
            </a:rPr>
            <a:t>2</a:t>
          </a:r>
          <a:endParaRPr lang="zh-TW" altLang="en-US" sz="800" b="1" baseline="30000" dirty="0">
            <a:solidFill>
              <a:srgbClr val="ED972F"/>
            </a:solidFill>
          </a:endParaRPr>
        </a:p>
      </cdr:txBody>
    </cdr:sp>
  </cdr:relSizeAnchor>
  <cdr:relSizeAnchor xmlns:cdr="http://schemas.openxmlformats.org/drawingml/2006/chartDrawing">
    <cdr:from>
      <cdr:x>0.73327</cdr:x>
      <cdr:y>0.26165</cdr:y>
    </cdr:from>
    <cdr:to>
      <cdr:x>0.83366</cdr:x>
      <cdr:y>0.28527</cdr:y>
    </cdr:to>
    <cdr:cxnSp macro="">
      <cdr:nvCxnSpPr>
        <cdr:cNvPr id="5" name="直線接點 4">
          <a:extLst xmlns:a="http://schemas.openxmlformats.org/drawingml/2006/main">
            <a:ext uri="{FF2B5EF4-FFF2-40B4-BE49-F238E27FC236}">
              <a16:creationId xmlns:a16="http://schemas.microsoft.com/office/drawing/2014/main" id="{A85E7017-13D8-85B9-A410-0B1C616AC666}"/>
            </a:ext>
          </a:extLst>
        </cdr:cNvPr>
        <cdr:cNvCxnSpPr>
          <a:cxnSpLocks xmlns:a="http://schemas.openxmlformats.org/drawingml/2006/main"/>
        </cdr:cNvCxnSpPr>
      </cdr:nvCxnSpPr>
      <cdr:spPr bwMode="auto">
        <a:xfrm xmlns:a="http://schemas.openxmlformats.org/drawingml/2006/main">
          <a:off x="6625712" y="1193212"/>
          <a:ext cx="907133" cy="107721"/>
        </a:xfrm>
        <a:prstGeom xmlns:a="http://schemas.openxmlformats.org/drawingml/2006/main" prst="line">
          <a:avLst/>
        </a:prstGeom>
        <a:solidFill xmlns:a="http://schemas.openxmlformats.org/drawingml/2006/main">
          <a:schemeClr val="accent2"/>
        </a:solidFill>
        <a:ln xmlns:a="http://schemas.openxmlformats.org/drawingml/2006/main" w="12700" cap="flat" cmpd="sng" algn="ctr">
          <a:solidFill>
            <a:srgbClr val="ED972F"/>
          </a:solidFill>
          <a:prstDash val="dash"/>
          <a:round/>
          <a:headEnd type="none" w="med" len="med"/>
          <a:tailEnd type="none" w="med" len="med"/>
        </a:ln>
        <a:effectLst xmlns:a="http://schemas.openxmlformats.org/drawingml/2006/main"/>
      </cdr:spPr>
    </cdr:cxnSp>
  </cdr:relSizeAnchor>
  <cdr:relSizeAnchor xmlns:cdr="http://schemas.openxmlformats.org/drawingml/2006/chartDrawing">
    <cdr:from>
      <cdr:x>0.88745</cdr:x>
      <cdr:y>0.24804</cdr:y>
    </cdr:from>
    <cdr:to>
      <cdr:x>0.95122</cdr:x>
      <cdr:y>0.29528</cdr:y>
    </cdr:to>
    <cdr:sp macro="" textlink="">
      <cdr:nvSpPr>
        <cdr:cNvPr id="6" name="文字方塊 4">
          <a:extLst xmlns:a="http://schemas.openxmlformats.org/drawingml/2006/main">
            <a:ext uri="{FF2B5EF4-FFF2-40B4-BE49-F238E27FC236}">
              <a16:creationId xmlns:a16="http://schemas.microsoft.com/office/drawing/2014/main" id="{3FB9F3A7-46F1-BE40-0C4E-C1E60C955562}"/>
            </a:ext>
          </a:extLst>
        </cdr:cNvPr>
        <cdr:cNvSpPr txBox="1"/>
      </cdr:nvSpPr>
      <cdr:spPr>
        <a:xfrm xmlns:a="http://schemas.openxmlformats.org/drawingml/2006/main">
          <a:off x="8018855" y="1131154"/>
          <a:ext cx="576304"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altLang="zh-TW" sz="800" b="1" dirty="0">
              <a:solidFill>
                <a:srgbClr val="ED972F"/>
              </a:solidFill>
            </a:rPr>
            <a:t>30.8%</a:t>
          </a:r>
          <a:r>
            <a:rPr lang="en-US" altLang="zh-TW" sz="800" b="1" baseline="30000" dirty="0">
              <a:solidFill>
                <a:srgbClr val="ED972F"/>
              </a:solidFill>
            </a:rPr>
            <a:t>2</a:t>
          </a:r>
          <a:endParaRPr lang="zh-TW" altLang="en-US" sz="800" b="1" baseline="30000" dirty="0">
            <a:solidFill>
              <a:srgbClr val="ED972F"/>
            </a:solidFill>
          </a:endParaRPr>
        </a:p>
      </cdr:txBody>
    </cdr:sp>
  </cdr:relSizeAnchor>
  <cdr:relSizeAnchor xmlns:cdr="http://schemas.openxmlformats.org/drawingml/2006/chartDrawing">
    <cdr:from>
      <cdr:x>0.82195</cdr:x>
      <cdr:y>0.30045</cdr:y>
    </cdr:from>
    <cdr:to>
      <cdr:x>0.91789</cdr:x>
      <cdr:y>0.30137</cdr:y>
    </cdr:to>
    <cdr:cxnSp macro="">
      <cdr:nvCxnSpPr>
        <cdr:cNvPr id="7" name="直線接點 6">
          <a:extLst xmlns:a="http://schemas.openxmlformats.org/drawingml/2006/main">
            <a:ext uri="{FF2B5EF4-FFF2-40B4-BE49-F238E27FC236}">
              <a16:creationId xmlns:a16="http://schemas.microsoft.com/office/drawing/2014/main" id="{2888990A-E31E-708E-21F8-2877F5354C4E}"/>
            </a:ext>
          </a:extLst>
        </cdr:cNvPr>
        <cdr:cNvCxnSpPr>
          <a:cxnSpLocks xmlns:a="http://schemas.openxmlformats.org/drawingml/2006/main"/>
        </cdr:cNvCxnSpPr>
      </cdr:nvCxnSpPr>
      <cdr:spPr bwMode="auto">
        <a:xfrm xmlns:a="http://schemas.openxmlformats.org/drawingml/2006/main" flipV="1">
          <a:off x="7427055" y="1370160"/>
          <a:ext cx="866899" cy="4171"/>
        </a:xfrm>
        <a:prstGeom xmlns:a="http://schemas.openxmlformats.org/drawingml/2006/main" prst="line">
          <a:avLst/>
        </a:prstGeom>
        <a:solidFill xmlns:a="http://schemas.openxmlformats.org/drawingml/2006/main">
          <a:schemeClr val="accent2"/>
        </a:solidFill>
        <a:ln xmlns:a="http://schemas.openxmlformats.org/drawingml/2006/main" w="12700" cap="flat" cmpd="sng" algn="ctr">
          <a:solidFill>
            <a:srgbClr val="ED972F"/>
          </a:solidFill>
          <a:prstDash val="dash"/>
          <a:round/>
          <a:headEnd type="none" w="med" len="med"/>
          <a:tailEnd type="none" w="med" len="med"/>
        </a:ln>
        <a:effectLst xmlns:a="http://schemas.openxmlformats.org/drawingml/2006/main"/>
      </cdr:spPr>
    </cdr:cxnSp>
  </cdr:relSizeAnchor>
  <cdr:relSizeAnchor xmlns:cdr="http://schemas.openxmlformats.org/drawingml/2006/chartDrawing">
    <cdr:from>
      <cdr:x>0.79115</cdr:x>
      <cdr:y>0.36385</cdr:y>
    </cdr:from>
    <cdr:to>
      <cdr:x>0.85097</cdr:x>
      <cdr:y>0.41109</cdr:y>
    </cdr:to>
    <cdr:sp macro="" textlink="">
      <cdr:nvSpPr>
        <cdr:cNvPr id="9" name="文字方塊 1">
          <a:extLst xmlns:a="http://schemas.openxmlformats.org/drawingml/2006/main">
            <a:ext uri="{FF2B5EF4-FFF2-40B4-BE49-F238E27FC236}">
              <a16:creationId xmlns:a16="http://schemas.microsoft.com/office/drawing/2014/main" id="{EA19DCF1-A555-12BC-C9F5-CFC939C7E121}"/>
            </a:ext>
          </a:extLst>
        </cdr:cNvPr>
        <cdr:cNvSpPr txBox="1"/>
      </cdr:nvSpPr>
      <cdr:spPr>
        <a:xfrm xmlns:a="http://schemas.openxmlformats.org/drawingml/2006/main">
          <a:off x="7148709" y="1659279"/>
          <a:ext cx="540527" cy="215431"/>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altLang="zh-TW" sz="800" b="1" dirty="0">
              <a:solidFill>
                <a:srgbClr val="ED972F"/>
              </a:solidFill>
            </a:rPr>
            <a:t>24,622</a:t>
          </a:r>
          <a:r>
            <a:rPr lang="en-US" altLang="zh-TW" sz="800" b="1" baseline="30000" dirty="0">
              <a:solidFill>
                <a:srgbClr val="ED972F"/>
              </a:solidFill>
            </a:rPr>
            <a:t>2</a:t>
          </a:r>
          <a:endParaRPr lang="zh-TW" altLang="en-US" sz="800" b="1" baseline="30000" dirty="0">
            <a:solidFill>
              <a:srgbClr val="ED972F"/>
            </a:solidFill>
          </a:endParaRPr>
        </a:p>
      </cdr:txBody>
    </cdr:sp>
  </cdr:relSizeAnchor>
</c:userShapes>
</file>

<file path=ppt/drawings/drawing13.xml><?xml version="1.0" encoding="utf-8"?>
<c:userShapes xmlns:c="http://schemas.openxmlformats.org/drawingml/2006/chart">
  <cdr:relSizeAnchor xmlns:cdr="http://schemas.openxmlformats.org/drawingml/2006/chartDrawing">
    <cdr:from>
      <cdr:x>0.01111</cdr:x>
      <cdr:y>0.01852</cdr:y>
    </cdr:from>
    <cdr:to>
      <cdr:x>0.01111</cdr:x>
      <cdr:y>0.01852</cdr:y>
    </cdr:to>
    <cdr:sp macro="" textlink="">
      <cdr:nvSpPr>
        <cdr:cNvPr id="2" name="#UpSlide#ChartHasBeenCopiedWithUpSlideActive#" hidden="1"/>
        <cdr:cNvSpPr/>
      </cdr:nvSpPr>
      <cdr:spPr bwMode="auto">
        <a:xfrm xmlns:a="http://schemas.openxmlformats.org/drawingml/2006/main">
          <a:off x="50800" y="50800"/>
          <a:ext cx="0" cy="0"/>
        </a:xfrm>
        <a:prstGeom xmlns:a="http://schemas.openxmlformats.org/drawingml/2006/main" prst="rect">
          <a:avLst/>
        </a:prstGeom>
        <a:solidFill xmlns:a="http://schemas.openxmlformats.org/drawingml/2006/main">
          <a:schemeClr val="accent2">
            <a:lumMod val="40000"/>
            <a:lumOff val="60000"/>
          </a:schemeClr>
        </a:solidFill>
        <a:ln xmlns:a="http://schemas.openxmlformats.org/drawingml/2006/main" w="12700" cap="flat" cmpd="sng" algn="ctr">
          <a:solidFill>
            <a:schemeClr val="accent2"/>
          </a:solidFill>
          <a:prstDash val="solid"/>
          <a:round/>
          <a:headEnd type="none" w="med" len="med"/>
          <a:tailEnd type="none" w="med" len="med"/>
        </a:ln>
        <a:effectLst xmlns:a="http://schemas.openxmlformats.org/drawingml/2006/main"/>
      </cdr:spPr>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0.01087</cdr:x>
      <cdr:y>0.02285</cdr:y>
    </cdr:from>
    <cdr:to>
      <cdr:x>0.01087</cdr:x>
      <cdr:y>0.02285</cdr:y>
    </cdr:to>
    <cdr:sp macro="" textlink="">
      <cdr:nvSpPr>
        <cdr:cNvPr id="3" name="UpSlideExportSave" hidden="1"/>
        <cdr:cNvSpPr/>
      </cdr:nvSpPr>
      <cdr:spPr bwMode="auto">
        <a:xfrm xmlns:a="http://schemas.openxmlformats.org/drawingml/2006/main">
          <a:off x="50800" y="50800"/>
          <a:ext cx="0" cy="0"/>
        </a:xfrm>
        <a:prstGeom xmlns:a="http://schemas.openxmlformats.org/drawingml/2006/main" prst="rect">
          <a:avLst/>
        </a:prstGeom>
        <a:noFill xmlns:a="http://schemas.openxmlformats.org/drawingml/2006/main"/>
        <a:ln xmlns:a="http://schemas.openxmlformats.org/drawingml/2006/main" w="12700" cap="flat" cmpd="sng" algn="ctr">
          <a:noFill/>
          <a:prstDash val="solid"/>
          <a:round/>
          <a:headEnd type="none" w="med" len="med"/>
          <a:tailEnd type="none" w="med" len="med"/>
        </a:ln>
        <a:effectLst xmlns:a="http://schemas.openxmlformats.org/drawingml/2006/main"/>
        <a:extLst xmlns:a="http://schemas.openxmlformats.org/drawingml/2006/main">
          <a:ext uri="{909E8E84-426E-40DD-AFC4-6F175D3DCCD1}">
            <a14:hiddenFill xmlns:a14="http://schemas.microsoft.com/office/drawing/2010/main">
              <a:solidFill>
                <a:schemeClr val="accent2">
                  <a:lumMod val="40000"/>
                  <a:lumOff val="60000"/>
                </a:schemeClr>
              </a:solidFill>
            </a14:hiddenFill>
          </a:ext>
          <a:ext uri="{91240B29-F687-4F45-9708-019B960494DF}">
            <a14:hiddenLine xmlns:a14="http://schemas.microsoft.com/office/drawing/2010/main" w="12700" cap="flat" cmpd="sng" algn="ctr">
              <a:solidFill>
                <a:schemeClr val="accent2"/>
              </a:solidFill>
              <a:prstDash val="solid"/>
              <a:round/>
              <a:headEnd type="none" w="med" len="med"/>
              <a:tailEnd type="none" w="med" len="med"/>
            </a14:hiddenLine>
          </a:ext>
        </a:extLst>
      </cdr:spPr>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14.xml><?xml version="1.0" encoding="utf-8"?>
<c:userShapes xmlns:c="http://schemas.openxmlformats.org/drawingml/2006/chart">
  <cdr:relSizeAnchor xmlns:cdr="http://schemas.openxmlformats.org/drawingml/2006/chartDrawing">
    <cdr:from>
      <cdr:x>0.01111</cdr:x>
      <cdr:y>0.01852</cdr:y>
    </cdr:from>
    <cdr:to>
      <cdr:x>0.01111</cdr:x>
      <cdr:y>0.01852</cdr:y>
    </cdr:to>
    <cdr:sp macro="" textlink="">
      <cdr:nvSpPr>
        <cdr:cNvPr id="2" name="#UpSlide#ChartHasBeenCopiedWithUpSlideActive#" hidden="1"/>
        <cdr:cNvSpPr/>
      </cdr:nvSpPr>
      <cdr:spPr bwMode="auto">
        <a:xfrm xmlns:a="http://schemas.openxmlformats.org/drawingml/2006/main">
          <a:off x="50800" y="50800"/>
          <a:ext cx="0" cy="0"/>
        </a:xfrm>
        <a:prstGeom xmlns:a="http://schemas.openxmlformats.org/drawingml/2006/main" prst="rect">
          <a:avLst/>
        </a:prstGeom>
        <a:solidFill xmlns:a="http://schemas.openxmlformats.org/drawingml/2006/main">
          <a:schemeClr val="accent2">
            <a:lumMod val="40000"/>
            <a:lumOff val="60000"/>
          </a:schemeClr>
        </a:solidFill>
        <a:ln xmlns:a="http://schemas.openxmlformats.org/drawingml/2006/main" w="12700" cap="flat" cmpd="sng" algn="ctr">
          <a:solidFill>
            <a:schemeClr val="accent2"/>
          </a:solidFill>
          <a:prstDash val="solid"/>
          <a:round/>
          <a:headEnd type="none" w="med" len="med"/>
          <a:tailEnd type="none" w="med" len="med"/>
        </a:ln>
        <a:effectLst xmlns:a="http://schemas.openxmlformats.org/drawingml/2006/main"/>
      </cdr:spPr>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0.01087</cdr:x>
      <cdr:y>0.02285</cdr:y>
    </cdr:from>
    <cdr:to>
      <cdr:x>0.01087</cdr:x>
      <cdr:y>0.02285</cdr:y>
    </cdr:to>
    <cdr:sp macro="" textlink="">
      <cdr:nvSpPr>
        <cdr:cNvPr id="3" name="UpSlideExportSave" hidden="1"/>
        <cdr:cNvSpPr/>
      </cdr:nvSpPr>
      <cdr:spPr bwMode="auto">
        <a:xfrm xmlns:a="http://schemas.openxmlformats.org/drawingml/2006/main">
          <a:off x="50800" y="50800"/>
          <a:ext cx="0" cy="0"/>
        </a:xfrm>
        <a:prstGeom xmlns:a="http://schemas.openxmlformats.org/drawingml/2006/main" prst="rect">
          <a:avLst/>
        </a:prstGeom>
        <a:noFill xmlns:a="http://schemas.openxmlformats.org/drawingml/2006/main"/>
        <a:ln xmlns:a="http://schemas.openxmlformats.org/drawingml/2006/main" w="12700" cap="flat" cmpd="sng" algn="ctr">
          <a:noFill/>
          <a:prstDash val="solid"/>
          <a:round/>
          <a:headEnd type="none" w="med" len="med"/>
          <a:tailEnd type="none" w="med" len="med"/>
        </a:ln>
        <a:effectLst xmlns:a="http://schemas.openxmlformats.org/drawingml/2006/main"/>
        <a:extLst xmlns:a="http://schemas.openxmlformats.org/drawingml/2006/main">
          <a:ext uri="{909E8E84-426E-40DD-AFC4-6F175D3DCCD1}">
            <a14:hiddenFill xmlns:a14="http://schemas.microsoft.com/office/drawing/2010/main">
              <a:solidFill>
                <a:schemeClr val="accent2">
                  <a:lumMod val="40000"/>
                  <a:lumOff val="60000"/>
                </a:schemeClr>
              </a:solidFill>
            </a14:hiddenFill>
          </a:ext>
          <a:ext uri="{91240B29-F687-4F45-9708-019B960494DF}">
            <a14:hiddenLine xmlns:a14="http://schemas.microsoft.com/office/drawing/2010/main" w="12700" cap="flat" cmpd="sng" algn="ctr">
              <a:solidFill>
                <a:schemeClr val="accent2"/>
              </a:solidFill>
              <a:prstDash val="solid"/>
              <a:round/>
              <a:headEnd type="none" w="med" len="med"/>
              <a:tailEnd type="none" w="med" len="med"/>
            </a14:hiddenLine>
          </a:ext>
        </a:extLst>
      </cdr:spPr>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0.77737</cdr:x>
      <cdr:y>0.38108</cdr:y>
    </cdr:from>
    <cdr:to>
      <cdr:x>0.82058</cdr:x>
      <cdr:y>0.49732</cdr:y>
    </cdr:to>
    <cdr:sp macro="" textlink="">
      <cdr:nvSpPr>
        <cdr:cNvPr id="8" name="Rectangle 3">
          <a:extLst xmlns:a="http://schemas.openxmlformats.org/drawingml/2006/main">
            <a:ext uri="{FF2B5EF4-FFF2-40B4-BE49-F238E27FC236}">
              <a16:creationId xmlns:a16="http://schemas.microsoft.com/office/drawing/2014/main" id="{A08016BF-2DBB-0F0A-72C1-9367C06C53CD}"/>
            </a:ext>
          </a:extLst>
        </cdr:cNvPr>
        <cdr:cNvSpPr/>
      </cdr:nvSpPr>
      <cdr:spPr bwMode="auto">
        <a:xfrm xmlns:a="http://schemas.openxmlformats.org/drawingml/2006/main">
          <a:off x="7056440" y="1725799"/>
          <a:ext cx="392231" cy="526431"/>
        </a:xfrm>
        <a:prstGeom xmlns:a="http://schemas.openxmlformats.org/drawingml/2006/main" prst="rect">
          <a:avLst/>
        </a:prstGeom>
        <a:noFill xmlns:a="http://schemas.openxmlformats.org/drawingml/2006/main"/>
        <a:ln xmlns:a="http://schemas.openxmlformats.org/drawingml/2006/main" w="12700" cap="flat" cmpd="sng" algn="ctr">
          <a:solidFill>
            <a:srgbClr val="ED972F"/>
          </a:solidFill>
          <a:prstDash val="dash"/>
          <a:round/>
          <a:headEnd type="none" w="med" len="med"/>
          <a:tailEnd type="none" w="med" len="med"/>
        </a:ln>
        <a:effectLst xmlns:a="http://schemas.openxmlformats.org/drawingml/2006/main"/>
      </cdr:spPr>
      <cdr:txBody>
        <a:bodyPr xmlns:a="http://schemas.openxmlformats.org/drawingml/2006/main" vert="horz" wrap="square" lIns="36000" tIns="36000" rIns="36000" bIns="36000" numCol="1" rtlCol="0" anchor="ctr" anchorCtr="1"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err="1">
            <a:ln>
              <a:noFill/>
            </a:ln>
            <a:solidFill>
              <a:schemeClr val="tx1"/>
            </a:solidFill>
            <a:effectLst/>
            <a:latin typeface="Arial" charset="0"/>
          </a:endParaRPr>
        </a:p>
      </cdr:txBody>
    </cdr:sp>
  </cdr:relSizeAnchor>
  <cdr:relSizeAnchor xmlns:cdr="http://schemas.openxmlformats.org/drawingml/2006/chartDrawing">
    <cdr:from>
      <cdr:x>0.7679</cdr:x>
      <cdr:y>0.33376</cdr:y>
    </cdr:from>
    <cdr:to>
      <cdr:x>0.82745</cdr:x>
      <cdr:y>0.38133</cdr:y>
    </cdr:to>
    <cdr:sp macro="" textlink="">
      <cdr:nvSpPr>
        <cdr:cNvPr id="9" name="文字方塊 1">
          <a:extLst xmlns:a="http://schemas.openxmlformats.org/drawingml/2006/main">
            <a:ext uri="{FF2B5EF4-FFF2-40B4-BE49-F238E27FC236}">
              <a16:creationId xmlns:a16="http://schemas.microsoft.com/office/drawing/2014/main" id="{F28ED00F-EED2-59D4-BB13-0F8B1318CD71}"/>
            </a:ext>
          </a:extLst>
        </cdr:cNvPr>
        <cdr:cNvSpPr txBox="1"/>
      </cdr:nvSpPr>
      <cdr:spPr>
        <a:xfrm xmlns:a="http://schemas.openxmlformats.org/drawingml/2006/main">
          <a:off x="6970478" y="1511501"/>
          <a:ext cx="540533" cy="21544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altLang="zh-TW" sz="800" b="1" dirty="0">
              <a:solidFill>
                <a:srgbClr val="ED972F"/>
              </a:solidFill>
              <a:latin typeface="Arial" panose="020B0604020202020204" pitchFamily="34" charset="0"/>
              <a:cs typeface="Arial" panose="020B0604020202020204" pitchFamily="34" charset="0"/>
            </a:rPr>
            <a:t>15,420</a:t>
          </a:r>
          <a:r>
            <a:rPr lang="en-US" altLang="zh-TW" sz="800" b="1" baseline="30000" dirty="0">
              <a:solidFill>
                <a:srgbClr val="ED972F"/>
              </a:solidFill>
              <a:latin typeface="Arial" panose="020B0604020202020204" pitchFamily="34" charset="0"/>
              <a:cs typeface="Arial" panose="020B0604020202020204" pitchFamily="34" charset="0"/>
            </a:rPr>
            <a:t>2</a:t>
          </a:r>
          <a:endParaRPr lang="zh-TW" altLang="en-US" sz="800" b="1" baseline="30000" dirty="0">
            <a:solidFill>
              <a:srgbClr val="ED972F"/>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0.78781</cdr:x>
      <cdr:y>0.19383</cdr:y>
    </cdr:from>
    <cdr:to>
      <cdr:x>0.85176</cdr:x>
      <cdr:y>0.2414</cdr:y>
    </cdr:to>
    <cdr:sp macro="" textlink="">
      <cdr:nvSpPr>
        <cdr:cNvPr id="10" name="文字方塊 4">
          <a:extLst xmlns:a="http://schemas.openxmlformats.org/drawingml/2006/main">
            <a:ext uri="{FF2B5EF4-FFF2-40B4-BE49-F238E27FC236}">
              <a16:creationId xmlns:a16="http://schemas.microsoft.com/office/drawing/2014/main" id="{8C9FCF83-6219-3542-1D8A-54ECF76716BE}"/>
            </a:ext>
          </a:extLst>
        </cdr:cNvPr>
        <cdr:cNvSpPr txBox="1"/>
      </cdr:nvSpPr>
      <cdr:spPr>
        <a:xfrm xmlns:a="http://schemas.openxmlformats.org/drawingml/2006/main">
          <a:off x="7151251" y="877803"/>
          <a:ext cx="580494"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altLang="zh-TW" sz="800" b="1" dirty="0">
              <a:solidFill>
                <a:srgbClr val="ED972F"/>
              </a:solidFill>
              <a:latin typeface="Arial" panose="020B0604020202020204" pitchFamily="34" charset="0"/>
              <a:cs typeface="Arial" panose="020B0604020202020204" pitchFamily="34" charset="0"/>
            </a:rPr>
            <a:t>19.5%</a:t>
          </a:r>
          <a:r>
            <a:rPr lang="en-US" altLang="zh-TW" sz="800" b="1" baseline="30000" dirty="0">
              <a:solidFill>
                <a:srgbClr val="ED972F"/>
              </a:solidFill>
              <a:latin typeface="Arial" panose="020B0604020202020204" pitchFamily="34" charset="0"/>
              <a:cs typeface="Arial" panose="020B0604020202020204" pitchFamily="34" charset="0"/>
            </a:rPr>
            <a:t>2</a:t>
          </a:r>
          <a:endParaRPr lang="zh-TW" altLang="en-US" sz="800" b="1" baseline="30000" dirty="0">
            <a:solidFill>
              <a:srgbClr val="ED972F"/>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0.7167</cdr:x>
      <cdr:y>0.20345</cdr:y>
    </cdr:from>
    <cdr:to>
      <cdr:x>0.80957</cdr:x>
      <cdr:y>0.23996</cdr:y>
    </cdr:to>
    <cdr:cxnSp macro="">
      <cdr:nvCxnSpPr>
        <cdr:cNvPr id="11" name="直線接點 10">
          <a:extLst xmlns:a="http://schemas.openxmlformats.org/drawingml/2006/main">
            <a:ext uri="{FF2B5EF4-FFF2-40B4-BE49-F238E27FC236}">
              <a16:creationId xmlns:a16="http://schemas.microsoft.com/office/drawing/2014/main" id="{C8D2DE89-F20C-4520-90FF-041AB0FF2B35}"/>
            </a:ext>
          </a:extLst>
        </cdr:cNvPr>
        <cdr:cNvCxnSpPr>
          <a:cxnSpLocks xmlns:a="http://schemas.openxmlformats.org/drawingml/2006/main"/>
        </cdr:cNvCxnSpPr>
      </cdr:nvCxnSpPr>
      <cdr:spPr bwMode="auto">
        <a:xfrm xmlns:a="http://schemas.openxmlformats.org/drawingml/2006/main">
          <a:off x="6505762" y="921369"/>
          <a:ext cx="843011" cy="165343"/>
        </a:xfrm>
        <a:prstGeom xmlns:a="http://schemas.openxmlformats.org/drawingml/2006/main" prst="line">
          <a:avLst/>
        </a:prstGeom>
        <a:solidFill xmlns:a="http://schemas.openxmlformats.org/drawingml/2006/main">
          <a:schemeClr val="accent2"/>
        </a:solidFill>
        <a:ln xmlns:a="http://schemas.openxmlformats.org/drawingml/2006/main" w="12700" cap="flat" cmpd="sng" algn="ctr">
          <a:solidFill>
            <a:srgbClr val="ED972F"/>
          </a:solidFill>
          <a:prstDash val="dash"/>
          <a:round/>
          <a:headEnd type="none" w="med" len="med"/>
          <a:tailEnd type="none" w="med" len="med"/>
        </a:ln>
        <a:effectLst xmlns:a="http://schemas.openxmlformats.org/drawingml/2006/main"/>
      </cdr:spPr>
    </cdr:cxnSp>
  </cdr:relSizeAnchor>
</c:userShapes>
</file>

<file path=ppt/drawings/drawing15.xml><?xml version="1.0" encoding="utf-8"?>
<c:userShapes xmlns:c="http://schemas.openxmlformats.org/drawingml/2006/chart">
  <cdr:relSizeAnchor xmlns:cdr="http://schemas.openxmlformats.org/drawingml/2006/chartDrawing">
    <cdr:from>
      <cdr:x>0.01111</cdr:x>
      <cdr:y>0.01852</cdr:y>
    </cdr:from>
    <cdr:to>
      <cdr:x>0.01111</cdr:x>
      <cdr:y>0.01852</cdr:y>
    </cdr:to>
    <cdr:sp macro="" textlink="">
      <cdr:nvSpPr>
        <cdr:cNvPr id="2" name="#UpSlide#ChartHasBeenCopiedWithUpSlideActive#" hidden="1"/>
        <cdr:cNvSpPr/>
      </cdr:nvSpPr>
      <cdr:spPr bwMode="auto">
        <a:xfrm xmlns:a="http://schemas.openxmlformats.org/drawingml/2006/main">
          <a:off x="50800" y="50800"/>
          <a:ext cx="0" cy="0"/>
        </a:xfrm>
        <a:prstGeom xmlns:a="http://schemas.openxmlformats.org/drawingml/2006/main" prst="rect">
          <a:avLst/>
        </a:prstGeom>
        <a:solidFill xmlns:a="http://schemas.openxmlformats.org/drawingml/2006/main">
          <a:schemeClr val="accent2">
            <a:lumMod val="40000"/>
            <a:lumOff val="60000"/>
          </a:schemeClr>
        </a:solidFill>
        <a:ln xmlns:a="http://schemas.openxmlformats.org/drawingml/2006/main" w="12700" cap="flat" cmpd="sng" algn="ctr">
          <a:solidFill>
            <a:schemeClr val="accent2"/>
          </a:solidFill>
          <a:prstDash val="solid"/>
          <a:round/>
          <a:headEnd type="none" w="med" len="med"/>
          <a:tailEnd type="none" w="med" len="med"/>
        </a:ln>
        <a:effectLst xmlns:a="http://schemas.openxmlformats.org/drawingml/2006/main"/>
      </cdr:spPr>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0.01087</cdr:x>
      <cdr:y>0.02285</cdr:y>
    </cdr:from>
    <cdr:to>
      <cdr:x>0.01087</cdr:x>
      <cdr:y>0.02285</cdr:y>
    </cdr:to>
    <cdr:sp macro="" textlink="">
      <cdr:nvSpPr>
        <cdr:cNvPr id="3" name="UpSlideExportSave" hidden="1"/>
        <cdr:cNvSpPr/>
      </cdr:nvSpPr>
      <cdr:spPr bwMode="auto">
        <a:xfrm xmlns:a="http://schemas.openxmlformats.org/drawingml/2006/main">
          <a:off x="50800" y="50800"/>
          <a:ext cx="0" cy="0"/>
        </a:xfrm>
        <a:prstGeom xmlns:a="http://schemas.openxmlformats.org/drawingml/2006/main" prst="rect">
          <a:avLst/>
        </a:prstGeom>
        <a:noFill xmlns:a="http://schemas.openxmlformats.org/drawingml/2006/main"/>
        <a:ln xmlns:a="http://schemas.openxmlformats.org/drawingml/2006/main" w="12700" cap="flat" cmpd="sng" algn="ctr">
          <a:noFill/>
          <a:prstDash val="solid"/>
          <a:round/>
          <a:headEnd type="none" w="med" len="med"/>
          <a:tailEnd type="none" w="med" len="med"/>
        </a:ln>
        <a:effectLst xmlns:a="http://schemas.openxmlformats.org/drawingml/2006/main"/>
        <a:extLst xmlns:a="http://schemas.openxmlformats.org/drawingml/2006/main">
          <a:ext uri="{909E8E84-426E-40DD-AFC4-6F175D3DCCD1}">
            <a14:hiddenFill xmlns:a14="http://schemas.microsoft.com/office/drawing/2010/main">
              <a:solidFill>
                <a:schemeClr val="accent2">
                  <a:lumMod val="40000"/>
                  <a:lumOff val="60000"/>
                </a:schemeClr>
              </a:solidFill>
            </a14:hiddenFill>
          </a:ext>
          <a:ext uri="{91240B29-F687-4F45-9708-019B960494DF}">
            <a14:hiddenLine xmlns:a14="http://schemas.microsoft.com/office/drawing/2010/main" w="12700" cap="flat" cmpd="sng" algn="ctr">
              <a:solidFill>
                <a:schemeClr val="accent2"/>
              </a:solidFill>
              <a:prstDash val="solid"/>
              <a:round/>
              <a:headEnd type="none" w="med" len="med"/>
              <a:tailEnd type="none" w="med" len="med"/>
            </a14:hiddenLine>
          </a:ext>
        </a:extLst>
      </cdr:spPr>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0.008</cdr:x>
      <cdr:y>0.01333</cdr:y>
    </cdr:from>
    <cdr:to>
      <cdr:x>0.008</cdr:x>
      <cdr:y>0.01333</cdr:y>
    </cdr:to>
    <cdr:sp macro="" textlink="">
      <cdr:nvSpPr>
        <cdr:cNvPr id="2" name="#UpSlide#ChartHasBeenCopiedWithUpSlideActive#" hidden="1">
          <a:extLst xmlns:a="http://schemas.openxmlformats.org/drawingml/2006/main">
            <a:ext uri="{FF2B5EF4-FFF2-40B4-BE49-F238E27FC236}">
              <a16:creationId xmlns:a16="http://schemas.microsoft.com/office/drawing/2014/main" id="{FE3D8DB8-D6EF-3033-6B40-36D62268C7F3}"/>
            </a:ext>
          </a:extLst>
        </cdr:cNvPr>
        <cdr:cNvSpPr/>
      </cdr:nvSpPr>
      <cdr:spPr>
        <a:xfrm xmlns:a="http://schemas.openxmlformats.org/drawingml/2006/main">
          <a:off x="50800" y="50800"/>
          <a:ext cx="0" cy="0"/>
        </a:xfrm>
        <a:prstGeom xmlns:a="http://schemas.openxmlformats.org/drawingml/2006/main" prst="rect">
          <a:avLst/>
        </a:prstGeom>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3.xml><?xml version="1.0" encoding="utf-8"?>
<c:userShapes xmlns:c="http://schemas.openxmlformats.org/drawingml/2006/chart">
  <cdr:relSizeAnchor xmlns:cdr="http://schemas.openxmlformats.org/drawingml/2006/chartDrawing">
    <cdr:from>
      <cdr:x>0.008</cdr:x>
      <cdr:y>0.01333</cdr:y>
    </cdr:from>
    <cdr:to>
      <cdr:x>0.008</cdr:x>
      <cdr:y>0.01333</cdr:y>
    </cdr:to>
    <cdr:sp macro="" textlink="">
      <cdr:nvSpPr>
        <cdr:cNvPr id="2" name="#UpSlide#ChartHasBeenCopiedWithUpSlideActive#" hidden="1">
          <a:extLst xmlns:a="http://schemas.openxmlformats.org/drawingml/2006/main">
            <a:ext uri="{FF2B5EF4-FFF2-40B4-BE49-F238E27FC236}">
              <a16:creationId xmlns:a16="http://schemas.microsoft.com/office/drawing/2014/main" id="{FE3D8DB8-D6EF-3033-6B40-36D62268C7F3}"/>
            </a:ext>
          </a:extLst>
        </cdr:cNvPr>
        <cdr:cNvSpPr/>
      </cdr:nvSpPr>
      <cdr:spPr>
        <a:xfrm xmlns:a="http://schemas.openxmlformats.org/drawingml/2006/main">
          <a:off x="50800" y="50800"/>
          <a:ext cx="0" cy="0"/>
        </a:xfrm>
        <a:prstGeom xmlns:a="http://schemas.openxmlformats.org/drawingml/2006/main" prst="rect">
          <a:avLst/>
        </a:prstGeom>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4.xml><?xml version="1.0" encoding="utf-8"?>
<c:userShapes xmlns:c="http://schemas.openxmlformats.org/drawingml/2006/chart">
  <cdr:relSizeAnchor xmlns:cdr="http://schemas.openxmlformats.org/drawingml/2006/chartDrawing">
    <cdr:from>
      <cdr:x>0.008</cdr:x>
      <cdr:y>0.01333</cdr:y>
    </cdr:from>
    <cdr:to>
      <cdr:x>0.008</cdr:x>
      <cdr:y>0.01333</cdr:y>
    </cdr:to>
    <cdr:sp macro="" textlink="">
      <cdr:nvSpPr>
        <cdr:cNvPr id="2" name="#UpSlide#ChartHasBeenCopiedWithUpSlideActive#" hidden="1">
          <a:extLst xmlns:a="http://schemas.openxmlformats.org/drawingml/2006/main">
            <a:ext uri="{FF2B5EF4-FFF2-40B4-BE49-F238E27FC236}">
              <a16:creationId xmlns:a16="http://schemas.microsoft.com/office/drawing/2014/main" id="{FE3D8DB8-D6EF-3033-6B40-36D62268C7F3}"/>
            </a:ext>
          </a:extLst>
        </cdr:cNvPr>
        <cdr:cNvSpPr/>
      </cdr:nvSpPr>
      <cdr:spPr>
        <a:xfrm xmlns:a="http://schemas.openxmlformats.org/drawingml/2006/main">
          <a:off x="50800" y="50800"/>
          <a:ext cx="0" cy="0"/>
        </a:xfrm>
        <a:prstGeom xmlns:a="http://schemas.openxmlformats.org/drawingml/2006/main" prst="rect">
          <a:avLst/>
        </a:prstGeom>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5.xml><?xml version="1.0" encoding="utf-8"?>
<c:userShapes xmlns:c="http://schemas.openxmlformats.org/drawingml/2006/chart">
  <cdr:relSizeAnchor xmlns:cdr="http://schemas.openxmlformats.org/drawingml/2006/chartDrawing">
    <cdr:from>
      <cdr:x>0.008</cdr:x>
      <cdr:y>0.01333</cdr:y>
    </cdr:from>
    <cdr:to>
      <cdr:x>0.008</cdr:x>
      <cdr:y>0.01333</cdr:y>
    </cdr:to>
    <cdr:sp macro="" textlink="">
      <cdr:nvSpPr>
        <cdr:cNvPr id="2" name="#UpSlide#ChartHasBeenCopiedWithUpSlideActive#" hidden="1">
          <a:extLst xmlns:a="http://schemas.openxmlformats.org/drawingml/2006/main">
            <a:ext uri="{FF2B5EF4-FFF2-40B4-BE49-F238E27FC236}">
              <a16:creationId xmlns:a16="http://schemas.microsoft.com/office/drawing/2014/main" id="{FE3D8DB8-D6EF-3033-6B40-36D62268C7F3}"/>
            </a:ext>
          </a:extLst>
        </cdr:cNvPr>
        <cdr:cNvSpPr/>
      </cdr:nvSpPr>
      <cdr:spPr>
        <a:xfrm xmlns:a="http://schemas.openxmlformats.org/drawingml/2006/main">
          <a:off x="50800" y="50800"/>
          <a:ext cx="0" cy="0"/>
        </a:xfrm>
        <a:prstGeom xmlns:a="http://schemas.openxmlformats.org/drawingml/2006/main" prst="rect">
          <a:avLst/>
        </a:prstGeom>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6.xml><?xml version="1.0" encoding="utf-8"?>
<c:userShapes xmlns:c="http://schemas.openxmlformats.org/drawingml/2006/chart">
  <cdr:relSizeAnchor xmlns:cdr="http://schemas.openxmlformats.org/drawingml/2006/chartDrawing">
    <cdr:from>
      <cdr:x>0.008</cdr:x>
      <cdr:y>0.01333</cdr:y>
    </cdr:from>
    <cdr:to>
      <cdr:x>0.008</cdr:x>
      <cdr:y>0.01333</cdr:y>
    </cdr:to>
    <cdr:sp macro="" textlink="">
      <cdr:nvSpPr>
        <cdr:cNvPr id="2" name="#UpSlide#ChartHasBeenCopiedWithUpSlideActive#" hidden="1">
          <a:extLst xmlns:a="http://schemas.openxmlformats.org/drawingml/2006/main">
            <a:ext uri="{FF2B5EF4-FFF2-40B4-BE49-F238E27FC236}">
              <a16:creationId xmlns:a16="http://schemas.microsoft.com/office/drawing/2014/main" id="{FE3D8DB8-D6EF-3033-6B40-36D62268C7F3}"/>
            </a:ext>
          </a:extLst>
        </cdr:cNvPr>
        <cdr:cNvSpPr/>
      </cdr:nvSpPr>
      <cdr:spPr>
        <a:xfrm xmlns:a="http://schemas.openxmlformats.org/drawingml/2006/main">
          <a:off x="50800" y="50800"/>
          <a:ext cx="0" cy="0"/>
        </a:xfrm>
        <a:prstGeom xmlns:a="http://schemas.openxmlformats.org/drawingml/2006/main" prst="rect">
          <a:avLst/>
        </a:prstGeom>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7.xml><?xml version="1.0" encoding="utf-8"?>
<c:userShapes xmlns:c="http://schemas.openxmlformats.org/drawingml/2006/chart">
  <cdr:relSizeAnchor xmlns:cdr="http://schemas.openxmlformats.org/drawingml/2006/chartDrawing">
    <cdr:from>
      <cdr:x>0.008</cdr:x>
      <cdr:y>0.01333</cdr:y>
    </cdr:from>
    <cdr:to>
      <cdr:x>0.008</cdr:x>
      <cdr:y>0.01333</cdr:y>
    </cdr:to>
    <cdr:sp macro="" textlink="">
      <cdr:nvSpPr>
        <cdr:cNvPr id="2" name="#UpSlide#ChartHasBeenCopiedWithUpSlideActive#" hidden="1">
          <a:extLst xmlns:a="http://schemas.openxmlformats.org/drawingml/2006/main">
            <a:ext uri="{FF2B5EF4-FFF2-40B4-BE49-F238E27FC236}">
              <a16:creationId xmlns:a16="http://schemas.microsoft.com/office/drawing/2014/main" id="{FE3D8DB8-D6EF-3033-6B40-36D62268C7F3}"/>
            </a:ext>
          </a:extLst>
        </cdr:cNvPr>
        <cdr:cNvSpPr/>
      </cdr:nvSpPr>
      <cdr:spPr>
        <a:xfrm xmlns:a="http://schemas.openxmlformats.org/drawingml/2006/main">
          <a:off x="50800" y="50800"/>
          <a:ext cx="0" cy="0"/>
        </a:xfrm>
        <a:prstGeom xmlns:a="http://schemas.openxmlformats.org/drawingml/2006/main" prst="rect">
          <a:avLst/>
        </a:prstGeom>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8.xml><?xml version="1.0" encoding="utf-8"?>
<c:userShapes xmlns:c="http://schemas.openxmlformats.org/drawingml/2006/chart">
  <cdr:relSizeAnchor xmlns:cdr="http://schemas.openxmlformats.org/drawingml/2006/chartDrawing">
    <cdr:from>
      <cdr:x>0.008</cdr:x>
      <cdr:y>0.01333</cdr:y>
    </cdr:from>
    <cdr:to>
      <cdr:x>0.008</cdr:x>
      <cdr:y>0.01333</cdr:y>
    </cdr:to>
    <cdr:sp macro="" textlink="">
      <cdr:nvSpPr>
        <cdr:cNvPr id="2" name="#UpSlide#ChartHasBeenCopiedWithUpSlideActive#" hidden="1">
          <a:extLst xmlns:a="http://schemas.openxmlformats.org/drawingml/2006/main">
            <a:ext uri="{FF2B5EF4-FFF2-40B4-BE49-F238E27FC236}">
              <a16:creationId xmlns:a16="http://schemas.microsoft.com/office/drawing/2014/main" id="{FE3D8DB8-D6EF-3033-6B40-36D62268C7F3}"/>
            </a:ext>
          </a:extLst>
        </cdr:cNvPr>
        <cdr:cNvSpPr/>
      </cdr:nvSpPr>
      <cdr:spPr>
        <a:xfrm xmlns:a="http://schemas.openxmlformats.org/drawingml/2006/main">
          <a:off x="50800" y="50800"/>
          <a:ext cx="0" cy="0"/>
        </a:xfrm>
        <a:prstGeom xmlns:a="http://schemas.openxmlformats.org/drawingml/2006/main" prst="rect">
          <a:avLst/>
        </a:prstGeom>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9.xml><?xml version="1.0" encoding="utf-8"?>
<c:userShapes xmlns:c="http://schemas.openxmlformats.org/drawingml/2006/chart">
  <cdr:relSizeAnchor xmlns:cdr="http://schemas.openxmlformats.org/drawingml/2006/chartDrawing">
    <cdr:from>
      <cdr:x>0.01111</cdr:x>
      <cdr:y>0.01852</cdr:y>
    </cdr:from>
    <cdr:to>
      <cdr:x>0.01111</cdr:x>
      <cdr:y>0.01852</cdr:y>
    </cdr:to>
    <cdr:sp macro="" textlink="">
      <cdr:nvSpPr>
        <cdr:cNvPr id="2" name="#UpSlide#ChartHasBeenCopiedWithUpSlideActive#" hidden="1"/>
        <cdr:cNvSpPr/>
      </cdr:nvSpPr>
      <cdr:spPr bwMode="auto">
        <a:xfrm xmlns:a="http://schemas.openxmlformats.org/drawingml/2006/main">
          <a:off x="50800" y="50800"/>
          <a:ext cx="0" cy="0"/>
        </a:xfrm>
        <a:prstGeom xmlns:a="http://schemas.openxmlformats.org/drawingml/2006/main" prst="rect">
          <a:avLst/>
        </a:prstGeom>
        <a:solidFill xmlns:a="http://schemas.openxmlformats.org/drawingml/2006/main">
          <a:schemeClr val="accent2">
            <a:lumMod val="40000"/>
            <a:lumOff val="60000"/>
          </a:schemeClr>
        </a:solidFill>
        <a:ln xmlns:a="http://schemas.openxmlformats.org/drawingml/2006/main" w="12700" cap="flat" cmpd="sng" algn="ctr">
          <a:solidFill>
            <a:schemeClr val="accent2"/>
          </a:solidFill>
          <a:prstDash val="solid"/>
          <a:round/>
          <a:headEnd type="none" w="med" len="med"/>
          <a:tailEnd type="none" w="med" len="med"/>
        </a:ln>
        <a:effectLst xmlns:a="http://schemas.openxmlformats.org/drawingml/2006/main"/>
      </cdr:spPr>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0.01111</cdr:x>
      <cdr:y>0.01852</cdr:y>
    </cdr:from>
    <cdr:to>
      <cdr:x>0.01111</cdr:x>
      <cdr:y>0.01852</cdr:y>
    </cdr:to>
    <cdr:sp macro="" textlink="">
      <cdr:nvSpPr>
        <cdr:cNvPr id="3" name="UpSlideExportSave" hidden="1"/>
        <cdr:cNvSpPr/>
      </cdr:nvSpPr>
      <cdr:spPr bwMode="auto">
        <a:xfrm xmlns:a="http://schemas.openxmlformats.org/drawingml/2006/main">
          <a:off x="50800" y="50800"/>
          <a:ext cx="0" cy="0"/>
        </a:xfrm>
        <a:prstGeom xmlns:a="http://schemas.openxmlformats.org/drawingml/2006/main" prst="rect">
          <a:avLst/>
        </a:prstGeom>
        <a:noFill xmlns:a="http://schemas.openxmlformats.org/drawingml/2006/main"/>
        <a:ln xmlns:a="http://schemas.openxmlformats.org/drawingml/2006/main" w="12700" cap="flat" cmpd="sng" algn="ctr">
          <a:noFill/>
          <a:prstDash val="solid"/>
          <a:round/>
          <a:headEnd type="none" w="med" len="med"/>
          <a:tailEnd type="none" w="med" len="med"/>
        </a:ln>
        <a:effectLst xmlns:a="http://schemas.openxmlformats.org/drawingml/2006/main"/>
        <a:extLst xmlns:a="http://schemas.openxmlformats.org/drawingml/2006/main">
          <a:ext uri="{909E8E84-426E-40DD-AFC4-6F175D3DCCD1}">
            <a14:hiddenFill xmlns:a14="http://schemas.microsoft.com/office/drawing/2010/main">
              <a:solidFill>
                <a:schemeClr val="accent2">
                  <a:lumMod val="40000"/>
                  <a:lumOff val="60000"/>
                </a:schemeClr>
              </a:solidFill>
            </a14:hiddenFill>
          </a:ext>
          <a:ext uri="{91240B29-F687-4F45-9708-019B960494DF}">
            <a14:hiddenLine xmlns:a14="http://schemas.microsoft.com/office/drawing/2010/main" w="12700" cap="flat" cmpd="sng" algn="ctr">
              <a:solidFill>
                <a:schemeClr val="accent2"/>
              </a:solidFill>
              <a:prstDash val="solid"/>
              <a:round/>
              <a:headEnd type="none" w="med" len="med"/>
              <a:tailEnd type="none" w="med" len="med"/>
            </a14:hiddenLine>
          </a:ext>
        </a:extLst>
      </cdr:spPr>
      <cdr:txBody>
        <a:bodyPr xmlns:a="http://schemas.openxmlformats.org/drawingml/2006/main" vertOverflow="clip"/>
        <a:lstStyle xmlns:a="http://schemas.openxmlformats.org/drawingml/2006/main"/>
        <a:p xmlns:a="http://schemas.openxmlformats.org/drawingml/2006/main">
          <a:endParaRPr lang="en-US"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C2D185-0457-4D09-9C02-C93E635ECCED}" type="datetimeFigureOut">
              <a:rPr lang="zh-TW" altLang="en-US" smtClean="0"/>
              <a:t>2025/8/7</a:t>
            </a:fld>
            <a:endParaRPr lang="zh-TW" altLang="en-US"/>
          </a:p>
        </p:txBody>
      </p:sp>
      <p:sp>
        <p:nvSpPr>
          <p:cNvPr id="4" name="投影片影像版面配置區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E3404-C704-486D-AC38-70EDD3B45250}" type="slidenum">
              <a:rPr lang="zh-TW" altLang="en-US" smtClean="0"/>
              <a:t>‹#›</a:t>
            </a:fld>
            <a:endParaRPr lang="zh-TW" altLang="en-US"/>
          </a:p>
        </p:txBody>
      </p:sp>
    </p:spTree>
    <p:extLst>
      <p:ext uri="{BB962C8B-B14F-4D97-AF65-F5344CB8AC3E}">
        <p14:creationId xmlns:p14="http://schemas.microsoft.com/office/powerpoint/2010/main" val="3109924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C37E3404-C704-486D-AC38-70EDD3B45250}" type="slidenum">
              <a:rPr lang="zh-TW" altLang="en-US" smtClean="0"/>
              <a:t>6</a:t>
            </a:fld>
            <a:endParaRPr lang="zh-TW" altLang="en-US"/>
          </a:p>
        </p:txBody>
      </p:sp>
    </p:spTree>
    <p:extLst>
      <p:ext uri="{BB962C8B-B14F-4D97-AF65-F5344CB8AC3E}">
        <p14:creationId xmlns:p14="http://schemas.microsoft.com/office/powerpoint/2010/main" val="107681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CD5C4-628D-F108-DC88-83A18A3BB8DC}"/>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3D39407B-3F4A-7301-8BAF-C824604381B9}"/>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D504C58E-51FA-C565-9AED-40C97DB2DD3C}"/>
              </a:ext>
            </a:extLst>
          </p:cNvPr>
          <p:cNvSpPr>
            <a:spLocks noGrp="1"/>
          </p:cNvSpPr>
          <p:nvPr>
            <p:ph type="body" idx="1"/>
          </p:nvPr>
        </p:nvSpPr>
        <p:spPr/>
        <p:txBody>
          <a:bodyPr/>
          <a:lstStyle/>
          <a:p>
            <a:endParaRPr lang="en-US" altLang="zh-TW"/>
          </a:p>
        </p:txBody>
      </p:sp>
      <p:sp>
        <p:nvSpPr>
          <p:cNvPr id="4" name="投影片編號版面配置區 3">
            <a:extLst>
              <a:ext uri="{FF2B5EF4-FFF2-40B4-BE49-F238E27FC236}">
                <a16:creationId xmlns:a16="http://schemas.microsoft.com/office/drawing/2014/main" id="{246CBD2F-24FA-007F-BE4F-72351863A61A}"/>
              </a:ext>
            </a:extLst>
          </p:cNvPr>
          <p:cNvSpPr>
            <a:spLocks noGrp="1"/>
          </p:cNvSpPr>
          <p:nvPr>
            <p:ph type="sldNum" sz="quarter" idx="5"/>
          </p:nvPr>
        </p:nvSpPr>
        <p:spPr/>
        <p:txBody>
          <a:bodyPr/>
          <a:lstStyle/>
          <a:p>
            <a:fld id="{C37E3404-C704-486D-AC38-70EDD3B45250}" type="slidenum">
              <a:rPr lang="zh-TW" altLang="en-US" smtClean="0"/>
              <a:t>28</a:t>
            </a:fld>
            <a:endParaRPr lang="zh-TW" altLang="en-US"/>
          </a:p>
        </p:txBody>
      </p:sp>
    </p:spTree>
    <p:extLst>
      <p:ext uri="{BB962C8B-B14F-4D97-AF65-F5344CB8AC3E}">
        <p14:creationId xmlns:p14="http://schemas.microsoft.com/office/powerpoint/2010/main" val="677810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C37E3404-C704-486D-AC38-70EDD3B45250}" type="slidenum">
              <a:rPr lang="zh-TW" altLang="en-US" smtClean="0"/>
              <a:t>29</a:t>
            </a:fld>
            <a:endParaRPr lang="zh-TW" altLang="en-US"/>
          </a:p>
        </p:txBody>
      </p:sp>
    </p:spTree>
    <p:extLst>
      <p:ext uri="{BB962C8B-B14F-4D97-AF65-F5344CB8AC3E}">
        <p14:creationId xmlns:p14="http://schemas.microsoft.com/office/powerpoint/2010/main" val="1836629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B9C2E-3FDD-5283-9EFE-C92C29592E5B}"/>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2AD77890-DE4E-9CF7-F68A-244815324321}"/>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3495B088-61D3-02C7-7946-CB7C08445F4C}"/>
              </a:ext>
            </a:extLst>
          </p:cNvPr>
          <p:cNvSpPr>
            <a:spLocks noGrp="1"/>
          </p:cNvSpPr>
          <p:nvPr>
            <p:ph type="body"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5AC1FAC7-8B9C-CAE0-72AA-057FAEFA9AB0}"/>
              </a:ext>
            </a:extLst>
          </p:cNvPr>
          <p:cNvSpPr>
            <a:spLocks noGrp="1"/>
          </p:cNvSpPr>
          <p:nvPr>
            <p:ph type="sldNum" sz="quarter" idx="5"/>
          </p:nvPr>
        </p:nvSpPr>
        <p:spPr/>
        <p:txBody>
          <a:bodyPr/>
          <a:lstStyle/>
          <a:p>
            <a:fld id="{C37E3404-C704-486D-AC38-70EDD3B45250}" type="slidenum">
              <a:rPr lang="zh-TW" altLang="en-US" smtClean="0"/>
              <a:t>30</a:t>
            </a:fld>
            <a:endParaRPr lang="zh-TW" altLang="en-US"/>
          </a:p>
        </p:txBody>
      </p:sp>
    </p:spTree>
    <p:extLst>
      <p:ext uri="{BB962C8B-B14F-4D97-AF65-F5344CB8AC3E}">
        <p14:creationId xmlns:p14="http://schemas.microsoft.com/office/powerpoint/2010/main" val="438502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7E3404-C704-486D-AC38-70EDD3B45250}" type="slidenum">
              <a:rPr lang="zh-TW" altLang="en-US" smtClean="0"/>
              <a:t>31</a:t>
            </a:fld>
            <a:endParaRPr lang="zh-TW" altLang="en-US"/>
          </a:p>
        </p:txBody>
      </p:sp>
    </p:spTree>
    <p:extLst>
      <p:ext uri="{BB962C8B-B14F-4D97-AF65-F5344CB8AC3E}">
        <p14:creationId xmlns:p14="http://schemas.microsoft.com/office/powerpoint/2010/main" val="1115211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C37E3404-C704-486D-AC38-70EDD3B45250}" type="slidenum">
              <a:rPr lang="zh-TW" altLang="en-US" smtClean="0"/>
              <a:t>33</a:t>
            </a:fld>
            <a:endParaRPr lang="zh-TW" altLang="en-US"/>
          </a:p>
        </p:txBody>
      </p:sp>
    </p:spTree>
    <p:extLst>
      <p:ext uri="{BB962C8B-B14F-4D97-AF65-F5344CB8AC3E}">
        <p14:creationId xmlns:p14="http://schemas.microsoft.com/office/powerpoint/2010/main" val="3027870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C37E3404-C704-486D-AC38-70EDD3B45250}" type="slidenum">
              <a:rPr lang="zh-TW" altLang="en-US" smtClean="0"/>
              <a:t>35</a:t>
            </a:fld>
            <a:endParaRPr lang="zh-TW" altLang="en-US"/>
          </a:p>
        </p:txBody>
      </p:sp>
    </p:spTree>
    <p:extLst>
      <p:ext uri="{BB962C8B-B14F-4D97-AF65-F5344CB8AC3E}">
        <p14:creationId xmlns:p14="http://schemas.microsoft.com/office/powerpoint/2010/main" val="1919824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C37E3404-C704-486D-AC38-70EDD3B45250}" type="slidenum">
              <a:rPr lang="zh-TW" altLang="en-US" smtClean="0"/>
              <a:t>43</a:t>
            </a:fld>
            <a:endParaRPr lang="zh-TW" altLang="en-US"/>
          </a:p>
        </p:txBody>
      </p:sp>
    </p:spTree>
    <p:extLst>
      <p:ext uri="{BB962C8B-B14F-4D97-AF65-F5344CB8AC3E}">
        <p14:creationId xmlns:p14="http://schemas.microsoft.com/office/powerpoint/2010/main" val="2317119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13DF7-2F86-65C1-1DA6-144EA023C265}"/>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1603C489-70CA-4773-C9BA-B2DCBD2AF43A}"/>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85E6C23B-4CDD-D028-DF4A-2C45EB5DC1C4}"/>
              </a:ext>
            </a:extLst>
          </p:cNvPr>
          <p:cNvSpPr>
            <a:spLocks noGrp="1"/>
          </p:cNvSpPr>
          <p:nvPr>
            <p:ph type="body"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0BFC2347-519E-6421-95F5-6CE42AC3D10C}"/>
              </a:ext>
            </a:extLst>
          </p:cNvPr>
          <p:cNvSpPr>
            <a:spLocks noGrp="1"/>
          </p:cNvSpPr>
          <p:nvPr>
            <p:ph type="sldNum" sz="quarter" idx="5"/>
          </p:nvPr>
        </p:nvSpPr>
        <p:spPr/>
        <p:txBody>
          <a:bodyPr/>
          <a:lstStyle/>
          <a:p>
            <a:fld id="{C37E3404-C704-486D-AC38-70EDD3B45250}" type="slidenum">
              <a:rPr lang="zh-TW" altLang="en-US" smtClean="0"/>
              <a:t>46</a:t>
            </a:fld>
            <a:endParaRPr lang="zh-TW" altLang="en-US"/>
          </a:p>
        </p:txBody>
      </p:sp>
    </p:spTree>
    <p:extLst>
      <p:ext uri="{BB962C8B-B14F-4D97-AF65-F5344CB8AC3E}">
        <p14:creationId xmlns:p14="http://schemas.microsoft.com/office/powerpoint/2010/main" val="381469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1BA7F-5661-A3D3-E89B-E37E0248276D}"/>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18E8E0E8-4A3B-2D8A-BC0A-47D4779CD326}"/>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53CD0652-9742-1814-92B1-2AEEC75E66E9}"/>
              </a:ext>
            </a:extLst>
          </p:cNvPr>
          <p:cNvSpPr>
            <a:spLocks noGrp="1"/>
          </p:cNvSpPr>
          <p:nvPr>
            <p:ph type="body" idx="1"/>
          </p:nvPr>
        </p:nvSpPr>
        <p:spPr/>
        <p:txBody>
          <a:bodyPr/>
          <a:lstStyle/>
          <a:p>
            <a:pPr>
              <a:lnSpc>
                <a:spcPct val="115000"/>
              </a:lnSpc>
              <a:spcAft>
                <a:spcPts val="800"/>
              </a:spcAft>
              <a:buNone/>
            </a:pPr>
            <a:endParaRPr lang="zh-TW" altLang="en-US"/>
          </a:p>
        </p:txBody>
      </p:sp>
      <p:sp>
        <p:nvSpPr>
          <p:cNvPr id="4" name="投影片編號版面配置區 3">
            <a:extLst>
              <a:ext uri="{FF2B5EF4-FFF2-40B4-BE49-F238E27FC236}">
                <a16:creationId xmlns:a16="http://schemas.microsoft.com/office/drawing/2014/main" id="{335C43F5-B9CC-E7A0-1EDF-E2A62B01D1F5}"/>
              </a:ext>
            </a:extLst>
          </p:cNvPr>
          <p:cNvSpPr>
            <a:spLocks noGrp="1"/>
          </p:cNvSpPr>
          <p:nvPr>
            <p:ph type="sldNum" sz="quarter" idx="5"/>
          </p:nvPr>
        </p:nvSpPr>
        <p:spPr/>
        <p:txBody>
          <a:bodyPr/>
          <a:lstStyle/>
          <a:p>
            <a:fld id="{C37E3404-C704-486D-AC38-70EDD3B45250}" type="slidenum">
              <a:rPr lang="zh-TW" altLang="en-US" smtClean="0"/>
              <a:t>16</a:t>
            </a:fld>
            <a:endParaRPr lang="zh-TW" altLang="en-US"/>
          </a:p>
        </p:txBody>
      </p:sp>
    </p:spTree>
    <p:extLst>
      <p:ext uri="{BB962C8B-B14F-4D97-AF65-F5344CB8AC3E}">
        <p14:creationId xmlns:p14="http://schemas.microsoft.com/office/powerpoint/2010/main" val="2038490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85C96-B448-62AD-EAFA-69F422D652FE}"/>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6FF34BD3-9433-2CC4-CE99-760B7168185E}"/>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919217C2-A010-8870-82C9-0149939F36CA}"/>
              </a:ext>
            </a:extLst>
          </p:cNvPr>
          <p:cNvSpPr>
            <a:spLocks noGrp="1"/>
          </p:cNvSpPr>
          <p:nvPr>
            <p:ph type="body"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A70E9700-BC13-9D47-C4D3-EA685025F047}"/>
              </a:ext>
            </a:extLst>
          </p:cNvPr>
          <p:cNvSpPr>
            <a:spLocks noGrp="1"/>
          </p:cNvSpPr>
          <p:nvPr>
            <p:ph type="sldNum" sz="quarter" idx="5"/>
          </p:nvPr>
        </p:nvSpPr>
        <p:spPr/>
        <p:txBody>
          <a:bodyPr/>
          <a:lstStyle/>
          <a:p>
            <a:fld id="{C37E3404-C704-486D-AC38-70EDD3B45250}" type="slidenum">
              <a:rPr lang="zh-TW" altLang="en-US" smtClean="0"/>
              <a:t>17</a:t>
            </a:fld>
            <a:endParaRPr lang="zh-TW" altLang="en-US"/>
          </a:p>
        </p:txBody>
      </p:sp>
    </p:spTree>
    <p:extLst>
      <p:ext uri="{BB962C8B-B14F-4D97-AF65-F5344CB8AC3E}">
        <p14:creationId xmlns:p14="http://schemas.microsoft.com/office/powerpoint/2010/main" val="3001107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289779-F7C4-4A68-8B18-D9E29A670C6B}" type="slidenum">
              <a:rPr lang="en-US" smtClean="0"/>
              <a:t>21</a:t>
            </a:fld>
            <a:endParaRPr lang="en-US"/>
          </a:p>
        </p:txBody>
      </p:sp>
    </p:spTree>
    <p:extLst>
      <p:ext uri="{BB962C8B-B14F-4D97-AF65-F5344CB8AC3E}">
        <p14:creationId xmlns:p14="http://schemas.microsoft.com/office/powerpoint/2010/main" val="3926795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C37E3404-C704-486D-AC38-70EDD3B45250}" type="slidenum">
              <a:rPr lang="zh-TW" altLang="en-US" smtClean="0"/>
              <a:t>22</a:t>
            </a:fld>
            <a:endParaRPr lang="zh-TW" altLang="en-US"/>
          </a:p>
        </p:txBody>
      </p:sp>
    </p:spTree>
    <p:extLst>
      <p:ext uri="{BB962C8B-B14F-4D97-AF65-F5344CB8AC3E}">
        <p14:creationId xmlns:p14="http://schemas.microsoft.com/office/powerpoint/2010/main" val="4247257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EA86C-168B-F6E7-9E9F-51CFFB9A3E40}"/>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B9751836-BDF6-38EC-AE3A-25956612432D}"/>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E0209FC9-B1C8-499D-A01C-6B7819B3F3A2}"/>
              </a:ext>
            </a:extLst>
          </p:cNvPr>
          <p:cNvSpPr>
            <a:spLocks noGrp="1"/>
          </p:cNvSpPr>
          <p:nvPr>
            <p:ph type="body"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041495D8-514E-68D9-0CAD-11FB7FC5A57F}"/>
              </a:ext>
            </a:extLst>
          </p:cNvPr>
          <p:cNvSpPr>
            <a:spLocks noGrp="1"/>
          </p:cNvSpPr>
          <p:nvPr>
            <p:ph type="sldNum" sz="quarter" idx="5"/>
          </p:nvPr>
        </p:nvSpPr>
        <p:spPr/>
        <p:txBody>
          <a:bodyPr/>
          <a:lstStyle/>
          <a:p>
            <a:fld id="{C37E3404-C704-486D-AC38-70EDD3B45250}" type="slidenum">
              <a:rPr lang="zh-TW" altLang="en-US" smtClean="0"/>
              <a:t>23</a:t>
            </a:fld>
            <a:endParaRPr lang="zh-TW" altLang="en-US"/>
          </a:p>
        </p:txBody>
      </p:sp>
    </p:spTree>
    <p:extLst>
      <p:ext uri="{BB962C8B-B14F-4D97-AF65-F5344CB8AC3E}">
        <p14:creationId xmlns:p14="http://schemas.microsoft.com/office/powerpoint/2010/main" val="2966427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D1442-A503-DCAB-E55E-A93F17B75564}"/>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D3BB867D-7863-D1F7-E65B-547CD942F594}"/>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277D27E9-A517-1FEF-6951-D5B717DA8C1D}"/>
              </a:ext>
            </a:extLst>
          </p:cNvPr>
          <p:cNvSpPr>
            <a:spLocks noGrp="1"/>
          </p:cNvSpPr>
          <p:nvPr>
            <p:ph type="body"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DB5EE5CC-1C3A-7036-05C5-3ED1FBD66CD1}"/>
              </a:ext>
            </a:extLst>
          </p:cNvPr>
          <p:cNvSpPr>
            <a:spLocks noGrp="1"/>
          </p:cNvSpPr>
          <p:nvPr>
            <p:ph type="sldNum" sz="quarter" idx="5"/>
          </p:nvPr>
        </p:nvSpPr>
        <p:spPr/>
        <p:txBody>
          <a:bodyPr/>
          <a:lstStyle/>
          <a:p>
            <a:fld id="{C37E3404-C704-486D-AC38-70EDD3B45250}" type="slidenum">
              <a:rPr lang="zh-TW" altLang="en-US" smtClean="0"/>
              <a:t>24</a:t>
            </a:fld>
            <a:endParaRPr lang="zh-TW" altLang="en-US"/>
          </a:p>
        </p:txBody>
      </p:sp>
    </p:spTree>
    <p:extLst>
      <p:ext uri="{BB962C8B-B14F-4D97-AF65-F5344CB8AC3E}">
        <p14:creationId xmlns:p14="http://schemas.microsoft.com/office/powerpoint/2010/main" val="2168253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3E8721-36AE-4053-8788-61CB07E5222D}" type="slidenum">
              <a:rPr lang="fr-FR" smtClean="0"/>
              <a:t>25</a:t>
            </a:fld>
            <a:endParaRPr lang="fr-FR"/>
          </a:p>
        </p:txBody>
      </p:sp>
    </p:spTree>
    <p:extLst>
      <p:ext uri="{BB962C8B-B14F-4D97-AF65-F5344CB8AC3E}">
        <p14:creationId xmlns:p14="http://schemas.microsoft.com/office/powerpoint/2010/main" val="2597356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78031-7C5B-D19C-A9F8-D53368052BB0}"/>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DD9D3DCA-3D08-1594-9FE3-221A95ED3F82}"/>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86EBFEEB-F678-A198-2189-9C4AE50FE84C}"/>
              </a:ext>
            </a:extLst>
          </p:cNvPr>
          <p:cNvSpPr>
            <a:spLocks noGrp="1"/>
          </p:cNvSpPr>
          <p:nvPr>
            <p:ph type="body" idx="1"/>
          </p:nvPr>
        </p:nvSpPr>
        <p:spPr/>
        <p:txBody>
          <a:bodyPr/>
          <a:lstStyle/>
          <a:p>
            <a:endParaRPr lang="en-US" altLang="zh-TW"/>
          </a:p>
        </p:txBody>
      </p:sp>
      <p:sp>
        <p:nvSpPr>
          <p:cNvPr id="4" name="投影片編號版面配置區 3">
            <a:extLst>
              <a:ext uri="{FF2B5EF4-FFF2-40B4-BE49-F238E27FC236}">
                <a16:creationId xmlns:a16="http://schemas.microsoft.com/office/drawing/2014/main" id="{165B9710-30AE-6004-8D5B-36D9BF68EC60}"/>
              </a:ext>
            </a:extLst>
          </p:cNvPr>
          <p:cNvSpPr>
            <a:spLocks noGrp="1"/>
          </p:cNvSpPr>
          <p:nvPr>
            <p:ph type="sldNum" sz="quarter" idx="5"/>
          </p:nvPr>
        </p:nvSpPr>
        <p:spPr/>
        <p:txBody>
          <a:bodyPr/>
          <a:lstStyle/>
          <a:p>
            <a:fld id="{C37E3404-C704-486D-AC38-70EDD3B45250}" type="slidenum">
              <a:rPr lang="zh-TW" altLang="en-US" smtClean="0"/>
              <a:t>27</a:t>
            </a:fld>
            <a:endParaRPr lang="zh-TW" altLang="en-US"/>
          </a:p>
        </p:txBody>
      </p:sp>
    </p:spTree>
    <p:extLst>
      <p:ext uri="{BB962C8B-B14F-4D97-AF65-F5344CB8AC3E}">
        <p14:creationId xmlns:p14="http://schemas.microsoft.com/office/powerpoint/2010/main" val="1156761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1766" y="409087"/>
            <a:ext cx="8641425" cy="777873"/>
          </a:xfrm>
        </p:spPr>
        <p:txBody>
          <a:bodyPr>
            <a:normAutofit/>
          </a:bodyPr>
          <a:lstStyle>
            <a:lvl1pPr>
              <a:defRPr sz="2400" b="1">
                <a:solidFill>
                  <a:srgbClr val="2B505B"/>
                </a:solidFill>
                <a:latin typeface="Arial" panose="020B0604020202020204" pitchFamily="34" charset="0"/>
                <a:cs typeface="Arial" panose="020B0604020202020204" pitchFamily="34" charset="0"/>
              </a:defRPr>
            </a:lvl1pPr>
          </a:lstStyle>
          <a:p>
            <a:r>
              <a:rPr lang="en-US"/>
              <a:t>XX</a:t>
            </a:r>
          </a:p>
        </p:txBody>
      </p:sp>
      <p:sp>
        <p:nvSpPr>
          <p:cNvPr id="3" name="Content Placeholder 2"/>
          <p:cNvSpPr>
            <a:spLocks noGrp="1"/>
          </p:cNvSpPr>
          <p:nvPr>
            <p:ph idx="1" hasCustomPrompt="1"/>
          </p:nvPr>
        </p:nvSpPr>
        <p:spPr>
          <a:xfrm>
            <a:off x="329350" y="1239718"/>
            <a:ext cx="9350981" cy="4858117"/>
          </a:xfrm>
        </p:spPr>
        <p:txBody>
          <a:bodyPr>
            <a:normAutofit/>
          </a:bodyPr>
          <a:lstStyle>
            <a:lvl1pPr marL="228600" indent="-228600">
              <a:lnSpc>
                <a:spcPct val="110000"/>
              </a:lnSpc>
              <a:buClr>
                <a:srgbClr val="2A6377"/>
              </a:buClr>
              <a:buSzPct val="80000"/>
              <a:buFont typeface="Wingdings" panose="05000000000000000000" pitchFamily="2" charset="2"/>
              <a:buChar char="n"/>
              <a:defRPr sz="1200">
                <a:solidFill>
                  <a:srgbClr val="2B505B"/>
                </a:solidFill>
                <a:latin typeface="Arial" panose="020B0604020202020204" pitchFamily="34" charset="0"/>
                <a:cs typeface="Arial" panose="020B0604020202020204" pitchFamily="34" charset="0"/>
              </a:defRPr>
            </a:lvl1pPr>
            <a:lvl2pPr marL="685800" indent="-228600">
              <a:lnSpc>
                <a:spcPct val="110000"/>
              </a:lnSpc>
              <a:buClr>
                <a:srgbClr val="2A6377"/>
              </a:buClr>
              <a:buSzPct val="80000"/>
              <a:buFont typeface="Wingdings" panose="05000000000000000000" pitchFamily="2" charset="2"/>
              <a:buChar char="n"/>
              <a:defRPr sz="1200">
                <a:solidFill>
                  <a:srgbClr val="2B505B"/>
                </a:solidFill>
                <a:latin typeface="Arial" panose="020B0604020202020204" pitchFamily="34" charset="0"/>
                <a:cs typeface="Arial" panose="020B0604020202020204" pitchFamily="34" charset="0"/>
              </a:defRPr>
            </a:lvl2pPr>
            <a:lvl3pPr marL="1143000" indent="-228600">
              <a:lnSpc>
                <a:spcPct val="110000"/>
              </a:lnSpc>
              <a:buClr>
                <a:srgbClr val="2A6377"/>
              </a:buClr>
              <a:buSzPct val="80000"/>
              <a:buFont typeface="Wingdings" panose="05000000000000000000" pitchFamily="2" charset="2"/>
              <a:buChar char="n"/>
              <a:defRPr sz="1200">
                <a:solidFill>
                  <a:srgbClr val="2B505B"/>
                </a:solidFill>
                <a:latin typeface="Arial" panose="020B0604020202020204" pitchFamily="34" charset="0"/>
                <a:cs typeface="Arial" panose="020B0604020202020204" pitchFamily="34" charset="0"/>
              </a:defRPr>
            </a:lvl3pPr>
            <a:lvl4pPr>
              <a:defRPr>
                <a:solidFill>
                  <a:srgbClr val="2B505B"/>
                </a:solidFill>
              </a:defRPr>
            </a:lvl4pPr>
            <a:lvl5pPr>
              <a:defRPr>
                <a:solidFill>
                  <a:srgbClr val="2B505B"/>
                </a:solidFill>
              </a:defRPr>
            </a:lvl5pPr>
          </a:lstStyle>
          <a:p>
            <a:pPr lvl="0"/>
            <a:r>
              <a:rPr lang="en-US" altLang="zh-TW"/>
              <a:t>XX</a:t>
            </a:r>
            <a:endParaRPr lang="zh-TW" altLang="en-US"/>
          </a:p>
          <a:p>
            <a:pPr lvl="1"/>
            <a:r>
              <a:rPr lang="en-US" altLang="zh-TW"/>
              <a:t>XX</a:t>
            </a:r>
            <a:endParaRPr lang="zh-TW" altLang="en-US"/>
          </a:p>
          <a:p>
            <a:pPr lvl="2"/>
            <a:r>
              <a:rPr lang="en-US" altLang="zh-TW"/>
              <a:t>XX</a:t>
            </a:r>
            <a:endParaRPr lang="zh-TW" altLang="en-US"/>
          </a:p>
        </p:txBody>
      </p:sp>
      <p:sp>
        <p:nvSpPr>
          <p:cNvPr id="4" name="Date Placeholder 3"/>
          <p:cNvSpPr>
            <a:spLocks noGrp="1"/>
          </p:cNvSpPr>
          <p:nvPr>
            <p:ph type="dt" sz="half" idx="10"/>
          </p:nvPr>
        </p:nvSpPr>
        <p:spPr/>
        <p:txBody>
          <a:bodyPr/>
          <a:lstStyle/>
          <a:p>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5B1C89FB-0113-47AD-AB66-F0A57D122E06}" type="slidenum">
              <a:rPr lang="zh-TW" altLang="en-US" smtClean="0"/>
              <a:t>‹#›</a:t>
            </a:fld>
            <a:endParaRPr lang="zh-TW" altLang="en-US"/>
          </a:p>
        </p:txBody>
      </p:sp>
    </p:spTree>
    <p:extLst>
      <p:ext uri="{BB962C8B-B14F-4D97-AF65-F5344CB8AC3E}">
        <p14:creationId xmlns:p14="http://schemas.microsoft.com/office/powerpoint/2010/main" val="3393889227"/>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TW"/>
              <a:t>XX</a:t>
            </a:r>
            <a:endParaRPr lang="en-US"/>
          </a:p>
        </p:txBody>
      </p:sp>
      <p:sp>
        <p:nvSpPr>
          <p:cNvPr id="3" name="Date Placeholder 2"/>
          <p:cNvSpPr>
            <a:spLocks noGrp="1"/>
          </p:cNvSpPr>
          <p:nvPr>
            <p:ph type="dt" sz="half" idx="10"/>
          </p:nvPr>
        </p:nvSpPr>
        <p:spPr/>
        <p:txBody>
          <a:bodyPr/>
          <a:lstStyle/>
          <a:p>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5B1C89FB-0113-47AD-AB66-F0A57D122E06}" type="slidenum">
              <a:rPr lang="zh-TW" altLang="en-US" smtClean="0"/>
              <a:t>‹#›</a:t>
            </a:fld>
            <a:endParaRPr lang="zh-TW" altLang="en-US"/>
          </a:p>
        </p:txBody>
      </p:sp>
    </p:spTree>
    <p:extLst>
      <p:ext uri="{BB962C8B-B14F-4D97-AF65-F5344CB8AC3E}">
        <p14:creationId xmlns:p14="http://schemas.microsoft.com/office/powerpoint/2010/main" val="3651129956"/>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5B1C89FB-0113-47AD-AB66-F0A57D122E06}" type="slidenum">
              <a:rPr lang="zh-TW" altLang="en-US" smtClean="0"/>
              <a:t>‹#›</a:t>
            </a:fld>
            <a:endParaRPr lang="zh-TW" altLang="en-US"/>
          </a:p>
        </p:txBody>
      </p:sp>
    </p:spTree>
    <p:extLst>
      <p:ext uri="{BB962C8B-B14F-4D97-AF65-F5344CB8AC3E}">
        <p14:creationId xmlns:p14="http://schemas.microsoft.com/office/powerpoint/2010/main" val="3101948664"/>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ntent 9">
    <p:spTree>
      <p:nvGrpSpPr>
        <p:cNvPr id="1" name=""/>
        <p:cNvGrpSpPr/>
        <p:nvPr/>
      </p:nvGrpSpPr>
      <p:grpSpPr>
        <a:xfrm>
          <a:off x="0" y="0"/>
          <a:ext cx="0" cy="0"/>
          <a:chOff x="0" y="0"/>
          <a:chExt cx="0" cy="0"/>
        </a:xfrm>
      </p:grpSpPr>
      <p:sp>
        <p:nvSpPr>
          <p:cNvPr id="24" name="Slide Header Placeholder"/>
          <p:cNvSpPr>
            <a:spLocks noGrp="1"/>
          </p:cNvSpPr>
          <p:nvPr>
            <p:ph type="title" hasCustomPrompt="1"/>
          </p:nvPr>
        </p:nvSpPr>
        <p:spPr>
          <a:xfrm>
            <a:off x="266399" y="58138"/>
            <a:ext cx="7200000" cy="748112"/>
          </a:xfrm>
          <a:prstGeom prst="rect">
            <a:avLst/>
          </a:prstGeom>
        </p:spPr>
        <p:txBody>
          <a:bodyPr lIns="0" tIns="0" rIns="0" bIns="0" anchor="b" anchorCtr="0"/>
          <a:lstStyle>
            <a:lvl1pPr algn="l" defTabSz="957263" rtl="0" eaLnBrk="1" fontAlgn="base" hangingPunct="1">
              <a:lnSpc>
                <a:spcPct val="120000"/>
              </a:lnSpc>
              <a:spcBef>
                <a:spcPct val="0"/>
              </a:spcBef>
              <a:spcAft>
                <a:spcPct val="0"/>
              </a:spcAft>
              <a:defRPr lang="en-GB" sz="2000" b="1" baseline="0" dirty="0">
                <a:solidFill>
                  <a:schemeClr val="accent1"/>
                </a:solidFill>
                <a:latin typeface="Arial" panose="020B0604020202020204" pitchFamily="34" charset="0"/>
                <a:ea typeface="MS PGothic" pitchFamily="34" charset="-128"/>
                <a:cs typeface="Arial" panose="020B0604020202020204" pitchFamily="34" charset="0"/>
              </a:defRPr>
            </a:lvl1pPr>
          </a:lstStyle>
          <a:p>
            <a:r>
              <a:rPr lang="en-GB"/>
              <a:t>Main text</a:t>
            </a:r>
          </a:p>
        </p:txBody>
      </p:sp>
      <p:sp>
        <p:nvSpPr>
          <p:cNvPr id="26" name="Subheader Placeholder"/>
          <p:cNvSpPr>
            <a:spLocks noGrp="1"/>
          </p:cNvSpPr>
          <p:nvPr>
            <p:ph type="body" sz="quarter" idx="14" hasCustomPrompt="1"/>
          </p:nvPr>
        </p:nvSpPr>
        <p:spPr>
          <a:xfrm>
            <a:off x="266400" y="6525344"/>
            <a:ext cx="8568000" cy="231856"/>
          </a:xfrm>
          <a:prstGeom prst="rect">
            <a:avLst/>
          </a:prstGeom>
        </p:spPr>
        <p:txBody>
          <a:bodyPr lIns="0" tIns="0" rIns="0" bIns="0" anchor="b" anchorCtr="0"/>
          <a:lstStyle>
            <a:lvl1pPr marL="228600" indent="-228600">
              <a:spcBef>
                <a:spcPts val="0"/>
              </a:spcBef>
              <a:spcAft>
                <a:spcPts val="0"/>
              </a:spcAft>
              <a:buClrTx/>
              <a:buFontTx/>
              <a:buNone/>
              <a:defRPr lang="en-GB" sz="700" i="1" baseline="0" dirty="0" smtClean="0">
                <a:solidFill>
                  <a:schemeClr val="accent1"/>
                </a:solidFill>
                <a:latin typeface="+mn-lt"/>
                <a:ea typeface="MS PGothic" pitchFamily="34" charset="-128"/>
                <a:cs typeface="Arial Unicode MS" pitchFamily="34" charset="-128"/>
              </a:defRPr>
            </a:lvl1pPr>
          </a:lstStyle>
          <a:p>
            <a:pPr marL="228600" lvl="0" indent="-228600" algn="l" defTabSz="957263" rtl="0" eaLnBrk="1" fontAlgn="base" hangingPunct="1">
              <a:lnSpc>
                <a:spcPct val="120000"/>
              </a:lnSpc>
              <a:spcBef>
                <a:spcPts val="0"/>
              </a:spcBef>
              <a:spcAft>
                <a:spcPts val="0"/>
              </a:spcAft>
              <a:buClrTx/>
              <a:buFontTx/>
              <a:buNone/>
            </a:pPr>
            <a:r>
              <a:rPr lang="en-GB"/>
              <a:t>Source / Disclaimer / Annotations: </a:t>
            </a:r>
          </a:p>
        </p:txBody>
      </p:sp>
      <p:sp>
        <p:nvSpPr>
          <p:cNvPr id="14" name="Content Placeholder 3"/>
          <p:cNvSpPr>
            <a:spLocks noGrp="1"/>
          </p:cNvSpPr>
          <p:nvPr>
            <p:ph sz="half" idx="2" hasCustomPrompt="1"/>
          </p:nvPr>
        </p:nvSpPr>
        <p:spPr>
          <a:xfrm>
            <a:off x="266400" y="1900800"/>
            <a:ext cx="4611600" cy="2170800"/>
          </a:xfrm>
          <a:prstGeom prst="rect">
            <a:avLst/>
          </a:prstGeom>
          <a:noFill/>
          <a:ln w="9525">
            <a:noFill/>
            <a:miter lim="800000"/>
            <a:headEnd/>
            <a:tailEnd/>
          </a:ln>
        </p:spPr>
        <p:txBody>
          <a:bodyPr lIns="0" tIns="108000" rIns="46800" bIns="64800"/>
          <a:lstStyle>
            <a:lvl1pPr marL="0" indent="0" algn="l" defTabSz="815780" rtl="0" eaLnBrk="1" fontAlgn="base" hangingPunct="1">
              <a:lnSpc>
                <a:spcPct val="120000"/>
              </a:lnSpc>
              <a:spcBef>
                <a:spcPts val="200"/>
              </a:spcBef>
              <a:spcAft>
                <a:spcPts val="200"/>
              </a:spcAft>
              <a:buNone/>
              <a:defRPr lang="en-GB" sz="1000" baseline="0" dirty="0" smtClean="0">
                <a:solidFill>
                  <a:schemeClr val="accent1"/>
                </a:solidFill>
                <a:latin typeface="Arial" panose="020B0604020202020204" pitchFamily="34" charset="0"/>
                <a:ea typeface="MS PGothic" pitchFamily="34" charset="-128"/>
                <a:cs typeface="Arial" panose="020B0604020202020204" pitchFamily="34" charset="0"/>
              </a:defRPr>
            </a:lvl1pPr>
            <a:lvl2pPr marL="179388" indent="-177800" algn="l" defTabSz="815780" rtl="0" eaLnBrk="1" fontAlgn="base" hangingPunct="1">
              <a:lnSpc>
                <a:spcPct val="120000"/>
              </a:lnSpc>
              <a:spcBef>
                <a:spcPts val="200"/>
              </a:spcBef>
              <a:spcAft>
                <a:spcPts val="200"/>
              </a:spcAft>
              <a:buClr>
                <a:schemeClr val="accent3"/>
              </a:buClr>
              <a:buFont typeface="Wingdings"/>
              <a:buChar char="n"/>
              <a:defRPr lang="en-GB" sz="1000" baseline="0" dirty="0" smtClean="0">
                <a:solidFill>
                  <a:schemeClr val="accent1"/>
                </a:solidFill>
                <a:latin typeface="Arial" panose="020B0604020202020204" pitchFamily="34" charset="0"/>
                <a:ea typeface="MS PGothic" pitchFamily="34" charset="-128"/>
                <a:cs typeface="Arial" panose="020B0604020202020204" pitchFamily="34" charset="0"/>
              </a:defRPr>
            </a:lvl2pPr>
            <a:lvl3pPr marL="355600" indent="-176213"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Arial" panose="020B0604020202020204" pitchFamily="34" charset="0"/>
                <a:ea typeface="MS PGothic" pitchFamily="34" charset="-128"/>
                <a:cs typeface="Arial" panose="020B0604020202020204" pitchFamily="34" charset="0"/>
              </a:defRPr>
            </a:lvl3pPr>
            <a:lvl4pPr marL="547688" indent="-190500"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Arial" panose="020B0604020202020204" pitchFamily="34" charset="0"/>
                <a:ea typeface="MS PGothic" pitchFamily="34" charset="-128"/>
                <a:cs typeface="Arial" panose="020B0604020202020204" pitchFamily="34" charset="0"/>
              </a:defRPr>
            </a:lvl4pPr>
            <a:lvl5pPr marL="715963" indent="-166688"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Arial" panose="020B0604020202020204" pitchFamily="34" charset="0"/>
                <a:ea typeface="MS PGothic" pitchFamily="34" charset="-128"/>
                <a:cs typeface="Arial" panose="020B0604020202020204" pitchFamily="34" charset="0"/>
              </a:defRPr>
            </a:lvl5pPr>
            <a:lvl6pPr>
              <a:defRPr sz="1400"/>
            </a:lvl6pPr>
            <a:lvl7pPr>
              <a:defRPr sz="1400"/>
            </a:lvl7pPr>
            <a:lvl8pPr>
              <a:defRPr sz="1400"/>
            </a:lvl8pPr>
            <a:lvl9pPr>
              <a:defRPr sz="1400"/>
            </a:lvl9pPr>
          </a:lstStyle>
          <a:p>
            <a:pPr lvl="0"/>
            <a:r>
              <a:rPr lang="en-GB"/>
              <a:t>Click to add text</a:t>
            </a:r>
          </a:p>
          <a:p>
            <a:pPr lvl="1"/>
            <a:r>
              <a:rPr lang="en-GB"/>
              <a:t>Level 1</a:t>
            </a:r>
          </a:p>
          <a:p>
            <a:pPr lvl="2"/>
            <a:r>
              <a:rPr lang="en-GB"/>
              <a:t>Level 2</a:t>
            </a:r>
          </a:p>
          <a:p>
            <a:pPr lvl="3"/>
            <a:r>
              <a:rPr lang="en-GB"/>
              <a:t>Level 3</a:t>
            </a:r>
          </a:p>
          <a:p>
            <a:pPr lvl="4"/>
            <a:r>
              <a:rPr lang="en-GB"/>
              <a:t>Level 4</a:t>
            </a:r>
          </a:p>
        </p:txBody>
      </p:sp>
      <p:sp>
        <p:nvSpPr>
          <p:cNvPr id="15" name="Content Placeholder 3"/>
          <p:cNvSpPr>
            <a:spLocks noGrp="1"/>
          </p:cNvSpPr>
          <p:nvPr>
            <p:ph sz="half" idx="19" hasCustomPrompt="1"/>
          </p:nvPr>
        </p:nvSpPr>
        <p:spPr>
          <a:xfrm>
            <a:off x="5018400" y="1900800"/>
            <a:ext cx="4611600" cy="2170800"/>
          </a:xfrm>
          <a:prstGeom prst="rect">
            <a:avLst/>
          </a:prstGeom>
          <a:noFill/>
          <a:ln w="9525">
            <a:noFill/>
            <a:miter lim="800000"/>
            <a:headEnd/>
            <a:tailEnd/>
          </a:ln>
        </p:spPr>
        <p:txBody>
          <a:bodyPr lIns="0" tIns="108000" rIns="46800" bIns="64800"/>
          <a:lstStyle>
            <a:lvl1pPr marL="0" indent="0" algn="l" defTabSz="815780" rtl="0" eaLnBrk="1" fontAlgn="base" hangingPunct="1">
              <a:lnSpc>
                <a:spcPct val="120000"/>
              </a:lnSpc>
              <a:spcBef>
                <a:spcPts val="200"/>
              </a:spcBef>
              <a:spcAft>
                <a:spcPts val="200"/>
              </a:spcAft>
              <a:buNone/>
              <a:defRPr lang="en-GB" sz="1000" baseline="0" dirty="0" smtClean="0">
                <a:solidFill>
                  <a:schemeClr val="accent1"/>
                </a:solidFill>
                <a:latin typeface="Arial" panose="020B0604020202020204" pitchFamily="34" charset="0"/>
                <a:ea typeface="MS PGothic" pitchFamily="34" charset="-128"/>
                <a:cs typeface="Arial" panose="020B0604020202020204" pitchFamily="34" charset="0"/>
              </a:defRPr>
            </a:lvl1pPr>
            <a:lvl2pPr marL="179388" indent="-177800" algn="l" defTabSz="815780" rtl="0" eaLnBrk="1" fontAlgn="base" hangingPunct="1">
              <a:lnSpc>
                <a:spcPct val="120000"/>
              </a:lnSpc>
              <a:spcBef>
                <a:spcPts val="200"/>
              </a:spcBef>
              <a:spcAft>
                <a:spcPts val="200"/>
              </a:spcAft>
              <a:buClr>
                <a:schemeClr val="accent3"/>
              </a:buClr>
              <a:buFont typeface="Wingdings"/>
              <a:buChar char="n"/>
              <a:defRPr lang="en-GB" sz="1000" baseline="0" dirty="0" smtClean="0">
                <a:solidFill>
                  <a:schemeClr val="accent1"/>
                </a:solidFill>
                <a:latin typeface="Arial" panose="020B0604020202020204" pitchFamily="34" charset="0"/>
                <a:ea typeface="MS PGothic" pitchFamily="34" charset="-128"/>
                <a:cs typeface="Arial" panose="020B0604020202020204" pitchFamily="34" charset="0"/>
              </a:defRPr>
            </a:lvl2pPr>
            <a:lvl3pPr marL="355600" indent="-176213"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Arial" panose="020B0604020202020204" pitchFamily="34" charset="0"/>
                <a:ea typeface="MS PGothic" pitchFamily="34" charset="-128"/>
                <a:cs typeface="Arial" panose="020B0604020202020204" pitchFamily="34" charset="0"/>
              </a:defRPr>
            </a:lvl3pPr>
            <a:lvl4pPr marL="547688" indent="-190500"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Arial" panose="020B0604020202020204" pitchFamily="34" charset="0"/>
                <a:ea typeface="MS PGothic" pitchFamily="34" charset="-128"/>
                <a:cs typeface="Arial" panose="020B0604020202020204" pitchFamily="34" charset="0"/>
              </a:defRPr>
            </a:lvl4pPr>
            <a:lvl5pPr marL="715963" indent="-166688"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Arial" panose="020B0604020202020204" pitchFamily="34" charset="0"/>
                <a:ea typeface="MS PGothic" pitchFamily="34" charset="-128"/>
                <a:cs typeface="Arial" panose="020B0604020202020204" pitchFamily="34" charset="0"/>
              </a:defRPr>
            </a:lvl5pPr>
            <a:lvl6pPr>
              <a:defRPr sz="1400"/>
            </a:lvl6pPr>
            <a:lvl7pPr>
              <a:defRPr sz="1400"/>
            </a:lvl7pPr>
            <a:lvl8pPr>
              <a:defRPr sz="1400"/>
            </a:lvl8pPr>
            <a:lvl9pPr>
              <a:defRPr sz="1400"/>
            </a:lvl9pPr>
          </a:lstStyle>
          <a:p>
            <a:pPr lvl="0"/>
            <a:r>
              <a:rPr lang="en-GB" altLang="zh-TW"/>
              <a:t>Click to add text</a:t>
            </a:r>
          </a:p>
          <a:p>
            <a:pPr lvl="1"/>
            <a:r>
              <a:rPr lang="en-GB" altLang="zh-TW"/>
              <a:t>Level 1</a:t>
            </a:r>
          </a:p>
          <a:p>
            <a:pPr lvl="2"/>
            <a:r>
              <a:rPr lang="en-GB" altLang="zh-TW"/>
              <a:t>Level 2</a:t>
            </a:r>
          </a:p>
          <a:p>
            <a:pPr lvl="3"/>
            <a:r>
              <a:rPr lang="en-GB" altLang="zh-TW"/>
              <a:t>Level 3</a:t>
            </a:r>
          </a:p>
          <a:p>
            <a:pPr lvl="4"/>
            <a:r>
              <a:rPr lang="en-GB" altLang="zh-TW"/>
              <a:t>Level 4</a:t>
            </a:r>
          </a:p>
        </p:txBody>
      </p:sp>
      <p:sp>
        <p:nvSpPr>
          <p:cNvPr id="22" name="Content Placeholder 3"/>
          <p:cNvSpPr>
            <a:spLocks noGrp="1"/>
          </p:cNvSpPr>
          <p:nvPr>
            <p:ph sz="half" idx="20" hasCustomPrompt="1"/>
          </p:nvPr>
        </p:nvSpPr>
        <p:spPr>
          <a:xfrm>
            <a:off x="266400" y="4322070"/>
            <a:ext cx="4611600" cy="2178000"/>
          </a:xfrm>
          <a:prstGeom prst="rect">
            <a:avLst/>
          </a:prstGeom>
          <a:noFill/>
          <a:ln w="9525">
            <a:noFill/>
            <a:miter lim="800000"/>
            <a:headEnd/>
            <a:tailEnd/>
          </a:ln>
        </p:spPr>
        <p:txBody>
          <a:bodyPr lIns="0" tIns="108000" rIns="46800" bIns="64800"/>
          <a:lstStyle>
            <a:lvl1pPr marL="0" indent="0" algn="l" defTabSz="815780" rtl="0" eaLnBrk="1" fontAlgn="base" hangingPunct="1">
              <a:lnSpc>
                <a:spcPct val="120000"/>
              </a:lnSpc>
              <a:spcBef>
                <a:spcPts val="200"/>
              </a:spcBef>
              <a:spcAft>
                <a:spcPts val="200"/>
              </a:spcAft>
              <a:buNone/>
              <a:defRPr lang="en-GB" sz="1000" baseline="0" dirty="0" smtClean="0">
                <a:solidFill>
                  <a:schemeClr val="accent1"/>
                </a:solidFill>
                <a:latin typeface="Arial" panose="020B0604020202020204" pitchFamily="34" charset="0"/>
                <a:ea typeface="MS PGothic" pitchFamily="34" charset="-128"/>
                <a:cs typeface="Arial" panose="020B0604020202020204" pitchFamily="34" charset="0"/>
              </a:defRPr>
            </a:lvl1pPr>
            <a:lvl2pPr marL="179388" indent="-177800" algn="l" defTabSz="815780" rtl="0" eaLnBrk="1" fontAlgn="base" hangingPunct="1">
              <a:lnSpc>
                <a:spcPct val="120000"/>
              </a:lnSpc>
              <a:spcBef>
                <a:spcPts val="200"/>
              </a:spcBef>
              <a:spcAft>
                <a:spcPts val="200"/>
              </a:spcAft>
              <a:buClr>
                <a:schemeClr val="accent3"/>
              </a:buClr>
              <a:buFont typeface="Wingdings"/>
              <a:buChar char="n"/>
              <a:defRPr lang="en-GB" sz="1000" baseline="0" dirty="0" smtClean="0">
                <a:solidFill>
                  <a:schemeClr val="accent1"/>
                </a:solidFill>
                <a:latin typeface="Arial" panose="020B0604020202020204" pitchFamily="34" charset="0"/>
                <a:ea typeface="MS PGothic" pitchFamily="34" charset="-128"/>
                <a:cs typeface="Arial" panose="020B0604020202020204" pitchFamily="34" charset="0"/>
              </a:defRPr>
            </a:lvl2pPr>
            <a:lvl3pPr marL="355600" indent="-176213"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Arial" panose="020B0604020202020204" pitchFamily="34" charset="0"/>
                <a:ea typeface="MS PGothic" pitchFamily="34" charset="-128"/>
                <a:cs typeface="Arial" panose="020B0604020202020204" pitchFamily="34" charset="0"/>
              </a:defRPr>
            </a:lvl3pPr>
            <a:lvl4pPr marL="547688" indent="-190500"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Arial" panose="020B0604020202020204" pitchFamily="34" charset="0"/>
                <a:ea typeface="MS PGothic" pitchFamily="34" charset="-128"/>
                <a:cs typeface="Arial" panose="020B0604020202020204" pitchFamily="34" charset="0"/>
              </a:defRPr>
            </a:lvl4pPr>
            <a:lvl5pPr marL="715963" indent="-166688"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Arial" panose="020B0604020202020204" pitchFamily="34" charset="0"/>
                <a:ea typeface="MS PGothic" pitchFamily="34" charset="-128"/>
                <a:cs typeface="Arial" panose="020B0604020202020204" pitchFamily="34" charset="0"/>
              </a:defRPr>
            </a:lvl5pPr>
            <a:lvl6pPr>
              <a:defRPr sz="1400"/>
            </a:lvl6pPr>
            <a:lvl7pPr>
              <a:defRPr sz="1400"/>
            </a:lvl7pPr>
            <a:lvl8pPr>
              <a:defRPr sz="1400"/>
            </a:lvl8pPr>
            <a:lvl9pPr>
              <a:defRPr sz="1400"/>
            </a:lvl9pPr>
          </a:lstStyle>
          <a:p>
            <a:pPr lvl="0"/>
            <a:r>
              <a:rPr lang="en-GB" altLang="zh-TW"/>
              <a:t>Click to add text</a:t>
            </a:r>
          </a:p>
          <a:p>
            <a:pPr lvl="1"/>
            <a:r>
              <a:rPr lang="en-GB" altLang="zh-TW"/>
              <a:t>Level 1</a:t>
            </a:r>
          </a:p>
          <a:p>
            <a:pPr lvl="2"/>
            <a:r>
              <a:rPr lang="en-GB" altLang="zh-TW"/>
              <a:t>Level 2</a:t>
            </a:r>
          </a:p>
          <a:p>
            <a:pPr lvl="3"/>
            <a:r>
              <a:rPr lang="en-GB" altLang="zh-TW"/>
              <a:t>Level 3</a:t>
            </a:r>
          </a:p>
          <a:p>
            <a:pPr lvl="4"/>
            <a:r>
              <a:rPr lang="en-GB" altLang="zh-TW"/>
              <a:t>Level 4</a:t>
            </a:r>
          </a:p>
        </p:txBody>
      </p:sp>
      <p:sp>
        <p:nvSpPr>
          <p:cNvPr id="31" name="Content Placeholder 3"/>
          <p:cNvSpPr>
            <a:spLocks noGrp="1"/>
          </p:cNvSpPr>
          <p:nvPr>
            <p:ph sz="half" idx="21" hasCustomPrompt="1"/>
          </p:nvPr>
        </p:nvSpPr>
        <p:spPr>
          <a:xfrm>
            <a:off x="5018400" y="4322070"/>
            <a:ext cx="4611600" cy="2178000"/>
          </a:xfrm>
          <a:prstGeom prst="rect">
            <a:avLst/>
          </a:prstGeom>
          <a:noFill/>
          <a:ln w="9525">
            <a:noFill/>
            <a:miter lim="800000"/>
            <a:headEnd/>
            <a:tailEnd/>
          </a:ln>
        </p:spPr>
        <p:txBody>
          <a:bodyPr lIns="0" tIns="108000" rIns="46800" bIns="64800"/>
          <a:lstStyle>
            <a:lvl1pPr marL="0" indent="0" algn="l" defTabSz="815780" rtl="0" eaLnBrk="1" fontAlgn="base" hangingPunct="1">
              <a:lnSpc>
                <a:spcPct val="120000"/>
              </a:lnSpc>
              <a:spcBef>
                <a:spcPts val="200"/>
              </a:spcBef>
              <a:spcAft>
                <a:spcPts val="200"/>
              </a:spcAft>
              <a:buNone/>
              <a:defRPr lang="en-GB" sz="1000" baseline="0" dirty="0" smtClean="0">
                <a:solidFill>
                  <a:schemeClr val="accent1"/>
                </a:solidFill>
                <a:latin typeface="Arial" panose="020B0604020202020204" pitchFamily="34" charset="0"/>
                <a:ea typeface="MS PGothic" pitchFamily="34" charset="-128"/>
                <a:cs typeface="Arial" panose="020B0604020202020204" pitchFamily="34" charset="0"/>
              </a:defRPr>
            </a:lvl1pPr>
            <a:lvl2pPr marL="179388" indent="-177800" algn="l" defTabSz="815780" rtl="0" eaLnBrk="1" fontAlgn="base" hangingPunct="1">
              <a:lnSpc>
                <a:spcPct val="120000"/>
              </a:lnSpc>
              <a:spcBef>
                <a:spcPts val="200"/>
              </a:spcBef>
              <a:spcAft>
                <a:spcPts val="200"/>
              </a:spcAft>
              <a:buClr>
                <a:schemeClr val="accent3"/>
              </a:buClr>
              <a:buFont typeface="Wingdings"/>
              <a:buChar char="n"/>
              <a:defRPr lang="en-GB" sz="1000" baseline="0" dirty="0" smtClean="0">
                <a:solidFill>
                  <a:schemeClr val="accent1"/>
                </a:solidFill>
                <a:latin typeface="Arial" panose="020B0604020202020204" pitchFamily="34" charset="0"/>
                <a:ea typeface="MS PGothic" pitchFamily="34" charset="-128"/>
                <a:cs typeface="Arial" panose="020B0604020202020204" pitchFamily="34" charset="0"/>
              </a:defRPr>
            </a:lvl2pPr>
            <a:lvl3pPr marL="355600" indent="-176213"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Arial" panose="020B0604020202020204" pitchFamily="34" charset="0"/>
                <a:ea typeface="MS PGothic" pitchFamily="34" charset="-128"/>
                <a:cs typeface="Arial" panose="020B0604020202020204" pitchFamily="34" charset="0"/>
              </a:defRPr>
            </a:lvl3pPr>
            <a:lvl4pPr marL="547688" indent="-190500"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Arial" panose="020B0604020202020204" pitchFamily="34" charset="0"/>
                <a:ea typeface="MS PGothic" pitchFamily="34" charset="-128"/>
                <a:cs typeface="Arial" panose="020B0604020202020204" pitchFamily="34" charset="0"/>
              </a:defRPr>
            </a:lvl4pPr>
            <a:lvl5pPr marL="715963" indent="-166688"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Arial" panose="020B0604020202020204" pitchFamily="34" charset="0"/>
                <a:ea typeface="MS PGothic" pitchFamily="34" charset="-128"/>
                <a:cs typeface="Arial" panose="020B0604020202020204" pitchFamily="34" charset="0"/>
              </a:defRPr>
            </a:lvl5pPr>
            <a:lvl6pPr>
              <a:defRPr sz="1400"/>
            </a:lvl6pPr>
            <a:lvl7pPr>
              <a:defRPr sz="1400"/>
            </a:lvl7pPr>
            <a:lvl8pPr>
              <a:defRPr sz="1400"/>
            </a:lvl8pPr>
            <a:lvl9pPr>
              <a:defRPr sz="1400"/>
            </a:lvl9pPr>
          </a:lstStyle>
          <a:p>
            <a:pPr lvl="0"/>
            <a:r>
              <a:rPr lang="en-GB" altLang="zh-TW"/>
              <a:t>Click to add text</a:t>
            </a:r>
          </a:p>
          <a:p>
            <a:pPr lvl="1"/>
            <a:r>
              <a:rPr lang="en-GB" altLang="zh-TW"/>
              <a:t>Level 1</a:t>
            </a:r>
          </a:p>
          <a:p>
            <a:pPr lvl="2"/>
            <a:r>
              <a:rPr lang="en-GB" altLang="zh-TW"/>
              <a:t>Level 2</a:t>
            </a:r>
          </a:p>
          <a:p>
            <a:pPr lvl="3"/>
            <a:r>
              <a:rPr lang="en-GB" altLang="zh-TW"/>
              <a:t>Level 3</a:t>
            </a:r>
          </a:p>
          <a:p>
            <a:pPr lvl="4"/>
            <a:r>
              <a:rPr lang="en-GB" altLang="zh-TW"/>
              <a:t>Level 4</a:t>
            </a:r>
          </a:p>
        </p:txBody>
      </p:sp>
      <p:sp>
        <p:nvSpPr>
          <p:cNvPr id="16" name="Text Placeholder 11"/>
          <p:cNvSpPr>
            <a:spLocks noGrp="1"/>
          </p:cNvSpPr>
          <p:nvPr>
            <p:ph type="body" sz="quarter" idx="15" hasCustomPrompt="1"/>
          </p:nvPr>
        </p:nvSpPr>
        <p:spPr>
          <a:xfrm>
            <a:off x="266400" y="1056443"/>
            <a:ext cx="9370800" cy="428400"/>
          </a:xfrm>
          <a:prstGeom prst="rect">
            <a:avLst/>
          </a:prstGeom>
        </p:spPr>
        <p:txBody>
          <a:bodyPr lIns="0" tIns="0" rIns="0" bIns="0"/>
          <a:lstStyle>
            <a:lvl1pPr algn="l" defTabSz="957263" rtl="0" eaLnBrk="1" fontAlgn="base" hangingPunct="1">
              <a:spcBef>
                <a:spcPts val="0"/>
              </a:spcBef>
              <a:spcAft>
                <a:spcPts val="0"/>
              </a:spcAft>
              <a:buClr>
                <a:srgbClr val="CC3300"/>
              </a:buClr>
              <a:defRPr lang="en-US" sz="1400" b="1" baseline="0" dirty="0" smtClean="0">
                <a:solidFill>
                  <a:schemeClr val="accent1"/>
                </a:solidFill>
                <a:latin typeface="Arial" panose="020B0604020202020204" pitchFamily="34" charset="0"/>
                <a:ea typeface="MS PGothic" pitchFamily="34" charset="-128"/>
                <a:cs typeface="Arial" panose="020B0604020202020204" pitchFamily="34" charset="0"/>
              </a:defRPr>
            </a:lvl1pPr>
          </a:lstStyle>
          <a:p>
            <a:pPr lvl="0" algn="l" defTabSz="957263" rtl="0" eaLnBrk="1" fontAlgn="base" hangingPunct="1">
              <a:spcBef>
                <a:spcPts val="0"/>
              </a:spcBef>
              <a:spcAft>
                <a:spcPts val="0"/>
              </a:spcAft>
              <a:buClr>
                <a:srgbClr val="CC3300"/>
              </a:buClr>
            </a:pPr>
            <a:r>
              <a:rPr lang="en-US"/>
              <a:t>Subheading text (optional)</a:t>
            </a:r>
            <a:br>
              <a:rPr lang="en-US"/>
            </a:br>
            <a:r>
              <a:rPr lang="en-US"/>
              <a:t>Subheading text (optional)</a:t>
            </a:r>
          </a:p>
        </p:txBody>
      </p:sp>
      <p:sp>
        <p:nvSpPr>
          <p:cNvPr id="29" name="Text Placeholder 2"/>
          <p:cNvSpPr>
            <a:spLocks noGrp="1"/>
          </p:cNvSpPr>
          <p:nvPr>
            <p:ph type="body" idx="1" hasCustomPrompt="1"/>
          </p:nvPr>
        </p:nvSpPr>
        <p:spPr>
          <a:xfrm>
            <a:off x="266400" y="1684068"/>
            <a:ext cx="4611600" cy="216000"/>
          </a:xfrm>
          <a:prstGeom prst="callout1">
            <a:avLst>
              <a:gd name="adj1" fmla="val 100536"/>
              <a:gd name="adj2" fmla="val 99996"/>
              <a:gd name="adj3" fmla="val 100706"/>
              <a:gd name="adj4" fmla="val 0"/>
            </a:avLst>
          </a:prstGeom>
          <a:noFill/>
          <a:ln w="19050">
            <a:solidFill>
              <a:schemeClr val="accent1"/>
            </a:solidFill>
            <a:headEnd/>
            <a:tailEnd/>
          </a:ln>
        </p:spPr>
        <p:txBody>
          <a:bodyPr lIns="0" tIns="0" rIns="0" bIns="36000" anchor="b" anchorCtr="0"/>
          <a:lstStyle>
            <a:lvl1pPr marL="0" indent="0" algn="l" defTabSz="815780" rtl="0" eaLnBrk="1" fontAlgn="base" hangingPunct="1">
              <a:lnSpc>
                <a:spcPct val="120000"/>
              </a:lnSpc>
              <a:spcBef>
                <a:spcPts val="200"/>
              </a:spcBef>
              <a:spcAft>
                <a:spcPts val="200"/>
              </a:spcAft>
              <a:buClr>
                <a:schemeClr val="accent1"/>
              </a:buClr>
              <a:buNone/>
              <a:defRPr lang="en-US" sz="1200" b="1" kern="1200" baseline="0" dirty="0" smtClean="0">
                <a:ln>
                  <a:noFill/>
                </a:ln>
                <a:solidFill>
                  <a:schemeClr val="accent1"/>
                </a:solidFill>
                <a:latin typeface="Arial" charset="0"/>
                <a:ea typeface="MS PGothic" pitchFamily="34" charset="-128"/>
                <a:cs typeface="+mn-cs"/>
              </a:defRPr>
            </a:lvl1pPr>
            <a:lvl2pPr marL="389626" indent="0">
              <a:buNone/>
              <a:defRPr sz="1700" b="1"/>
            </a:lvl2pPr>
            <a:lvl3pPr marL="779252" indent="0">
              <a:buNone/>
              <a:defRPr sz="1500" b="1"/>
            </a:lvl3pPr>
            <a:lvl4pPr marL="1168878" indent="0">
              <a:buNone/>
              <a:defRPr sz="1400" b="1"/>
            </a:lvl4pPr>
            <a:lvl5pPr marL="1558503" indent="0">
              <a:buNone/>
              <a:defRPr sz="1400" b="1"/>
            </a:lvl5pPr>
            <a:lvl6pPr marL="1948129" indent="0">
              <a:buNone/>
              <a:defRPr sz="1400" b="1"/>
            </a:lvl6pPr>
            <a:lvl7pPr marL="2337755" indent="0">
              <a:buNone/>
              <a:defRPr sz="1400" b="1"/>
            </a:lvl7pPr>
            <a:lvl8pPr marL="2727381" indent="0">
              <a:buNone/>
              <a:defRPr sz="1400" b="1"/>
            </a:lvl8pPr>
            <a:lvl9pPr marL="3117007" indent="0">
              <a:buNone/>
              <a:defRPr sz="1400" b="1"/>
            </a:lvl9pPr>
          </a:lstStyle>
          <a:p>
            <a:pPr marL="0" lvl="0" indent="0" algn="l" defTabSz="815780" rtl="0" eaLnBrk="0" fontAlgn="base" hangingPunct="0">
              <a:lnSpc>
                <a:spcPct val="120000"/>
              </a:lnSpc>
              <a:spcBef>
                <a:spcPct val="0"/>
              </a:spcBef>
              <a:spcAft>
                <a:spcPct val="0"/>
              </a:spcAft>
              <a:buClr>
                <a:srgbClr val="CC3300"/>
              </a:buClr>
              <a:buNone/>
            </a:pPr>
            <a:r>
              <a:rPr lang="en-US"/>
              <a:t>Title bar</a:t>
            </a:r>
          </a:p>
        </p:txBody>
      </p:sp>
      <p:sp>
        <p:nvSpPr>
          <p:cNvPr id="30" name="Text Placeholder 2"/>
          <p:cNvSpPr>
            <a:spLocks noGrp="1"/>
          </p:cNvSpPr>
          <p:nvPr>
            <p:ph type="body" idx="22" hasCustomPrompt="1"/>
          </p:nvPr>
        </p:nvSpPr>
        <p:spPr>
          <a:xfrm>
            <a:off x="5017088" y="1684068"/>
            <a:ext cx="4611600" cy="216000"/>
          </a:xfrm>
          <a:prstGeom prst="callout1">
            <a:avLst>
              <a:gd name="adj1" fmla="val 100536"/>
              <a:gd name="adj2" fmla="val 99996"/>
              <a:gd name="adj3" fmla="val 100706"/>
              <a:gd name="adj4" fmla="val 0"/>
            </a:avLst>
          </a:prstGeom>
          <a:noFill/>
          <a:ln w="19050">
            <a:solidFill>
              <a:schemeClr val="accent1"/>
            </a:solidFill>
            <a:headEnd/>
            <a:tailEnd/>
          </a:ln>
        </p:spPr>
        <p:txBody>
          <a:bodyPr lIns="0" tIns="0" rIns="0" bIns="36000" anchor="b" anchorCtr="0"/>
          <a:lstStyle>
            <a:lvl1pPr marL="0" indent="0" algn="l" defTabSz="815780" rtl="0" eaLnBrk="1" fontAlgn="base" hangingPunct="1">
              <a:lnSpc>
                <a:spcPct val="120000"/>
              </a:lnSpc>
              <a:spcBef>
                <a:spcPts val="200"/>
              </a:spcBef>
              <a:spcAft>
                <a:spcPts val="200"/>
              </a:spcAft>
              <a:buClr>
                <a:schemeClr val="accent1"/>
              </a:buClr>
              <a:buNone/>
              <a:defRPr lang="en-US" sz="1200" b="1" kern="1200" baseline="0" dirty="0" smtClean="0">
                <a:ln>
                  <a:noFill/>
                </a:ln>
                <a:solidFill>
                  <a:schemeClr val="accent1"/>
                </a:solidFill>
                <a:latin typeface="Arial" charset="0"/>
                <a:ea typeface="MS PGothic" pitchFamily="34" charset="-128"/>
                <a:cs typeface="+mn-cs"/>
              </a:defRPr>
            </a:lvl1pPr>
            <a:lvl2pPr marL="389626" indent="0">
              <a:buNone/>
              <a:defRPr sz="1700" b="1"/>
            </a:lvl2pPr>
            <a:lvl3pPr marL="779252" indent="0">
              <a:buNone/>
              <a:defRPr sz="1500" b="1"/>
            </a:lvl3pPr>
            <a:lvl4pPr marL="1168878" indent="0">
              <a:buNone/>
              <a:defRPr sz="1400" b="1"/>
            </a:lvl4pPr>
            <a:lvl5pPr marL="1558503" indent="0">
              <a:buNone/>
              <a:defRPr sz="1400" b="1"/>
            </a:lvl5pPr>
            <a:lvl6pPr marL="1948129" indent="0">
              <a:buNone/>
              <a:defRPr sz="1400" b="1"/>
            </a:lvl6pPr>
            <a:lvl7pPr marL="2337755" indent="0">
              <a:buNone/>
              <a:defRPr sz="1400" b="1"/>
            </a:lvl7pPr>
            <a:lvl8pPr marL="2727381" indent="0">
              <a:buNone/>
              <a:defRPr sz="1400" b="1"/>
            </a:lvl8pPr>
            <a:lvl9pPr marL="3117007" indent="0">
              <a:buNone/>
              <a:defRPr sz="1400" b="1"/>
            </a:lvl9pPr>
          </a:lstStyle>
          <a:p>
            <a:pPr marL="0" lvl="0" indent="0" algn="l" defTabSz="815780" rtl="0" eaLnBrk="0" fontAlgn="base" hangingPunct="0">
              <a:lnSpc>
                <a:spcPct val="120000"/>
              </a:lnSpc>
              <a:spcBef>
                <a:spcPct val="0"/>
              </a:spcBef>
              <a:spcAft>
                <a:spcPct val="0"/>
              </a:spcAft>
              <a:buClr>
                <a:srgbClr val="CC3300"/>
              </a:buClr>
              <a:buNone/>
            </a:pPr>
            <a:r>
              <a:rPr lang="en-US"/>
              <a:t>Title bar</a:t>
            </a:r>
          </a:p>
        </p:txBody>
      </p:sp>
      <p:sp>
        <p:nvSpPr>
          <p:cNvPr id="32" name="Text Placeholder 2"/>
          <p:cNvSpPr>
            <a:spLocks noGrp="1"/>
          </p:cNvSpPr>
          <p:nvPr>
            <p:ph type="body" idx="23" hasCustomPrompt="1"/>
          </p:nvPr>
        </p:nvSpPr>
        <p:spPr>
          <a:xfrm>
            <a:off x="266400" y="4111214"/>
            <a:ext cx="4611600" cy="216000"/>
          </a:xfrm>
          <a:prstGeom prst="callout1">
            <a:avLst>
              <a:gd name="adj1" fmla="val 100536"/>
              <a:gd name="adj2" fmla="val 99996"/>
              <a:gd name="adj3" fmla="val 100706"/>
              <a:gd name="adj4" fmla="val 0"/>
            </a:avLst>
          </a:prstGeom>
          <a:noFill/>
          <a:ln w="19050">
            <a:solidFill>
              <a:schemeClr val="accent1"/>
            </a:solidFill>
            <a:headEnd/>
            <a:tailEnd/>
          </a:ln>
        </p:spPr>
        <p:txBody>
          <a:bodyPr lIns="0" tIns="0" rIns="0" bIns="36000" anchor="b" anchorCtr="0"/>
          <a:lstStyle>
            <a:lvl1pPr marL="0" indent="0" algn="l" defTabSz="815780" rtl="0" eaLnBrk="1" fontAlgn="base" hangingPunct="1">
              <a:lnSpc>
                <a:spcPct val="120000"/>
              </a:lnSpc>
              <a:spcBef>
                <a:spcPts val="200"/>
              </a:spcBef>
              <a:spcAft>
                <a:spcPts val="200"/>
              </a:spcAft>
              <a:buClr>
                <a:schemeClr val="accent1"/>
              </a:buClr>
              <a:buNone/>
              <a:defRPr lang="en-US" sz="1200" b="1" kern="1200" baseline="0" dirty="0" smtClean="0">
                <a:ln>
                  <a:noFill/>
                </a:ln>
                <a:solidFill>
                  <a:schemeClr val="accent1"/>
                </a:solidFill>
                <a:latin typeface="Arial" charset="0"/>
                <a:ea typeface="MS PGothic" pitchFamily="34" charset="-128"/>
                <a:cs typeface="+mn-cs"/>
              </a:defRPr>
            </a:lvl1pPr>
            <a:lvl2pPr marL="389626" indent="0">
              <a:buNone/>
              <a:defRPr sz="1700" b="1"/>
            </a:lvl2pPr>
            <a:lvl3pPr marL="779252" indent="0">
              <a:buNone/>
              <a:defRPr sz="1500" b="1"/>
            </a:lvl3pPr>
            <a:lvl4pPr marL="1168878" indent="0">
              <a:buNone/>
              <a:defRPr sz="1400" b="1"/>
            </a:lvl4pPr>
            <a:lvl5pPr marL="1558503" indent="0">
              <a:buNone/>
              <a:defRPr sz="1400" b="1"/>
            </a:lvl5pPr>
            <a:lvl6pPr marL="1948129" indent="0">
              <a:buNone/>
              <a:defRPr sz="1400" b="1"/>
            </a:lvl6pPr>
            <a:lvl7pPr marL="2337755" indent="0">
              <a:buNone/>
              <a:defRPr sz="1400" b="1"/>
            </a:lvl7pPr>
            <a:lvl8pPr marL="2727381" indent="0">
              <a:buNone/>
              <a:defRPr sz="1400" b="1"/>
            </a:lvl8pPr>
            <a:lvl9pPr marL="3117007" indent="0">
              <a:buNone/>
              <a:defRPr sz="1400" b="1"/>
            </a:lvl9pPr>
          </a:lstStyle>
          <a:p>
            <a:pPr marL="0" lvl="0" indent="0" algn="l" defTabSz="815780" rtl="0" eaLnBrk="0" fontAlgn="base" hangingPunct="0">
              <a:lnSpc>
                <a:spcPct val="120000"/>
              </a:lnSpc>
              <a:spcBef>
                <a:spcPct val="0"/>
              </a:spcBef>
              <a:spcAft>
                <a:spcPct val="0"/>
              </a:spcAft>
              <a:buClr>
                <a:srgbClr val="CC3300"/>
              </a:buClr>
              <a:buNone/>
            </a:pPr>
            <a:r>
              <a:rPr lang="en-US"/>
              <a:t>Title bar</a:t>
            </a:r>
          </a:p>
        </p:txBody>
      </p:sp>
      <p:sp>
        <p:nvSpPr>
          <p:cNvPr id="33" name="Text Placeholder 2"/>
          <p:cNvSpPr>
            <a:spLocks noGrp="1"/>
          </p:cNvSpPr>
          <p:nvPr>
            <p:ph type="body" idx="24" hasCustomPrompt="1"/>
          </p:nvPr>
        </p:nvSpPr>
        <p:spPr>
          <a:xfrm>
            <a:off x="5017088" y="4111214"/>
            <a:ext cx="4611600" cy="216000"/>
          </a:xfrm>
          <a:prstGeom prst="callout1">
            <a:avLst>
              <a:gd name="adj1" fmla="val 100536"/>
              <a:gd name="adj2" fmla="val 99996"/>
              <a:gd name="adj3" fmla="val 100706"/>
              <a:gd name="adj4" fmla="val 0"/>
            </a:avLst>
          </a:prstGeom>
          <a:noFill/>
          <a:ln w="19050">
            <a:solidFill>
              <a:schemeClr val="accent1"/>
            </a:solidFill>
            <a:headEnd/>
            <a:tailEnd/>
          </a:ln>
        </p:spPr>
        <p:txBody>
          <a:bodyPr lIns="0" tIns="0" rIns="0" bIns="36000" anchor="b" anchorCtr="0"/>
          <a:lstStyle>
            <a:lvl1pPr marL="0" indent="0" algn="l" defTabSz="815780" rtl="0" eaLnBrk="1" fontAlgn="base" hangingPunct="1">
              <a:lnSpc>
                <a:spcPct val="120000"/>
              </a:lnSpc>
              <a:spcBef>
                <a:spcPts val="200"/>
              </a:spcBef>
              <a:spcAft>
                <a:spcPts val="200"/>
              </a:spcAft>
              <a:buClr>
                <a:schemeClr val="accent1"/>
              </a:buClr>
              <a:buNone/>
              <a:defRPr lang="en-US" sz="1200" b="1" kern="1200" baseline="0" dirty="0" smtClean="0">
                <a:ln>
                  <a:noFill/>
                </a:ln>
                <a:solidFill>
                  <a:schemeClr val="accent1"/>
                </a:solidFill>
                <a:latin typeface="Arial" charset="0"/>
                <a:ea typeface="MS PGothic" pitchFamily="34" charset="-128"/>
                <a:cs typeface="+mn-cs"/>
              </a:defRPr>
            </a:lvl1pPr>
            <a:lvl2pPr marL="389626" indent="0">
              <a:buNone/>
              <a:defRPr sz="1700" b="1"/>
            </a:lvl2pPr>
            <a:lvl3pPr marL="779252" indent="0">
              <a:buNone/>
              <a:defRPr sz="1500" b="1"/>
            </a:lvl3pPr>
            <a:lvl4pPr marL="1168878" indent="0">
              <a:buNone/>
              <a:defRPr sz="1400" b="1"/>
            </a:lvl4pPr>
            <a:lvl5pPr marL="1558503" indent="0">
              <a:buNone/>
              <a:defRPr sz="1400" b="1"/>
            </a:lvl5pPr>
            <a:lvl6pPr marL="1948129" indent="0">
              <a:buNone/>
              <a:defRPr sz="1400" b="1"/>
            </a:lvl6pPr>
            <a:lvl7pPr marL="2337755" indent="0">
              <a:buNone/>
              <a:defRPr sz="1400" b="1"/>
            </a:lvl7pPr>
            <a:lvl8pPr marL="2727381" indent="0">
              <a:buNone/>
              <a:defRPr sz="1400" b="1"/>
            </a:lvl8pPr>
            <a:lvl9pPr marL="3117007" indent="0">
              <a:buNone/>
              <a:defRPr sz="1400" b="1"/>
            </a:lvl9pPr>
          </a:lstStyle>
          <a:p>
            <a:pPr marL="0" lvl="0" indent="0" algn="l" defTabSz="815780" rtl="0" eaLnBrk="0" fontAlgn="base" hangingPunct="0">
              <a:lnSpc>
                <a:spcPct val="120000"/>
              </a:lnSpc>
              <a:spcBef>
                <a:spcPct val="0"/>
              </a:spcBef>
              <a:spcAft>
                <a:spcPct val="0"/>
              </a:spcAft>
              <a:buClr>
                <a:srgbClr val="CC3300"/>
              </a:buClr>
              <a:buNone/>
            </a:pPr>
            <a:r>
              <a:rPr lang="en-US"/>
              <a:t>Title bar</a:t>
            </a:r>
          </a:p>
        </p:txBody>
      </p:sp>
      <p:sp>
        <p:nvSpPr>
          <p:cNvPr id="18" name="Slide Number Placeholder"/>
          <p:cNvSpPr>
            <a:spLocks noGrp="1"/>
          </p:cNvSpPr>
          <p:nvPr>
            <p:ph type="ftr" sz="quarter" idx="3"/>
          </p:nvPr>
        </p:nvSpPr>
        <p:spPr>
          <a:xfrm>
            <a:off x="8834400" y="6523049"/>
            <a:ext cx="795760" cy="230400"/>
          </a:xfrm>
          <a:prstGeom prst="rect">
            <a:avLst/>
          </a:prstGeom>
        </p:spPr>
        <p:txBody>
          <a:bodyPr lIns="0" tIns="0" rIns="18000" bIns="18000" anchor="ctr"/>
          <a:lstStyle>
            <a:lvl1pPr algn="ctr">
              <a:defRPr sz="1000">
                <a:solidFill>
                  <a:schemeClr val="accent1"/>
                </a:solidFill>
              </a:defRPr>
            </a:lvl1pPr>
          </a:lstStyle>
          <a:p>
            <a:pPr algn="r"/>
            <a:fld id="{B1F92669-E9AC-495A-9485-4D654D029480}" type="slidenum">
              <a:rPr lang="en-GB" smtClean="0"/>
              <a:pPr algn="r"/>
              <a:t>‹#›</a:t>
            </a:fld>
            <a:endParaRPr lang="en-GB"/>
          </a:p>
        </p:txBody>
      </p:sp>
    </p:spTree>
    <p:extLst>
      <p:ext uri="{BB962C8B-B14F-4D97-AF65-F5344CB8AC3E}">
        <p14:creationId xmlns:p14="http://schemas.microsoft.com/office/powerpoint/2010/main" val="3464326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 20">
    <p:spTree>
      <p:nvGrpSpPr>
        <p:cNvPr id="1" name=""/>
        <p:cNvGrpSpPr/>
        <p:nvPr/>
      </p:nvGrpSpPr>
      <p:grpSpPr>
        <a:xfrm>
          <a:off x="0" y="0"/>
          <a:ext cx="0" cy="0"/>
          <a:chOff x="0" y="0"/>
          <a:chExt cx="0" cy="0"/>
        </a:xfrm>
      </p:grpSpPr>
      <p:sp>
        <p:nvSpPr>
          <p:cNvPr id="17" name="Slide Header Placeholder"/>
          <p:cNvSpPr>
            <a:spLocks noGrp="1"/>
          </p:cNvSpPr>
          <p:nvPr>
            <p:ph type="title" hasCustomPrompt="1"/>
          </p:nvPr>
        </p:nvSpPr>
        <p:spPr>
          <a:xfrm>
            <a:off x="266399" y="58138"/>
            <a:ext cx="7200000" cy="748112"/>
          </a:xfrm>
          <a:prstGeom prst="rect">
            <a:avLst/>
          </a:prstGeom>
        </p:spPr>
        <p:txBody>
          <a:bodyPr lIns="0" tIns="0" rIns="0" bIns="0" anchor="b" anchorCtr="0"/>
          <a:lstStyle>
            <a:lvl1pPr algn="l" defTabSz="957263" rtl="0" eaLnBrk="1" fontAlgn="base" hangingPunct="1">
              <a:lnSpc>
                <a:spcPct val="120000"/>
              </a:lnSpc>
              <a:spcBef>
                <a:spcPct val="0"/>
              </a:spcBef>
              <a:spcAft>
                <a:spcPct val="0"/>
              </a:spcAft>
              <a:defRPr lang="en-GB" sz="2000" b="1" baseline="0" dirty="0">
                <a:solidFill>
                  <a:schemeClr val="accent1"/>
                </a:solidFill>
                <a:latin typeface="+mj-lt"/>
                <a:ea typeface="MS PGothic" pitchFamily="34" charset="-128"/>
                <a:cs typeface="Arial Unicode MS" pitchFamily="34" charset="-128"/>
              </a:defRPr>
            </a:lvl1pPr>
          </a:lstStyle>
          <a:p>
            <a:r>
              <a:rPr lang="en-GB"/>
              <a:t>Main text</a:t>
            </a:r>
          </a:p>
        </p:txBody>
      </p:sp>
      <p:sp>
        <p:nvSpPr>
          <p:cNvPr id="18" name="Subheader Placeholder"/>
          <p:cNvSpPr>
            <a:spLocks noGrp="1"/>
          </p:cNvSpPr>
          <p:nvPr>
            <p:ph type="body" sz="quarter" idx="14" hasCustomPrompt="1"/>
          </p:nvPr>
        </p:nvSpPr>
        <p:spPr>
          <a:xfrm>
            <a:off x="266400" y="6525344"/>
            <a:ext cx="8568000" cy="231856"/>
          </a:xfrm>
          <a:prstGeom prst="rect">
            <a:avLst/>
          </a:prstGeom>
        </p:spPr>
        <p:txBody>
          <a:bodyPr lIns="0" tIns="0" rIns="0" bIns="0" anchor="b" anchorCtr="0"/>
          <a:lstStyle>
            <a:lvl1pPr marL="228600" indent="-228600">
              <a:spcBef>
                <a:spcPts val="0"/>
              </a:spcBef>
              <a:spcAft>
                <a:spcPts val="0"/>
              </a:spcAft>
              <a:buClrTx/>
              <a:buFontTx/>
              <a:buNone/>
              <a:defRPr lang="en-GB" sz="700" i="1" baseline="0" dirty="0" smtClean="0">
                <a:solidFill>
                  <a:schemeClr val="accent1"/>
                </a:solidFill>
                <a:latin typeface="+mn-lt"/>
                <a:ea typeface="MS PGothic" pitchFamily="34" charset="-128"/>
                <a:cs typeface="Arial Unicode MS" pitchFamily="34" charset="-128"/>
              </a:defRPr>
            </a:lvl1pPr>
          </a:lstStyle>
          <a:p>
            <a:pPr marL="228600" lvl="0" indent="-228600" algn="l" defTabSz="957263" rtl="0" eaLnBrk="1" fontAlgn="base" hangingPunct="1">
              <a:lnSpc>
                <a:spcPct val="120000"/>
              </a:lnSpc>
              <a:spcBef>
                <a:spcPts val="0"/>
              </a:spcBef>
              <a:spcAft>
                <a:spcPts val="0"/>
              </a:spcAft>
              <a:buClrTx/>
              <a:buFontTx/>
              <a:buNone/>
            </a:pPr>
            <a:r>
              <a:rPr lang="en-GB"/>
              <a:t>Source / Disclaimer / Annotations: </a:t>
            </a:r>
          </a:p>
        </p:txBody>
      </p:sp>
      <p:sp>
        <p:nvSpPr>
          <p:cNvPr id="14" name="Content Placeholder 3"/>
          <p:cNvSpPr>
            <a:spLocks noGrp="1"/>
          </p:cNvSpPr>
          <p:nvPr>
            <p:ph sz="half" idx="26" hasCustomPrompt="1"/>
          </p:nvPr>
        </p:nvSpPr>
        <p:spPr>
          <a:xfrm>
            <a:off x="266400" y="1900800"/>
            <a:ext cx="9370800" cy="2170800"/>
          </a:xfrm>
          <a:prstGeom prst="rect">
            <a:avLst/>
          </a:prstGeom>
          <a:noFill/>
          <a:ln w="9525">
            <a:noFill/>
            <a:miter lim="800000"/>
            <a:headEnd/>
            <a:tailEnd/>
          </a:ln>
        </p:spPr>
        <p:txBody>
          <a:bodyPr lIns="0" tIns="108000" rIns="46800" bIns="64800"/>
          <a:lstStyle>
            <a:lvl1pPr marL="0" indent="0" algn="l" defTabSz="815780" rtl="0" eaLnBrk="1" fontAlgn="base" hangingPunct="1">
              <a:lnSpc>
                <a:spcPct val="120000"/>
              </a:lnSpc>
              <a:spcBef>
                <a:spcPts val="200"/>
              </a:spcBef>
              <a:spcAft>
                <a:spcPts val="200"/>
              </a:spcAft>
              <a:buNone/>
              <a:defRPr lang="en-GB" sz="1000" baseline="0" dirty="0" smtClean="0">
                <a:solidFill>
                  <a:schemeClr val="accent1"/>
                </a:solidFill>
                <a:latin typeface="+mn-lt"/>
                <a:ea typeface="MS PGothic" pitchFamily="34" charset="-128"/>
                <a:cs typeface="+mn-cs"/>
              </a:defRPr>
            </a:lvl1pPr>
            <a:lvl2pPr marL="179388" indent="-177800" algn="l" defTabSz="815780" rtl="0" eaLnBrk="1" fontAlgn="base" hangingPunct="1">
              <a:lnSpc>
                <a:spcPct val="120000"/>
              </a:lnSpc>
              <a:spcBef>
                <a:spcPts val="200"/>
              </a:spcBef>
              <a:spcAft>
                <a:spcPts val="200"/>
              </a:spcAft>
              <a:buClr>
                <a:schemeClr val="accent3"/>
              </a:buClr>
              <a:buFont typeface="Wingdings"/>
              <a:buChar char="n"/>
              <a:defRPr lang="en-GB" sz="1000" baseline="0" dirty="0" smtClean="0">
                <a:solidFill>
                  <a:schemeClr val="accent1"/>
                </a:solidFill>
                <a:latin typeface="+mn-lt"/>
                <a:ea typeface="MS PGothic" pitchFamily="34" charset="-128"/>
                <a:cs typeface="+mn-cs"/>
              </a:defRPr>
            </a:lvl2pPr>
            <a:lvl3pPr marL="355600" indent="-176213"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mn-lt"/>
                <a:ea typeface="MS PGothic" pitchFamily="34" charset="-128"/>
                <a:cs typeface="+mn-cs"/>
              </a:defRPr>
            </a:lvl3pPr>
            <a:lvl4pPr marL="547688" indent="-190500"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mn-lt"/>
                <a:ea typeface="MS PGothic" pitchFamily="34" charset="-128"/>
                <a:cs typeface="+mn-cs"/>
              </a:defRPr>
            </a:lvl4pPr>
            <a:lvl5pPr marL="715963" indent="-166688"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mn-lt"/>
                <a:ea typeface="MS PGothic" pitchFamily="34" charset="-128"/>
                <a:cs typeface="+mn-cs"/>
              </a:defRPr>
            </a:lvl5pPr>
            <a:lvl6pPr>
              <a:defRPr sz="1400"/>
            </a:lvl6pPr>
            <a:lvl7pPr>
              <a:defRPr sz="1400"/>
            </a:lvl7pPr>
            <a:lvl8pPr>
              <a:defRPr sz="1400"/>
            </a:lvl8pPr>
            <a:lvl9pPr>
              <a:defRPr sz="1400"/>
            </a:lvl9pPr>
          </a:lstStyle>
          <a:p>
            <a:pPr lvl="0"/>
            <a:r>
              <a:rPr lang="en-GB"/>
              <a:t>Click to add text</a:t>
            </a:r>
          </a:p>
          <a:p>
            <a:pPr lvl="1"/>
            <a:r>
              <a:rPr lang="en-GB"/>
              <a:t>Level 1</a:t>
            </a:r>
          </a:p>
          <a:p>
            <a:pPr lvl="2"/>
            <a:r>
              <a:rPr lang="en-GB"/>
              <a:t>Level 2</a:t>
            </a:r>
          </a:p>
          <a:p>
            <a:pPr lvl="3"/>
            <a:r>
              <a:rPr lang="en-GB"/>
              <a:t>Level 3</a:t>
            </a:r>
          </a:p>
          <a:p>
            <a:pPr lvl="4"/>
            <a:r>
              <a:rPr lang="en-GB"/>
              <a:t>Level 4</a:t>
            </a:r>
          </a:p>
        </p:txBody>
      </p:sp>
      <p:sp>
        <p:nvSpPr>
          <p:cNvPr id="22" name="Content Placeholder 3"/>
          <p:cNvSpPr>
            <a:spLocks noGrp="1"/>
          </p:cNvSpPr>
          <p:nvPr>
            <p:ph sz="half" idx="39" hasCustomPrompt="1"/>
          </p:nvPr>
        </p:nvSpPr>
        <p:spPr>
          <a:xfrm>
            <a:off x="266400" y="4313837"/>
            <a:ext cx="3024000" cy="2178000"/>
          </a:xfrm>
          <a:prstGeom prst="rect">
            <a:avLst/>
          </a:prstGeom>
          <a:noFill/>
          <a:ln w="9525">
            <a:noFill/>
            <a:miter lim="800000"/>
            <a:headEnd/>
            <a:tailEnd/>
          </a:ln>
        </p:spPr>
        <p:txBody>
          <a:bodyPr lIns="0" tIns="108000" rIns="46800" bIns="64800"/>
          <a:lstStyle>
            <a:lvl1pPr marL="0" indent="0" algn="l" defTabSz="815780" rtl="0" eaLnBrk="1" fontAlgn="base" hangingPunct="1">
              <a:lnSpc>
                <a:spcPct val="120000"/>
              </a:lnSpc>
              <a:spcBef>
                <a:spcPts val="200"/>
              </a:spcBef>
              <a:spcAft>
                <a:spcPts val="200"/>
              </a:spcAft>
              <a:buNone/>
              <a:defRPr lang="en-GB" sz="1000" baseline="0" dirty="0" smtClean="0">
                <a:solidFill>
                  <a:schemeClr val="accent1"/>
                </a:solidFill>
                <a:latin typeface="+mn-lt"/>
                <a:ea typeface="MS PGothic" pitchFamily="34" charset="-128"/>
                <a:cs typeface="+mn-cs"/>
              </a:defRPr>
            </a:lvl1pPr>
            <a:lvl2pPr marL="179388" indent="-177800" algn="l" defTabSz="815780" rtl="0" eaLnBrk="1" fontAlgn="base" hangingPunct="1">
              <a:lnSpc>
                <a:spcPct val="120000"/>
              </a:lnSpc>
              <a:spcBef>
                <a:spcPts val="200"/>
              </a:spcBef>
              <a:spcAft>
                <a:spcPts val="200"/>
              </a:spcAft>
              <a:buClr>
                <a:schemeClr val="accent3"/>
              </a:buClr>
              <a:buFont typeface="Wingdings"/>
              <a:buChar char="n"/>
              <a:defRPr lang="en-GB" sz="1000" baseline="0" dirty="0" smtClean="0">
                <a:solidFill>
                  <a:schemeClr val="accent1"/>
                </a:solidFill>
                <a:latin typeface="+mn-lt"/>
                <a:ea typeface="MS PGothic" pitchFamily="34" charset="-128"/>
                <a:cs typeface="+mn-cs"/>
              </a:defRPr>
            </a:lvl2pPr>
            <a:lvl3pPr marL="355600" indent="-176213"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mn-lt"/>
                <a:ea typeface="MS PGothic" pitchFamily="34" charset="-128"/>
                <a:cs typeface="+mn-cs"/>
              </a:defRPr>
            </a:lvl3pPr>
            <a:lvl4pPr marL="547688" indent="-190500"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mn-lt"/>
                <a:ea typeface="MS PGothic" pitchFamily="34" charset="-128"/>
                <a:cs typeface="+mn-cs"/>
              </a:defRPr>
            </a:lvl4pPr>
            <a:lvl5pPr marL="715963" indent="-166688"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mn-lt"/>
                <a:ea typeface="MS PGothic" pitchFamily="34" charset="-128"/>
                <a:cs typeface="+mn-cs"/>
              </a:defRPr>
            </a:lvl5pPr>
            <a:lvl6pPr>
              <a:defRPr sz="1400"/>
            </a:lvl6pPr>
            <a:lvl7pPr>
              <a:defRPr sz="1400"/>
            </a:lvl7pPr>
            <a:lvl8pPr>
              <a:defRPr sz="1400"/>
            </a:lvl8pPr>
            <a:lvl9pPr>
              <a:defRPr sz="1400"/>
            </a:lvl9pPr>
          </a:lstStyle>
          <a:p>
            <a:pPr lvl="0"/>
            <a:r>
              <a:rPr lang="en-GB"/>
              <a:t>Click to add text</a:t>
            </a:r>
          </a:p>
          <a:p>
            <a:pPr lvl="1"/>
            <a:r>
              <a:rPr lang="en-GB"/>
              <a:t>Level 1</a:t>
            </a:r>
          </a:p>
          <a:p>
            <a:pPr lvl="2"/>
            <a:r>
              <a:rPr lang="en-GB"/>
              <a:t>Level 2</a:t>
            </a:r>
          </a:p>
          <a:p>
            <a:pPr lvl="3"/>
            <a:r>
              <a:rPr lang="en-GB"/>
              <a:t>Level 3</a:t>
            </a:r>
          </a:p>
          <a:p>
            <a:pPr lvl="4"/>
            <a:r>
              <a:rPr lang="en-GB"/>
              <a:t>Level 4</a:t>
            </a:r>
          </a:p>
        </p:txBody>
      </p:sp>
      <p:sp>
        <p:nvSpPr>
          <p:cNvPr id="23" name="Content Placeholder 3"/>
          <p:cNvSpPr>
            <a:spLocks noGrp="1"/>
          </p:cNvSpPr>
          <p:nvPr>
            <p:ph sz="half" idx="40" hasCustomPrompt="1"/>
          </p:nvPr>
        </p:nvSpPr>
        <p:spPr>
          <a:xfrm>
            <a:off x="6609600" y="4313837"/>
            <a:ext cx="3024000" cy="2178000"/>
          </a:xfrm>
          <a:prstGeom prst="rect">
            <a:avLst/>
          </a:prstGeom>
          <a:noFill/>
          <a:ln w="9525">
            <a:noFill/>
            <a:miter lim="800000"/>
            <a:headEnd/>
            <a:tailEnd/>
          </a:ln>
        </p:spPr>
        <p:txBody>
          <a:bodyPr lIns="0" tIns="108000" rIns="46800" bIns="64800"/>
          <a:lstStyle>
            <a:lvl1pPr marL="0" indent="0" algn="l" defTabSz="815780" rtl="0" eaLnBrk="1" fontAlgn="base" hangingPunct="1">
              <a:lnSpc>
                <a:spcPct val="120000"/>
              </a:lnSpc>
              <a:spcBef>
                <a:spcPts val="200"/>
              </a:spcBef>
              <a:spcAft>
                <a:spcPts val="200"/>
              </a:spcAft>
              <a:buNone/>
              <a:defRPr lang="en-GB" sz="1000" baseline="0" dirty="0" smtClean="0">
                <a:solidFill>
                  <a:schemeClr val="accent1"/>
                </a:solidFill>
                <a:latin typeface="+mn-lt"/>
                <a:ea typeface="MS PGothic" pitchFamily="34" charset="-128"/>
                <a:cs typeface="+mn-cs"/>
              </a:defRPr>
            </a:lvl1pPr>
            <a:lvl2pPr marL="179388" indent="-177800" algn="l" defTabSz="815780" rtl="0" eaLnBrk="1" fontAlgn="base" hangingPunct="1">
              <a:lnSpc>
                <a:spcPct val="120000"/>
              </a:lnSpc>
              <a:spcBef>
                <a:spcPts val="200"/>
              </a:spcBef>
              <a:spcAft>
                <a:spcPts val="200"/>
              </a:spcAft>
              <a:buClr>
                <a:schemeClr val="accent3"/>
              </a:buClr>
              <a:buFont typeface="Wingdings"/>
              <a:buChar char="n"/>
              <a:defRPr lang="en-GB" sz="1000" baseline="0" dirty="0" smtClean="0">
                <a:solidFill>
                  <a:schemeClr val="accent1"/>
                </a:solidFill>
                <a:latin typeface="+mn-lt"/>
                <a:ea typeface="MS PGothic" pitchFamily="34" charset="-128"/>
                <a:cs typeface="+mn-cs"/>
              </a:defRPr>
            </a:lvl2pPr>
            <a:lvl3pPr marL="355600" indent="-176213"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mn-lt"/>
                <a:ea typeface="MS PGothic" pitchFamily="34" charset="-128"/>
                <a:cs typeface="+mn-cs"/>
              </a:defRPr>
            </a:lvl3pPr>
            <a:lvl4pPr marL="547688" indent="-190500"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mn-lt"/>
                <a:ea typeface="MS PGothic" pitchFamily="34" charset="-128"/>
                <a:cs typeface="+mn-cs"/>
              </a:defRPr>
            </a:lvl4pPr>
            <a:lvl5pPr marL="715963" indent="-166688"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mn-lt"/>
                <a:ea typeface="MS PGothic" pitchFamily="34" charset="-128"/>
                <a:cs typeface="+mn-cs"/>
              </a:defRPr>
            </a:lvl5pPr>
            <a:lvl6pPr>
              <a:defRPr sz="1400"/>
            </a:lvl6pPr>
            <a:lvl7pPr>
              <a:defRPr sz="1400"/>
            </a:lvl7pPr>
            <a:lvl8pPr>
              <a:defRPr sz="1400"/>
            </a:lvl8pPr>
            <a:lvl9pPr>
              <a:defRPr sz="1400"/>
            </a:lvl9pPr>
          </a:lstStyle>
          <a:p>
            <a:pPr lvl="0"/>
            <a:r>
              <a:rPr lang="en-GB"/>
              <a:t>Click to add text</a:t>
            </a:r>
          </a:p>
          <a:p>
            <a:pPr lvl="1"/>
            <a:r>
              <a:rPr lang="en-GB"/>
              <a:t>Level 1</a:t>
            </a:r>
          </a:p>
          <a:p>
            <a:pPr lvl="2"/>
            <a:r>
              <a:rPr lang="en-GB"/>
              <a:t>Level 2</a:t>
            </a:r>
          </a:p>
          <a:p>
            <a:pPr lvl="3"/>
            <a:r>
              <a:rPr lang="en-GB"/>
              <a:t>Level 3</a:t>
            </a:r>
          </a:p>
          <a:p>
            <a:pPr lvl="4"/>
            <a:r>
              <a:rPr lang="en-GB"/>
              <a:t>Level 4</a:t>
            </a:r>
          </a:p>
        </p:txBody>
      </p:sp>
      <p:sp>
        <p:nvSpPr>
          <p:cNvPr id="30" name="Content Placeholder 3"/>
          <p:cNvSpPr>
            <a:spLocks noGrp="1"/>
          </p:cNvSpPr>
          <p:nvPr>
            <p:ph sz="half" idx="41" hasCustomPrompt="1"/>
          </p:nvPr>
        </p:nvSpPr>
        <p:spPr>
          <a:xfrm>
            <a:off x="3439800" y="4313837"/>
            <a:ext cx="3024000" cy="2178000"/>
          </a:xfrm>
          <a:prstGeom prst="rect">
            <a:avLst/>
          </a:prstGeom>
          <a:noFill/>
          <a:ln w="9525">
            <a:noFill/>
            <a:miter lim="800000"/>
            <a:headEnd/>
            <a:tailEnd/>
          </a:ln>
        </p:spPr>
        <p:txBody>
          <a:bodyPr lIns="0" tIns="108000" rIns="46800" bIns="64800"/>
          <a:lstStyle>
            <a:lvl1pPr marL="0" indent="0" algn="l" defTabSz="815780" rtl="0" eaLnBrk="1" fontAlgn="base" hangingPunct="1">
              <a:lnSpc>
                <a:spcPct val="120000"/>
              </a:lnSpc>
              <a:spcBef>
                <a:spcPts val="200"/>
              </a:spcBef>
              <a:spcAft>
                <a:spcPts val="200"/>
              </a:spcAft>
              <a:buNone/>
              <a:defRPr lang="en-GB" sz="1000" baseline="0" dirty="0" smtClean="0">
                <a:solidFill>
                  <a:schemeClr val="accent1"/>
                </a:solidFill>
                <a:latin typeface="+mn-lt"/>
                <a:ea typeface="MS PGothic" pitchFamily="34" charset="-128"/>
                <a:cs typeface="+mn-cs"/>
              </a:defRPr>
            </a:lvl1pPr>
            <a:lvl2pPr marL="179388" indent="-177800" algn="l" defTabSz="815780" rtl="0" eaLnBrk="1" fontAlgn="base" hangingPunct="1">
              <a:lnSpc>
                <a:spcPct val="120000"/>
              </a:lnSpc>
              <a:spcBef>
                <a:spcPts val="200"/>
              </a:spcBef>
              <a:spcAft>
                <a:spcPts val="200"/>
              </a:spcAft>
              <a:buClr>
                <a:schemeClr val="accent3"/>
              </a:buClr>
              <a:buFont typeface="Wingdings"/>
              <a:buChar char="n"/>
              <a:defRPr lang="en-GB" sz="1000" baseline="0" dirty="0" smtClean="0">
                <a:solidFill>
                  <a:schemeClr val="accent1"/>
                </a:solidFill>
                <a:latin typeface="+mn-lt"/>
                <a:ea typeface="MS PGothic" pitchFamily="34" charset="-128"/>
                <a:cs typeface="+mn-cs"/>
              </a:defRPr>
            </a:lvl2pPr>
            <a:lvl3pPr marL="355600" indent="-176213"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mn-lt"/>
                <a:ea typeface="MS PGothic" pitchFamily="34" charset="-128"/>
                <a:cs typeface="+mn-cs"/>
              </a:defRPr>
            </a:lvl3pPr>
            <a:lvl4pPr marL="547688" indent="-190500"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mn-lt"/>
                <a:ea typeface="MS PGothic" pitchFamily="34" charset="-128"/>
                <a:cs typeface="+mn-cs"/>
              </a:defRPr>
            </a:lvl4pPr>
            <a:lvl5pPr marL="715963" indent="-166688" algn="l" defTabSz="815780" rtl="0" eaLnBrk="1" fontAlgn="base" hangingPunct="1">
              <a:lnSpc>
                <a:spcPct val="120000"/>
              </a:lnSpc>
              <a:spcBef>
                <a:spcPts val="200"/>
              </a:spcBef>
              <a:spcAft>
                <a:spcPts val="200"/>
              </a:spcAft>
              <a:buClr>
                <a:schemeClr val="accent3"/>
              </a:buClr>
              <a:buFont typeface="Symbol"/>
              <a:buChar char="-"/>
              <a:defRPr lang="en-GB" sz="1000" baseline="0" dirty="0" smtClean="0">
                <a:solidFill>
                  <a:schemeClr val="accent1"/>
                </a:solidFill>
                <a:latin typeface="+mn-lt"/>
                <a:ea typeface="MS PGothic" pitchFamily="34" charset="-128"/>
                <a:cs typeface="+mn-cs"/>
              </a:defRPr>
            </a:lvl5pPr>
            <a:lvl6pPr>
              <a:defRPr sz="1400"/>
            </a:lvl6pPr>
            <a:lvl7pPr>
              <a:defRPr sz="1400"/>
            </a:lvl7pPr>
            <a:lvl8pPr>
              <a:defRPr sz="1400"/>
            </a:lvl8pPr>
            <a:lvl9pPr>
              <a:defRPr sz="1400"/>
            </a:lvl9pPr>
          </a:lstStyle>
          <a:p>
            <a:pPr lvl="0"/>
            <a:r>
              <a:rPr lang="en-GB"/>
              <a:t>Click to add text</a:t>
            </a:r>
          </a:p>
          <a:p>
            <a:pPr lvl="1"/>
            <a:r>
              <a:rPr lang="en-GB"/>
              <a:t>Level 1</a:t>
            </a:r>
          </a:p>
          <a:p>
            <a:pPr lvl="2"/>
            <a:r>
              <a:rPr lang="en-GB"/>
              <a:t>Level 2</a:t>
            </a:r>
          </a:p>
          <a:p>
            <a:pPr lvl="3"/>
            <a:r>
              <a:rPr lang="en-GB"/>
              <a:t>Level 3</a:t>
            </a:r>
          </a:p>
          <a:p>
            <a:pPr lvl="4"/>
            <a:r>
              <a:rPr lang="en-GB"/>
              <a:t>Level 4</a:t>
            </a:r>
          </a:p>
        </p:txBody>
      </p:sp>
      <p:sp>
        <p:nvSpPr>
          <p:cNvPr id="19" name="Text Placeholder 11"/>
          <p:cNvSpPr>
            <a:spLocks noGrp="1"/>
          </p:cNvSpPr>
          <p:nvPr>
            <p:ph type="body" sz="quarter" idx="15" hasCustomPrompt="1"/>
          </p:nvPr>
        </p:nvSpPr>
        <p:spPr>
          <a:xfrm>
            <a:off x="266400" y="1056443"/>
            <a:ext cx="9370800" cy="428400"/>
          </a:xfrm>
          <a:prstGeom prst="rect">
            <a:avLst/>
          </a:prstGeom>
        </p:spPr>
        <p:txBody>
          <a:bodyPr lIns="0" tIns="0" rIns="0" bIns="0"/>
          <a:lstStyle>
            <a:lvl1pPr algn="l" defTabSz="957263" rtl="0" eaLnBrk="1" fontAlgn="base" hangingPunct="1">
              <a:spcBef>
                <a:spcPts val="0"/>
              </a:spcBef>
              <a:spcAft>
                <a:spcPts val="0"/>
              </a:spcAft>
              <a:buClr>
                <a:srgbClr val="CC3300"/>
              </a:buClr>
              <a:defRPr lang="en-US" sz="1400" b="1" baseline="0" dirty="0" smtClean="0">
                <a:solidFill>
                  <a:schemeClr val="accent1"/>
                </a:solidFill>
                <a:latin typeface="+mj-lt"/>
                <a:ea typeface="MS PGothic" pitchFamily="34" charset="-128"/>
                <a:cs typeface="Arial Unicode MS" pitchFamily="34" charset="-128"/>
              </a:defRPr>
            </a:lvl1pPr>
          </a:lstStyle>
          <a:p>
            <a:pPr lvl="0" algn="l" defTabSz="957263" rtl="0" eaLnBrk="1" fontAlgn="base" hangingPunct="1">
              <a:spcBef>
                <a:spcPts val="0"/>
              </a:spcBef>
              <a:spcAft>
                <a:spcPts val="0"/>
              </a:spcAft>
              <a:buClr>
                <a:srgbClr val="CC3300"/>
              </a:buClr>
            </a:pPr>
            <a:r>
              <a:rPr lang="en-US"/>
              <a:t>Subheading text (optional)</a:t>
            </a:r>
            <a:br>
              <a:rPr lang="en-US"/>
            </a:br>
            <a:r>
              <a:rPr lang="en-US"/>
              <a:t>Subheading text (optional)</a:t>
            </a:r>
          </a:p>
        </p:txBody>
      </p:sp>
      <p:sp>
        <p:nvSpPr>
          <p:cNvPr id="29" name="Text Placeholder 2"/>
          <p:cNvSpPr>
            <a:spLocks noGrp="1"/>
          </p:cNvSpPr>
          <p:nvPr>
            <p:ph type="body" idx="1" hasCustomPrompt="1"/>
          </p:nvPr>
        </p:nvSpPr>
        <p:spPr>
          <a:xfrm>
            <a:off x="266400" y="1684068"/>
            <a:ext cx="9370800" cy="216000"/>
          </a:xfrm>
          <a:prstGeom prst="callout1">
            <a:avLst>
              <a:gd name="adj1" fmla="val 100536"/>
              <a:gd name="adj2" fmla="val 99996"/>
              <a:gd name="adj3" fmla="val 100706"/>
              <a:gd name="adj4" fmla="val 0"/>
            </a:avLst>
          </a:prstGeom>
          <a:noFill/>
          <a:ln w="19050">
            <a:solidFill>
              <a:schemeClr val="accent1"/>
            </a:solidFill>
            <a:headEnd/>
            <a:tailEnd/>
          </a:ln>
        </p:spPr>
        <p:txBody>
          <a:bodyPr lIns="0" tIns="0" rIns="0" bIns="36000" anchor="b" anchorCtr="0"/>
          <a:lstStyle>
            <a:lvl1pPr marL="0" indent="0" algn="l" defTabSz="815780" rtl="0" eaLnBrk="1" fontAlgn="base" hangingPunct="1">
              <a:lnSpc>
                <a:spcPct val="120000"/>
              </a:lnSpc>
              <a:spcBef>
                <a:spcPts val="200"/>
              </a:spcBef>
              <a:spcAft>
                <a:spcPts val="200"/>
              </a:spcAft>
              <a:buClr>
                <a:schemeClr val="accent1"/>
              </a:buClr>
              <a:buNone/>
              <a:defRPr lang="en-US" sz="1200" b="1" kern="1200" baseline="0" dirty="0" smtClean="0">
                <a:ln>
                  <a:noFill/>
                </a:ln>
                <a:solidFill>
                  <a:schemeClr val="accent1"/>
                </a:solidFill>
                <a:latin typeface="Arial" charset="0"/>
                <a:ea typeface="MS PGothic" pitchFamily="34" charset="-128"/>
                <a:cs typeface="+mn-cs"/>
              </a:defRPr>
            </a:lvl1pPr>
            <a:lvl2pPr marL="389626" indent="0">
              <a:buNone/>
              <a:defRPr sz="1700" b="1"/>
            </a:lvl2pPr>
            <a:lvl3pPr marL="779252" indent="0">
              <a:buNone/>
              <a:defRPr sz="1500" b="1"/>
            </a:lvl3pPr>
            <a:lvl4pPr marL="1168878" indent="0">
              <a:buNone/>
              <a:defRPr sz="1400" b="1"/>
            </a:lvl4pPr>
            <a:lvl5pPr marL="1558503" indent="0">
              <a:buNone/>
              <a:defRPr sz="1400" b="1"/>
            </a:lvl5pPr>
            <a:lvl6pPr marL="1948129" indent="0">
              <a:buNone/>
              <a:defRPr sz="1400" b="1"/>
            </a:lvl6pPr>
            <a:lvl7pPr marL="2337755" indent="0">
              <a:buNone/>
              <a:defRPr sz="1400" b="1"/>
            </a:lvl7pPr>
            <a:lvl8pPr marL="2727381" indent="0">
              <a:buNone/>
              <a:defRPr sz="1400" b="1"/>
            </a:lvl8pPr>
            <a:lvl9pPr marL="3117007" indent="0">
              <a:buNone/>
              <a:defRPr sz="1400" b="1"/>
            </a:lvl9pPr>
          </a:lstStyle>
          <a:p>
            <a:pPr marL="0" lvl="0" indent="0" algn="l" defTabSz="815780" rtl="0" eaLnBrk="0" fontAlgn="base" hangingPunct="0">
              <a:lnSpc>
                <a:spcPct val="120000"/>
              </a:lnSpc>
              <a:spcBef>
                <a:spcPct val="0"/>
              </a:spcBef>
              <a:spcAft>
                <a:spcPct val="0"/>
              </a:spcAft>
              <a:buClr>
                <a:srgbClr val="CC3300"/>
              </a:buClr>
              <a:buNone/>
            </a:pPr>
            <a:r>
              <a:rPr lang="en-US"/>
              <a:t>Title bar</a:t>
            </a:r>
          </a:p>
        </p:txBody>
      </p:sp>
      <p:sp>
        <p:nvSpPr>
          <p:cNvPr id="31" name="Text Placeholder 2"/>
          <p:cNvSpPr>
            <a:spLocks noGrp="1"/>
          </p:cNvSpPr>
          <p:nvPr>
            <p:ph type="body" idx="42" hasCustomPrompt="1"/>
          </p:nvPr>
        </p:nvSpPr>
        <p:spPr>
          <a:xfrm>
            <a:off x="266400" y="4104156"/>
            <a:ext cx="3024000" cy="216000"/>
          </a:xfrm>
          <a:prstGeom prst="callout1">
            <a:avLst>
              <a:gd name="adj1" fmla="val 100536"/>
              <a:gd name="adj2" fmla="val 99996"/>
              <a:gd name="adj3" fmla="val 100706"/>
              <a:gd name="adj4" fmla="val 0"/>
            </a:avLst>
          </a:prstGeom>
          <a:noFill/>
          <a:ln w="19050">
            <a:solidFill>
              <a:schemeClr val="accent1"/>
            </a:solidFill>
            <a:headEnd/>
            <a:tailEnd/>
          </a:ln>
        </p:spPr>
        <p:txBody>
          <a:bodyPr lIns="0" tIns="0" rIns="0" bIns="36000" anchor="b" anchorCtr="0"/>
          <a:lstStyle>
            <a:lvl1pPr marL="0" indent="0" algn="l" defTabSz="815780" rtl="0" eaLnBrk="1" fontAlgn="base" hangingPunct="1">
              <a:lnSpc>
                <a:spcPct val="120000"/>
              </a:lnSpc>
              <a:spcBef>
                <a:spcPts val="200"/>
              </a:spcBef>
              <a:spcAft>
                <a:spcPts val="200"/>
              </a:spcAft>
              <a:buClr>
                <a:schemeClr val="accent1"/>
              </a:buClr>
              <a:buNone/>
              <a:defRPr lang="en-US" sz="1200" b="1" kern="1200" baseline="0" dirty="0" smtClean="0">
                <a:ln>
                  <a:noFill/>
                </a:ln>
                <a:solidFill>
                  <a:schemeClr val="accent1"/>
                </a:solidFill>
                <a:latin typeface="Arial" charset="0"/>
                <a:ea typeface="MS PGothic" pitchFamily="34" charset="-128"/>
                <a:cs typeface="+mn-cs"/>
              </a:defRPr>
            </a:lvl1pPr>
            <a:lvl2pPr marL="389626" indent="0">
              <a:buNone/>
              <a:defRPr sz="1700" b="1"/>
            </a:lvl2pPr>
            <a:lvl3pPr marL="779252" indent="0">
              <a:buNone/>
              <a:defRPr sz="1500" b="1"/>
            </a:lvl3pPr>
            <a:lvl4pPr marL="1168878" indent="0">
              <a:buNone/>
              <a:defRPr sz="1400" b="1"/>
            </a:lvl4pPr>
            <a:lvl5pPr marL="1558503" indent="0">
              <a:buNone/>
              <a:defRPr sz="1400" b="1"/>
            </a:lvl5pPr>
            <a:lvl6pPr marL="1948129" indent="0">
              <a:buNone/>
              <a:defRPr sz="1400" b="1"/>
            </a:lvl6pPr>
            <a:lvl7pPr marL="2337755" indent="0">
              <a:buNone/>
              <a:defRPr sz="1400" b="1"/>
            </a:lvl7pPr>
            <a:lvl8pPr marL="2727381" indent="0">
              <a:buNone/>
              <a:defRPr sz="1400" b="1"/>
            </a:lvl8pPr>
            <a:lvl9pPr marL="3117007" indent="0">
              <a:buNone/>
              <a:defRPr sz="1400" b="1"/>
            </a:lvl9pPr>
          </a:lstStyle>
          <a:p>
            <a:pPr marL="0" lvl="0" indent="0" algn="l" defTabSz="815780" rtl="0" eaLnBrk="0" fontAlgn="base" hangingPunct="0">
              <a:lnSpc>
                <a:spcPct val="120000"/>
              </a:lnSpc>
              <a:spcBef>
                <a:spcPct val="0"/>
              </a:spcBef>
              <a:spcAft>
                <a:spcPct val="0"/>
              </a:spcAft>
              <a:buClr>
                <a:srgbClr val="CC3300"/>
              </a:buClr>
              <a:buNone/>
            </a:pPr>
            <a:r>
              <a:rPr lang="en-US"/>
              <a:t>Title bar</a:t>
            </a:r>
          </a:p>
        </p:txBody>
      </p:sp>
      <p:sp>
        <p:nvSpPr>
          <p:cNvPr id="32" name="Text Placeholder 2"/>
          <p:cNvSpPr>
            <a:spLocks noGrp="1"/>
          </p:cNvSpPr>
          <p:nvPr>
            <p:ph type="body" idx="43" hasCustomPrompt="1"/>
          </p:nvPr>
        </p:nvSpPr>
        <p:spPr>
          <a:xfrm>
            <a:off x="3441600" y="4104156"/>
            <a:ext cx="3024000" cy="216000"/>
          </a:xfrm>
          <a:prstGeom prst="callout1">
            <a:avLst>
              <a:gd name="adj1" fmla="val 100536"/>
              <a:gd name="adj2" fmla="val 99996"/>
              <a:gd name="adj3" fmla="val 100706"/>
              <a:gd name="adj4" fmla="val 0"/>
            </a:avLst>
          </a:prstGeom>
          <a:noFill/>
          <a:ln w="19050">
            <a:solidFill>
              <a:schemeClr val="accent1"/>
            </a:solidFill>
            <a:headEnd/>
            <a:tailEnd/>
          </a:ln>
        </p:spPr>
        <p:txBody>
          <a:bodyPr lIns="0" tIns="0" rIns="0" bIns="36000" anchor="b" anchorCtr="0"/>
          <a:lstStyle>
            <a:lvl1pPr marL="0" indent="0" algn="l" defTabSz="815780" rtl="0" eaLnBrk="1" fontAlgn="base" hangingPunct="1">
              <a:lnSpc>
                <a:spcPct val="120000"/>
              </a:lnSpc>
              <a:spcBef>
                <a:spcPts val="200"/>
              </a:spcBef>
              <a:spcAft>
                <a:spcPts val="200"/>
              </a:spcAft>
              <a:buClr>
                <a:schemeClr val="accent1"/>
              </a:buClr>
              <a:buNone/>
              <a:defRPr lang="en-US" sz="1200" b="1" kern="1200" baseline="0" dirty="0" smtClean="0">
                <a:ln>
                  <a:noFill/>
                </a:ln>
                <a:solidFill>
                  <a:schemeClr val="accent1"/>
                </a:solidFill>
                <a:latin typeface="Arial" charset="0"/>
                <a:ea typeface="MS PGothic" pitchFamily="34" charset="-128"/>
                <a:cs typeface="+mn-cs"/>
              </a:defRPr>
            </a:lvl1pPr>
            <a:lvl2pPr marL="389626" indent="0">
              <a:buNone/>
              <a:defRPr sz="1700" b="1"/>
            </a:lvl2pPr>
            <a:lvl3pPr marL="779252" indent="0">
              <a:buNone/>
              <a:defRPr sz="1500" b="1"/>
            </a:lvl3pPr>
            <a:lvl4pPr marL="1168878" indent="0">
              <a:buNone/>
              <a:defRPr sz="1400" b="1"/>
            </a:lvl4pPr>
            <a:lvl5pPr marL="1558503" indent="0">
              <a:buNone/>
              <a:defRPr sz="1400" b="1"/>
            </a:lvl5pPr>
            <a:lvl6pPr marL="1948129" indent="0">
              <a:buNone/>
              <a:defRPr sz="1400" b="1"/>
            </a:lvl6pPr>
            <a:lvl7pPr marL="2337755" indent="0">
              <a:buNone/>
              <a:defRPr sz="1400" b="1"/>
            </a:lvl7pPr>
            <a:lvl8pPr marL="2727381" indent="0">
              <a:buNone/>
              <a:defRPr sz="1400" b="1"/>
            </a:lvl8pPr>
            <a:lvl9pPr marL="3117007" indent="0">
              <a:buNone/>
              <a:defRPr sz="1400" b="1"/>
            </a:lvl9pPr>
          </a:lstStyle>
          <a:p>
            <a:pPr marL="0" lvl="0" indent="0" algn="l" defTabSz="815780" rtl="0" eaLnBrk="0" fontAlgn="base" hangingPunct="0">
              <a:lnSpc>
                <a:spcPct val="120000"/>
              </a:lnSpc>
              <a:spcBef>
                <a:spcPct val="0"/>
              </a:spcBef>
              <a:spcAft>
                <a:spcPct val="0"/>
              </a:spcAft>
              <a:buClr>
                <a:srgbClr val="CC3300"/>
              </a:buClr>
              <a:buNone/>
            </a:pPr>
            <a:r>
              <a:rPr lang="en-US"/>
              <a:t>Title bar</a:t>
            </a:r>
          </a:p>
        </p:txBody>
      </p:sp>
      <p:sp>
        <p:nvSpPr>
          <p:cNvPr id="33" name="Text Placeholder 2"/>
          <p:cNvSpPr>
            <a:spLocks noGrp="1"/>
          </p:cNvSpPr>
          <p:nvPr>
            <p:ph type="body" idx="44" hasCustomPrompt="1"/>
          </p:nvPr>
        </p:nvSpPr>
        <p:spPr>
          <a:xfrm>
            <a:off x="6610048" y="4104156"/>
            <a:ext cx="3024000" cy="216000"/>
          </a:xfrm>
          <a:prstGeom prst="callout1">
            <a:avLst>
              <a:gd name="adj1" fmla="val 100536"/>
              <a:gd name="adj2" fmla="val 99996"/>
              <a:gd name="adj3" fmla="val 100706"/>
              <a:gd name="adj4" fmla="val 0"/>
            </a:avLst>
          </a:prstGeom>
          <a:noFill/>
          <a:ln w="19050">
            <a:solidFill>
              <a:schemeClr val="accent1"/>
            </a:solidFill>
            <a:headEnd/>
            <a:tailEnd/>
          </a:ln>
        </p:spPr>
        <p:txBody>
          <a:bodyPr lIns="0" tIns="0" rIns="0" bIns="36000" anchor="b" anchorCtr="0"/>
          <a:lstStyle>
            <a:lvl1pPr marL="0" indent="0" algn="l" defTabSz="815780" rtl="0" eaLnBrk="1" fontAlgn="base" hangingPunct="1">
              <a:lnSpc>
                <a:spcPct val="120000"/>
              </a:lnSpc>
              <a:spcBef>
                <a:spcPts val="200"/>
              </a:spcBef>
              <a:spcAft>
                <a:spcPts val="200"/>
              </a:spcAft>
              <a:buClr>
                <a:schemeClr val="accent1"/>
              </a:buClr>
              <a:buNone/>
              <a:defRPr lang="en-US" sz="1200" b="1" kern="1200" baseline="0" dirty="0" smtClean="0">
                <a:ln>
                  <a:noFill/>
                </a:ln>
                <a:solidFill>
                  <a:schemeClr val="accent1"/>
                </a:solidFill>
                <a:latin typeface="Arial" charset="0"/>
                <a:ea typeface="MS PGothic" pitchFamily="34" charset="-128"/>
                <a:cs typeface="+mn-cs"/>
              </a:defRPr>
            </a:lvl1pPr>
            <a:lvl2pPr marL="389626" indent="0">
              <a:buNone/>
              <a:defRPr sz="1700" b="1"/>
            </a:lvl2pPr>
            <a:lvl3pPr marL="779252" indent="0">
              <a:buNone/>
              <a:defRPr sz="1500" b="1"/>
            </a:lvl3pPr>
            <a:lvl4pPr marL="1168878" indent="0">
              <a:buNone/>
              <a:defRPr sz="1400" b="1"/>
            </a:lvl4pPr>
            <a:lvl5pPr marL="1558503" indent="0">
              <a:buNone/>
              <a:defRPr sz="1400" b="1"/>
            </a:lvl5pPr>
            <a:lvl6pPr marL="1948129" indent="0">
              <a:buNone/>
              <a:defRPr sz="1400" b="1"/>
            </a:lvl6pPr>
            <a:lvl7pPr marL="2337755" indent="0">
              <a:buNone/>
              <a:defRPr sz="1400" b="1"/>
            </a:lvl7pPr>
            <a:lvl8pPr marL="2727381" indent="0">
              <a:buNone/>
              <a:defRPr sz="1400" b="1"/>
            </a:lvl8pPr>
            <a:lvl9pPr marL="3117007" indent="0">
              <a:buNone/>
              <a:defRPr sz="1400" b="1"/>
            </a:lvl9pPr>
          </a:lstStyle>
          <a:p>
            <a:pPr marL="0" lvl="0" indent="0" algn="l" defTabSz="815780" rtl="0" eaLnBrk="0" fontAlgn="base" hangingPunct="0">
              <a:lnSpc>
                <a:spcPct val="120000"/>
              </a:lnSpc>
              <a:spcBef>
                <a:spcPct val="0"/>
              </a:spcBef>
              <a:spcAft>
                <a:spcPct val="0"/>
              </a:spcAft>
              <a:buClr>
                <a:srgbClr val="CC3300"/>
              </a:buClr>
              <a:buNone/>
            </a:pPr>
            <a:r>
              <a:rPr lang="en-US"/>
              <a:t>Title bar</a:t>
            </a:r>
          </a:p>
        </p:txBody>
      </p:sp>
      <p:sp>
        <p:nvSpPr>
          <p:cNvPr id="16" name="Slide Number Placeholder"/>
          <p:cNvSpPr>
            <a:spLocks noGrp="1"/>
          </p:cNvSpPr>
          <p:nvPr>
            <p:ph type="ftr" sz="quarter" idx="3"/>
          </p:nvPr>
        </p:nvSpPr>
        <p:spPr>
          <a:xfrm>
            <a:off x="8834400" y="6523049"/>
            <a:ext cx="795760" cy="230400"/>
          </a:xfrm>
          <a:prstGeom prst="rect">
            <a:avLst/>
          </a:prstGeom>
        </p:spPr>
        <p:txBody>
          <a:bodyPr lIns="0" tIns="0" rIns="18000" bIns="18000" anchor="ctr"/>
          <a:lstStyle>
            <a:lvl1pPr algn="ctr">
              <a:defRPr sz="1000">
                <a:solidFill>
                  <a:schemeClr val="accent1"/>
                </a:solidFill>
              </a:defRPr>
            </a:lvl1pPr>
          </a:lstStyle>
          <a:p>
            <a:pPr algn="r"/>
            <a:fld id="{B1F92669-E9AC-495A-9485-4D654D029480}" type="slidenum">
              <a:rPr lang="en-GB" smtClean="0"/>
              <a:pPr algn="r"/>
              <a:t>‹#›</a:t>
            </a:fld>
            <a:endParaRPr lang="en-GB"/>
          </a:p>
        </p:txBody>
      </p:sp>
    </p:spTree>
    <p:extLst>
      <p:ext uri="{BB962C8B-B14F-4D97-AF65-F5344CB8AC3E}">
        <p14:creationId xmlns:p14="http://schemas.microsoft.com/office/powerpoint/2010/main" val="680628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zh-TW" altLang="en-US"/>
              <a:t>按一下以編輯母片標題樣式</a:t>
            </a:r>
            <a:endParaRPr lang="en-US"/>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zh-TW"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TW"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B1C89FB-0113-47AD-AB66-F0A57D122E06}" type="slidenum">
              <a:rPr lang="zh-TW" altLang="en-US" smtClean="0"/>
              <a:t>‹#›</a:t>
            </a:fld>
            <a:endParaRPr lang="zh-TW" altLang="en-US"/>
          </a:p>
        </p:txBody>
      </p:sp>
      <p:sp>
        <p:nvSpPr>
          <p:cNvPr id="7" name="矩形 6">
            <a:extLst>
              <a:ext uri="{FF2B5EF4-FFF2-40B4-BE49-F238E27FC236}">
                <a16:creationId xmlns:a16="http://schemas.microsoft.com/office/drawing/2014/main" id="{2C9C22D2-D63D-ADEE-2AB2-1F60CC3EDAFC}"/>
              </a:ext>
            </a:extLst>
          </p:cNvPr>
          <p:cNvSpPr/>
          <p:nvPr userDrawn="1"/>
        </p:nvSpPr>
        <p:spPr>
          <a:xfrm>
            <a:off x="0" y="0"/>
            <a:ext cx="9906000" cy="6858000"/>
          </a:xfrm>
          <a:prstGeom prst="rect">
            <a:avLst/>
          </a:prstGeom>
          <a:gradFill>
            <a:gsLst>
              <a:gs pos="96000">
                <a:srgbClr val="BEE3E9"/>
              </a:gs>
              <a:gs pos="13000">
                <a:srgbClr val="D0EAE2"/>
              </a:gs>
              <a:gs pos="0">
                <a:srgbClr val="BEE3E9"/>
              </a:gs>
              <a:gs pos="74000">
                <a:schemeClr val="bg1"/>
              </a:gs>
              <a:gs pos="25000">
                <a:schemeClr val="bg1"/>
              </a:gs>
              <a:gs pos="88000">
                <a:srgbClr val="D0EAE2"/>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400" baseline="0">
              <a:latin typeface="Arial" panose="020B0604020202020204" pitchFamily="34" charset="0"/>
              <a:ea typeface="微軟正黑體" panose="020B0604030504040204" pitchFamily="34" charset="-120"/>
              <a:cs typeface="Arial" panose="020B0604020202020204" pitchFamily="34" charset="0"/>
            </a:endParaRPr>
          </a:p>
        </p:txBody>
      </p:sp>
      <p:pic>
        <p:nvPicPr>
          <p:cNvPr id="8" name="圖片 7">
            <a:extLst>
              <a:ext uri="{FF2B5EF4-FFF2-40B4-BE49-F238E27FC236}">
                <a16:creationId xmlns:a16="http://schemas.microsoft.com/office/drawing/2014/main" id="{A3ACE797-2899-ACAD-1708-69979C0D1550}"/>
              </a:ext>
            </a:extLst>
          </p:cNvPr>
          <p:cNvPicPr>
            <a:picLocks noChangeAspect="1"/>
          </p:cNvPicPr>
          <p:nvPr userDrawn="1"/>
        </p:nvPicPr>
        <p:blipFill>
          <a:blip r:embed="rId7"/>
          <a:srcRect/>
          <a:stretch/>
        </p:blipFill>
        <p:spPr>
          <a:xfrm>
            <a:off x="-1340813" y="9427"/>
            <a:ext cx="1225448" cy="6858000"/>
          </a:xfrm>
          <a:prstGeom prst="rect">
            <a:avLst/>
          </a:prstGeom>
        </p:spPr>
      </p:pic>
      <p:sp>
        <p:nvSpPr>
          <p:cNvPr id="10" name="矩形 18">
            <a:extLst>
              <a:ext uri="{FF2B5EF4-FFF2-40B4-BE49-F238E27FC236}">
                <a16:creationId xmlns:a16="http://schemas.microsoft.com/office/drawing/2014/main" id="{283A4B3D-3DB8-FD3F-ABF7-8AA57B6E8793}"/>
              </a:ext>
            </a:extLst>
          </p:cNvPr>
          <p:cNvSpPr/>
          <p:nvPr userDrawn="1"/>
        </p:nvSpPr>
        <p:spPr>
          <a:xfrm>
            <a:off x="7901475" y="6609118"/>
            <a:ext cx="2376000" cy="213713"/>
          </a:xfrm>
          <a:prstGeom prst="rect">
            <a:avLst/>
          </a:prstGeom>
        </p:spPr>
        <p:txBody>
          <a:bodyPr wrap="square" lIns="108000">
            <a:spAutoFit/>
          </a:bodyPr>
          <a:lstStyle/>
          <a:p>
            <a:pPr>
              <a:lnSpc>
                <a:spcPct val="150000"/>
              </a:lnSpc>
            </a:pPr>
            <a:r>
              <a:rPr lang="en-US" altLang="zh-TW" sz="600">
                <a:latin typeface="+mj-lt"/>
                <a:cs typeface="Calibri" panose="020F0502020204030204" pitchFamily="34" charset="0"/>
              </a:rPr>
              <a:t>©Sino-American Silicon Products Inc.  All rights reserved.</a:t>
            </a:r>
          </a:p>
        </p:txBody>
      </p:sp>
      <p:pic>
        <p:nvPicPr>
          <p:cNvPr id="11" name="圖片 11">
            <a:extLst>
              <a:ext uri="{FF2B5EF4-FFF2-40B4-BE49-F238E27FC236}">
                <a16:creationId xmlns:a16="http://schemas.microsoft.com/office/drawing/2014/main" id="{C12AE83C-A001-65B9-F2D1-92C8813A58B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573035" y="157268"/>
            <a:ext cx="2124264" cy="375640"/>
          </a:xfrm>
          <a:prstGeom prst="rect">
            <a:avLst/>
          </a:prstGeom>
        </p:spPr>
      </p:pic>
    </p:spTree>
    <p:extLst>
      <p:ext uri="{BB962C8B-B14F-4D97-AF65-F5344CB8AC3E}">
        <p14:creationId xmlns:p14="http://schemas.microsoft.com/office/powerpoint/2010/main" val="1320897907"/>
      </p:ext>
    </p:extLst>
  </p:cSld>
  <p:clrMap bg1="lt1" tx1="dk1" bg2="lt2" tx2="dk2" accent1="accent1" accent2="accent2" accent3="accent3" accent4="accent4" accent5="accent5" accent6="accent6" hlink="hlink" folHlink="folHlink"/>
  <p:sldLayoutIdLst>
    <p:sldLayoutId id="2147483652" r:id="rId1"/>
    <p:sldLayoutId id="2147483656" r:id="rId2"/>
    <p:sldLayoutId id="2147483657" r:id="rId3"/>
    <p:sldLayoutId id="2147483663" r:id="rId4"/>
    <p:sldLayoutId id="2147483664" r:id="rId5"/>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jpeg"/><Relationship Id="rId15" Type="http://schemas.microsoft.com/office/2007/relationships/hdphoto" Target="../media/hdphoto3.wdp"/><Relationship Id="rId10" Type="http://schemas.openxmlformats.org/officeDocument/2006/relationships/image" Target="../media/image13.png"/><Relationship Id="rId4" Type="http://schemas.openxmlformats.org/officeDocument/2006/relationships/image" Target="../media/image8.png"/><Relationship Id="rId9" Type="http://schemas.microsoft.com/office/2007/relationships/hdphoto" Target="../media/hdphoto1.wdp"/><Relationship Id="rId1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image" Target="../media/image2.png"/><Relationship Id="rId12" Type="http://schemas.openxmlformats.org/officeDocument/2006/relationships/image" Target="../media/image11.png"/><Relationship Id="rId17" Type="http://schemas.openxmlformats.org/officeDocument/2006/relationships/image" Target="../media/image13.png"/><Relationship Id="rId2" Type="http://schemas.openxmlformats.org/officeDocument/2006/relationships/notesSlide" Target="../notesSlides/notesSlide3.xml"/><Relationship Id="rId16" Type="http://schemas.microsoft.com/office/2007/relationships/hdphoto" Target="../media/hdphoto3.wdp"/><Relationship Id="rId1" Type="http://schemas.openxmlformats.org/officeDocument/2006/relationships/slideLayout" Target="../slideLayouts/slideLayout1.xml"/><Relationship Id="rId6" Type="http://schemas.openxmlformats.org/officeDocument/2006/relationships/image" Target="../media/image19.png"/><Relationship Id="rId11" Type="http://schemas.microsoft.com/office/2007/relationships/hdphoto" Target="../media/hdphoto1.wdp"/><Relationship Id="rId5" Type="http://schemas.openxmlformats.org/officeDocument/2006/relationships/image" Target="../media/image18.png"/><Relationship Id="rId1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image" Target="../media/image17.png"/><Relationship Id="rId9" Type="http://schemas.openxmlformats.org/officeDocument/2006/relationships/image" Target="../media/image10.png"/><Relationship Id="rId14"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chart" Target="../charts/chart2.xml"/><Relationship Id="rId7" Type="http://schemas.openxmlformats.org/officeDocument/2006/relationships/image" Target="../media/image21.png"/><Relationship Id="rId2" Type="http://schemas.openxmlformats.org/officeDocument/2006/relationships/chart" Target="../charts/chart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chart" Target="../charts/chart4.xml"/><Relationship Id="rId10" Type="http://schemas.openxmlformats.org/officeDocument/2006/relationships/chart" Target="../charts/chart6.xml"/><Relationship Id="rId4" Type="http://schemas.openxmlformats.org/officeDocument/2006/relationships/chart" Target="../charts/chart3.xml"/><Relationship Id="rId9" Type="http://schemas.openxmlformats.org/officeDocument/2006/relationships/chart" Target="../charts/chart5.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4.xml"/><Relationship Id="rId5" Type="http://schemas.openxmlformats.org/officeDocument/2006/relationships/chart" Target="../charts/chart10.xml"/><Relationship Id="rId4" Type="http://schemas.openxmlformats.org/officeDocument/2006/relationships/chart" Target="../charts/chart9.xml"/></Relationships>
</file>

<file path=ppt/slides/_rels/slide2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22.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2.png"/><Relationship Id="rId3" Type="http://schemas.openxmlformats.org/officeDocument/2006/relationships/image" Target="../media/image22.png"/><Relationship Id="rId7" Type="http://schemas.openxmlformats.org/officeDocument/2006/relationships/image" Target="../media/image25.png"/><Relationship Id="rId12" Type="http://schemas.microsoft.com/office/2007/relationships/hdphoto" Target="../media/hdphoto7.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27.png"/><Relationship Id="rId5" Type="http://schemas.openxmlformats.org/officeDocument/2006/relationships/image" Target="../media/image24.png"/><Relationship Id="rId10" Type="http://schemas.microsoft.com/office/2007/relationships/hdphoto" Target="../media/hdphoto6.wdp"/><Relationship Id="rId4" Type="http://schemas.openxmlformats.org/officeDocument/2006/relationships/image" Target="../media/image23.png"/><Relationship Id="rId9" Type="http://schemas.openxmlformats.org/officeDocument/2006/relationships/image" Target="../media/image26.pn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8.xml"/><Relationship Id="rId7" Type="http://schemas.openxmlformats.org/officeDocument/2006/relationships/image" Target="../media/image38.jpeg"/><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image" Target="../media/image37.png"/><Relationship Id="rId11" Type="http://schemas.openxmlformats.org/officeDocument/2006/relationships/image" Target="../media/image40.jpeg"/><Relationship Id="rId5" Type="http://schemas.openxmlformats.org/officeDocument/2006/relationships/image" Target="../media/image36.png"/><Relationship Id="rId10" Type="http://schemas.openxmlformats.org/officeDocument/2006/relationships/image" Target="../media/image11.png"/><Relationship Id="rId4" Type="http://schemas.microsoft.com/office/2014/relationships/chartEx" Target="../charts/chartEx1.xml"/><Relationship Id="rId9"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10" Type="http://schemas.microsoft.com/office/2007/relationships/hdphoto" Target="../media/hdphoto8.wdp"/><Relationship Id="rId4" Type="http://schemas.openxmlformats.org/officeDocument/2006/relationships/image" Target="../media/image42.png"/><Relationship Id="rId9"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chart" Target="../charts/chart17.xml"/></Relationships>
</file>

<file path=ppt/slides/_rels/slide29.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chart" Target="../charts/chart22.xml"/></Relationships>
</file>

<file path=ppt/slides/_rels/slide31.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chart" Target="../charts/chart25.xml"/><Relationship Id="rId4" Type="http://schemas.openxmlformats.org/officeDocument/2006/relationships/chart" Target="../charts/chart24.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35.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chart" Target="../charts/chart31.xml"/><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4">
            <a:extLst>
              <a:ext uri="{FF2B5EF4-FFF2-40B4-BE49-F238E27FC236}">
                <a16:creationId xmlns:a16="http://schemas.microsoft.com/office/drawing/2014/main" id="{7CE11F5E-AF15-CBE6-83E4-2C7B60D8E9A5}"/>
              </a:ext>
            </a:extLst>
          </p:cNvPr>
          <p:cNvPicPr>
            <a:picLocks noChangeAspect="1"/>
          </p:cNvPicPr>
          <p:nvPr/>
        </p:nvPicPr>
        <p:blipFill rotWithShape="1">
          <a:blip r:embed="rId2">
            <a:extLst>
              <a:ext uri="{28A0092B-C50C-407E-A947-70E740481C1C}">
                <a14:useLocalDpi xmlns:a14="http://schemas.microsoft.com/office/drawing/2010/main" val="0"/>
              </a:ext>
            </a:extLst>
          </a:blip>
          <a:srcRect t="4621" b="2954"/>
          <a:stretch/>
        </p:blipFill>
        <p:spPr>
          <a:xfrm>
            <a:off x="0" y="1"/>
            <a:ext cx="9907200" cy="6857998"/>
          </a:xfrm>
          <a:prstGeom prst="rect">
            <a:avLst/>
          </a:prstGeom>
        </p:spPr>
      </p:pic>
      <p:sp>
        <p:nvSpPr>
          <p:cNvPr id="3" name="頁尾版面配置區 2">
            <a:extLst>
              <a:ext uri="{FF2B5EF4-FFF2-40B4-BE49-F238E27FC236}">
                <a16:creationId xmlns:a16="http://schemas.microsoft.com/office/drawing/2014/main" id="{6AE53602-C3EF-6219-6509-74F6924E078B}"/>
              </a:ext>
            </a:extLst>
          </p:cNvPr>
          <p:cNvSpPr>
            <a:spLocks noGrp="1"/>
          </p:cNvSpPr>
          <p:nvPr>
            <p:ph type="ftr" sz="quarter" idx="11"/>
          </p:nvPr>
        </p:nvSpPr>
        <p:spPr/>
        <p:txBody>
          <a:bodyPr/>
          <a:lstStyle/>
          <a:p>
            <a:endParaRPr lang="zh-TW" altLang="en-US"/>
          </a:p>
        </p:txBody>
      </p:sp>
      <p:sp>
        <p:nvSpPr>
          <p:cNvPr id="7" name="文字版面配置區 5">
            <a:extLst>
              <a:ext uri="{FF2B5EF4-FFF2-40B4-BE49-F238E27FC236}">
                <a16:creationId xmlns:a16="http://schemas.microsoft.com/office/drawing/2014/main" id="{86039CAB-9681-4E6E-A4C1-189478053355}"/>
              </a:ext>
            </a:extLst>
          </p:cNvPr>
          <p:cNvSpPr txBox="1">
            <a:spLocks/>
          </p:cNvSpPr>
          <p:nvPr/>
        </p:nvSpPr>
        <p:spPr>
          <a:xfrm>
            <a:off x="4883085" y="2689768"/>
            <a:ext cx="4545756" cy="1439501"/>
          </a:xfrm>
          <a:prstGeom prst="rect">
            <a:avLst/>
          </a:prstGeom>
        </p:spPr>
        <p:txBody>
          <a:bodyPr vert="horz" lIns="74295" tIns="37148" rIns="74295" bIns="37148"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1" i="0" kern="1200">
                <a:solidFill>
                  <a:schemeClr val="tx1"/>
                </a:solidFill>
                <a:latin typeface="+mj-lt"/>
                <a:ea typeface="Microsoft JhengHei" panose="020B0604030504040204" pitchFamily="34" charset="-12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rgbClr val="00849A"/>
                </a:solidFill>
                <a:latin typeface="+mj-lt"/>
                <a:ea typeface="Microsoft JhengHei" panose="020B0604030504040204" pitchFamily="34" charset="-12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849A"/>
                </a:solidFill>
                <a:latin typeface="+mj-lt"/>
                <a:ea typeface="Microsoft JhengHei" panose="020B0604030504040204" pitchFamily="34" charset="-12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849A"/>
                </a:solidFill>
                <a:latin typeface="+mj-lt"/>
                <a:ea typeface="Microsoft JhengHei" panose="020B0604030504040204" pitchFamily="34" charset="-12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rgbClr val="00849A"/>
                </a:solidFill>
                <a:latin typeface="+mj-lt"/>
                <a:ea typeface="Microsoft JhengHei" panose="020B0604030504040204" pitchFamily="34" charset="-12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488"/>
              </a:spcBef>
            </a:pPr>
            <a:r>
              <a:rPr lang="zh-TW" altLang="en-US" sz="3000">
                <a:solidFill>
                  <a:srgbClr val="2B505B"/>
                </a:solidFill>
                <a:latin typeface="Arial" panose="020B0604020202020204" pitchFamily="34" charset="0"/>
              </a:rPr>
              <a:t>中美矽晶 </a:t>
            </a:r>
            <a:r>
              <a:rPr lang="en-US" altLang="zh-TW" sz="3000">
                <a:solidFill>
                  <a:srgbClr val="2B505B"/>
                </a:solidFill>
                <a:latin typeface="Arial" panose="020B0604020202020204" pitchFamily="34" charset="0"/>
              </a:rPr>
              <a:t>(5483 TT) </a:t>
            </a:r>
          </a:p>
          <a:p>
            <a:pPr algn="r">
              <a:spcBef>
                <a:spcPts val="488"/>
              </a:spcBef>
            </a:pPr>
            <a:r>
              <a:rPr lang="en-US" altLang="zh-TW" sz="3000">
                <a:solidFill>
                  <a:srgbClr val="2B505B"/>
                </a:solidFill>
                <a:latin typeface="Arial" panose="020B0604020202020204" pitchFamily="34" charset="0"/>
              </a:rPr>
              <a:t>2025</a:t>
            </a:r>
            <a:r>
              <a:rPr lang="zh-TW" altLang="en-US" sz="3000">
                <a:solidFill>
                  <a:srgbClr val="2B505B"/>
                </a:solidFill>
                <a:latin typeface="Arial" panose="020B0604020202020204" pitchFamily="34" charset="0"/>
              </a:rPr>
              <a:t>年</a:t>
            </a:r>
            <a:r>
              <a:rPr lang="en-US" altLang="zh-TW" sz="3000">
                <a:solidFill>
                  <a:srgbClr val="2B505B"/>
                </a:solidFill>
                <a:latin typeface="Arial" panose="020B0604020202020204" pitchFamily="34" charset="0"/>
              </a:rPr>
              <a:t>Q2</a:t>
            </a:r>
            <a:r>
              <a:rPr lang="zh-TW" altLang="en-US" sz="3000">
                <a:solidFill>
                  <a:srgbClr val="2B505B"/>
                </a:solidFill>
                <a:latin typeface="Arial" panose="020B0604020202020204" pitchFamily="34" charset="0"/>
              </a:rPr>
              <a:t>營運報告</a:t>
            </a:r>
          </a:p>
        </p:txBody>
      </p:sp>
      <p:sp>
        <p:nvSpPr>
          <p:cNvPr id="8" name="內容版面配置區 6">
            <a:extLst>
              <a:ext uri="{FF2B5EF4-FFF2-40B4-BE49-F238E27FC236}">
                <a16:creationId xmlns:a16="http://schemas.microsoft.com/office/drawing/2014/main" id="{55719F22-D2CA-D2F9-DF7C-0B0486101F63}"/>
              </a:ext>
            </a:extLst>
          </p:cNvPr>
          <p:cNvSpPr txBox="1">
            <a:spLocks/>
          </p:cNvSpPr>
          <p:nvPr/>
        </p:nvSpPr>
        <p:spPr>
          <a:xfrm>
            <a:off x="7153872" y="3817750"/>
            <a:ext cx="2274969" cy="311519"/>
          </a:xfrm>
          <a:prstGeom prst="rect">
            <a:avLst/>
          </a:prstGeom>
        </p:spPr>
        <p:txBody>
          <a:bodyPr vert="horz" lIns="74295" tIns="37148" rIns="74295" bIns="37148"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1" i="0" kern="1200">
                <a:solidFill>
                  <a:schemeClr val="tx1"/>
                </a:solidFill>
                <a:latin typeface="+mj-lt"/>
                <a:ea typeface="Microsoft JhengHei" panose="020B0604030504040204" pitchFamily="34" charset="-12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rgbClr val="00849A"/>
                </a:solidFill>
                <a:latin typeface="+mj-lt"/>
                <a:ea typeface="Microsoft JhengHei" panose="020B0604030504040204" pitchFamily="34" charset="-12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849A"/>
                </a:solidFill>
                <a:latin typeface="+mj-lt"/>
                <a:ea typeface="Microsoft JhengHei" panose="020B0604030504040204" pitchFamily="34" charset="-12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849A"/>
                </a:solidFill>
                <a:latin typeface="+mj-lt"/>
                <a:ea typeface="Microsoft JhengHei" panose="020B0604030504040204" pitchFamily="34" charset="-12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rgbClr val="00849A"/>
                </a:solidFill>
                <a:latin typeface="+mj-lt"/>
                <a:ea typeface="Microsoft JhengHei" panose="020B0604030504040204" pitchFamily="34" charset="-12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altLang="zh-TW" sz="2438" b="0">
                <a:solidFill>
                  <a:srgbClr val="2B505B"/>
                </a:solidFill>
              </a:rPr>
              <a:t>2025/08/08</a:t>
            </a:r>
            <a:endParaRPr lang="zh-TW" altLang="en-US" sz="2438" b="0">
              <a:solidFill>
                <a:srgbClr val="2B505B"/>
              </a:solidFill>
            </a:endParaRPr>
          </a:p>
        </p:txBody>
      </p:sp>
      <p:pic>
        <p:nvPicPr>
          <p:cNvPr id="11" name="圖片 11">
            <a:extLst>
              <a:ext uri="{FF2B5EF4-FFF2-40B4-BE49-F238E27FC236}">
                <a16:creationId xmlns:a16="http://schemas.microsoft.com/office/drawing/2014/main" id="{0C772687-5927-F11A-D895-FDCB04590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3035" y="157268"/>
            <a:ext cx="2124264" cy="375640"/>
          </a:xfrm>
          <a:prstGeom prst="rect">
            <a:avLst/>
          </a:prstGeom>
        </p:spPr>
      </p:pic>
      <p:sp>
        <p:nvSpPr>
          <p:cNvPr id="2" name="矩形 18">
            <a:extLst>
              <a:ext uri="{FF2B5EF4-FFF2-40B4-BE49-F238E27FC236}">
                <a16:creationId xmlns:a16="http://schemas.microsoft.com/office/drawing/2014/main" id="{75C0677E-B8B7-FCD9-235A-3A086D058A9A}"/>
              </a:ext>
            </a:extLst>
          </p:cNvPr>
          <p:cNvSpPr/>
          <p:nvPr/>
        </p:nvSpPr>
        <p:spPr>
          <a:xfrm>
            <a:off x="7901475" y="6609118"/>
            <a:ext cx="2376000" cy="213713"/>
          </a:xfrm>
          <a:prstGeom prst="rect">
            <a:avLst/>
          </a:prstGeom>
        </p:spPr>
        <p:txBody>
          <a:bodyPr wrap="square" lIns="108000">
            <a:spAutoFit/>
          </a:bodyPr>
          <a:lstStyle/>
          <a:p>
            <a:pPr>
              <a:lnSpc>
                <a:spcPct val="150000"/>
              </a:lnSpc>
            </a:pPr>
            <a:r>
              <a:rPr lang="en-US" altLang="zh-TW" sz="600">
                <a:latin typeface="+mj-lt"/>
                <a:cs typeface="Calibri" panose="020F0502020204030204" pitchFamily="34" charset="0"/>
              </a:rPr>
              <a:t>©Sino-American Silicon Products Inc.  All rights reserved.</a:t>
            </a:r>
          </a:p>
        </p:txBody>
      </p:sp>
    </p:spTree>
    <p:extLst>
      <p:ext uri="{BB962C8B-B14F-4D97-AF65-F5344CB8AC3E}">
        <p14:creationId xmlns:p14="http://schemas.microsoft.com/office/powerpoint/2010/main" val="2486090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3AC09-489B-2CAA-29AD-012654B81036}"/>
            </a:ext>
          </a:extLst>
        </p:cNvPr>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B1EFF6F6-C65A-E406-64B2-2B579EA4E56F}"/>
              </a:ext>
            </a:extLst>
          </p:cNvPr>
          <p:cNvSpPr>
            <a:spLocks noGrp="1"/>
          </p:cNvSpPr>
          <p:nvPr>
            <p:ph idx="1"/>
          </p:nvPr>
        </p:nvSpPr>
        <p:spPr>
          <a:xfrm>
            <a:off x="417087" y="1309222"/>
            <a:ext cx="8543925" cy="365125"/>
          </a:xfrm>
        </p:spPr>
        <p:txBody>
          <a:bodyPr>
            <a:noAutofit/>
          </a:bodyPr>
          <a:lstStyle/>
          <a:p>
            <a:pPr marL="0" indent="0">
              <a:buClr>
                <a:srgbClr val="2B505B"/>
              </a:buClr>
              <a:buSzPct val="100000"/>
              <a:buNone/>
            </a:pPr>
            <a:r>
              <a:rPr lang="en-US" altLang="zh-TW" sz="1800" b="1">
                <a:latin typeface="微軟正黑體" panose="020B0604030504040204" pitchFamily="34" charset="-120"/>
                <a:ea typeface="微軟正黑體" panose="020B0604030504040204" pitchFamily="34" charset="-120"/>
              </a:rPr>
              <a:t>4. </a:t>
            </a:r>
            <a:r>
              <a:rPr lang="zh-TW" altLang="en-US" sz="1800" b="1">
                <a:latin typeface="微軟正黑體" panose="020B0604030504040204" pitchFamily="34" charset="-120"/>
                <a:ea typeface="微軟正黑體" panose="020B0604030504040204" pitchFamily="34" charset="-120"/>
              </a:rPr>
              <a:t>環球晶圓</a:t>
            </a:r>
          </a:p>
        </p:txBody>
      </p:sp>
      <p:sp>
        <p:nvSpPr>
          <p:cNvPr id="4" name="投影片編號版面配置區 6">
            <a:extLst>
              <a:ext uri="{FF2B5EF4-FFF2-40B4-BE49-F238E27FC236}">
                <a16:creationId xmlns:a16="http://schemas.microsoft.com/office/drawing/2014/main" id="{0979B7B1-46DA-8C19-C9B3-D3EF8A618684}"/>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pPr/>
              <a:t>10</a:t>
            </a:fld>
            <a:endParaRPr kumimoji="1" lang="zh-TW" altLang="en-US" sz="120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9" name="標題 1">
            <a:extLst>
              <a:ext uri="{FF2B5EF4-FFF2-40B4-BE49-F238E27FC236}">
                <a16:creationId xmlns:a16="http://schemas.microsoft.com/office/drawing/2014/main" id="{4359269A-729E-A4B0-1C59-F3C5EFD435C7}"/>
              </a:ext>
            </a:extLst>
          </p:cNvPr>
          <p:cNvSpPr>
            <a:spLocks noGrp="1"/>
          </p:cNvSpPr>
          <p:nvPr>
            <p:ph type="title"/>
          </p:nvPr>
        </p:nvSpPr>
        <p:spPr>
          <a:xfrm>
            <a:off x="311766" y="409087"/>
            <a:ext cx="8641425" cy="777873"/>
          </a:xfrm>
        </p:spPr>
        <p:txBody>
          <a:bodyPr/>
          <a:lstStyle/>
          <a:p>
            <a:r>
              <a:rPr lang="zh-TW" altLang="en-US">
                <a:latin typeface="微軟正黑體" panose="020B0604030504040204" pitchFamily="34" charset="-120"/>
                <a:ea typeface="微軟正黑體" panose="020B0604030504040204" pitchFamily="34" charset="-120"/>
              </a:rPr>
              <a:t>經營團隊重點報告</a:t>
            </a:r>
          </a:p>
        </p:txBody>
      </p:sp>
      <p:sp>
        <p:nvSpPr>
          <p:cNvPr id="2" name="Content Placeholder 3">
            <a:extLst>
              <a:ext uri="{FF2B5EF4-FFF2-40B4-BE49-F238E27FC236}">
                <a16:creationId xmlns:a16="http://schemas.microsoft.com/office/drawing/2014/main" id="{19689CF5-61FA-3E2F-3BA5-59473E7D80AF}"/>
              </a:ext>
            </a:extLst>
          </p:cNvPr>
          <p:cNvSpPr txBox="1">
            <a:spLocks/>
          </p:cNvSpPr>
          <p:nvPr/>
        </p:nvSpPr>
        <p:spPr>
          <a:xfrm>
            <a:off x="300365" y="1715549"/>
            <a:ext cx="8543925" cy="47773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buClr>
                <a:srgbClr val="2A6377"/>
              </a:buClr>
              <a:buSzPct val="80000"/>
              <a:buFont typeface="Wingdings" panose="05000000000000000000" pitchFamily="2" charset="2"/>
              <a:buChar char="n"/>
            </a:pPr>
            <a:r>
              <a:rPr lang="zh-TW" altLang="en-US" sz="1600" b="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營業收入</a:t>
            </a:r>
            <a:endParaRPr lang="en-GB" sz="1600" b="1">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a:p>
            <a:pPr marL="1079500" lvl="1" indent="-285750" algn="just" defTabSz="814388">
              <a:lnSpc>
                <a:spcPct val="100000"/>
              </a:lnSpc>
              <a:spcBef>
                <a:spcPts val="600"/>
              </a:spcBef>
              <a:buSzPct val="100000"/>
              <a:buFont typeface="Wingdings" panose="05000000000000000000" pitchFamily="2" charset="2"/>
              <a:buChar char="ü"/>
              <a:defRPr/>
            </a:pPr>
            <a:r>
              <a:rPr lang="en-US" altLang="zh-TW" sz="1600">
                <a:solidFill>
                  <a:srgbClr val="2B505B"/>
                </a:solidFill>
                <a:latin typeface="微軟正黑體" panose="020B0604030504040204" pitchFamily="34" charset="-120"/>
                <a:ea typeface="微軟正黑體" panose="020B0604030504040204" pitchFamily="34" charset="-120"/>
                <a:cs typeface="Arial"/>
              </a:rPr>
              <a:t>2025</a:t>
            </a:r>
            <a:r>
              <a:rPr lang="zh-TW" altLang="en-US" sz="1600">
                <a:solidFill>
                  <a:srgbClr val="2B505B"/>
                </a:solidFill>
                <a:latin typeface="微軟正黑體" panose="020B0604030504040204" pitchFamily="34" charset="-120"/>
                <a:ea typeface="微軟正黑體" panose="020B0604030504040204" pitchFamily="34" charset="-120"/>
                <a:cs typeface="Arial"/>
              </a:rPr>
              <a:t>年第二季</a:t>
            </a:r>
            <a:r>
              <a:rPr lang="en-US" altLang="zh-TW" sz="1600">
                <a:solidFill>
                  <a:srgbClr val="2B505B"/>
                </a:solidFill>
                <a:latin typeface="Arial"/>
                <a:cs typeface="Arial"/>
              </a:rPr>
              <a:t>→</a:t>
            </a:r>
            <a:r>
              <a:rPr lang="zh-TW" altLang="en-US" sz="1600">
                <a:solidFill>
                  <a:srgbClr val="2B505B"/>
                </a:solidFill>
                <a:latin typeface="Arial"/>
                <a:cs typeface="Arial"/>
              </a:rPr>
              <a:t> </a:t>
            </a:r>
            <a:r>
              <a:rPr lang="zh-TW" altLang="en-US" sz="1600">
                <a:solidFill>
                  <a:srgbClr val="2B505B"/>
                </a:solidFill>
                <a:latin typeface="微軟正黑體" panose="020B0604030504040204" pitchFamily="34" charset="-120"/>
                <a:ea typeface="微軟正黑體" panose="020B0604030504040204" pitchFamily="34" charset="-120"/>
                <a:cs typeface="Arial"/>
              </a:rPr>
              <a:t>新台幣</a:t>
            </a:r>
            <a:r>
              <a:rPr lang="en-US" altLang="zh-TW" sz="1600">
                <a:solidFill>
                  <a:srgbClr val="2B505B"/>
                </a:solidFill>
                <a:latin typeface="微軟正黑體" panose="020B0604030504040204" pitchFamily="34" charset="-120"/>
                <a:ea typeface="微軟正黑體" panose="020B0604030504040204" pitchFamily="34" charset="-120"/>
                <a:cs typeface="Arial"/>
              </a:rPr>
              <a:t>160</a:t>
            </a:r>
            <a:r>
              <a:rPr lang="zh-TW" altLang="en-US" sz="1600">
                <a:solidFill>
                  <a:srgbClr val="2B505B"/>
                </a:solidFill>
                <a:latin typeface="微軟正黑體" panose="020B0604030504040204" pitchFamily="34" charset="-120"/>
                <a:ea typeface="微軟正黑體" panose="020B0604030504040204" pitchFamily="34" charset="-120"/>
                <a:cs typeface="Arial"/>
              </a:rPr>
              <a:t>億元，季成長</a:t>
            </a:r>
            <a:r>
              <a:rPr lang="en-US" altLang="zh-TW" sz="1600">
                <a:solidFill>
                  <a:srgbClr val="2B505B"/>
                </a:solidFill>
                <a:latin typeface="微軟正黑體" panose="020B0604030504040204" pitchFamily="34" charset="-120"/>
                <a:ea typeface="微軟正黑體" panose="020B0604030504040204" pitchFamily="34" charset="-120"/>
                <a:cs typeface="Arial"/>
              </a:rPr>
              <a:t>2.7%</a:t>
            </a:r>
            <a:r>
              <a:rPr lang="zh-TW" altLang="en-US" sz="1600">
                <a:solidFill>
                  <a:srgbClr val="2B505B"/>
                </a:solidFill>
                <a:latin typeface="微軟正黑體" panose="020B0604030504040204" pitchFamily="34" charset="-120"/>
                <a:ea typeface="微軟正黑體" panose="020B0604030504040204" pitchFamily="34" charset="-120"/>
                <a:cs typeface="Arial"/>
              </a:rPr>
              <a:t>，歷年同期第三高</a:t>
            </a:r>
            <a:r>
              <a:rPr lang="zh-TW" altLang="en-US" sz="16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a:t>
            </a:r>
            <a:endParaRPr lang="en-US" altLang="zh-TW" sz="1600">
              <a:solidFill>
                <a:srgbClr val="2B505B"/>
              </a:solidFill>
              <a:latin typeface="微軟正黑體" panose="020B0604030504040204" pitchFamily="34" charset="-120"/>
              <a:ea typeface="微軟正黑體" panose="020B0604030504040204" pitchFamily="34" charset="-120"/>
              <a:cs typeface="Arial"/>
            </a:endParaRPr>
          </a:p>
          <a:p>
            <a:pPr marL="1079500" lvl="1" indent="-285750" algn="just" defTabSz="814388">
              <a:lnSpc>
                <a:spcPct val="100000"/>
              </a:lnSpc>
              <a:spcBef>
                <a:spcPts val="600"/>
              </a:spcBef>
              <a:buSzPct val="100000"/>
              <a:buFont typeface="Wingdings" panose="05000000000000000000" pitchFamily="2" charset="2"/>
              <a:buChar char="ü"/>
              <a:defRPr/>
            </a:pPr>
            <a:r>
              <a:rPr lang="en-US" altLang="zh-TW" sz="16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2025</a:t>
            </a:r>
            <a:r>
              <a:rPr lang="zh-TW" altLang="en-US" sz="16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年上半年→ 新台幣</a:t>
            </a:r>
            <a:r>
              <a:rPr lang="en-US" altLang="zh-TW" sz="16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316</a:t>
            </a:r>
            <a:r>
              <a:rPr lang="zh-TW" altLang="en-US" sz="16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億元，年增加</a:t>
            </a:r>
            <a:r>
              <a:rPr lang="en-US" altLang="zh-TW" sz="16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3.9%</a:t>
            </a:r>
            <a:r>
              <a:rPr lang="zh-TW" altLang="en-US" sz="16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，歷年同期第三高！</a:t>
            </a:r>
            <a:endParaRPr lang="en-US" altLang="zh-TW" sz="1600">
              <a:solidFill>
                <a:srgbClr val="2B505B"/>
              </a:solidFill>
              <a:latin typeface="Arial" panose="020B0604020202020204" pitchFamily="34" charset="0"/>
              <a:ea typeface="新細明體"/>
              <a:cs typeface="Arial" panose="020B0604020202020204" pitchFamily="34" charset="0"/>
            </a:endParaRPr>
          </a:p>
          <a:p>
            <a:pPr marL="257063" lvl="1" indent="0" algn="just" defTabSz="814388">
              <a:lnSpc>
                <a:spcPct val="100000"/>
              </a:lnSpc>
              <a:spcBef>
                <a:spcPts val="600"/>
              </a:spcBef>
              <a:buSzPct val="100000"/>
              <a:buNone/>
              <a:defRPr/>
            </a:pPr>
            <a:endParaRPr lang="en-US" sz="1600">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a:p>
            <a:pPr lvl="1">
              <a:lnSpc>
                <a:spcPct val="100000"/>
              </a:lnSpc>
              <a:buClr>
                <a:srgbClr val="2A6377"/>
              </a:buClr>
              <a:buSzPct val="80000"/>
              <a:buFont typeface="Wingdings" panose="05000000000000000000" pitchFamily="2" charset="2"/>
              <a:buChar char="n"/>
            </a:pPr>
            <a:r>
              <a:rPr lang="zh-TW" altLang="en-US" sz="1600" b="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營業毛利率 </a:t>
            </a:r>
          </a:p>
          <a:p>
            <a:pPr marL="1079500" lvl="1" indent="-285750" algn="just" defTabSz="814388">
              <a:lnSpc>
                <a:spcPct val="100000"/>
              </a:lnSpc>
              <a:spcBef>
                <a:spcPts val="600"/>
              </a:spcBef>
              <a:buSzPct val="100000"/>
              <a:buFont typeface="Wingdings" panose="05000000000000000000" pitchFamily="2" charset="2"/>
              <a:buChar char="ü"/>
              <a:defRPr/>
            </a:pPr>
            <a:r>
              <a:rPr lang="en-US" altLang="zh-TW" sz="1600">
                <a:solidFill>
                  <a:srgbClr val="2B505B"/>
                </a:solidFill>
                <a:latin typeface="微軟正黑體" panose="020B0604030504040204" pitchFamily="34" charset="-120"/>
                <a:ea typeface="微軟正黑體" panose="020B0604030504040204" pitchFamily="34" charset="-120"/>
                <a:cs typeface="Arial"/>
              </a:rPr>
              <a:t>2025</a:t>
            </a:r>
            <a:r>
              <a:rPr lang="zh-TW" altLang="en-US" sz="1600">
                <a:solidFill>
                  <a:srgbClr val="2B505B"/>
                </a:solidFill>
                <a:latin typeface="微軟正黑體" panose="020B0604030504040204" pitchFamily="34" charset="-120"/>
                <a:ea typeface="微軟正黑體" panose="020B0604030504040204" pitchFamily="34" charset="-120"/>
                <a:cs typeface="Arial"/>
              </a:rPr>
              <a:t>年第二季→ </a:t>
            </a:r>
            <a:r>
              <a:rPr lang="en-US" altLang="zh-TW" sz="1600">
                <a:solidFill>
                  <a:srgbClr val="2B505B"/>
                </a:solidFill>
                <a:latin typeface="微軟正黑體" panose="020B0604030504040204" pitchFamily="34" charset="-120"/>
                <a:ea typeface="微軟正黑體" panose="020B0604030504040204" pitchFamily="34" charset="-120"/>
                <a:cs typeface="Arial"/>
              </a:rPr>
              <a:t>25.8%</a:t>
            </a:r>
            <a:r>
              <a:rPr lang="zh-TW" altLang="en-US" sz="1600">
                <a:solidFill>
                  <a:srgbClr val="2B505B"/>
                </a:solidFill>
                <a:latin typeface="微軟正黑體" panose="020B0604030504040204" pitchFamily="34" charset="-120"/>
                <a:ea typeface="微軟正黑體" panose="020B0604030504040204" pitchFamily="34" charset="-120"/>
                <a:cs typeface="Arial"/>
              </a:rPr>
              <a:t> </a:t>
            </a:r>
            <a:endParaRPr lang="en-US" altLang="zh-TW" sz="1600">
              <a:solidFill>
                <a:srgbClr val="2B505B"/>
              </a:solidFill>
              <a:latin typeface="微軟正黑體" panose="020B0604030504040204" pitchFamily="34" charset="-120"/>
              <a:ea typeface="微軟正黑體" panose="020B0604030504040204" pitchFamily="34" charset="-120"/>
              <a:cs typeface="Arial"/>
            </a:endParaRPr>
          </a:p>
          <a:p>
            <a:pPr marL="1079500" lvl="1" indent="-285750" algn="just" defTabSz="814388">
              <a:lnSpc>
                <a:spcPct val="100000"/>
              </a:lnSpc>
              <a:spcBef>
                <a:spcPts val="600"/>
              </a:spcBef>
              <a:buSzPct val="100000"/>
              <a:buFont typeface="Wingdings" panose="05000000000000000000" pitchFamily="2" charset="2"/>
              <a:buChar char="ü"/>
              <a:defRPr/>
            </a:pPr>
            <a:r>
              <a:rPr lang="en-US" altLang="zh-TW" sz="1600">
                <a:solidFill>
                  <a:srgbClr val="2B505B"/>
                </a:solidFill>
                <a:latin typeface="微軟正黑體" panose="020B0604030504040204" pitchFamily="34" charset="-120"/>
                <a:ea typeface="微軟正黑體" panose="020B0604030504040204" pitchFamily="34" charset="-120"/>
                <a:cs typeface="Arial"/>
              </a:rPr>
              <a:t>2025</a:t>
            </a:r>
            <a:r>
              <a:rPr lang="zh-TW" altLang="en-US" sz="1600">
                <a:solidFill>
                  <a:srgbClr val="2B505B"/>
                </a:solidFill>
                <a:latin typeface="微軟正黑體" panose="020B0604030504040204" pitchFamily="34" charset="-120"/>
                <a:ea typeface="微軟正黑體" panose="020B0604030504040204" pitchFamily="34" charset="-120"/>
                <a:cs typeface="Arial"/>
              </a:rPr>
              <a:t>年上半年→ </a:t>
            </a:r>
            <a:r>
              <a:rPr lang="en-US" altLang="zh-TW" sz="1600">
                <a:solidFill>
                  <a:srgbClr val="2B505B"/>
                </a:solidFill>
                <a:latin typeface="微軟正黑體" panose="020B0604030504040204" pitchFamily="34" charset="-120"/>
                <a:ea typeface="微軟正黑體" panose="020B0604030504040204" pitchFamily="34" charset="-120"/>
                <a:cs typeface="Arial"/>
              </a:rPr>
              <a:t>26.1%</a:t>
            </a:r>
            <a:endParaRPr lang="pt-BR" altLang="zh-TW" sz="1600">
              <a:solidFill>
                <a:srgbClr val="2B505B"/>
              </a:solidFill>
              <a:latin typeface="微軟正黑體" panose="020B0604030504040204" pitchFamily="34" charset="-120"/>
              <a:ea typeface="微軟正黑體" panose="020B0604030504040204" pitchFamily="34" charset="-120"/>
              <a:cs typeface="Arial"/>
            </a:endParaRPr>
          </a:p>
          <a:p>
            <a:pPr marL="257063" lvl="1" indent="0" algn="just" defTabSz="814388">
              <a:lnSpc>
                <a:spcPct val="100000"/>
              </a:lnSpc>
              <a:spcBef>
                <a:spcPts val="600"/>
              </a:spcBef>
              <a:buClr>
                <a:srgbClr val="000000"/>
              </a:buClr>
              <a:buSzPct val="100000"/>
              <a:buFont typeface="Arial" panose="020B0604020202020204" pitchFamily="34" charset="0"/>
              <a:buNone/>
              <a:defRPr/>
            </a:pPr>
            <a:endParaRPr lang="pt-BR" altLang="zh-TW" sz="1600" kern="0">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a:p>
            <a:pPr lvl="1">
              <a:lnSpc>
                <a:spcPct val="100000"/>
              </a:lnSpc>
              <a:buClr>
                <a:srgbClr val="2A6377"/>
              </a:buClr>
              <a:buSzPct val="80000"/>
              <a:buFont typeface="Wingdings" panose="05000000000000000000" pitchFamily="2" charset="2"/>
              <a:buChar char="n"/>
            </a:pPr>
            <a:r>
              <a:rPr lang="zh-TW" altLang="en-US" sz="1600" b="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營業淨利率</a:t>
            </a:r>
          </a:p>
          <a:p>
            <a:pPr marL="1079500" lvl="1" indent="-285750" algn="just" defTabSz="814388">
              <a:lnSpc>
                <a:spcPct val="100000"/>
              </a:lnSpc>
              <a:spcBef>
                <a:spcPts val="600"/>
              </a:spcBef>
              <a:buSzPct val="100000"/>
              <a:buFont typeface="Wingdings" panose="05000000000000000000" pitchFamily="2" charset="2"/>
              <a:buChar char="ü"/>
              <a:defRPr/>
            </a:pPr>
            <a:r>
              <a:rPr lang="en-US" altLang="zh-TW" sz="1600">
                <a:solidFill>
                  <a:srgbClr val="2B505B"/>
                </a:solidFill>
                <a:latin typeface="微軟正黑體" panose="020B0604030504040204" pitchFamily="34" charset="-120"/>
                <a:ea typeface="微軟正黑體" panose="020B0604030504040204" pitchFamily="34" charset="-120"/>
                <a:cs typeface="Arial"/>
              </a:rPr>
              <a:t>2025</a:t>
            </a:r>
            <a:r>
              <a:rPr lang="zh-TW" altLang="en-US" sz="1600">
                <a:solidFill>
                  <a:srgbClr val="2B505B"/>
                </a:solidFill>
                <a:latin typeface="微軟正黑體" panose="020B0604030504040204" pitchFamily="34" charset="-120"/>
                <a:ea typeface="微軟正黑體" panose="020B0604030504040204" pitchFamily="34" charset="-120"/>
                <a:cs typeface="Arial"/>
              </a:rPr>
              <a:t>年第二季→ </a:t>
            </a:r>
            <a:r>
              <a:rPr lang="en-US" altLang="zh-TW" sz="1600">
                <a:solidFill>
                  <a:srgbClr val="2B505B"/>
                </a:solidFill>
                <a:latin typeface="微軟正黑體" panose="020B0604030504040204" pitchFamily="34" charset="-120"/>
                <a:ea typeface="微軟正黑體" panose="020B0604030504040204" pitchFamily="34" charset="-120"/>
                <a:cs typeface="Arial"/>
              </a:rPr>
              <a:t>15.2%</a:t>
            </a:r>
            <a:r>
              <a:rPr lang="zh-TW" altLang="en-US" sz="1600">
                <a:solidFill>
                  <a:srgbClr val="2B505B"/>
                </a:solidFill>
                <a:latin typeface="微軟正黑體" panose="020B0604030504040204" pitchFamily="34" charset="-120"/>
                <a:ea typeface="微軟正黑體" panose="020B0604030504040204" pitchFamily="34" charset="-120"/>
                <a:cs typeface="Arial"/>
              </a:rPr>
              <a:t> </a:t>
            </a:r>
            <a:endParaRPr lang="en-US" altLang="zh-TW" sz="1600">
              <a:solidFill>
                <a:srgbClr val="2B505B"/>
              </a:solidFill>
              <a:latin typeface="微軟正黑體" panose="020B0604030504040204" pitchFamily="34" charset="-120"/>
              <a:ea typeface="微軟正黑體" panose="020B0604030504040204" pitchFamily="34" charset="-120"/>
              <a:cs typeface="Arial"/>
            </a:endParaRPr>
          </a:p>
          <a:p>
            <a:pPr marL="1079500" lvl="1" indent="-285750" algn="just" defTabSz="814388">
              <a:lnSpc>
                <a:spcPct val="100000"/>
              </a:lnSpc>
              <a:spcBef>
                <a:spcPts val="600"/>
              </a:spcBef>
              <a:buSzPct val="100000"/>
              <a:buFont typeface="Wingdings" panose="05000000000000000000" pitchFamily="2" charset="2"/>
              <a:buChar char="ü"/>
              <a:defRPr/>
            </a:pPr>
            <a:r>
              <a:rPr lang="en-US" altLang="zh-TW" sz="1600">
                <a:solidFill>
                  <a:srgbClr val="2B505B"/>
                </a:solidFill>
                <a:latin typeface="微軟正黑體" panose="020B0604030504040204" pitchFamily="34" charset="-120"/>
                <a:ea typeface="微軟正黑體" panose="020B0604030504040204" pitchFamily="34" charset="-120"/>
                <a:cs typeface="Arial"/>
              </a:rPr>
              <a:t>2025</a:t>
            </a:r>
            <a:r>
              <a:rPr lang="zh-TW" altLang="en-US" sz="1600">
                <a:solidFill>
                  <a:srgbClr val="2B505B"/>
                </a:solidFill>
                <a:latin typeface="微軟正黑體" panose="020B0604030504040204" pitchFamily="34" charset="-120"/>
                <a:ea typeface="微軟正黑體" panose="020B0604030504040204" pitchFamily="34" charset="-120"/>
                <a:cs typeface="Arial"/>
              </a:rPr>
              <a:t>年上半年→ </a:t>
            </a:r>
            <a:r>
              <a:rPr lang="en-US" altLang="zh-TW" sz="1600">
                <a:solidFill>
                  <a:srgbClr val="2B505B"/>
                </a:solidFill>
                <a:latin typeface="微軟正黑體" panose="020B0604030504040204" pitchFamily="34" charset="-120"/>
                <a:ea typeface="微軟正黑體" panose="020B0604030504040204" pitchFamily="34" charset="-120"/>
                <a:cs typeface="Arial"/>
              </a:rPr>
              <a:t>15.9%</a:t>
            </a:r>
            <a:r>
              <a:rPr lang="zh-TW" altLang="en-US" sz="1600">
                <a:solidFill>
                  <a:srgbClr val="2B505B"/>
                </a:solidFill>
                <a:latin typeface="微軟正黑體" panose="020B0604030504040204" pitchFamily="34" charset="-120"/>
                <a:ea typeface="微軟正黑體" panose="020B0604030504040204" pitchFamily="34" charset="-120"/>
                <a:cs typeface="Arial"/>
              </a:rPr>
              <a:t> </a:t>
            </a:r>
            <a:endParaRPr lang="pt-BR" altLang="zh-TW" sz="1600">
              <a:solidFill>
                <a:srgbClr val="2B505B"/>
              </a:solidFill>
              <a:latin typeface="微軟正黑體" panose="020B0604030504040204" pitchFamily="34" charset="-120"/>
              <a:ea typeface="微軟正黑體" panose="020B0604030504040204" pitchFamily="34" charset="-120"/>
              <a:cs typeface="Arial"/>
            </a:endParaRPr>
          </a:p>
          <a:p>
            <a:pPr marL="1080000" lvl="1" indent="-285750" algn="just" defTabSz="814388">
              <a:lnSpc>
                <a:spcPct val="100000"/>
              </a:lnSpc>
              <a:spcBef>
                <a:spcPts val="600"/>
              </a:spcBef>
              <a:buSzPct val="100000"/>
              <a:buFont typeface="Wingdings" panose="05000000000000000000" pitchFamily="2" charset="2"/>
              <a:buChar char="ü"/>
              <a:defRPr/>
            </a:pPr>
            <a:endParaRPr lang="pt-BR" altLang="zh-TW" sz="1600">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4260305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6C3D4-11A0-7CD8-4B91-D4DD5C5BF31D}"/>
            </a:ext>
          </a:extLst>
        </p:cNvPr>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694382A8-7871-32C6-FFE1-FFA0CB1DE478}"/>
              </a:ext>
            </a:extLst>
          </p:cNvPr>
          <p:cNvSpPr>
            <a:spLocks noGrp="1"/>
          </p:cNvSpPr>
          <p:nvPr>
            <p:ph idx="1"/>
          </p:nvPr>
        </p:nvSpPr>
        <p:spPr>
          <a:xfrm>
            <a:off x="417087" y="1309222"/>
            <a:ext cx="8543925" cy="365125"/>
          </a:xfrm>
        </p:spPr>
        <p:txBody>
          <a:bodyPr>
            <a:noAutofit/>
          </a:bodyPr>
          <a:lstStyle/>
          <a:p>
            <a:pPr marL="0" indent="0">
              <a:buClr>
                <a:srgbClr val="2B505B"/>
              </a:buClr>
              <a:buSzPct val="100000"/>
              <a:buNone/>
            </a:pPr>
            <a:r>
              <a:rPr lang="en-US" altLang="zh-TW" sz="1800" b="1">
                <a:latin typeface="微軟正黑體" panose="020B0604030504040204" pitchFamily="34" charset="-120"/>
                <a:ea typeface="微軟正黑體" panose="020B0604030504040204" pitchFamily="34" charset="-120"/>
              </a:rPr>
              <a:t>4. </a:t>
            </a:r>
            <a:r>
              <a:rPr lang="zh-TW" altLang="en-US" sz="1800" b="1">
                <a:latin typeface="微軟正黑體" panose="020B0604030504040204" pitchFamily="34" charset="-120"/>
                <a:ea typeface="微軟正黑體" panose="020B0604030504040204" pitchFamily="34" charset="-120"/>
              </a:rPr>
              <a:t>環球晶圓</a:t>
            </a:r>
          </a:p>
        </p:txBody>
      </p:sp>
      <p:sp>
        <p:nvSpPr>
          <p:cNvPr id="4" name="投影片編號版面配置區 6">
            <a:extLst>
              <a:ext uri="{FF2B5EF4-FFF2-40B4-BE49-F238E27FC236}">
                <a16:creationId xmlns:a16="http://schemas.microsoft.com/office/drawing/2014/main" id="{FA71CEC5-76A7-DDEA-0245-190A4ACC3423}"/>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pPr/>
              <a:t>11</a:t>
            </a:fld>
            <a:endParaRPr kumimoji="1" lang="zh-TW" altLang="en-US" sz="120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9" name="標題 1">
            <a:extLst>
              <a:ext uri="{FF2B5EF4-FFF2-40B4-BE49-F238E27FC236}">
                <a16:creationId xmlns:a16="http://schemas.microsoft.com/office/drawing/2014/main" id="{E2664DF3-763B-5999-35F0-00D305D044A6}"/>
              </a:ext>
            </a:extLst>
          </p:cNvPr>
          <p:cNvSpPr>
            <a:spLocks noGrp="1"/>
          </p:cNvSpPr>
          <p:nvPr>
            <p:ph type="title"/>
          </p:nvPr>
        </p:nvSpPr>
        <p:spPr>
          <a:xfrm>
            <a:off x="311766" y="409087"/>
            <a:ext cx="8641425" cy="777873"/>
          </a:xfrm>
        </p:spPr>
        <p:txBody>
          <a:bodyPr/>
          <a:lstStyle/>
          <a:p>
            <a:r>
              <a:rPr lang="zh-TW" altLang="en-US">
                <a:latin typeface="微軟正黑體" panose="020B0604030504040204" pitchFamily="34" charset="-120"/>
                <a:ea typeface="微軟正黑體" panose="020B0604030504040204" pitchFamily="34" charset="-120"/>
              </a:rPr>
              <a:t>經營團隊重點報告</a:t>
            </a:r>
          </a:p>
        </p:txBody>
      </p:sp>
      <p:sp>
        <p:nvSpPr>
          <p:cNvPr id="2" name="Content Placeholder 3">
            <a:extLst>
              <a:ext uri="{FF2B5EF4-FFF2-40B4-BE49-F238E27FC236}">
                <a16:creationId xmlns:a16="http://schemas.microsoft.com/office/drawing/2014/main" id="{B41275E5-1619-C7BE-F1C4-5F8172BF2EDF}"/>
              </a:ext>
            </a:extLst>
          </p:cNvPr>
          <p:cNvSpPr txBox="1">
            <a:spLocks/>
          </p:cNvSpPr>
          <p:nvPr/>
        </p:nvSpPr>
        <p:spPr>
          <a:xfrm>
            <a:off x="300365" y="1715549"/>
            <a:ext cx="8543925" cy="47773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buClr>
                <a:srgbClr val="2A6377"/>
              </a:buClr>
              <a:buSzPct val="80000"/>
              <a:buFont typeface="Wingdings" panose="05000000000000000000" pitchFamily="2" charset="2"/>
              <a:buChar char="n"/>
            </a:pPr>
            <a:r>
              <a:rPr lang="zh-TW" altLang="en-US" sz="1600" b="1">
                <a:solidFill>
                  <a:srgbClr val="2B505B"/>
                </a:solidFill>
                <a:latin typeface="微軟正黑體" panose="020B0604030504040204" pitchFamily="34" charset="-120"/>
                <a:ea typeface="微軟正黑體" panose="020B0604030504040204" pitchFamily="34" charset="-120"/>
                <a:cs typeface="Arial"/>
              </a:rPr>
              <a:t>稅後淨利率</a:t>
            </a:r>
            <a:endParaRPr lang="en-GB" altLang="zh-TW" sz="1600" b="1">
              <a:solidFill>
                <a:srgbClr val="2B505B"/>
              </a:solidFill>
              <a:latin typeface="微軟正黑體" panose="020B0604030504040204" pitchFamily="34" charset="-120"/>
              <a:ea typeface="微軟正黑體" panose="020B0604030504040204" pitchFamily="34" charset="-120"/>
              <a:cs typeface="Arial"/>
            </a:endParaRPr>
          </a:p>
          <a:p>
            <a:pPr marL="1079500" lvl="1">
              <a:lnSpc>
                <a:spcPct val="100000"/>
              </a:lnSpc>
              <a:buClr>
                <a:srgbClr val="2A6377"/>
              </a:buClr>
              <a:buSzPct val="80000"/>
              <a:buFont typeface="Wingdings" panose="05000000000000000000" pitchFamily="2" charset="2"/>
              <a:buChar char="ü"/>
            </a:pPr>
            <a:r>
              <a:rPr lang="en-US" altLang="zh-TW" sz="1600">
                <a:solidFill>
                  <a:srgbClr val="2B505B"/>
                </a:solidFill>
                <a:latin typeface="微軟正黑體" panose="020B0604030504040204" pitchFamily="34" charset="-120"/>
                <a:ea typeface="微軟正黑體" panose="020B0604030504040204" pitchFamily="34" charset="-120"/>
                <a:cs typeface="Arial"/>
              </a:rPr>
              <a:t>2025</a:t>
            </a:r>
            <a:r>
              <a:rPr lang="zh-TW" altLang="en-US" sz="1600">
                <a:solidFill>
                  <a:srgbClr val="2B505B"/>
                </a:solidFill>
                <a:latin typeface="微軟正黑體" panose="020B0604030504040204" pitchFamily="34" charset="-120"/>
                <a:ea typeface="微軟正黑體" panose="020B0604030504040204" pitchFamily="34" charset="-120"/>
                <a:cs typeface="Arial"/>
              </a:rPr>
              <a:t>年第二季→ </a:t>
            </a:r>
            <a:r>
              <a:rPr lang="en-US" altLang="zh-TW" sz="1600">
                <a:solidFill>
                  <a:srgbClr val="2B505B"/>
                </a:solidFill>
                <a:latin typeface="微軟正黑體" panose="020B0604030504040204" pitchFamily="34" charset="-120"/>
                <a:ea typeface="微軟正黑體" panose="020B0604030504040204" pitchFamily="34" charset="-120"/>
                <a:cs typeface="Arial"/>
              </a:rPr>
              <a:t>10.5%</a:t>
            </a:r>
            <a:r>
              <a:rPr lang="zh-TW" altLang="en-US" sz="1600">
                <a:solidFill>
                  <a:srgbClr val="2B505B"/>
                </a:solidFill>
                <a:latin typeface="微軟正黑體" panose="020B0604030504040204" pitchFamily="34" charset="-120"/>
                <a:ea typeface="微軟正黑體" panose="020B0604030504040204" pitchFamily="34" charset="-120"/>
                <a:cs typeface="Arial"/>
              </a:rPr>
              <a:t> </a:t>
            </a:r>
            <a:endParaRPr lang="en-GB" altLang="zh-TW" sz="1600">
              <a:solidFill>
                <a:srgbClr val="2B505B"/>
              </a:solidFill>
              <a:latin typeface="微軟正黑體" panose="020B0604030504040204" pitchFamily="34" charset="-120"/>
              <a:ea typeface="微軟正黑體" panose="020B0604030504040204" pitchFamily="34" charset="-120"/>
              <a:cs typeface="Arial"/>
            </a:endParaRPr>
          </a:p>
          <a:p>
            <a:pPr marL="1079500" lvl="1">
              <a:lnSpc>
                <a:spcPct val="100000"/>
              </a:lnSpc>
              <a:buClr>
                <a:srgbClr val="2A6377"/>
              </a:buClr>
              <a:buSzPct val="80000"/>
              <a:buFont typeface="Wingdings" panose="05000000000000000000" pitchFamily="2" charset="2"/>
              <a:buChar char="ü"/>
            </a:pPr>
            <a:r>
              <a:rPr lang="en-US" altLang="zh-TW" sz="1600">
                <a:solidFill>
                  <a:srgbClr val="2B505B"/>
                </a:solidFill>
                <a:latin typeface="微軟正黑體" panose="020B0604030504040204" pitchFamily="34" charset="-120"/>
                <a:ea typeface="微軟正黑體" panose="020B0604030504040204" pitchFamily="34" charset="-120"/>
                <a:cs typeface="Arial"/>
              </a:rPr>
              <a:t>2025</a:t>
            </a:r>
            <a:r>
              <a:rPr lang="zh-TW" altLang="en-US" sz="1600">
                <a:solidFill>
                  <a:srgbClr val="2B505B"/>
                </a:solidFill>
                <a:latin typeface="微軟正黑體" panose="020B0604030504040204" pitchFamily="34" charset="-120"/>
                <a:ea typeface="微軟正黑體" panose="020B0604030504040204" pitchFamily="34" charset="-120"/>
                <a:cs typeface="Arial"/>
              </a:rPr>
              <a:t>年上半年→ </a:t>
            </a:r>
            <a:r>
              <a:rPr lang="en-US" altLang="zh-TW" sz="1600">
                <a:solidFill>
                  <a:srgbClr val="2B505B"/>
                </a:solidFill>
                <a:latin typeface="微軟正黑體" panose="020B0604030504040204" pitchFamily="34" charset="-120"/>
                <a:ea typeface="微軟正黑體" panose="020B0604030504040204" pitchFamily="34" charset="-120"/>
                <a:cs typeface="Arial"/>
              </a:rPr>
              <a:t>9.9%</a:t>
            </a:r>
            <a:r>
              <a:rPr lang="zh-TW" altLang="en-US" sz="1600">
                <a:solidFill>
                  <a:srgbClr val="2B505B"/>
                </a:solidFill>
                <a:latin typeface="微軟正黑體" panose="020B0604030504040204" pitchFamily="34" charset="-120"/>
                <a:ea typeface="微軟正黑體" panose="020B0604030504040204" pitchFamily="34" charset="-120"/>
                <a:cs typeface="Arial"/>
              </a:rPr>
              <a:t> </a:t>
            </a:r>
            <a:endParaRPr lang="en-GB" altLang="zh-TW" sz="1600">
              <a:solidFill>
                <a:srgbClr val="2B505B"/>
              </a:solidFill>
              <a:latin typeface="微軟正黑體" panose="020B0604030504040204" pitchFamily="34" charset="-120"/>
              <a:ea typeface="微軟正黑體" panose="020B0604030504040204" pitchFamily="34" charset="-120"/>
              <a:cs typeface="Arial"/>
            </a:endParaRPr>
          </a:p>
          <a:p>
            <a:pPr marL="257063" lvl="1" indent="0" algn="just" defTabSz="814388">
              <a:lnSpc>
                <a:spcPct val="100000"/>
              </a:lnSpc>
              <a:spcBef>
                <a:spcPts val="600"/>
              </a:spcBef>
              <a:buSzPct val="100000"/>
              <a:buNone/>
              <a:defRPr/>
            </a:pPr>
            <a:endParaRPr lang="en-US" sz="1600">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a:p>
            <a:pPr lvl="1">
              <a:lnSpc>
                <a:spcPct val="100000"/>
              </a:lnSpc>
              <a:buClr>
                <a:srgbClr val="2A6377"/>
              </a:buClr>
              <a:buSzPct val="80000"/>
              <a:buFont typeface="Wingdings" panose="05000000000000000000" pitchFamily="2" charset="2"/>
              <a:buChar char="n"/>
            </a:pPr>
            <a:r>
              <a:rPr lang="zh-TW" altLang="en-US" sz="1600" b="1">
                <a:solidFill>
                  <a:srgbClr val="2B505B"/>
                </a:solidFill>
                <a:latin typeface="微軟正黑體" panose="020B0604030504040204" pitchFamily="34" charset="-120"/>
                <a:ea typeface="微軟正黑體" panose="020B0604030504040204" pitchFamily="34" charset="-120"/>
                <a:cs typeface="Arial"/>
              </a:rPr>
              <a:t>每股盈餘</a:t>
            </a:r>
            <a:endParaRPr lang="en-GB" altLang="zh-TW" sz="1600" b="1">
              <a:solidFill>
                <a:srgbClr val="2B505B"/>
              </a:solidFill>
              <a:latin typeface="微軟正黑體" panose="020B0604030504040204" pitchFamily="34" charset="-120"/>
              <a:ea typeface="微軟正黑體" panose="020B0604030504040204" pitchFamily="34" charset="-120"/>
              <a:cs typeface="Arial"/>
            </a:endParaRPr>
          </a:p>
          <a:p>
            <a:pPr marL="1079500" lvl="1">
              <a:lnSpc>
                <a:spcPct val="100000"/>
              </a:lnSpc>
              <a:buClr>
                <a:srgbClr val="2A6377"/>
              </a:buClr>
              <a:buSzPct val="80000"/>
              <a:buFont typeface="Wingdings" panose="05000000000000000000" pitchFamily="2" charset="2"/>
              <a:buChar char="ü"/>
            </a:pPr>
            <a:r>
              <a:rPr lang="en-US" altLang="zh-TW" sz="1600">
                <a:solidFill>
                  <a:srgbClr val="2B505B"/>
                </a:solidFill>
                <a:latin typeface="微軟正黑體" panose="020B0604030504040204" pitchFamily="34" charset="-120"/>
                <a:ea typeface="微軟正黑體" panose="020B0604030504040204" pitchFamily="34" charset="-120"/>
                <a:cs typeface="Arial"/>
              </a:rPr>
              <a:t>2025</a:t>
            </a:r>
            <a:r>
              <a:rPr lang="zh-TW" altLang="en-US" sz="1600">
                <a:solidFill>
                  <a:srgbClr val="2B505B"/>
                </a:solidFill>
                <a:latin typeface="微軟正黑體" panose="020B0604030504040204" pitchFamily="34" charset="-120"/>
                <a:ea typeface="微軟正黑體" panose="020B0604030504040204" pitchFamily="34" charset="-120"/>
                <a:cs typeface="Arial"/>
              </a:rPr>
              <a:t>年第二季→ 新台幣</a:t>
            </a:r>
            <a:r>
              <a:rPr lang="en-US" altLang="zh-TW" sz="1600">
                <a:solidFill>
                  <a:srgbClr val="2B505B"/>
                </a:solidFill>
                <a:latin typeface="微軟正黑體" panose="020B0604030504040204" pitchFamily="34" charset="-120"/>
                <a:ea typeface="微軟正黑體" panose="020B0604030504040204" pitchFamily="34" charset="-120"/>
                <a:cs typeface="Arial"/>
              </a:rPr>
              <a:t>3.52</a:t>
            </a:r>
            <a:r>
              <a:rPr lang="zh-TW" altLang="en-US" sz="1600">
                <a:solidFill>
                  <a:srgbClr val="2B505B"/>
                </a:solidFill>
                <a:latin typeface="微軟正黑體" panose="020B0604030504040204" pitchFamily="34" charset="-120"/>
                <a:ea typeface="微軟正黑體" panose="020B0604030504040204" pitchFamily="34" charset="-120"/>
                <a:cs typeface="Arial"/>
              </a:rPr>
              <a:t>元 </a:t>
            </a:r>
            <a:endParaRPr lang="en-GB" altLang="zh-TW" sz="1600">
              <a:solidFill>
                <a:srgbClr val="2B505B"/>
              </a:solidFill>
              <a:latin typeface="微軟正黑體" panose="020B0604030504040204" pitchFamily="34" charset="-120"/>
              <a:ea typeface="微軟正黑體" panose="020B0604030504040204" pitchFamily="34" charset="-120"/>
              <a:cs typeface="Arial"/>
            </a:endParaRPr>
          </a:p>
          <a:p>
            <a:pPr marL="1079500" lvl="1">
              <a:lnSpc>
                <a:spcPct val="100000"/>
              </a:lnSpc>
              <a:buClr>
                <a:srgbClr val="2A6377"/>
              </a:buClr>
              <a:buSzPct val="80000"/>
              <a:buFont typeface="Wingdings" panose="05000000000000000000" pitchFamily="2" charset="2"/>
              <a:buChar char="ü"/>
            </a:pPr>
            <a:r>
              <a:rPr lang="en-US" altLang="zh-TW" sz="1600">
                <a:solidFill>
                  <a:srgbClr val="2B505B"/>
                </a:solidFill>
                <a:latin typeface="微軟正黑體" panose="020B0604030504040204" pitchFamily="34" charset="-120"/>
                <a:ea typeface="微軟正黑體" panose="020B0604030504040204" pitchFamily="34" charset="-120"/>
                <a:cs typeface="Arial"/>
              </a:rPr>
              <a:t>2025</a:t>
            </a:r>
            <a:r>
              <a:rPr lang="zh-TW" altLang="en-US" sz="1600">
                <a:solidFill>
                  <a:srgbClr val="2B505B"/>
                </a:solidFill>
                <a:latin typeface="微軟正黑體" panose="020B0604030504040204" pitchFamily="34" charset="-120"/>
                <a:ea typeface="微軟正黑體" panose="020B0604030504040204" pitchFamily="34" charset="-120"/>
                <a:cs typeface="Arial"/>
              </a:rPr>
              <a:t>年上半年→ 新台幣</a:t>
            </a:r>
            <a:r>
              <a:rPr lang="en-US" altLang="zh-TW" sz="1600">
                <a:solidFill>
                  <a:srgbClr val="2B505B"/>
                </a:solidFill>
                <a:latin typeface="微軟正黑體" panose="020B0604030504040204" pitchFamily="34" charset="-120"/>
                <a:ea typeface="微軟正黑體" panose="020B0604030504040204" pitchFamily="34" charset="-120"/>
                <a:cs typeface="Arial"/>
              </a:rPr>
              <a:t>6.56</a:t>
            </a:r>
            <a:r>
              <a:rPr lang="zh-TW" altLang="en-US" sz="1600">
                <a:solidFill>
                  <a:srgbClr val="2B505B"/>
                </a:solidFill>
                <a:latin typeface="微軟正黑體" panose="020B0604030504040204" pitchFamily="34" charset="-120"/>
                <a:ea typeface="微軟正黑體" panose="020B0604030504040204" pitchFamily="34" charset="-120"/>
                <a:cs typeface="Arial"/>
              </a:rPr>
              <a:t>元 </a:t>
            </a:r>
            <a:endParaRPr lang="en-GB" altLang="zh-TW" sz="160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a:p>
            <a:pPr marL="257063" lvl="1" indent="0" algn="just" defTabSz="814388">
              <a:lnSpc>
                <a:spcPct val="100000"/>
              </a:lnSpc>
              <a:spcBef>
                <a:spcPts val="600"/>
              </a:spcBef>
              <a:buClr>
                <a:srgbClr val="000000"/>
              </a:buClr>
              <a:buSzPct val="100000"/>
              <a:buFont typeface="Arial" panose="020B0604020202020204" pitchFamily="34" charset="0"/>
              <a:buNone/>
              <a:defRPr/>
            </a:pPr>
            <a:endParaRPr lang="pt-BR" altLang="zh-TW" sz="1600" kern="0">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a:p>
            <a:pPr lvl="1">
              <a:lnSpc>
                <a:spcPct val="100000"/>
              </a:lnSpc>
              <a:buClr>
                <a:srgbClr val="2A6377"/>
              </a:buClr>
              <a:buSzPct val="80000"/>
              <a:buFont typeface="Wingdings" panose="05000000000000000000" pitchFamily="2" charset="2"/>
              <a:buChar char="n"/>
            </a:pPr>
            <a:r>
              <a:rPr lang="zh-TW" altLang="en-US" sz="1600" b="1">
                <a:solidFill>
                  <a:srgbClr val="2B505B"/>
                </a:solidFill>
                <a:latin typeface="微軟正黑體" panose="020B0604030504040204" pitchFamily="34" charset="-120"/>
                <a:ea typeface="微軟正黑體" panose="020B0604030504040204" pitchFamily="34" charset="-120"/>
                <a:cs typeface="Arial"/>
              </a:rPr>
              <a:t>預收貨款</a:t>
            </a:r>
            <a:endParaRPr lang="en-GB" altLang="zh-TW" sz="1600" b="1">
              <a:solidFill>
                <a:srgbClr val="2B505B"/>
              </a:solidFill>
              <a:latin typeface="微軟正黑體" panose="020B0604030504040204" pitchFamily="34" charset="-120"/>
              <a:ea typeface="微軟正黑體" panose="020B0604030504040204" pitchFamily="34" charset="-120"/>
              <a:cs typeface="Arial"/>
            </a:endParaRPr>
          </a:p>
          <a:p>
            <a:pPr marL="1079500" lvl="1">
              <a:lnSpc>
                <a:spcPct val="100000"/>
              </a:lnSpc>
              <a:buClr>
                <a:srgbClr val="2A6377"/>
              </a:buClr>
              <a:buSzPct val="80000"/>
              <a:buFont typeface="Wingdings" panose="05000000000000000000" pitchFamily="2" charset="2"/>
              <a:buChar char="ü"/>
            </a:pPr>
            <a:r>
              <a:rPr lang="zh-TW" altLang="en-US" sz="1600">
                <a:solidFill>
                  <a:srgbClr val="2B505B"/>
                </a:solidFill>
                <a:latin typeface="微軟正黑體" panose="020B0604030504040204" pitchFamily="34" charset="-120"/>
                <a:ea typeface="微軟正黑體" panose="020B0604030504040204" pitchFamily="34" charset="-120"/>
                <a:cs typeface="Arial"/>
              </a:rPr>
              <a:t>新台幣</a:t>
            </a:r>
            <a:r>
              <a:rPr lang="en-US" altLang="zh-TW" sz="1600">
                <a:solidFill>
                  <a:srgbClr val="2B505B"/>
                </a:solidFill>
                <a:latin typeface="微軟正黑體" panose="020B0604030504040204" pitchFamily="34" charset="-120"/>
                <a:ea typeface="微軟正黑體" panose="020B0604030504040204" pitchFamily="34" charset="-120"/>
                <a:cs typeface="Arial"/>
              </a:rPr>
              <a:t>273</a:t>
            </a:r>
            <a:r>
              <a:rPr lang="zh-TW" altLang="en-US" sz="1600">
                <a:solidFill>
                  <a:srgbClr val="2B505B"/>
                </a:solidFill>
                <a:latin typeface="微軟正黑體" panose="020B0604030504040204" pitchFamily="34" charset="-120"/>
                <a:ea typeface="微軟正黑體" panose="020B0604030504040204" pitchFamily="34" charset="-120"/>
                <a:cs typeface="Arial"/>
              </a:rPr>
              <a:t>億元 </a:t>
            </a:r>
            <a:r>
              <a:rPr lang="en-US" altLang="zh-TW" sz="1600">
                <a:solidFill>
                  <a:srgbClr val="2B505B"/>
                </a:solidFill>
                <a:latin typeface="微軟正黑體" panose="020B0604030504040204" pitchFamily="34" charset="-120"/>
                <a:ea typeface="微軟正黑體" panose="020B0604030504040204" pitchFamily="34" charset="-120"/>
                <a:cs typeface="Arial"/>
              </a:rPr>
              <a:t>(</a:t>
            </a:r>
            <a:r>
              <a:rPr lang="zh-TW" altLang="en-US" sz="1600">
                <a:solidFill>
                  <a:srgbClr val="2B505B"/>
                </a:solidFill>
                <a:latin typeface="微軟正黑體" panose="020B0604030504040204" pitchFamily="34" charset="-120"/>
                <a:ea typeface="微軟正黑體" panose="020B0604030504040204" pitchFamily="34" charset="-120"/>
                <a:cs typeface="Arial"/>
              </a:rPr>
              <a:t>美金</a:t>
            </a:r>
            <a:r>
              <a:rPr lang="en-US" altLang="zh-TW" sz="1600">
                <a:solidFill>
                  <a:srgbClr val="2B505B"/>
                </a:solidFill>
                <a:latin typeface="微軟正黑體" panose="020B0604030504040204" pitchFamily="34" charset="-120"/>
                <a:ea typeface="微軟正黑體" panose="020B0604030504040204" pitchFamily="34" charset="-120"/>
                <a:cs typeface="Arial"/>
              </a:rPr>
              <a:t>9.3</a:t>
            </a:r>
            <a:r>
              <a:rPr lang="zh-TW" altLang="en-US" sz="1600">
                <a:solidFill>
                  <a:srgbClr val="2B505B"/>
                </a:solidFill>
                <a:latin typeface="微軟正黑體" panose="020B0604030504040204" pitchFamily="34" charset="-120"/>
                <a:ea typeface="微軟正黑體" panose="020B0604030504040204" pitchFamily="34" charset="-120"/>
                <a:cs typeface="Arial"/>
              </a:rPr>
              <a:t>億元</a:t>
            </a:r>
            <a:r>
              <a:rPr lang="en-US" altLang="zh-TW" sz="1600">
                <a:solidFill>
                  <a:srgbClr val="2B505B"/>
                </a:solidFill>
                <a:latin typeface="微軟正黑體" panose="020B0604030504040204" pitchFamily="34" charset="-120"/>
                <a:ea typeface="微軟正黑體" panose="020B0604030504040204" pitchFamily="34" charset="-120"/>
                <a:cs typeface="Arial"/>
              </a:rPr>
              <a:t>)</a:t>
            </a:r>
            <a:r>
              <a:rPr lang="en-US" altLang="zh-TW" sz="1600" baseline="30000">
                <a:solidFill>
                  <a:srgbClr val="2B505B"/>
                </a:solidFill>
                <a:latin typeface="微軟正黑體" panose="020B0604030504040204" pitchFamily="34" charset="-120"/>
                <a:ea typeface="微軟正黑體" panose="020B0604030504040204" pitchFamily="34" charset="-120"/>
                <a:cs typeface="Arial"/>
              </a:rPr>
              <a:t>1 </a:t>
            </a:r>
          </a:p>
          <a:p>
            <a:pPr marL="1080000" lvl="1" indent="-285750" algn="just" defTabSz="814388">
              <a:lnSpc>
                <a:spcPct val="100000"/>
              </a:lnSpc>
              <a:spcBef>
                <a:spcPts val="600"/>
              </a:spcBef>
              <a:buSzPct val="100000"/>
              <a:buFont typeface="Wingdings" panose="05000000000000000000" pitchFamily="2" charset="2"/>
              <a:buChar char="ü"/>
              <a:defRPr/>
            </a:pPr>
            <a:endParaRPr lang="pt-BR" altLang="zh-TW" sz="1600">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5" name="文字方塊 4">
            <a:extLst>
              <a:ext uri="{FF2B5EF4-FFF2-40B4-BE49-F238E27FC236}">
                <a16:creationId xmlns:a16="http://schemas.microsoft.com/office/drawing/2014/main" id="{5626B37D-B209-1E4C-D81F-2B5181D766BA}"/>
              </a:ext>
            </a:extLst>
          </p:cNvPr>
          <p:cNvSpPr txBox="1"/>
          <p:nvPr/>
        </p:nvSpPr>
        <p:spPr>
          <a:xfrm>
            <a:off x="309984" y="6385984"/>
            <a:ext cx="2008883" cy="200055"/>
          </a:xfrm>
          <a:prstGeom prst="rect">
            <a:avLst/>
          </a:prstGeom>
          <a:noFill/>
        </p:spPr>
        <p:txBody>
          <a:bodyPr wrap="none" lIns="91440" tIns="45720" rIns="91440" bIns="45720" rtlCol="0" anchor="t">
            <a:spAutoFit/>
          </a:bodyPr>
          <a:lstStyle/>
          <a:p>
            <a:r>
              <a:rPr lang="zh-TW" altLang="en-US" sz="700" i="1">
                <a:solidFill>
                  <a:srgbClr val="2B505B"/>
                </a:solidFill>
                <a:latin typeface="微軟正黑體" panose="020B0604030504040204" pitchFamily="34" charset="-120"/>
                <a:ea typeface="微軟正黑體" panose="020B0604030504040204" pitchFamily="34" charset="-120"/>
                <a:cs typeface="Arial"/>
              </a:rPr>
              <a:t>備註</a:t>
            </a:r>
            <a:r>
              <a:rPr lang="en-GB" altLang="zh-TW" sz="700" i="1">
                <a:solidFill>
                  <a:srgbClr val="2B505B"/>
                </a:solidFill>
                <a:latin typeface="微軟正黑體" panose="020B0604030504040204" pitchFamily="34" charset="-120"/>
                <a:ea typeface="微軟正黑體" panose="020B0604030504040204" pitchFamily="34" charset="-120"/>
                <a:cs typeface="Arial"/>
              </a:rPr>
              <a:t>:</a:t>
            </a:r>
            <a:r>
              <a:rPr lang="en-US" altLang="zh-TW" sz="700" i="1">
                <a:solidFill>
                  <a:srgbClr val="2B505B"/>
                </a:solidFill>
                <a:latin typeface="微軟正黑體" panose="020B0604030504040204" pitchFamily="34" charset="-120"/>
                <a:ea typeface="微軟正黑體" panose="020B0604030504040204" pitchFamily="34" charset="-120"/>
                <a:cs typeface="Arial"/>
              </a:rPr>
              <a:t> 1.</a:t>
            </a:r>
            <a:r>
              <a:rPr lang="zh-TW" altLang="en-US" sz="700" i="1">
                <a:solidFill>
                  <a:srgbClr val="2B505B"/>
                </a:solidFill>
                <a:latin typeface="微軟正黑體" panose="020B0604030504040204" pitchFamily="34" charset="-120"/>
                <a:ea typeface="微軟正黑體" panose="020B0604030504040204" pitchFamily="34" charset="-120"/>
                <a:cs typeface="Arial"/>
              </a:rPr>
              <a:t> 換算匯率</a:t>
            </a:r>
            <a:r>
              <a:rPr lang="en-US" altLang="zh-TW" sz="700" i="1">
                <a:solidFill>
                  <a:srgbClr val="2B505B"/>
                </a:solidFill>
                <a:latin typeface="微軟正黑體" panose="020B0604030504040204" pitchFamily="34" charset="-120"/>
                <a:ea typeface="微軟正黑體" panose="020B0604030504040204" pitchFamily="34" charset="-120"/>
                <a:cs typeface="Arial"/>
              </a:rPr>
              <a:t>: NTD:USD = 29.3, </a:t>
            </a:r>
            <a:r>
              <a:rPr lang="zh-TW" altLang="en-US" sz="700" i="1">
                <a:solidFill>
                  <a:srgbClr val="2B505B"/>
                </a:solidFill>
                <a:latin typeface="微軟正黑體" panose="020B0604030504040204" pitchFamily="34" charset="-120"/>
                <a:ea typeface="微軟正黑體" panose="020B0604030504040204" pitchFamily="34" charset="-120"/>
                <a:cs typeface="Arial"/>
              </a:rPr>
              <a:t>含保證金</a:t>
            </a:r>
          </a:p>
        </p:txBody>
      </p:sp>
    </p:spTree>
    <p:extLst>
      <p:ext uri="{BB962C8B-B14F-4D97-AF65-F5344CB8AC3E}">
        <p14:creationId xmlns:p14="http://schemas.microsoft.com/office/powerpoint/2010/main" val="1299196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2E0F8-129B-8BA4-3D5D-D18BC1809D4A}"/>
            </a:ext>
          </a:extLst>
        </p:cNvPr>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2D46373C-D716-D9EE-99D5-13D6DBA6CF23}"/>
              </a:ext>
            </a:extLst>
          </p:cNvPr>
          <p:cNvSpPr>
            <a:spLocks noGrp="1"/>
          </p:cNvSpPr>
          <p:nvPr>
            <p:ph idx="1"/>
          </p:nvPr>
        </p:nvSpPr>
        <p:spPr>
          <a:xfrm>
            <a:off x="417087" y="1309222"/>
            <a:ext cx="8543925" cy="365125"/>
          </a:xfrm>
        </p:spPr>
        <p:txBody>
          <a:bodyPr>
            <a:noAutofit/>
          </a:bodyPr>
          <a:lstStyle/>
          <a:p>
            <a:pPr marL="0" indent="0">
              <a:buClr>
                <a:srgbClr val="2B505B"/>
              </a:buClr>
              <a:buSzPct val="100000"/>
              <a:buNone/>
            </a:pPr>
            <a:r>
              <a:rPr lang="en-US" altLang="zh-TW" sz="1800" b="1">
                <a:latin typeface="微軟正黑體" panose="020B0604030504040204" pitchFamily="34" charset="-120"/>
                <a:ea typeface="微軟正黑體" panose="020B0604030504040204" pitchFamily="34" charset="-120"/>
              </a:rPr>
              <a:t>4. </a:t>
            </a:r>
            <a:r>
              <a:rPr lang="zh-TW" altLang="en-US" sz="1800" b="1">
                <a:latin typeface="微軟正黑體" panose="020B0604030504040204" pitchFamily="34" charset="-120"/>
                <a:ea typeface="微軟正黑體" panose="020B0604030504040204" pitchFamily="34" charset="-120"/>
              </a:rPr>
              <a:t>環球晶圓</a:t>
            </a:r>
          </a:p>
        </p:txBody>
      </p:sp>
      <p:sp>
        <p:nvSpPr>
          <p:cNvPr id="4" name="投影片編號版面配置區 6">
            <a:extLst>
              <a:ext uri="{FF2B5EF4-FFF2-40B4-BE49-F238E27FC236}">
                <a16:creationId xmlns:a16="http://schemas.microsoft.com/office/drawing/2014/main" id="{4896EDC4-F479-FEAC-7D3B-55A8CC5E8914}"/>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pPr/>
              <a:t>12</a:t>
            </a:fld>
            <a:endParaRPr kumimoji="1" lang="zh-TW" altLang="en-US" sz="120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9" name="標題 1">
            <a:extLst>
              <a:ext uri="{FF2B5EF4-FFF2-40B4-BE49-F238E27FC236}">
                <a16:creationId xmlns:a16="http://schemas.microsoft.com/office/drawing/2014/main" id="{77228559-DA38-1D56-732C-764CECE091D3}"/>
              </a:ext>
            </a:extLst>
          </p:cNvPr>
          <p:cNvSpPr>
            <a:spLocks noGrp="1"/>
          </p:cNvSpPr>
          <p:nvPr>
            <p:ph type="title"/>
          </p:nvPr>
        </p:nvSpPr>
        <p:spPr>
          <a:xfrm>
            <a:off x="311766" y="409087"/>
            <a:ext cx="8641425" cy="777873"/>
          </a:xfrm>
        </p:spPr>
        <p:txBody>
          <a:bodyPr/>
          <a:lstStyle/>
          <a:p>
            <a:r>
              <a:rPr lang="zh-TW" altLang="en-US">
                <a:latin typeface="微軟正黑體" panose="020B0604030504040204" pitchFamily="34" charset="-120"/>
                <a:ea typeface="微軟正黑體" panose="020B0604030504040204" pitchFamily="34" charset="-120"/>
              </a:rPr>
              <a:t>經營團隊重點報告</a:t>
            </a:r>
          </a:p>
        </p:txBody>
      </p:sp>
      <p:sp>
        <p:nvSpPr>
          <p:cNvPr id="2" name="Content Placeholder 3">
            <a:extLst>
              <a:ext uri="{FF2B5EF4-FFF2-40B4-BE49-F238E27FC236}">
                <a16:creationId xmlns:a16="http://schemas.microsoft.com/office/drawing/2014/main" id="{04FB5B81-1622-3EAA-7B71-C51E39219BCC}"/>
              </a:ext>
            </a:extLst>
          </p:cNvPr>
          <p:cNvSpPr txBox="1">
            <a:spLocks/>
          </p:cNvSpPr>
          <p:nvPr/>
        </p:nvSpPr>
        <p:spPr>
          <a:xfrm>
            <a:off x="300365" y="1715549"/>
            <a:ext cx="9295651" cy="47773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lnSpc>
                <a:spcPct val="110000"/>
              </a:lnSpc>
              <a:buClr>
                <a:srgbClr val="2A6377"/>
              </a:buClr>
              <a:buSzPct val="80000"/>
              <a:buFont typeface="Wingdings" panose="05000000000000000000" pitchFamily="2" charset="2"/>
              <a:buChar char="n"/>
            </a:pPr>
            <a:r>
              <a:rPr lang="zh-TW" altLang="en-US" sz="1600" b="1">
                <a:solidFill>
                  <a:srgbClr val="2B505B"/>
                </a:solidFill>
                <a:latin typeface="微軟正黑體" panose="020B0604030504040204" pitchFamily="34" charset="-120"/>
                <a:ea typeface="微軟正黑體" panose="020B0604030504040204" pitchFamily="34" charset="-120"/>
                <a:cs typeface="Arial"/>
              </a:rPr>
              <a:t>全球經濟</a:t>
            </a:r>
            <a:endParaRPr lang="en-GB" altLang="zh-TW" sz="1600" b="1">
              <a:solidFill>
                <a:srgbClr val="2B505B"/>
              </a:solidFill>
              <a:latin typeface="微軟正黑體" panose="020B0604030504040204" pitchFamily="34" charset="-120"/>
              <a:ea typeface="微軟正黑體" panose="020B0604030504040204" pitchFamily="34" charset="-120"/>
              <a:cs typeface="Arial"/>
            </a:endParaRPr>
          </a:p>
          <a:p>
            <a:pPr marL="1079500" lvl="1" algn="just">
              <a:lnSpc>
                <a:spcPct val="110000"/>
              </a:lnSpc>
              <a:buClr>
                <a:srgbClr val="2A6377"/>
              </a:buClr>
              <a:buSzPct val="80000"/>
              <a:buFont typeface="Wingdings" panose="05000000000000000000" pitchFamily="2" charset="2"/>
              <a:buChar char="ü"/>
            </a:pPr>
            <a:r>
              <a:rPr lang="zh-TW" altLang="en-US" sz="1400">
                <a:solidFill>
                  <a:srgbClr val="2B505B"/>
                </a:solidFill>
                <a:latin typeface="微軟正黑體"/>
                <a:ea typeface="微軟正黑體"/>
                <a:cs typeface="Arial"/>
              </a:rPr>
              <a:t>根據 </a:t>
            </a:r>
            <a:r>
              <a:rPr lang="en-US" altLang="zh-TW" sz="1400">
                <a:solidFill>
                  <a:srgbClr val="2B505B"/>
                </a:solidFill>
                <a:latin typeface="微軟正黑體"/>
                <a:ea typeface="微軟正黑體"/>
                <a:cs typeface="Arial"/>
              </a:rPr>
              <a:t>OECD </a:t>
            </a:r>
            <a:r>
              <a:rPr lang="zh-TW" altLang="en-US" sz="1400">
                <a:solidFill>
                  <a:srgbClr val="2B505B"/>
                </a:solidFill>
                <a:latin typeface="微軟正黑體"/>
                <a:ea typeface="微軟正黑體"/>
                <a:cs typeface="Arial"/>
              </a:rPr>
              <a:t>預測，全球經濟成長率將</a:t>
            </a:r>
            <a:r>
              <a:rPr lang="zh-TW" altLang="en-US" sz="1400">
                <a:solidFill>
                  <a:srgbClr val="ED972F"/>
                </a:solidFill>
                <a:latin typeface="微軟正黑體"/>
                <a:ea typeface="微軟正黑體"/>
                <a:cs typeface="Arial"/>
              </a:rPr>
              <a:t>由 </a:t>
            </a:r>
            <a:r>
              <a:rPr lang="en-US" altLang="zh-TW" sz="1400">
                <a:solidFill>
                  <a:srgbClr val="ED972F"/>
                </a:solidFill>
                <a:latin typeface="微軟正黑體"/>
                <a:ea typeface="微軟正黑體"/>
                <a:cs typeface="Arial"/>
              </a:rPr>
              <a:t>2024 </a:t>
            </a:r>
            <a:r>
              <a:rPr lang="zh-TW" altLang="en-US" sz="1400">
                <a:solidFill>
                  <a:srgbClr val="ED972F"/>
                </a:solidFill>
                <a:latin typeface="微軟正黑體"/>
                <a:ea typeface="微軟正黑體"/>
                <a:cs typeface="Arial"/>
              </a:rPr>
              <a:t>年的 </a:t>
            </a:r>
            <a:r>
              <a:rPr lang="en-US" altLang="zh-TW" sz="1400">
                <a:solidFill>
                  <a:srgbClr val="ED972F"/>
                </a:solidFill>
                <a:latin typeface="微軟正黑體"/>
                <a:ea typeface="微軟正黑體"/>
                <a:cs typeface="Arial"/>
              </a:rPr>
              <a:t>3.4% </a:t>
            </a:r>
            <a:r>
              <a:rPr lang="zh-TW" altLang="en-US" sz="1400">
                <a:solidFill>
                  <a:srgbClr val="ED972F"/>
                </a:solidFill>
                <a:latin typeface="微軟正黑體"/>
                <a:ea typeface="微軟正黑體"/>
                <a:cs typeface="Arial"/>
              </a:rPr>
              <a:t>放緩至 </a:t>
            </a:r>
            <a:r>
              <a:rPr lang="en-US" altLang="zh-TW" sz="1400">
                <a:solidFill>
                  <a:srgbClr val="ED972F"/>
                </a:solidFill>
                <a:latin typeface="微軟正黑體"/>
                <a:ea typeface="微軟正黑體"/>
                <a:cs typeface="Arial"/>
              </a:rPr>
              <a:t>2025 </a:t>
            </a:r>
            <a:r>
              <a:rPr lang="zh-TW" altLang="en-US" sz="1400">
                <a:solidFill>
                  <a:srgbClr val="ED972F"/>
                </a:solidFill>
                <a:latin typeface="微軟正黑體"/>
                <a:ea typeface="微軟正黑體"/>
                <a:cs typeface="Arial"/>
              </a:rPr>
              <a:t>與 </a:t>
            </a:r>
            <a:r>
              <a:rPr lang="en-US" altLang="zh-TW" sz="1400">
                <a:solidFill>
                  <a:srgbClr val="ED972F"/>
                </a:solidFill>
                <a:latin typeface="微軟正黑體"/>
                <a:ea typeface="微軟正黑體"/>
                <a:cs typeface="Arial"/>
              </a:rPr>
              <a:t>2026 </a:t>
            </a:r>
            <a:r>
              <a:rPr lang="zh-TW" altLang="en-US" sz="1400">
                <a:solidFill>
                  <a:srgbClr val="ED972F"/>
                </a:solidFill>
                <a:latin typeface="微軟正黑體"/>
                <a:ea typeface="微軟正黑體"/>
                <a:cs typeface="Arial"/>
              </a:rPr>
              <a:t>年的 </a:t>
            </a:r>
            <a:r>
              <a:rPr lang="en-US" altLang="zh-TW" sz="1400">
                <a:solidFill>
                  <a:srgbClr val="ED972F"/>
                </a:solidFill>
                <a:latin typeface="微軟正黑體"/>
                <a:ea typeface="微軟正黑體"/>
                <a:cs typeface="Arial"/>
              </a:rPr>
              <a:t>2.9%</a:t>
            </a:r>
            <a:r>
              <a:rPr lang="zh-TW" altLang="en-US" sz="1400">
                <a:solidFill>
                  <a:srgbClr val="2B505B"/>
                </a:solidFill>
                <a:latin typeface="微軟正黑體"/>
                <a:ea typeface="微軟正黑體"/>
                <a:cs typeface="Arial"/>
              </a:rPr>
              <a:t>，主要受金融環境趨緊、貿易政策不確定性持續及企業信心下滑影響。</a:t>
            </a:r>
            <a:endParaRPr lang="en-US" altLang="zh-TW" sz="1400">
              <a:solidFill>
                <a:srgbClr val="2B505B"/>
              </a:solidFill>
              <a:latin typeface="微軟正黑體"/>
              <a:ea typeface="微軟正黑體"/>
              <a:cs typeface="Arial"/>
            </a:endParaRPr>
          </a:p>
          <a:p>
            <a:pPr marL="1079500" lvl="1" algn="just">
              <a:lnSpc>
                <a:spcPct val="110000"/>
              </a:lnSpc>
              <a:buClr>
                <a:srgbClr val="2A6377"/>
              </a:buClr>
              <a:buSzPct val="80000"/>
              <a:buFont typeface="Wingdings" panose="05000000000000000000" pitchFamily="2" charset="2"/>
              <a:buChar char="ü"/>
            </a:pPr>
            <a:r>
              <a:rPr lang="zh-TW" altLang="en-US" sz="1400">
                <a:solidFill>
                  <a:srgbClr val="2B505B"/>
                </a:solidFill>
                <a:latin typeface="微軟正黑體" panose="020B0604030504040204" pitchFamily="34" charset="-120"/>
                <a:ea typeface="微軟正黑體" panose="020B0604030504040204" pitchFamily="34" charset="-120"/>
                <a:cs typeface="Arial"/>
              </a:rPr>
              <a:t>製造成本居高不下，通膨壓力恐加劇，進而抑制消費支出，並對半導體市場部分領域帶來下行風險。</a:t>
            </a:r>
            <a:endParaRPr lang="en-US" altLang="zh-TW" sz="1400">
              <a:solidFill>
                <a:srgbClr val="2B505B"/>
              </a:solidFill>
              <a:latin typeface="微軟正黑體" panose="020B0604030504040204" pitchFamily="34" charset="-120"/>
              <a:ea typeface="微軟正黑體" panose="020B0604030504040204" pitchFamily="34" charset="-120"/>
              <a:cs typeface="Arial"/>
            </a:endParaRPr>
          </a:p>
          <a:p>
            <a:pPr marL="257063" lvl="1" indent="0" algn="just" defTabSz="814388">
              <a:lnSpc>
                <a:spcPct val="100000"/>
              </a:lnSpc>
              <a:spcBef>
                <a:spcPts val="600"/>
              </a:spcBef>
              <a:buSzPct val="100000"/>
              <a:buNone/>
              <a:defRPr/>
            </a:pPr>
            <a:endParaRPr lang="en-US" sz="1600">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a:p>
            <a:pPr lvl="1" algn="just">
              <a:lnSpc>
                <a:spcPct val="110000"/>
              </a:lnSpc>
              <a:buClr>
                <a:srgbClr val="2A6377"/>
              </a:buClr>
              <a:buSzPct val="80000"/>
              <a:buFont typeface="Wingdings" panose="05000000000000000000" pitchFamily="2" charset="2"/>
              <a:buChar char="n"/>
            </a:pPr>
            <a:r>
              <a:rPr lang="zh-TW" altLang="en-US" sz="1600" b="1">
                <a:solidFill>
                  <a:srgbClr val="2B505B"/>
                </a:solidFill>
                <a:latin typeface="微軟正黑體" panose="020B0604030504040204" pitchFamily="34" charset="-120"/>
                <a:ea typeface="微軟正黑體" panose="020B0604030504040204" pitchFamily="34" charset="-120"/>
                <a:cs typeface="Arial"/>
              </a:rPr>
              <a:t>半導體市場</a:t>
            </a:r>
            <a:endParaRPr lang="en-US" altLang="zh-TW" sz="1600" b="1">
              <a:solidFill>
                <a:srgbClr val="2B505B"/>
              </a:solidFill>
              <a:latin typeface="微軟正黑體" panose="020B0604030504040204" pitchFamily="34" charset="-120"/>
              <a:ea typeface="微軟正黑體" panose="020B0604030504040204" pitchFamily="34" charset="-120"/>
              <a:cs typeface="Arial"/>
            </a:endParaRPr>
          </a:p>
          <a:p>
            <a:pPr marL="1079500" algn="just">
              <a:lnSpc>
                <a:spcPct val="110000"/>
              </a:lnSpc>
              <a:buClr>
                <a:srgbClr val="2A6377"/>
              </a:buClr>
              <a:buSzPct val="80000"/>
              <a:buFont typeface="Wingdings" panose="05000000000000000000" pitchFamily="2" charset="2"/>
              <a:buChar char="ü"/>
            </a:pPr>
            <a:r>
              <a:rPr lang="zh-TW" altLang="en-US" sz="1400" b="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結構性成長穩固</a:t>
            </a:r>
            <a:r>
              <a:rPr lang="zh-TW" altLang="en-US" sz="14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1400">
                <a:solidFill>
                  <a:srgbClr val="ED972F"/>
                </a:solidFill>
                <a:latin typeface="微軟正黑體" panose="020B0604030504040204" pitchFamily="34" charset="-120"/>
                <a:ea typeface="微軟正黑體" panose="020B0604030504040204" pitchFamily="34" charset="-120"/>
                <a:cs typeface="Arial" panose="020B0604020202020204" pitchFamily="34" charset="0"/>
              </a:rPr>
              <a:t>人工智慧、機器人、醫療照護及再生能源</a:t>
            </a:r>
            <a:r>
              <a:rPr lang="zh-TW" altLang="en-US" sz="14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等領域的長期需求依然強勁，將持續推動先進晶圓與材料的成長。環球晶圓憑藉全球整合、因地制宜的擴產策略，具備充分優勢把握這波成長循環。</a:t>
            </a:r>
            <a:endParaRPr lang="en-US" altLang="zh-TW" sz="1400">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a:p>
            <a:pPr marL="1079500" algn="just">
              <a:lnSpc>
                <a:spcPct val="110000"/>
              </a:lnSpc>
              <a:buClr>
                <a:srgbClr val="2A6377"/>
              </a:buClr>
              <a:buSzPct val="80000"/>
              <a:buFont typeface="Wingdings" panose="05000000000000000000" pitchFamily="2" charset="2"/>
              <a:buChar char="ü"/>
            </a:pPr>
            <a:r>
              <a:rPr lang="zh-TW" altLang="en-US" sz="1400" b="1">
                <a:solidFill>
                  <a:srgbClr val="2B505B"/>
                </a:solidFill>
                <a:latin typeface="微軟正黑體"/>
                <a:ea typeface="微軟正黑體"/>
                <a:cs typeface="Arial"/>
              </a:rPr>
              <a:t>庫存逐步正常化</a:t>
            </a:r>
            <a:r>
              <a:rPr lang="zh-TW" altLang="en-US" sz="1400">
                <a:solidFill>
                  <a:srgbClr val="2B505B"/>
                </a:solidFill>
                <a:latin typeface="微軟正黑體"/>
                <a:ea typeface="微軟正黑體"/>
                <a:cs typeface="Arial"/>
              </a:rPr>
              <a:t>：</a:t>
            </a:r>
            <a:r>
              <a:rPr lang="zh-TW" altLang="en-US" sz="1400">
                <a:solidFill>
                  <a:srgbClr val="ED972F"/>
                </a:solidFill>
                <a:latin typeface="微軟正黑體"/>
                <a:ea typeface="微軟正黑體"/>
                <a:cs typeface="Arial"/>
              </a:rPr>
              <a:t>下游庫存已趨於穩定並出現初步回溫跡象</a:t>
            </a:r>
            <a:r>
              <a:rPr lang="zh-TW" altLang="en-US" sz="1400">
                <a:solidFill>
                  <a:srgbClr val="2B505B"/>
                </a:solidFill>
                <a:latin typeface="微軟正黑體"/>
                <a:ea typeface="微軟正黑體"/>
                <a:cs typeface="Arial"/>
              </a:rPr>
              <a:t>，但在總體經濟與貿易不確定性下，復甦速度可能仍然緩慢。</a:t>
            </a:r>
            <a:endParaRPr lang="en-US" altLang="zh-TW" sz="1400">
              <a:solidFill>
                <a:srgbClr val="2B505B"/>
              </a:solidFill>
              <a:latin typeface="微軟正黑體"/>
              <a:ea typeface="微軟正黑體"/>
              <a:cs typeface="Arial"/>
            </a:endParaRPr>
          </a:p>
          <a:p>
            <a:pPr marL="1079500" algn="just">
              <a:lnSpc>
                <a:spcPct val="110000"/>
              </a:lnSpc>
              <a:buClr>
                <a:srgbClr val="2A6377"/>
              </a:buClr>
              <a:buSzPct val="80000"/>
              <a:buFont typeface="Wingdings" panose="05000000000000000000" pitchFamily="2" charset="2"/>
              <a:buChar char="ü"/>
            </a:pPr>
            <a:r>
              <a:rPr lang="zh-TW" altLang="en-US" sz="1400" b="1">
                <a:solidFill>
                  <a:srgbClr val="2B505B"/>
                </a:solidFill>
                <a:latin typeface="微軟正黑體"/>
                <a:ea typeface="微軟正黑體"/>
                <a:cs typeface="Arial"/>
              </a:rPr>
              <a:t>外部風險持續</a:t>
            </a:r>
            <a:r>
              <a:rPr lang="zh-TW" altLang="en-US" sz="1400">
                <a:solidFill>
                  <a:srgbClr val="2B505B"/>
                </a:solidFill>
                <a:latin typeface="微軟正黑體"/>
                <a:ea typeface="微軟正黑體"/>
                <a:cs typeface="Arial"/>
              </a:rPr>
              <a:t>：</a:t>
            </a:r>
            <a:r>
              <a:rPr lang="zh-TW" altLang="en-US" sz="1400">
                <a:solidFill>
                  <a:srgbClr val="ED972F"/>
                </a:solidFill>
                <a:latin typeface="微軟正黑體"/>
                <a:ea typeface="微軟正黑體"/>
                <a:cs typeface="Arial"/>
              </a:rPr>
              <a:t>地緣政治緊張、關稅措施（含報復性關稅及美國 </a:t>
            </a:r>
            <a:r>
              <a:rPr lang="en-US" altLang="zh-TW" sz="1400">
                <a:solidFill>
                  <a:srgbClr val="ED972F"/>
                </a:solidFill>
                <a:latin typeface="微軟正黑體"/>
                <a:ea typeface="微軟正黑體"/>
                <a:cs typeface="Arial"/>
              </a:rPr>
              <a:t>232</a:t>
            </a:r>
            <a:r>
              <a:rPr lang="zh-TW" altLang="en-US" sz="1400">
                <a:solidFill>
                  <a:srgbClr val="ED972F"/>
                </a:solidFill>
                <a:latin typeface="微軟正黑體"/>
                <a:ea typeface="微軟正黑體"/>
                <a:cs typeface="Arial"/>
              </a:rPr>
              <a:t> 調查）及匯率波動</a:t>
            </a:r>
            <a:r>
              <a:rPr lang="zh-TW" altLang="en-US" sz="1400">
                <a:solidFill>
                  <a:srgbClr val="2B505B"/>
                </a:solidFill>
                <a:latin typeface="微軟正黑體"/>
                <a:ea typeface="微軟正黑體"/>
                <a:cs typeface="Arial"/>
              </a:rPr>
              <a:t>，仍對供應鏈造成壓力，並影響投資人信心。</a:t>
            </a:r>
            <a:endParaRPr lang="en-US" altLang="zh-TW" sz="1400">
              <a:solidFill>
                <a:srgbClr val="2B505B"/>
              </a:solidFill>
              <a:latin typeface="微軟正黑體"/>
              <a:ea typeface="微軟正黑體"/>
              <a:cs typeface="Arial"/>
            </a:endParaRPr>
          </a:p>
          <a:p>
            <a:pPr marL="257063" lvl="1" indent="0" algn="just" defTabSz="814388">
              <a:lnSpc>
                <a:spcPct val="100000"/>
              </a:lnSpc>
              <a:spcBef>
                <a:spcPts val="600"/>
              </a:spcBef>
              <a:buClr>
                <a:srgbClr val="000000"/>
              </a:buClr>
              <a:buSzPct val="100000"/>
              <a:buFont typeface="Arial" panose="020B0604020202020204" pitchFamily="34" charset="0"/>
              <a:buNone/>
              <a:defRPr/>
            </a:pPr>
            <a:endParaRPr lang="pt-BR" altLang="zh-TW" sz="1600" kern="0">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194554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A2FA4-7535-43FE-CB4E-4C739AA3204C}"/>
            </a:ext>
          </a:extLst>
        </p:cNvPr>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B495769E-49CA-C57D-D01E-34CB63D9E838}"/>
              </a:ext>
            </a:extLst>
          </p:cNvPr>
          <p:cNvSpPr>
            <a:spLocks noGrp="1"/>
          </p:cNvSpPr>
          <p:nvPr>
            <p:ph idx="1"/>
          </p:nvPr>
        </p:nvSpPr>
        <p:spPr>
          <a:xfrm>
            <a:off x="417087" y="1309222"/>
            <a:ext cx="8543925" cy="365125"/>
          </a:xfrm>
        </p:spPr>
        <p:txBody>
          <a:bodyPr>
            <a:noAutofit/>
          </a:bodyPr>
          <a:lstStyle/>
          <a:p>
            <a:pPr marL="0" indent="0">
              <a:buClr>
                <a:srgbClr val="2B505B"/>
              </a:buClr>
              <a:buSzPct val="100000"/>
              <a:buNone/>
            </a:pPr>
            <a:r>
              <a:rPr lang="en-US" altLang="zh-TW" sz="1800" b="1">
                <a:latin typeface="微軟正黑體" panose="020B0604030504040204" pitchFamily="34" charset="-120"/>
                <a:ea typeface="微軟正黑體" panose="020B0604030504040204" pitchFamily="34" charset="-120"/>
              </a:rPr>
              <a:t>4. </a:t>
            </a:r>
            <a:r>
              <a:rPr lang="zh-TW" altLang="en-US" sz="1800" b="1">
                <a:latin typeface="微軟正黑體" panose="020B0604030504040204" pitchFamily="34" charset="-120"/>
                <a:ea typeface="微軟正黑體" panose="020B0604030504040204" pitchFamily="34" charset="-120"/>
              </a:rPr>
              <a:t>環球晶圓</a:t>
            </a:r>
          </a:p>
        </p:txBody>
      </p:sp>
      <p:sp>
        <p:nvSpPr>
          <p:cNvPr id="4" name="投影片編號版面配置區 6">
            <a:extLst>
              <a:ext uri="{FF2B5EF4-FFF2-40B4-BE49-F238E27FC236}">
                <a16:creationId xmlns:a16="http://schemas.microsoft.com/office/drawing/2014/main" id="{44128ECA-0284-37FB-6FB7-43477975118B}"/>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pPr/>
              <a:t>13</a:t>
            </a:fld>
            <a:endParaRPr kumimoji="1" lang="zh-TW" altLang="en-US" sz="120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9" name="標題 1">
            <a:extLst>
              <a:ext uri="{FF2B5EF4-FFF2-40B4-BE49-F238E27FC236}">
                <a16:creationId xmlns:a16="http://schemas.microsoft.com/office/drawing/2014/main" id="{71DB2DD6-8D1D-0D64-E9BE-86D8E5A370E0}"/>
              </a:ext>
            </a:extLst>
          </p:cNvPr>
          <p:cNvSpPr>
            <a:spLocks noGrp="1"/>
          </p:cNvSpPr>
          <p:nvPr>
            <p:ph type="title"/>
          </p:nvPr>
        </p:nvSpPr>
        <p:spPr>
          <a:xfrm>
            <a:off x="311766" y="409087"/>
            <a:ext cx="8641425" cy="777873"/>
          </a:xfrm>
        </p:spPr>
        <p:txBody>
          <a:bodyPr/>
          <a:lstStyle/>
          <a:p>
            <a:r>
              <a:rPr lang="zh-TW" altLang="en-US">
                <a:latin typeface="微軟正黑體" panose="020B0604030504040204" pitchFamily="34" charset="-120"/>
                <a:ea typeface="微軟正黑體" panose="020B0604030504040204" pitchFamily="34" charset="-120"/>
              </a:rPr>
              <a:t>經營團隊重點報告</a:t>
            </a:r>
          </a:p>
        </p:txBody>
      </p:sp>
      <p:sp>
        <p:nvSpPr>
          <p:cNvPr id="2" name="Content Placeholder 3">
            <a:extLst>
              <a:ext uri="{FF2B5EF4-FFF2-40B4-BE49-F238E27FC236}">
                <a16:creationId xmlns:a16="http://schemas.microsoft.com/office/drawing/2014/main" id="{048B9218-2F5A-EBFC-497C-1C267C6133F5}"/>
              </a:ext>
            </a:extLst>
          </p:cNvPr>
          <p:cNvSpPr txBox="1">
            <a:spLocks/>
          </p:cNvSpPr>
          <p:nvPr/>
        </p:nvSpPr>
        <p:spPr>
          <a:xfrm>
            <a:off x="300365" y="1715549"/>
            <a:ext cx="9295651" cy="47773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lnSpc>
                <a:spcPct val="110000"/>
              </a:lnSpc>
              <a:buClr>
                <a:srgbClr val="2A6377"/>
              </a:buClr>
              <a:buSzPct val="80000"/>
              <a:buFont typeface="Wingdings" panose="05000000000000000000" pitchFamily="2" charset="2"/>
              <a:buChar char="n"/>
            </a:pPr>
            <a:r>
              <a:rPr lang="zh-TW" altLang="en-US" sz="1600" b="1">
                <a:solidFill>
                  <a:srgbClr val="2B505B"/>
                </a:solidFill>
                <a:latin typeface="Arial"/>
                <a:ea typeface="+mn-lt"/>
                <a:cs typeface="Arial"/>
              </a:rPr>
              <a:t>環球晶圓的成長策略與財務健全狀況</a:t>
            </a:r>
            <a:endParaRPr lang="en-US" altLang="zh-TW" sz="1600" b="1">
              <a:solidFill>
                <a:srgbClr val="2B505B"/>
              </a:solidFill>
              <a:latin typeface="Arial"/>
              <a:ea typeface="+mn-lt"/>
              <a:cs typeface="Arial"/>
            </a:endParaRPr>
          </a:p>
          <a:p>
            <a:pPr marL="1079500" lvl="1" algn="just">
              <a:lnSpc>
                <a:spcPct val="110000"/>
              </a:lnSpc>
              <a:spcBef>
                <a:spcPts val="1000"/>
              </a:spcBef>
              <a:buClr>
                <a:srgbClr val="2A6377"/>
              </a:buClr>
              <a:buSzPct val="80000"/>
              <a:buFont typeface="Wingdings" panose="05000000000000000000" pitchFamily="2" charset="2"/>
              <a:buChar char="ü"/>
            </a:pPr>
            <a:r>
              <a:rPr lang="zh-TW" altLang="en-US" sz="1400">
                <a:solidFill>
                  <a:srgbClr val="2B505B"/>
                </a:solidFill>
                <a:latin typeface="Arial"/>
                <a:ea typeface="+mn-lt"/>
                <a:cs typeface="Arial"/>
              </a:rPr>
              <a:t>環球晶圓美國與義大利擴產據點的已開始送樣，並藉由新增的 </a:t>
            </a:r>
            <a:r>
              <a:rPr lang="en-US" altLang="zh-TW" sz="1400">
                <a:solidFill>
                  <a:srgbClr val="2B505B"/>
                </a:solidFill>
                <a:latin typeface="Arial"/>
                <a:ea typeface="+mn-lt"/>
                <a:cs typeface="Arial"/>
              </a:rPr>
              <a:t>12 </a:t>
            </a:r>
            <a:r>
              <a:rPr lang="zh-TW" altLang="en-US" sz="1400">
                <a:solidFill>
                  <a:srgbClr val="2B505B"/>
                </a:solidFill>
                <a:latin typeface="Arial"/>
                <a:ea typeface="+mn-lt"/>
                <a:cs typeface="Arial"/>
              </a:rPr>
              <a:t>吋先進製程與 </a:t>
            </a:r>
            <a:r>
              <a:rPr lang="en-US" altLang="zh-TW" sz="1400">
                <a:solidFill>
                  <a:srgbClr val="2B505B"/>
                </a:solidFill>
                <a:latin typeface="Arial"/>
                <a:ea typeface="+mn-lt"/>
                <a:cs typeface="Arial"/>
              </a:rPr>
              <a:t>SOI </a:t>
            </a:r>
            <a:r>
              <a:rPr lang="zh-TW" altLang="en-US" sz="1400">
                <a:solidFill>
                  <a:srgbClr val="2B505B"/>
                </a:solidFill>
                <a:latin typeface="Arial"/>
                <a:ea typeface="+mn-lt"/>
                <a:cs typeface="Arial"/>
              </a:rPr>
              <a:t>晶圓產能，強化區域布局。</a:t>
            </a:r>
            <a:r>
              <a:rPr lang="zh-TW" altLang="en-US" sz="1400">
                <a:solidFill>
                  <a:srgbClr val="ED952B"/>
                </a:solidFill>
                <a:latin typeface="Arial"/>
                <a:ea typeface="+mn-lt"/>
                <a:cs typeface="Arial"/>
              </a:rPr>
              <a:t>美國製造的產品正逐漸受到市場青睞</a:t>
            </a:r>
            <a:r>
              <a:rPr lang="zh-TW" altLang="en-US" sz="1400">
                <a:solidFill>
                  <a:srgbClr val="2B505B"/>
                </a:solidFill>
                <a:latin typeface="Arial"/>
                <a:ea typeface="+mn-lt"/>
                <a:cs typeface="Arial"/>
              </a:rPr>
              <a:t>，展現公司穩健的執行力與在關稅不確定性下日益增長的在地市場需求，</a:t>
            </a:r>
            <a:r>
              <a:rPr lang="zh-TW" altLang="en-US" sz="1400">
                <a:solidFill>
                  <a:srgbClr val="ED952B"/>
                </a:solidFill>
                <a:latin typeface="Arial"/>
                <a:ea typeface="+mn-lt"/>
                <a:cs typeface="Arial"/>
              </a:rPr>
              <a:t>預期將自 </a:t>
            </a:r>
            <a:r>
              <a:rPr lang="en-US" altLang="zh-TW" sz="1400">
                <a:solidFill>
                  <a:srgbClr val="ED952B"/>
                </a:solidFill>
                <a:latin typeface="Arial"/>
                <a:ea typeface="+mn-lt"/>
                <a:cs typeface="Arial"/>
              </a:rPr>
              <a:t>2025 </a:t>
            </a:r>
            <a:r>
              <a:rPr lang="zh-TW" altLang="en-US" sz="1400">
                <a:solidFill>
                  <a:srgbClr val="ED952B"/>
                </a:solidFill>
                <a:latin typeface="Arial"/>
                <a:ea typeface="+mn-lt"/>
                <a:cs typeface="Arial"/>
              </a:rPr>
              <a:t>年下半年至 </a:t>
            </a:r>
            <a:r>
              <a:rPr lang="en-US" altLang="zh-TW" sz="1400">
                <a:solidFill>
                  <a:srgbClr val="ED952B"/>
                </a:solidFill>
                <a:latin typeface="Arial"/>
                <a:ea typeface="+mn-lt"/>
                <a:cs typeface="Arial"/>
              </a:rPr>
              <a:t>2026 </a:t>
            </a:r>
            <a:r>
              <a:rPr lang="zh-TW" altLang="en-US" sz="1400">
                <a:solidFill>
                  <a:srgbClr val="ED952B"/>
                </a:solidFill>
                <a:latin typeface="Arial"/>
                <a:ea typeface="+mn-lt"/>
                <a:cs typeface="Arial"/>
              </a:rPr>
              <a:t>年上半年，逐步帶來營收貢獻</a:t>
            </a:r>
            <a:r>
              <a:rPr lang="zh-TW" altLang="en-US" sz="1400">
                <a:solidFill>
                  <a:srgbClr val="2B505B"/>
                </a:solidFill>
                <a:latin typeface="Arial"/>
                <a:ea typeface="+mn-lt"/>
                <a:cs typeface="Arial"/>
              </a:rPr>
              <a:t>。</a:t>
            </a:r>
            <a:endParaRPr lang="en-US" altLang="zh-TW" sz="1400">
              <a:solidFill>
                <a:srgbClr val="2B505B"/>
              </a:solidFill>
              <a:latin typeface="Arial"/>
              <a:ea typeface="+mn-lt"/>
              <a:cs typeface="Arial"/>
            </a:endParaRPr>
          </a:p>
          <a:p>
            <a:pPr marL="1079500" lvl="1" algn="just">
              <a:lnSpc>
                <a:spcPct val="110000"/>
              </a:lnSpc>
              <a:spcBef>
                <a:spcPts val="1000"/>
              </a:spcBef>
              <a:buClr>
                <a:srgbClr val="2A6377"/>
              </a:buClr>
              <a:buSzPct val="80000"/>
              <a:buFont typeface="Wingdings" panose="05000000000000000000" pitchFamily="2" charset="2"/>
              <a:buChar char="ü"/>
            </a:pPr>
            <a:r>
              <a:rPr lang="zh-TW" altLang="en-US" sz="1400">
                <a:solidFill>
                  <a:srgbClr val="2B505B"/>
                </a:solidFill>
                <a:latin typeface="Arial"/>
                <a:ea typeface="+mn-lt"/>
                <a:cs typeface="Arial"/>
              </a:rPr>
              <a:t>既有廠區擴產計畫表現亮眼，</a:t>
            </a:r>
            <a:r>
              <a:rPr lang="zh-TW" altLang="en-US" sz="1400">
                <a:solidFill>
                  <a:srgbClr val="ED972F"/>
                </a:solidFill>
                <a:latin typeface="Arial"/>
                <a:ea typeface="+mn-lt"/>
                <a:cs typeface="Arial"/>
              </a:rPr>
              <a:t>日本廠與台灣廠出貨創新高，丹麥廠亦展現優異成果</a:t>
            </a:r>
            <a:r>
              <a:rPr lang="zh-TW" altLang="en-US" sz="1400">
                <a:solidFill>
                  <a:srgbClr val="2B505B"/>
                </a:solidFill>
                <a:latin typeface="Arial"/>
                <a:ea typeface="+mn-lt"/>
                <a:cs typeface="Arial"/>
              </a:rPr>
              <a:t>。憑藉遍及 </a:t>
            </a:r>
            <a:r>
              <a:rPr lang="en-US" altLang="zh-TW" sz="1400">
                <a:solidFill>
                  <a:srgbClr val="2B505B"/>
                </a:solidFill>
                <a:latin typeface="Arial"/>
                <a:ea typeface="+mn-lt"/>
                <a:cs typeface="Arial"/>
              </a:rPr>
              <a:t>9 </a:t>
            </a:r>
            <a:r>
              <a:rPr lang="zh-TW" altLang="en-US" sz="1400">
                <a:solidFill>
                  <a:srgbClr val="2B505B"/>
                </a:solidFill>
                <a:latin typeface="Arial"/>
                <a:ea typeface="+mn-lt"/>
                <a:cs typeface="Arial"/>
              </a:rPr>
              <a:t>個國家、 </a:t>
            </a:r>
            <a:r>
              <a:rPr lang="en-US" altLang="zh-TW" sz="1400">
                <a:solidFill>
                  <a:srgbClr val="2B505B"/>
                </a:solidFill>
                <a:latin typeface="Arial"/>
                <a:ea typeface="+mn-lt"/>
                <a:cs typeface="Arial"/>
              </a:rPr>
              <a:t>18 </a:t>
            </a:r>
            <a:r>
              <a:rPr lang="zh-TW" altLang="en-US" sz="1400">
                <a:solidFill>
                  <a:srgbClr val="2B505B"/>
                </a:solidFill>
                <a:latin typeface="Arial"/>
                <a:ea typeface="+mn-lt"/>
                <a:cs typeface="Arial"/>
              </a:rPr>
              <a:t>座生產基地，以及以客戶為核心的供應鏈，環球晶圓具備競爭優勢，能靈活應對複雜的總體經濟與政策環境。</a:t>
            </a:r>
            <a:endParaRPr lang="en-US" altLang="zh-TW" sz="1400">
              <a:solidFill>
                <a:srgbClr val="2B505B"/>
              </a:solidFill>
              <a:latin typeface="Arial"/>
              <a:ea typeface="新細明體"/>
              <a:cs typeface="Arial"/>
            </a:endParaRPr>
          </a:p>
          <a:p>
            <a:pPr marL="257063" lvl="1" indent="0" algn="just" defTabSz="814388">
              <a:lnSpc>
                <a:spcPct val="100000"/>
              </a:lnSpc>
              <a:spcBef>
                <a:spcPts val="600"/>
              </a:spcBef>
              <a:buSzPct val="100000"/>
              <a:buNone/>
              <a:defRPr/>
            </a:pPr>
            <a:endParaRPr lang="en-US" sz="1600">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a:p>
            <a:pPr marL="257063" lvl="1" indent="0" algn="just" defTabSz="814388">
              <a:lnSpc>
                <a:spcPct val="100000"/>
              </a:lnSpc>
              <a:spcBef>
                <a:spcPts val="600"/>
              </a:spcBef>
              <a:buClr>
                <a:srgbClr val="000000"/>
              </a:buClr>
              <a:buSzPct val="100000"/>
              <a:buFont typeface="Arial" panose="020B0604020202020204" pitchFamily="34" charset="0"/>
              <a:buNone/>
              <a:defRPr/>
            </a:pPr>
            <a:endParaRPr lang="pt-BR" altLang="zh-TW" sz="1600" kern="0">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807847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92BAB-C39C-E4A1-8002-F587334D75DD}"/>
            </a:ext>
          </a:extLst>
        </p:cNvPr>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8BC374D5-AF5F-94BB-5045-8E4B65F62C9B}"/>
              </a:ext>
            </a:extLst>
          </p:cNvPr>
          <p:cNvSpPr>
            <a:spLocks noGrp="1"/>
          </p:cNvSpPr>
          <p:nvPr>
            <p:ph idx="1"/>
          </p:nvPr>
        </p:nvSpPr>
        <p:spPr>
          <a:xfrm>
            <a:off x="417087" y="1309222"/>
            <a:ext cx="8543925" cy="365125"/>
          </a:xfrm>
        </p:spPr>
        <p:txBody>
          <a:bodyPr>
            <a:noAutofit/>
          </a:bodyPr>
          <a:lstStyle/>
          <a:p>
            <a:pPr marL="0" indent="0">
              <a:buClr>
                <a:srgbClr val="2B505B"/>
              </a:buClr>
              <a:buSzPct val="100000"/>
              <a:buNone/>
            </a:pPr>
            <a:r>
              <a:rPr lang="en-US" altLang="zh-TW" sz="1800" b="1">
                <a:latin typeface="微軟正黑體" panose="020B0604030504040204" pitchFamily="34" charset="-120"/>
                <a:ea typeface="微軟正黑體" panose="020B0604030504040204" pitchFamily="34" charset="-120"/>
              </a:rPr>
              <a:t>4. </a:t>
            </a:r>
            <a:r>
              <a:rPr lang="zh-TW" altLang="en-US" sz="1800" b="1">
                <a:latin typeface="微軟正黑體" panose="020B0604030504040204" pitchFamily="34" charset="-120"/>
                <a:ea typeface="微軟正黑體" panose="020B0604030504040204" pitchFamily="34" charset="-120"/>
              </a:rPr>
              <a:t>環球晶圓</a:t>
            </a:r>
          </a:p>
        </p:txBody>
      </p:sp>
      <p:sp>
        <p:nvSpPr>
          <p:cNvPr id="4" name="投影片編號版面配置區 6">
            <a:extLst>
              <a:ext uri="{FF2B5EF4-FFF2-40B4-BE49-F238E27FC236}">
                <a16:creationId xmlns:a16="http://schemas.microsoft.com/office/drawing/2014/main" id="{C9732E53-621F-98D7-15B9-0D5476BDE07E}"/>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pPr/>
              <a:t>14</a:t>
            </a:fld>
            <a:endParaRPr kumimoji="1" lang="zh-TW" altLang="en-US" sz="120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9" name="標題 1">
            <a:extLst>
              <a:ext uri="{FF2B5EF4-FFF2-40B4-BE49-F238E27FC236}">
                <a16:creationId xmlns:a16="http://schemas.microsoft.com/office/drawing/2014/main" id="{46186E3F-2FD7-4236-F41A-D3C5CEBCF7DE}"/>
              </a:ext>
            </a:extLst>
          </p:cNvPr>
          <p:cNvSpPr>
            <a:spLocks noGrp="1"/>
          </p:cNvSpPr>
          <p:nvPr>
            <p:ph type="title"/>
          </p:nvPr>
        </p:nvSpPr>
        <p:spPr>
          <a:xfrm>
            <a:off x="311766" y="409087"/>
            <a:ext cx="8641425" cy="777873"/>
          </a:xfrm>
        </p:spPr>
        <p:txBody>
          <a:bodyPr/>
          <a:lstStyle/>
          <a:p>
            <a:r>
              <a:rPr lang="zh-TW" altLang="en-US">
                <a:latin typeface="微軟正黑體" panose="020B0604030504040204" pitchFamily="34" charset="-120"/>
                <a:ea typeface="微軟正黑體" panose="020B0604030504040204" pitchFamily="34" charset="-120"/>
              </a:rPr>
              <a:t>經營團隊重點報告</a:t>
            </a:r>
          </a:p>
        </p:txBody>
      </p:sp>
      <p:sp>
        <p:nvSpPr>
          <p:cNvPr id="2" name="Content Placeholder 3">
            <a:extLst>
              <a:ext uri="{FF2B5EF4-FFF2-40B4-BE49-F238E27FC236}">
                <a16:creationId xmlns:a16="http://schemas.microsoft.com/office/drawing/2014/main" id="{D39008D8-9A69-8B23-1CF1-2B5F0F8032A1}"/>
              </a:ext>
            </a:extLst>
          </p:cNvPr>
          <p:cNvSpPr txBox="1">
            <a:spLocks/>
          </p:cNvSpPr>
          <p:nvPr/>
        </p:nvSpPr>
        <p:spPr>
          <a:xfrm>
            <a:off x="300365" y="1715549"/>
            <a:ext cx="9295651" cy="477732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lnSpc>
                <a:spcPct val="110000"/>
              </a:lnSpc>
              <a:buClr>
                <a:srgbClr val="2A6377"/>
              </a:buClr>
              <a:buSzPct val="80000"/>
              <a:buFont typeface="Wingdings" panose="05000000000000000000" pitchFamily="2" charset="2"/>
              <a:buChar char="n"/>
            </a:pPr>
            <a:r>
              <a:rPr lang="zh-TW" altLang="en-US" sz="1600" b="1">
                <a:solidFill>
                  <a:srgbClr val="2B505B"/>
                </a:solidFill>
                <a:latin typeface="Arial"/>
                <a:ea typeface="+mn-lt"/>
                <a:cs typeface="Arial"/>
              </a:rPr>
              <a:t>環球晶圓的成長策略與財務健全狀況</a:t>
            </a:r>
            <a:r>
              <a:rPr lang="en-US" altLang="zh-TW" sz="1600" b="1">
                <a:solidFill>
                  <a:srgbClr val="2B505B"/>
                </a:solidFill>
                <a:latin typeface="Arial"/>
                <a:ea typeface="+mn-lt"/>
                <a:cs typeface="Arial"/>
              </a:rPr>
              <a:t>(</a:t>
            </a:r>
            <a:r>
              <a:rPr lang="zh-TW" altLang="en-US" sz="1600" b="1">
                <a:solidFill>
                  <a:srgbClr val="2B505B"/>
                </a:solidFill>
                <a:latin typeface="Arial"/>
                <a:ea typeface="+mn-lt"/>
                <a:cs typeface="Arial"/>
              </a:rPr>
              <a:t>續</a:t>
            </a:r>
            <a:r>
              <a:rPr lang="en-US" altLang="zh-TW" sz="1600" b="1">
                <a:solidFill>
                  <a:srgbClr val="2B505B"/>
                </a:solidFill>
                <a:latin typeface="Arial"/>
                <a:ea typeface="+mn-lt"/>
                <a:cs typeface="Arial"/>
              </a:rPr>
              <a:t>)</a:t>
            </a:r>
          </a:p>
          <a:p>
            <a:pPr marL="1079500" lvl="1" algn="just">
              <a:lnSpc>
                <a:spcPct val="110000"/>
              </a:lnSpc>
              <a:spcBef>
                <a:spcPts val="1000"/>
              </a:spcBef>
              <a:buClr>
                <a:srgbClr val="2A6377"/>
              </a:buClr>
              <a:buSzPct val="80000"/>
              <a:buFont typeface="Wingdings" panose="05000000000000000000" pitchFamily="2" charset="2"/>
              <a:buChar char="ü"/>
            </a:pPr>
            <a:r>
              <a:rPr lang="zh-TW" altLang="en-US" sz="1400">
                <a:solidFill>
                  <a:srgbClr val="2B505B"/>
                </a:solidFill>
                <a:latin typeface="Arial"/>
                <a:ea typeface="+mn-lt"/>
                <a:cs typeface="Arial"/>
              </a:rPr>
              <a:t>隨著</a:t>
            </a:r>
            <a:r>
              <a:rPr lang="zh-TW" altLang="en-US" sz="1400">
                <a:solidFill>
                  <a:srgbClr val="ED972F"/>
                </a:solidFill>
                <a:latin typeface="Arial"/>
                <a:ea typeface="+mn-lt"/>
                <a:cs typeface="Arial"/>
              </a:rPr>
              <a:t>氮化鎵（</a:t>
            </a:r>
            <a:r>
              <a:rPr lang="en-US" altLang="zh-TW" sz="1400" err="1">
                <a:solidFill>
                  <a:srgbClr val="ED972F"/>
                </a:solidFill>
                <a:latin typeface="Arial"/>
                <a:ea typeface="+mn-lt"/>
                <a:cs typeface="Arial"/>
              </a:rPr>
              <a:t>GaN</a:t>
            </a:r>
            <a:r>
              <a:rPr lang="zh-TW" altLang="en-US" sz="1400">
                <a:solidFill>
                  <a:srgbClr val="ED972F"/>
                </a:solidFill>
                <a:latin typeface="Arial"/>
                <a:ea typeface="+mn-lt"/>
                <a:cs typeface="Arial"/>
              </a:rPr>
              <a:t>）需求持續強勁，以及特殊晶圓產品的持續開發</a:t>
            </a:r>
            <a:r>
              <a:rPr lang="zh-TW" altLang="en-US" sz="1400">
                <a:solidFill>
                  <a:srgbClr val="2B505B"/>
                </a:solidFill>
                <a:latin typeface="Arial"/>
                <a:ea typeface="+mn-lt"/>
                <a:cs typeface="Arial"/>
              </a:rPr>
              <a:t>，我們正加速策略轉型，放大高附加價值的特殊晶圓（如碳化矽、</a:t>
            </a:r>
            <a:r>
              <a:rPr lang="en-US" altLang="zh-TW" sz="1400">
                <a:solidFill>
                  <a:srgbClr val="2B505B"/>
                </a:solidFill>
                <a:latin typeface="Arial"/>
                <a:ea typeface="+mn-lt"/>
                <a:cs typeface="Arial"/>
              </a:rPr>
              <a:t>SOI</a:t>
            </a:r>
            <a:r>
              <a:rPr lang="zh-TW" altLang="en-US" sz="1400">
                <a:solidFill>
                  <a:srgbClr val="2B505B"/>
                </a:solidFill>
                <a:latin typeface="Arial"/>
                <a:ea typeface="+mn-lt"/>
                <a:cs typeface="Arial"/>
              </a:rPr>
              <a:t>、氮化鎵及</a:t>
            </a:r>
            <a:r>
              <a:rPr lang="en-US" altLang="zh-TW" sz="1400">
                <a:solidFill>
                  <a:srgbClr val="2B505B"/>
                </a:solidFill>
                <a:latin typeface="Arial"/>
                <a:ea typeface="+mn-lt"/>
                <a:cs typeface="Arial"/>
              </a:rPr>
              <a:t>FZ</a:t>
            </a:r>
            <a:r>
              <a:rPr lang="zh-TW" altLang="en-US" sz="1400">
                <a:solidFill>
                  <a:srgbClr val="2B505B"/>
                </a:solidFill>
                <a:latin typeface="Arial"/>
                <a:ea typeface="+mn-lt"/>
                <a:cs typeface="Arial"/>
              </a:rPr>
              <a:t>晶圓）發展，並同步擴充</a:t>
            </a:r>
            <a:r>
              <a:rPr lang="en-US" altLang="zh-TW" sz="1400">
                <a:solidFill>
                  <a:srgbClr val="2B505B"/>
                </a:solidFill>
                <a:latin typeface="Arial"/>
                <a:ea typeface="+mn-lt"/>
                <a:cs typeface="Arial"/>
              </a:rPr>
              <a:t>12</a:t>
            </a:r>
            <a:r>
              <a:rPr lang="zh-TW" altLang="en-US" sz="1400">
                <a:solidFill>
                  <a:srgbClr val="2B505B"/>
                </a:solidFill>
                <a:latin typeface="Arial"/>
                <a:ea typeface="+mn-lt"/>
                <a:cs typeface="Arial"/>
              </a:rPr>
              <a:t>吋晶圓產能。當擴產計畫完成後，</a:t>
            </a:r>
            <a:r>
              <a:rPr lang="en-US" altLang="zh-TW" sz="1400">
                <a:solidFill>
                  <a:srgbClr val="2B505B"/>
                </a:solidFill>
                <a:latin typeface="Arial"/>
                <a:ea typeface="+mn-lt"/>
                <a:cs typeface="Arial"/>
              </a:rPr>
              <a:t>12</a:t>
            </a:r>
            <a:r>
              <a:rPr lang="zh-TW" altLang="en-US" sz="1400">
                <a:solidFill>
                  <a:srgbClr val="2B505B"/>
                </a:solidFill>
                <a:latin typeface="Arial"/>
                <a:ea typeface="+mn-lt"/>
                <a:cs typeface="Arial"/>
              </a:rPr>
              <a:t>吋晶圓預計將貢獻</a:t>
            </a:r>
            <a:r>
              <a:rPr lang="zh-TW" altLang="en-US" sz="1400">
                <a:solidFill>
                  <a:srgbClr val="ED972F"/>
                </a:solidFill>
                <a:latin typeface="Arial"/>
                <a:ea typeface="+mn-lt"/>
                <a:cs typeface="Arial"/>
              </a:rPr>
              <a:t>近三分之二的總營收</a:t>
            </a:r>
            <a:r>
              <a:rPr lang="zh-TW" altLang="en-US" sz="1400">
                <a:solidFill>
                  <a:srgbClr val="2B505B"/>
                </a:solidFill>
                <a:latin typeface="Arial"/>
                <a:ea typeface="+mn-lt"/>
                <a:cs typeface="Arial"/>
              </a:rPr>
              <a:t>，顯著提升獲利能力並鞏固技術領導地位。</a:t>
            </a:r>
            <a:endParaRPr lang="en-US" altLang="zh-TW" sz="1400">
              <a:solidFill>
                <a:srgbClr val="2B505B"/>
              </a:solidFill>
              <a:latin typeface="Arial"/>
              <a:ea typeface="+mn-lt"/>
              <a:cs typeface="Arial"/>
            </a:endParaRPr>
          </a:p>
          <a:p>
            <a:pPr marL="1079500" lvl="1" algn="just">
              <a:lnSpc>
                <a:spcPct val="110000"/>
              </a:lnSpc>
              <a:spcBef>
                <a:spcPts val="1000"/>
              </a:spcBef>
              <a:buClr>
                <a:srgbClr val="2A6377"/>
              </a:buClr>
              <a:buSzPct val="80000"/>
              <a:buFont typeface="Wingdings" panose="05000000000000000000" pitchFamily="2" charset="2"/>
              <a:buChar char="ü"/>
            </a:pPr>
            <a:r>
              <a:rPr lang="zh-TW" altLang="en-US" sz="1400">
                <a:solidFill>
                  <a:srgbClr val="2B505B"/>
                </a:solidFill>
                <a:latin typeface="Arial"/>
                <a:ea typeface="+mn-lt"/>
                <a:cs typeface="Arial"/>
              </a:rPr>
              <a:t>在全球擴產持續推進的同時，我們的計息負債已降至新台幣 </a:t>
            </a:r>
            <a:r>
              <a:rPr lang="en-US" altLang="zh-TW" sz="1400">
                <a:solidFill>
                  <a:srgbClr val="2B505B"/>
                </a:solidFill>
                <a:latin typeface="Arial"/>
                <a:ea typeface="+mn-lt"/>
                <a:cs typeface="Arial"/>
              </a:rPr>
              <a:t>673.43</a:t>
            </a:r>
            <a:r>
              <a:rPr lang="zh-TW" altLang="en-US" sz="1400">
                <a:solidFill>
                  <a:srgbClr val="2B505B"/>
                </a:solidFill>
                <a:latin typeface="Arial"/>
                <a:ea typeface="+mn-lt"/>
                <a:cs typeface="Arial"/>
              </a:rPr>
              <a:t> 億元（季減 </a:t>
            </a:r>
            <a:r>
              <a:rPr lang="en-US" altLang="zh-TW" sz="1400">
                <a:solidFill>
                  <a:srgbClr val="2B505B"/>
                </a:solidFill>
                <a:latin typeface="Arial"/>
                <a:ea typeface="+mn-lt"/>
                <a:cs typeface="Arial"/>
              </a:rPr>
              <a:t>6.4%</a:t>
            </a:r>
            <a:r>
              <a:rPr lang="zh-TW" altLang="en-US" sz="1400">
                <a:solidFill>
                  <a:srgbClr val="2B505B"/>
                </a:solidFill>
                <a:latin typeface="Arial"/>
                <a:ea typeface="+mn-lt"/>
                <a:cs typeface="Arial"/>
              </a:rPr>
              <a:t>），同時流動比率及速動比率分別改善至 </a:t>
            </a:r>
            <a:r>
              <a:rPr lang="en-US" altLang="zh-TW" sz="1400">
                <a:solidFill>
                  <a:srgbClr val="2B505B"/>
                </a:solidFill>
                <a:latin typeface="Arial"/>
                <a:ea typeface="+mn-lt"/>
                <a:cs typeface="Arial"/>
              </a:rPr>
              <a:t>135%</a:t>
            </a:r>
            <a:r>
              <a:rPr lang="zh-TW" altLang="en-US" sz="1400">
                <a:solidFill>
                  <a:srgbClr val="2B505B"/>
                </a:solidFill>
                <a:latin typeface="Arial"/>
                <a:ea typeface="+mn-lt"/>
                <a:cs typeface="Arial"/>
              </a:rPr>
              <a:t> 與 </a:t>
            </a:r>
            <a:r>
              <a:rPr lang="en-US" altLang="zh-TW" sz="1400">
                <a:solidFill>
                  <a:srgbClr val="2B505B"/>
                </a:solidFill>
                <a:latin typeface="Arial"/>
                <a:ea typeface="+mn-lt"/>
                <a:cs typeface="Arial"/>
              </a:rPr>
              <a:t>113%</a:t>
            </a:r>
            <a:r>
              <a:rPr lang="zh-TW" altLang="en-US" sz="1400">
                <a:solidFill>
                  <a:srgbClr val="2B505B"/>
                </a:solidFill>
                <a:latin typeface="Arial"/>
                <a:ea typeface="+mn-lt"/>
                <a:cs typeface="Arial"/>
              </a:rPr>
              <a:t> 。負債總額占資產總額比率為 </a:t>
            </a:r>
            <a:r>
              <a:rPr lang="en-US" altLang="zh-TW" sz="1400">
                <a:solidFill>
                  <a:srgbClr val="2B505B"/>
                </a:solidFill>
                <a:latin typeface="Arial"/>
                <a:ea typeface="+mn-lt"/>
                <a:cs typeface="Arial"/>
              </a:rPr>
              <a:t>58.9%</a:t>
            </a:r>
            <a:r>
              <a:rPr lang="zh-TW" altLang="en-US" sz="1400">
                <a:solidFill>
                  <a:srgbClr val="2B505B"/>
                </a:solidFill>
                <a:latin typeface="Arial"/>
                <a:ea typeface="+mn-lt"/>
                <a:cs typeface="Arial"/>
              </a:rPr>
              <a:t>（若僅計計息負債則為 </a:t>
            </a:r>
            <a:r>
              <a:rPr lang="en-US" altLang="zh-TW" sz="1400">
                <a:solidFill>
                  <a:srgbClr val="2B505B"/>
                </a:solidFill>
                <a:latin typeface="Arial"/>
                <a:ea typeface="+mn-lt"/>
                <a:cs typeface="Arial"/>
              </a:rPr>
              <a:t>32.6%</a:t>
            </a:r>
            <a:r>
              <a:rPr lang="zh-TW" altLang="en-US" sz="1400">
                <a:solidFill>
                  <a:srgbClr val="2B505B"/>
                </a:solidFill>
                <a:latin typeface="Arial"/>
                <a:ea typeface="+mn-lt"/>
                <a:cs typeface="Arial"/>
              </a:rPr>
              <a:t>），凸顯我們穩健的資產負債表。我們預期，</a:t>
            </a:r>
            <a:r>
              <a:rPr lang="zh-TW" altLang="en-US" sz="1400">
                <a:solidFill>
                  <a:srgbClr val="ED972F"/>
                </a:solidFill>
                <a:latin typeface="Arial"/>
                <a:ea typeface="+mn-lt"/>
                <a:cs typeface="Arial"/>
              </a:rPr>
              <a:t>隨著補助挹注、營收逐步增長及全球佈局韌性發揮</a:t>
            </a:r>
            <a:r>
              <a:rPr lang="zh-TW" altLang="en-US" sz="1400">
                <a:solidFill>
                  <a:srgbClr val="2B505B"/>
                </a:solidFill>
                <a:latin typeface="Arial"/>
                <a:ea typeface="+mn-lt"/>
                <a:cs typeface="Arial"/>
              </a:rPr>
              <a:t>，將在不確定性持續的環境中迎來復甦。</a:t>
            </a:r>
            <a:endParaRPr lang="en-US" altLang="zh-TW" sz="1400">
              <a:solidFill>
                <a:srgbClr val="2B505B"/>
              </a:solidFill>
              <a:latin typeface="Arial"/>
              <a:ea typeface="+mn-lt"/>
              <a:cs typeface="Arial"/>
            </a:endParaRPr>
          </a:p>
          <a:p>
            <a:pPr marL="256540" lvl="1" indent="0" algn="just" defTabSz="814388">
              <a:lnSpc>
                <a:spcPct val="100000"/>
              </a:lnSpc>
              <a:spcBef>
                <a:spcPts val="600"/>
              </a:spcBef>
              <a:buSzPct val="100000"/>
              <a:buNone/>
              <a:defRPr/>
            </a:pPr>
            <a:endParaRPr lang="en-US" sz="1600">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a:p>
            <a:pPr marL="256540" lvl="1" indent="0" algn="just" defTabSz="814388">
              <a:lnSpc>
                <a:spcPct val="100000"/>
              </a:lnSpc>
              <a:spcBef>
                <a:spcPts val="600"/>
              </a:spcBef>
              <a:buClr>
                <a:srgbClr val="000000"/>
              </a:buClr>
              <a:buSzPct val="100000"/>
              <a:buFont typeface="Arial" panose="020B0604020202020204" pitchFamily="34" charset="0"/>
              <a:buNone/>
              <a:defRPr/>
            </a:pPr>
            <a:endParaRPr lang="pt-BR" altLang="zh-TW" sz="1600" kern="0">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988604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CC4AB-CE29-15FC-5C94-416D2FC0E669}"/>
            </a:ext>
          </a:extLst>
        </p:cNvPr>
        <p:cNvGrpSpPr/>
        <p:nvPr/>
      </p:nvGrpSpPr>
      <p:grpSpPr>
        <a:xfrm>
          <a:off x="0" y="0"/>
          <a:ext cx="0" cy="0"/>
          <a:chOff x="0" y="0"/>
          <a:chExt cx="0" cy="0"/>
        </a:xfrm>
      </p:grpSpPr>
      <p:sp>
        <p:nvSpPr>
          <p:cNvPr id="2" name="頁尾版面配置區 1">
            <a:extLst>
              <a:ext uri="{FF2B5EF4-FFF2-40B4-BE49-F238E27FC236}">
                <a16:creationId xmlns:a16="http://schemas.microsoft.com/office/drawing/2014/main" id="{8C5BAEC3-B262-E47D-D77B-6697BAF8B4C6}"/>
              </a:ext>
            </a:extLst>
          </p:cNvPr>
          <p:cNvSpPr>
            <a:spLocks noGrp="1"/>
          </p:cNvSpPr>
          <p:nvPr>
            <p:ph type="ftr" sz="quarter" idx="11"/>
          </p:nvPr>
        </p:nvSpPr>
        <p:spPr/>
        <p:txBody>
          <a:bodyPr/>
          <a:lstStyle/>
          <a:p>
            <a:endParaRPr lang="zh-TW" altLang="en-US"/>
          </a:p>
        </p:txBody>
      </p:sp>
      <p:pic>
        <p:nvPicPr>
          <p:cNvPr id="4" name="圖片 3" descr="一張含有 螢幕擷取畫面, 圓形, 圖形, 鮮豔 的圖片&#10;&#10;AI 產生的內容可能不正確。">
            <a:extLst>
              <a:ext uri="{FF2B5EF4-FFF2-40B4-BE49-F238E27FC236}">
                <a16:creationId xmlns:a16="http://schemas.microsoft.com/office/drawing/2014/main" id="{F48AB427-F5F6-B6F8-5C1A-064AC1F633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7" name="文字版面配置區 4">
            <a:extLst>
              <a:ext uri="{FF2B5EF4-FFF2-40B4-BE49-F238E27FC236}">
                <a16:creationId xmlns:a16="http://schemas.microsoft.com/office/drawing/2014/main" id="{2D90DBC0-C5B1-2A2C-2D7A-79E9D0676CCD}"/>
              </a:ext>
            </a:extLst>
          </p:cNvPr>
          <p:cNvSpPr txBox="1">
            <a:spLocks/>
          </p:cNvSpPr>
          <p:nvPr/>
        </p:nvSpPr>
        <p:spPr>
          <a:xfrm>
            <a:off x="1796853" y="1645004"/>
            <a:ext cx="1161417" cy="8933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TW" sz="4800" b="1">
                <a:solidFill>
                  <a:schemeClr val="bg1"/>
                </a:solidFill>
                <a:latin typeface="Arial" panose="020B0604020202020204" pitchFamily="34" charset="0"/>
                <a:cs typeface="Arial" panose="020B0604020202020204" pitchFamily="34" charset="0"/>
              </a:rPr>
              <a:t>02</a:t>
            </a:r>
            <a:endParaRPr lang="zh-TW" altLang="en-US" sz="4800" b="1">
              <a:solidFill>
                <a:schemeClr val="bg1"/>
              </a:solidFill>
              <a:latin typeface="Arial" panose="020B0604020202020204" pitchFamily="34" charset="0"/>
              <a:cs typeface="Arial" panose="020B0604020202020204" pitchFamily="34" charset="0"/>
            </a:endParaRPr>
          </a:p>
        </p:txBody>
      </p:sp>
      <p:sp>
        <p:nvSpPr>
          <p:cNvPr id="8" name="文字版面配置區 1">
            <a:extLst>
              <a:ext uri="{FF2B5EF4-FFF2-40B4-BE49-F238E27FC236}">
                <a16:creationId xmlns:a16="http://schemas.microsoft.com/office/drawing/2014/main" id="{9C0C2C9F-3C98-0B61-C40F-AB6FC0D71542}"/>
              </a:ext>
            </a:extLst>
          </p:cNvPr>
          <p:cNvSpPr txBox="1">
            <a:spLocks/>
          </p:cNvSpPr>
          <p:nvPr/>
        </p:nvSpPr>
        <p:spPr>
          <a:xfrm>
            <a:off x="1796853" y="2776860"/>
            <a:ext cx="7629419" cy="802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sz="3600" b="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公司簡介</a:t>
            </a:r>
          </a:p>
        </p:txBody>
      </p:sp>
      <p:sp>
        <p:nvSpPr>
          <p:cNvPr id="3" name="投影片編號版面配置區 6">
            <a:extLst>
              <a:ext uri="{FF2B5EF4-FFF2-40B4-BE49-F238E27FC236}">
                <a16:creationId xmlns:a16="http://schemas.microsoft.com/office/drawing/2014/main" id="{06F8A63F-1A09-E136-09BA-A9922B4D5785}"/>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chemeClr val="bg1"/>
                </a:solidFill>
                <a:latin typeface="微軟正黑體" panose="020B0604030504040204" pitchFamily="34" charset="-120"/>
                <a:ea typeface="微軟正黑體" panose="020B0604030504040204" pitchFamily="34" charset="-120"/>
                <a:cs typeface="Arial" panose="020B0604020202020204" pitchFamily="34" charset="0"/>
              </a:rPr>
              <a:pPr/>
              <a:t>15</a:t>
            </a:fld>
            <a:endParaRPr kumimoji="1" lang="zh-TW" altLang="en-US"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5" name="圖片 11">
            <a:extLst>
              <a:ext uri="{FF2B5EF4-FFF2-40B4-BE49-F238E27FC236}">
                <a16:creationId xmlns:a16="http://schemas.microsoft.com/office/drawing/2014/main" id="{18F9FA73-3B16-E27D-9331-3404F7C3E1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3035" y="157268"/>
            <a:ext cx="2124264" cy="375640"/>
          </a:xfrm>
          <a:prstGeom prst="rect">
            <a:avLst/>
          </a:prstGeom>
        </p:spPr>
      </p:pic>
      <p:sp>
        <p:nvSpPr>
          <p:cNvPr id="6" name="矩形 18">
            <a:extLst>
              <a:ext uri="{FF2B5EF4-FFF2-40B4-BE49-F238E27FC236}">
                <a16:creationId xmlns:a16="http://schemas.microsoft.com/office/drawing/2014/main" id="{D4DD1505-2BA3-5704-5CF3-FFB4AC52E119}"/>
              </a:ext>
            </a:extLst>
          </p:cNvPr>
          <p:cNvSpPr/>
          <p:nvPr/>
        </p:nvSpPr>
        <p:spPr>
          <a:xfrm>
            <a:off x="7901475" y="6609118"/>
            <a:ext cx="2376000" cy="213713"/>
          </a:xfrm>
          <a:prstGeom prst="rect">
            <a:avLst/>
          </a:prstGeom>
        </p:spPr>
        <p:txBody>
          <a:bodyPr wrap="square" lIns="108000">
            <a:spAutoFit/>
          </a:bodyPr>
          <a:lstStyle/>
          <a:p>
            <a:pPr>
              <a:lnSpc>
                <a:spcPct val="150000"/>
              </a:lnSpc>
            </a:pPr>
            <a:r>
              <a:rPr lang="en-US" altLang="zh-TW" sz="600">
                <a:latin typeface="+mj-lt"/>
                <a:cs typeface="Calibri" panose="020F0502020204030204" pitchFamily="34" charset="0"/>
              </a:rPr>
              <a:t>©Sino-American Silicon Products Inc.  All rights reserved.</a:t>
            </a:r>
          </a:p>
        </p:txBody>
      </p:sp>
    </p:spTree>
    <p:extLst>
      <p:ext uri="{BB962C8B-B14F-4D97-AF65-F5344CB8AC3E}">
        <p14:creationId xmlns:p14="http://schemas.microsoft.com/office/powerpoint/2010/main" val="3791613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C658E-28AE-E397-48E4-E8048D63E736}"/>
            </a:ext>
          </a:extLst>
        </p:cNvPr>
        <p:cNvGrpSpPr/>
        <p:nvPr/>
      </p:nvGrpSpPr>
      <p:grpSpPr>
        <a:xfrm>
          <a:off x="0" y="0"/>
          <a:ext cx="0" cy="0"/>
          <a:chOff x="0" y="0"/>
          <a:chExt cx="0" cy="0"/>
        </a:xfrm>
      </p:grpSpPr>
      <p:pic>
        <p:nvPicPr>
          <p:cNvPr id="22" name="圖片 21">
            <a:extLst>
              <a:ext uri="{FF2B5EF4-FFF2-40B4-BE49-F238E27FC236}">
                <a16:creationId xmlns:a16="http://schemas.microsoft.com/office/drawing/2014/main" id="{FD5B0F38-02B3-22B9-045E-1B2760064F89}"/>
              </a:ext>
            </a:extLst>
          </p:cNvPr>
          <p:cNvPicPr>
            <a:picLocks noChangeAspect="1"/>
          </p:cNvPicPr>
          <p:nvPr/>
        </p:nvPicPr>
        <p:blipFill>
          <a:blip r:embed="rId3"/>
          <a:stretch>
            <a:fillRect/>
          </a:stretch>
        </p:blipFill>
        <p:spPr>
          <a:xfrm>
            <a:off x="5834490" y="2461557"/>
            <a:ext cx="5377104" cy="4759058"/>
          </a:xfrm>
          <a:prstGeom prst="rect">
            <a:avLst/>
          </a:prstGeom>
        </p:spPr>
      </p:pic>
      <p:sp>
        <p:nvSpPr>
          <p:cNvPr id="2" name="標題 1">
            <a:extLst>
              <a:ext uri="{FF2B5EF4-FFF2-40B4-BE49-F238E27FC236}">
                <a16:creationId xmlns:a16="http://schemas.microsoft.com/office/drawing/2014/main" id="{7BDDA04F-F9CD-9098-6120-FD163465A88C}"/>
              </a:ext>
            </a:extLst>
          </p:cNvPr>
          <p:cNvSpPr>
            <a:spLocks noGrp="1"/>
          </p:cNvSpPr>
          <p:nvPr>
            <p:ph type="title"/>
          </p:nvPr>
        </p:nvSpPr>
        <p:spPr/>
        <p:txBody>
          <a:bodyPr/>
          <a:lstStyle/>
          <a:p>
            <a:r>
              <a:rPr lang="zh-TW" altLang="en-US">
                <a:latin typeface="微軟正黑體" panose="020B0604030504040204" pitchFamily="34" charset="-120"/>
                <a:ea typeface="微軟正黑體" panose="020B0604030504040204" pitchFamily="34" charset="-120"/>
              </a:rPr>
              <a:t>強化集團綜效的策略推動者</a:t>
            </a:r>
          </a:p>
        </p:txBody>
      </p:sp>
      <p:grpSp>
        <p:nvGrpSpPr>
          <p:cNvPr id="51" name="群組 50">
            <a:extLst>
              <a:ext uri="{FF2B5EF4-FFF2-40B4-BE49-F238E27FC236}">
                <a16:creationId xmlns:a16="http://schemas.microsoft.com/office/drawing/2014/main" id="{A3EBB36E-03E2-6935-392F-D2E12486D6E7}"/>
              </a:ext>
            </a:extLst>
          </p:cNvPr>
          <p:cNvGrpSpPr/>
          <p:nvPr/>
        </p:nvGrpSpPr>
        <p:grpSpPr>
          <a:xfrm>
            <a:off x="288344" y="3306685"/>
            <a:ext cx="1395891" cy="1395891"/>
            <a:chOff x="3991645" y="2609266"/>
            <a:chExt cx="1395891" cy="1395891"/>
          </a:xfrm>
        </p:grpSpPr>
        <p:sp>
          <p:nvSpPr>
            <p:cNvPr id="24" name="橢圓 23">
              <a:extLst>
                <a:ext uri="{FF2B5EF4-FFF2-40B4-BE49-F238E27FC236}">
                  <a16:creationId xmlns:a16="http://schemas.microsoft.com/office/drawing/2014/main" id="{F4DF09D9-8857-23BA-6BFC-7EF8C3863CCD}"/>
                </a:ext>
              </a:extLst>
            </p:cNvPr>
            <p:cNvSpPr/>
            <p:nvPr/>
          </p:nvSpPr>
          <p:spPr>
            <a:xfrm>
              <a:off x="3991645" y="2609266"/>
              <a:ext cx="1395891" cy="1395891"/>
            </a:xfrm>
            <a:prstGeom prst="ellipse">
              <a:avLst/>
            </a:prstGeom>
            <a:solidFill>
              <a:srgbClr val="75C6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43" name="文字方塊 42">
              <a:extLst>
                <a:ext uri="{FF2B5EF4-FFF2-40B4-BE49-F238E27FC236}">
                  <a16:creationId xmlns:a16="http://schemas.microsoft.com/office/drawing/2014/main" id="{0EDFCB8D-9709-653D-DDF0-769B50FDC1AA}"/>
                </a:ext>
              </a:extLst>
            </p:cNvPr>
            <p:cNvSpPr txBox="1"/>
            <p:nvPr/>
          </p:nvSpPr>
          <p:spPr>
            <a:xfrm>
              <a:off x="4080480" y="3159495"/>
              <a:ext cx="1192891" cy="276999"/>
            </a:xfrm>
            <a:prstGeom prst="rect">
              <a:avLst/>
            </a:prstGeom>
            <a:noFill/>
          </p:spPr>
          <p:txBody>
            <a:bodyPr wrap="square">
              <a:spAutoFit/>
            </a:bodyPr>
            <a:lstStyle/>
            <a:p>
              <a:pPr lvl="0" algn="ctr"/>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汽車元件領域</a:t>
              </a:r>
            </a:p>
          </p:txBody>
        </p:sp>
      </p:grpSp>
      <p:grpSp>
        <p:nvGrpSpPr>
          <p:cNvPr id="53" name="群組 52">
            <a:extLst>
              <a:ext uri="{FF2B5EF4-FFF2-40B4-BE49-F238E27FC236}">
                <a16:creationId xmlns:a16="http://schemas.microsoft.com/office/drawing/2014/main" id="{99153390-CADC-B6AA-D6AF-5E8BD2CA627A}"/>
              </a:ext>
            </a:extLst>
          </p:cNvPr>
          <p:cNvGrpSpPr/>
          <p:nvPr/>
        </p:nvGrpSpPr>
        <p:grpSpPr>
          <a:xfrm>
            <a:off x="2065155" y="1953086"/>
            <a:ext cx="1781085" cy="1395891"/>
            <a:chOff x="5593123" y="1783709"/>
            <a:chExt cx="1781085" cy="1395891"/>
          </a:xfrm>
        </p:grpSpPr>
        <p:sp>
          <p:nvSpPr>
            <p:cNvPr id="26" name="橢圓 25">
              <a:extLst>
                <a:ext uri="{FF2B5EF4-FFF2-40B4-BE49-F238E27FC236}">
                  <a16:creationId xmlns:a16="http://schemas.microsoft.com/office/drawing/2014/main" id="{0EB81682-6917-33FE-BA61-A1EDCA67B768}"/>
                </a:ext>
              </a:extLst>
            </p:cNvPr>
            <p:cNvSpPr/>
            <p:nvPr/>
          </p:nvSpPr>
          <p:spPr>
            <a:xfrm>
              <a:off x="5779325" y="1783709"/>
              <a:ext cx="1395891" cy="1395891"/>
            </a:xfrm>
            <a:prstGeom prst="ellipse">
              <a:avLst/>
            </a:prstGeom>
            <a:solidFill>
              <a:srgbClr val="48B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54" name="文字方塊 53">
              <a:extLst>
                <a:ext uri="{FF2B5EF4-FFF2-40B4-BE49-F238E27FC236}">
                  <a16:creationId xmlns:a16="http://schemas.microsoft.com/office/drawing/2014/main" id="{4D34176E-EF67-3C21-2D76-31ADA76188F3}"/>
                </a:ext>
              </a:extLst>
            </p:cNvPr>
            <p:cNvSpPr txBox="1"/>
            <p:nvPr/>
          </p:nvSpPr>
          <p:spPr>
            <a:xfrm>
              <a:off x="5593123" y="2354692"/>
              <a:ext cx="1781085" cy="276999"/>
            </a:xfrm>
            <a:prstGeom prst="rect">
              <a:avLst/>
            </a:prstGeom>
            <a:noFill/>
          </p:spPr>
          <p:txBody>
            <a:bodyPr wrap="square">
              <a:spAutoFit/>
            </a:bodyPr>
            <a:lstStyle/>
            <a:p>
              <a:pPr lvl="0" algn="ctr"/>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半導體領域</a:t>
              </a:r>
              <a:endPar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grpSp>
      <p:grpSp>
        <p:nvGrpSpPr>
          <p:cNvPr id="16" name="群組 15">
            <a:extLst>
              <a:ext uri="{FF2B5EF4-FFF2-40B4-BE49-F238E27FC236}">
                <a16:creationId xmlns:a16="http://schemas.microsoft.com/office/drawing/2014/main" id="{BAAAC1D7-E2CB-4132-FF58-150795A210D7}"/>
              </a:ext>
            </a:extLst>
          </p:cNvPr>
          <p:cNvGrpSpPr/>
          <p:nvPr/>
        </p:nvGrpSpPr>
        <p:grpSpPr>
          <a:xfrm>
            <a:off x="102400" y="4209310"/>
            <a:ext cx="6546650" cy="2583356"/>
            <a:chOff x="2039904" y="3228246"/>
            <a:chExt cx="5794373" cy="2286502"/>
          </a:xfrm>
        </p:grpSpPr>
        <p:sp>
          <p:nvSpPr>
            <p:cNvPr id="6" name="矩形: 圓角 5">
              <a:extLst>
                <a:ext uri="{FF2B5EF4-FFF2-40B4-BE49-F238E27FC236}">
                  <a16:creationId xmlns:a16="http://schemas.microsoft.com/office/drawing/2014/main" id="{590AC9C5-E885-FFFB-A7AB-0847F03E5D2C}"/>
                </a:ext>
              </a:extLst>
            </p:cNvPr>
            <p:cNvSpPr/>
            <p:nvPr/>
          </p:nvSpPr>
          <p:spPr>
            <a:xfrm>
              <a:off x="2039904" y="5053083"/>
              <a:ext cx="1474050" cy="461665"/>
            </a:xfrm>
            <a:prstGeom prst="roundRect">
              <a:avLst/>
            </a:prstGeom>
            <a:solidFill>
              <a:srgbClr val="96D4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8" name="矩形: 圓角 7">
              <a:extLst>
                <a:ext uri="{FF2B5EF4-FFF2-40B4-BE49-F238E27FC236}">
                  <a16:creationId xmlns:a16="http://schemas.microsoft.com/office/drawing/2014/main" id="{67DC6301-A3D8-FDAE-C1E2-79B1F6E6D4D7}"/>
                </a:ext>
              </a:extLst>
            </p:cNvPr>
            <p:cNvSpPr/>
            <p:nvPr/>
          </p:nvSpPr>
          <p:spPr>
            <a:xfrm rot="18493809">
              <a:off x="3095294" y="4796265"/>
              <a:ext cx="965482" cy="461665"/>
            </a:xfrm>
            <a:prstGeom prst="roundRect">
              <a:avLst/>
            </a:prstGeom>
            <a:solidFill>
              <a:srgbClr val="96D4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2" name="矩形: 圓角 11">
              <a:extLst>
                <a:ext uri="{FF2B5EF4-FFF2-40B4-BE49-F238E27FC236}">
                  <a16:creationId xmlns:a16="http://schemas.microsoft.com/office/drawing/2014/main" id="{31870931-6D6B-54AA-2AE4-95A5A955E9CC}"/>
                </a:ext>
              </a:extLst>
            </p:cNvPr>
            <p:cNvSpPr/>
            <p:nvPr/>
          </p:nvSpPr>
          <p:spPr>
            <a:xfrm>
              <a:off x="3659843" y="4523911"/>
              <a:ext cx="1453111" cy="461665"/>
            </a:xfrm>
            <a:prstGeom prst="roundRect">
              <a:avLst/>
            </a:prstGeom>
            <a:solidFill>
              <a:srgbClr val="96D4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3" name="矩形: 圓角 12">
              <a:extLst>
                <a:ext uri="{FF2B5EF4-FFF2-40B4-BE49-F238E27FC236}">
                  <a16:creationId xmlns:a16="http://schemas.microsoft.com/office/drawing/2014/main" id="{3A73A8BB-CEFF-24A4-0797-2D7572D4D84A}"/>
                </a:ext>
              </a:extLst>
            </p:cNvPr>
            <p:cNvSpPr/>
            <p:nvPr/>
          </p:nvSpPr>
          <p:spPr>
            <a:xfrm rot="19122060">
              <a:off x="4797235" y="4257063"/>
              <a:ext cx="982629" cy="461665"/>
            </a:xfrm>
            <a:prstGeom prst="roundRect">
              <a:avLst/>
            </a:prstGeom>
            <a:solidFill>
              <a:srgbClr val="96D4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4" name="矩形: 圓角 13">
              <a:extLst>
                <a:ext uri="{FF2B5EF4-FFF2-40B4-BE49-F238E27FC236}">
                  <a16:creationId xmlns:a16="http://schemas.microsoft.com/office/drawing/2014/main" id="{4D3A2F0C-E9D2-CB03-C86A-A053EF5C5FF4}"/>
                </a:ext>
              </a:extLst>
            </p:cNvPr>
            <p:cNvSpPr/>
            <p:nvPr/>
          </p:nvSpPr>
          <p:spPr>
            <a:xfrm>
              <a:off x="5479119" y="4020159"/>
              <a:ext cx="1196649" cy="461665"/>
            </a:xfrm>
            <a:prstGeom prst="roundRect">
              <a:avLst/>
            </a:prstGeom>
            <a:solidFill>
              <a:srgbClr val="96D4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5" name="箭號: 向上 14">
              <a:extLst>
                <a:ext uri="{FF2B5EF4-FFF2-40B4-BE49-F238E27FC236}">
                  <a16:creationId xmlns:a16="http://schemas.microsoft.com/office/drawing/2014/main" id="{0118FBB0-97E1-0029-780F-FEA6D0DE2322}"/>
                </a:ext>
              </a:extLst>
            </p:cNvPr>
            <p:cNvSpPr/>
            <p:nvPr/>
          </p:nvSpPr>
          <p:spPr>
            <a:xfrm rot="2715119">
              <a:off x="6522534" y="2922429"/>
              <a:ext cx="1005925" cy="1617560"/>
            </a:xfrm>
            <a:prstGeom prst="upArrow">
              <a:avLst/>
            </a:prstGeom>
            <a:solidFill>
              <a:srgbClr val="96D4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cs typeface="Arial" panose="020B0604020202020204" pitchFamily="34" charset="0"/>
              </a:endParaRPr>
            </a:p>
          </p:txBody>
        </p:sp>
      </p:grpSp>
      <p:sp>
        <p:nvSpPr>
          <p:cNvPr id="58" name="文字方塊 57">
            <a:extLst>
              <a:ext uri="{FF2B5EF4-FFF2-40B4-BE49-F238E27FC236}">
                <a16:creationId xmlns:a16="http://schemas.microsoft.com/office/drawing/2014/main" id="{942E90C2-6BE9-E56F-C10D-E211FB8FE12D}"/>
              </a:ext>
            </a:extLst>
          </p:cNvPr>
          <p:cNvSpPr txBox="1"/>
          <p:nvPr/>
        </p:nvSpPr>
        <p:spPr>
          <a:xfrm>
            <a:off x="6711709" y="3961311"/>
            <a:ext cx="3199312" cy="2116541"/>
          </a:xfrm>
          <a:prstGeom prst="rect">
            <a:avLst/>
          </a:prstGeom>
          <a:noFill/>
        </p:spPr>
        <p:txBody>
          <a:bodyPr wrap="square">
            <a:spAutoFit/>
          </a:bodyPr>
          <a:lstStyle/>
          <a:p>
            <a:pPr>
              <a:lnSpc>
                <a:spcPts val="2000"/>
              </a:lnSpc>
            </a:pPr>
            <a:r>
              <a:rPr lang="zh-TW" altLang="en-US" sz="1400" b="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中美矽晶的角色與責任：</a:t>
            </a:r>
            <a:endParaRPr lang="en-US" altLang="zh-TW" sz="1400" b="1">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a:p>
            <a:pPr marL="171450" lvl="0" indent="-171450">
              <a:lnSpc>
                <a:spcPts val="2000"/>
              </a:lnSpc>
              <a:buFont typeface="Arial" panose="020B0604020202020204" pitchFamily="34" charset="0"/>
              <a:buChar char="•"/>
            </a:pPr>
            <a:r>
              <a:rPr lang="zh-TW" altLang="en-US"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統籌集團整體發展方向</a:t>
            </a:r>
            <a:endParaRPr lang="en-US" altLang="zh-TW"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a:p>
            <a:pPr marL="171450" lvl="0" indent="-171450">
              <a:lnSpc>
                <a:spcPts val="2000"/>
              </a:lnSpc>
              <a:buFont typeface="Arial" panose="020B0604020202020204" pitchFamily="34" charset="0"/>
              <a:buChar char="•"/>
            </a:pPr>
            <a:r>
              <a:rPr lang="zh-TW" altLang="en-US"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提升運營效率與資源配置</a:t>
            </a:r>
            <a:endParaRPr lang="en-US" altLang="zh-TW"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a:p>
            <a:pPr marL="171450" lvl="0" indent="-171450">
              <a:lnSpc>
                <a:spcPts val="2000"/>
              </a:lnSpc>
              <a:buFont typeface="Arial" panose="020B0604020202020204" pitchFamily="34" charset="0"/>
              <a:buChar char="•"/>
            </a:pPr>
            <a:r>
              <a:rPr lang="zh-TW" altLang="en-US"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推動集團進行國際布局</a:t>
            </a:r>
            <a:endParaRPr lang="en-US" altLang="zh-TW"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a:p>
            <a:pPr marL="171450" lvl="0" indent="-171450">
              <a:lnSpc>
                <a:spcPts val="2000"/>
              </a:lnSpc>
              <a:buFont typeface="Arial" panose="020B0604020202020204" pitchFamily="34" charset="0"/>
              <a:buChar char="•"/>
            </a:pPr>
            <a:r>
              <a:rPr lang="zh-TW" altLang="en-US"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加速綠能轉型與永續布局</a:t>
            </a:r>
            <a:endParaRPr lang="en-US" altLang="zh-TW"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a:p>
            <a:pPr marL="171450" lvl="0" indent="-171450">
              <a:lnSpc>
                <a:spcPts val="2000"/>
              </a:lnSpc>
              <a:buFont typeface="Arial" panose="020B0604020202020204" pitchFamily="34" charset="0"/>
              <a:buChar char="•"/>
            </a:pPr>
            <a:r>
              <a:rPr lang="zh-TW" altLang="en-US"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主導策略性投資與合作夥伴建立</a:t>
            </a:r>
            <a:endParaRPr lang="en-US" altLang="zh-TW"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a:p>
            <a:pPr marL="171450" lvl="0" indent="-171450">
              <a:lnSpc>
                <a:spcPts val="2000"/>
              </a:lnSpc>
              <a:buFont typeface="Arial" panose="020B0604020202020204" pitchFamily="34" charset="0"/>
              <a:buChar char="•"/>
            </a:pPr>
            <a:r>
              <a:rPr lang="zh-TW" altLang="en-US"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促進技術交流與集團人才共育</a:t>
            </a:r>
            <a:endParaRPr lang="en-US" altLang="zh-TW"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a:p>
            <a:pPr marL="171450" lvl="0" indent="-171450">
              <a:lnSpc>
                <a:spcPts val="2000"/>
              </a:lnSpc>
              <a:buFont typeface="Arial" panose="020B0604020202020204" pitchFamily="34" charset="0"/>
              <a:buChar char="•"/>
            </a:pPr>
            <a:r>
              <a:rPr lang="zh-TW" altLang="en-US"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打造快速回應市場變化的靈活供應鍵</a:t>
            </a:r>
          </a:p>
        </p:txBody>
      </p:sp>
      <p:grpSp>
        <p:nvGrpSpPr>
          <p:cNvPr id="55" name="群組 54">
            <a:extLst>
              <a:ext uri="{FF2B5EF4-FFF2-40B4-BE49-F238E27FC236}">
                <a16:creationId xmlns:a16="http://schemas.microsoft.com/office/drawing/2014/main" id="{A5340904-BEF0-9684-0AA9-B160A73F3D90}"/>
              </a:ext>
            </a:extLst>
          </p:cNvPr>
          <p:cNvGrpSpPr/>
          <p:nvPr/>
        </p:nvGrpSpPr>
        <p:grpSpPr>
          <a:xfrm>
            <a:off x="4471436" y="1089983"/>
            <a:ext cx="1395891" cy="1395891"/>
            <a:chOff x="7598601" y="1201650"/>
            <a:chExt cx="1395891" cy="1395891"/>
          </a:xfrm>
        </p:grpSpPr>
        <p:sp>
          <p:nvSpPr>
            <p:cNvPr id="27" name="橢圓 26">
              <a:extLst>
                <a:ext uri="{FF2B5EF4-FFF2-40B4-BE49-F238E27FC236}">
                  <a16:creationId xmlns:a16="http://schemas.microsoft.com/office/drawing/2014/main" id="{A6B17ADD-1154-8132-6ACA-B802B722E436}"/>
                </a:ext>
              </a:extLst>
            </p:cNvPr>
            <p:cNvSpPr/>
            <p:nvPr/>
          </p:nvSpPr>
          <p:spPr>
            <a:xfrm>
              <a:off x="7598601" y="1201650"/>
              <a:ext cx="1395891" cy="1395891"/>
            </a:xfrm>
            <a:prstGeom prst="ellipse">
              <a:avLst/>
            </a:prstGeom>
            <a:solidFill>
              <a:srgbClr val="3AA3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8" name="文字方塊 27">
              <a:extLst>
                <a:ext uri="{FF2B5EF4-FFF2-40B4-BE49-F238E27FC236}">
                  <a16:creationId xmlns:a16="http://schemas.microsoft.com/office/drawing/2014/main" id="{AB685D75-FC4D-1951-99D2-0625F4048CD8}"/>
                </a:ext>
              </a:extLst>
            </p:cNvPr>
            <p:cNvSpPr txBox="1"/>
            <p:nvPr/>
          </p:nvSpPr>
          <p:spPr>
            <a:xfrm>
              <a:off x="7722189" y="1735548"/>
              <a:ext cx="1143900" cy="276999"/>
            </a:xfrm>
            <a:prstGeom prst="rect">
              <a:avLst/>
            </a:prstGeom>
            <a:noFill/>
          </p:spPr>
          <p:txBody>
            <a:bodyPr wrap="square">
              <a:spAutoFit/>
            </a:bodyPr>
            <a:lstStyle/>
            <a:p>
              <a:pPr lvl="0" algn="ctr"/>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再生能源領域</a:t>
              </a:r>
            </a:p>
          </p:txBody>
        </p:sp>
      </p:grpSp>
      <p:pic>
        <p:nvPicPr>
          <p:cNvPr id="49" name="圖片 48">
            <a:extLst>
              <a:ext uri="{FF2B5EF4-FFF2-40B4-BE49-F238E27FC236}">
                <a16:creationId xmlns:a16="http://schemas.microsoft.com/office/drawing/2014/main" id="{99780BFC-4E74-49CE-BE00-B96F9E670778}"/>
              </a:ext>
            </a:extLst>
          </p:cNvPr>
          <p:cNvPicPr>
            <a:picLocks noChangeAspect="1"/>
          </p:cNvPicPr>
          <p:nvPr/>
        </p:nvPicPr>
        <p:blipFill>
          <a:blip r:embed="rId4"/>
          <a:stretch>
            <a:fillRect/>
          </a:stretch>
        </p:blipFill>
        <p:spPr>
          <a:xfrm rot="18900000">
            <a:off x="6726257" y="932568"/>
            <a:ext cx="2914311" cy="2914311"/>
          </a:xfrm>
          <a:prstGeom prst="rect">
            <a:avLst/>
          </a:prstGeom>
        </p:spPr>
      </p:pic>
      <p:sp>
        <p:nvSpPr>
          <p:cNvPr id="64" name="投影片編號版面配置區 6">
            <a:extLst>
              <a:ext uri="{FF2B5EF4-FFF2-40B4-BE49-F238E27FC236}">
                <a16:creationId xmlns:a16="http://schemas.microsoft.com/office/drawing/2014/main" id="{6E08A939-2CE0-93BD-E589-C797A3630FD0}"/>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pPr/>
              <a:t>16</a:t>
            </a:fld>
            <a:endParaRPr kumimoji="1" lang="zh-TW" altLang="en-US" sz="120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21" name="群組 20">
            <a:extLst>
              <a:ext uri="{FF2B5EF4-FFF2-40B4-BE49-F238E27FC236}">
                <a16:creationId xmlns:a16="http://schemas.microsoft.com/office/drawing/2014/main" id="{FDD5C28D-6375-7B6E-BD3A-C4ADD66DAF5B}"/>
              </a:ext>
            </a:extLst>
          </p:cNvPr>
          <p:cNvGrpSpPr/>
          <p:nvPr/>
        </p:nvGrpSpPr>
        <p:grpSpPr>
          <a:xfrm>
            <a:off x="33988" y="4902165"/>
            <a:ext cx="1774894" cy="975127"/>
            <a:chOff x="3782033" y="4257361"/>
            <a:chExt cx="1774894" cy="975127"/>
          </a:xfrm>
        </p:grpSpPr>
        <p:pic>
          <p:nvPicPr>
            <p:cNvPr id="29" name="Picture 4" descr="2035 E-Mobility Taiwan-Exhibitor Info.-ACTRON TECHNOLOGY CORPORATION">
              <a:extLst>
                <a:ext uri="{FF2B5EF4-FFF2-40B4-BE49-F238E27FC236}">
                  <a16:creationId xmlns:a16="http://schemas.microsoft.com/office/drawing/2014/main" id="{D18C39E9-7B51-4064-2F40-054FA455E32E}"/>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372173" y="4257361"/>
              <a:ext cx="642926" cy="567288"/>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a:extLst>
                <a:ext uri="{FF2B5EF4-FFF2-40B4-BE49-F238E27FC236}">
                  <a16:creationId xmlns:a16="http://schemas.microsoft.com/office/drawing/2014/main" id="{9181F68F-9E1C-53F5-FACF-E9439881BB8E}"/>
                </a:ext>
              </a:extLst>
            </p:cNvPr>
            <p:cNvSpPr txBox="1"/>
            <p:nvPr/>
          </p:nvSpPr>
          <p:spPr>
            <a:xfrm>
              <a:off x="3782033" y="4832378"/>
              <a:ext cx="1774894" cy="400110"/>
            </a:xfrm>
            <a:prstGeom prst="rect">
              <a:avLst/>
            </a:prstGeom>
            <a:noFill/>
          </p:spPr>
          <p:txBody>
            <a:bodyPr wrap="square" rtlCol="0">
              <a:spAutoFit/>
            </a:bodyPr>
            <a:lstStyle/>
            <a:p>
              <a:pPr algn="ctr"/>
              <a:r>
                <a:rPr lang="zh-TW" altLang="en-US" sz="100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rPr>
                <a:t>朋程科技</a:t>
              </a:r>
              <a:endParaRPr lang="en-US" altLang="zh-TW" sz="100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endParaRPr>
            </a:p>
            <a:p>
              <a:pPr algn="ctr"/>
              <a:r>
                <a:rPr lang="en-US" altLang="zh-TW" sz="1000" b="1">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rPr>
                <a:t>(8255:TT)</a:t>
              </a:r>
              <a:endParaRPr lang="zh-TW" altLang="en-US" sz="1100" b="1">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endParaRPr>
            </a:p>
          </p:txBody>
        </p:sp>
      </p:grpSp>
      <p:grpSp>
        <p:nvGrpSpPr>
          <p:cNvPr id="23" name="群組 22">
            <a:extLst>
              <a:ext uri="{FF2B5EF4-FFF2-40B4-BE49-F238E27FC236}">
                <a16:creationId xmlns:a16="http://schemas.microsoft.com/office/drawing/2014/main" id="{0B606B01-A8CE-C343-7752-B371D918332F}"/>
              </a:ext>
            </a:extLst>
          </p:cNvPr>
          <p:cNvGrpSpPr/>
          <p:nvPr/>
        </p:nvGrpSpPr>
        <p:grpSpPr>
          <a:xfrm>
            <a:off x="1972611" y="3245104"/>
            <a:ext cx="898334" cy="1074411"/>
            <a:chOff x="7402012" y="3898333"/>
            <a:chExt cx="898334" cy="1074411"/>
          </a:xfrm>
        </p:grpSpPr>
        <p:pic>
          <p:nvPicPr>
            <p:cNvPr id="30" name="Picture 2" descr="GlobalWafers Co. (6488) Investor Relations Material">
              <a:extLst>
                <a:ext uri="{FF2B5EF4-FFF2-40B4-BE49-F238E27FC236}">
                  <a16:creationId xmlns:a16="http://schemas.microsoft.com/office/drawing/2014/main" id="{7ECC4E6B-7C16-6C8A-2CC5-91A009ED81D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402012" y="3898333"/>
              <a:ext cx="898334" cy="898334"/>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19550550-50C6-8F09-38D9-F78DE4C1DA50}"/>
                </a:ext>
              </a:extLst>
            </p:cNvPr>
            <p:cNvSpPr txBox="1"/>
            <p:nvPr/>
          </p:nvSpPr>
          <p:spPr>
            <a:xfrm>
              <a:off x="7487311" y="4572634"/>
              <a:ext cx="764953" cy="400110"/>
            </a:xfrm>
            <a:prstGeom prst="rect">
              <a:avLst/>
            </a:prstGeom>
            <a:noFill/>
          </p:spPr>
          <p:txBody>
            <a:bodyPr wrap="none" rtlCol="0">
              <a:spAutoFit/>
            </a:bodyPr>
            <a:lstStyle/>
            <a:p>
              <a:pPr algn="ctr"/>
              <a:r>
                <a:rPr lang="zh-TW" altLang="en-US" sz="100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rPr>
                <a:t>環球晶圓</a:t>
              </a:r>
              <a:endParaRPr lang="en-US" altLang="zh-TW" sz="100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endParaRPr>
            </a:p>
            <a:p>
              <a:pPr algn="ctr"/>
              <a:r>
                <a:rPr lang="en-US" altLang="zh-TW" sz="1000" b="1">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rPr>
                <a:t>(6488:TT)</a:t>
              </a:r>
              <a:endParaRPr lang="zh-TW" altLang="en-US" sz="1000" b="1">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endParaRPr>
            </a:p>
          </p:txBody>
        </p:sp>
      </p:grpSp>
      <p:grpSp>
        <p:nvGrpSpPr>
          <p:cNvPr id="35" name="群組 34">
            <a:extLst>
              <a:ext uri="{FF2B5EF4-FFF2-40B4-BE49-F238E27FC236}">
                <a16:creationId xmlns:a16="http://schemas.microsoft.com/office/drawing/2014/main" id="{D80306FB-EC7F-6AD2-BC2A-7BF8E6E5A2C3}"/>
              </a:ext>
            </a:extLst>
          </p:cNvPr>
          <p:cNvGrpSpPr/>
          <p:nvPr/>
        </p:nvGrpSpPr>
        <p:grpSpPr>
          <a:xfrm>
            <a:off x="2082327" y="4432987"/>
            <a:ext cx="764953" cy="949590"/>
            <a:chOff x="6285015" y="5122178"/>
            <a:chExt cx="764953" cy="949590"/>
          </a:xfrm>
        </p:grpSpPr>
        <p:sp>
          <p:nvSpPr>
            <p:cNvPr id="31" name="object 20">
              <a:extLst>
                <a:ext uri="{FF2B5EF4-FFF2-40B4-BE49-F238E27FC236}">
                  <a16:creationId xmlns:a16="http://schemas.microsoft.com/office/drawing/2014/main" id="{B8F3EEAB-F0EB-07F2-9AF3-2BE0EBC88CB0}"/>
                </a:ext>
              </a:extLst>
            </p:cNvPr>
            <p:cNvSpPr>
              <a:spLocks noChangeAspect="1"/>
            </p:cNvSpPr>
            <p:nvPr/>
          </p:nvSpPr>
          <p:spPr>
            <a:xfrm>
              <a:off x="6331370" y="5122178"/>
              <a:ext cx="658056" cy="599957"/>
            </a:xfrm>
            <a:prstGeom prst="rect">
              <a:avLst/>
            </a:prstGeom>
            <a:blipFill>
              <a:blip r:embed="rId7" cstate="print"/>
              <a:srcRect/>
              <a:stretch>
                <a:fillRect l="-5133" t="-7593" r="-5133" b="-7593"/>
              </a:stretch>
            </a:blipFill>
          </p:spPr>
          <p:txBody>
            <a:bodyPr wrap="square" lIns="0" tIns="0" rIns="0" bIns="0" rtlCol="0"/>
            <a:lstStyle/>
            <a:p>
              <a:endParaRPr>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1" name="文字方塊 10">
              <a:extLst>
                <a:ext uri="{FF2B5EF4-FFF2-40B4-BE49-F238E27FC236}">
                  <a16:creationId xmlns:a16="http://schemas.microsoft.com/office/drawing/2014/main" id="{79803DA1-7FD4-4CB5-1ADD-8305656DCC4A}"/>
                </a:ext>
              </a:extLst>
            </p:cNvPr>
            <p:cNvSpPr txBox="1"/>
            <p:nvPr/>
          </p:nvSpPr>
          <p:spPr>
            <a:xfrm>
              <a:off x="6285015" y="5663964"/>
              <a:ext cx="764953" cy="407804"/>
            </a:xfrm>
            <a:prstGeom prst="rect">
              <a:avLst/>
            </a:prstGeom>
            <a:noFill/>
          </p:spPr>
          <p:txBody>
            <a:bodyPr wrap="none" rtlCol="0">
              <a:spAutoFit/>
            </a:bodyPr>
            <a:lstStyle/>
            <a:p>
              <a:pPr algn="ctr"/>
              <a:r>
                <a:rPr lang="zh-TW" altLang="en-US" sz="105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rPr>
                <a:t>宏捷科技</a:t>
              </a:r>
              <a:endParaRPr lang="en-US" altLang="zh-TW" sz="105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endParaRPr>
            </a:p>
            <a:p>
              <a:pPr algn="ctr"/>
              <a:r>
                <a:rPr lang="en-US" altLang="zh-TW" sz="1000" b="1">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rPr>
                <a:t>(8086:TT)</a:t>
              </a:r>
              <a:endParaRPr lang="zh-TW" altLang="en-US" sz="1000" b="1">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endParaRPr>
            </a:p>
          </p:txBody>
        </p:sp>
      </p:grpSp>
      <p:grpSp>
        <p:nvGrpSpPr>
          <p:cNvPr id="25" name="群組 24">
            <a:extLst>
              <a:ext uri="{FF2B5EF4-FFF2-40B4-BE49-F238E27FC236}">
                <a16:creationId xmlns:a16="http://schemas.microsoft.com/office/drawing/2014/main" id="{EF3C764D-DA6D-846F-EF9E-74B2AEC3B4BA}"/>
              </a:ext>
            </a:extLst>
          </p:cNvPr>
          <p:cNvGrpSpPr/>
          <p:nvPr/>
        </p:nvGrpSpPr>
        <p:grpSpPr>
          <a:xfrm>
            <a:off x="2603052" y="4300635"/>
            <a:ext cx="1963242" cy="666684"/>
            <a:chOff x="7383307" y="5194694"/>
            <a:chExt cx="1963242" cy="666684"/>
          </a:xfrm>
        </p:grpSpPr>
        <p:pic>
          <p:nvPicPr>
            <p:cNvPr id="32" name="圖片 31" descr="一張含有 文字, 字型, 標誌, 圖形 的圖片&#10;&#10;AI 產生的內容可能不正確。">
              <a:extLst>
                <a:ext uri="{FF2B5EF4-FFF2-40B4-BE49-F238E27FC236}">
                  <a16:creationId xmlns:a16="http://schemas.microsoft.com/office/drawing/2014/main" id="{A4B1AD82-B94F-A007-C844-2F15FA517F3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143" b="62143" l="855" r="96581">
                          <a14:foregroundMark x1="34188" y1="4286" x2="34188" y2="4286"/>
                          <a14:foregroundMark x1="32479" y1="62857" x2="32479" y2="62857"/>
                          <a14:foregroundMark x1="15812" y1="55000" x2="15812" y2="55000"/>
                          <a14:foregroundMark x1="8974" y1="46429" x2="8974" y2="46429"/>
                          <a14:foregroundMark x1="8547" y1="27857" x2="8547" y2="27857"/>
                          <a14:foregroundMark x1="8974" y1="25000" x2="8974" y2="25000"/>
                          <a14:foregroundMark x1="8974" y1="25000" x2="8974" y2="25000"/>
                          <a14:foregroundMark x1="10256" y1="21429" x2="10256" y2="21429"/>
                          <a14:foregroundMark x1="10256" y1="7857" x2="10256" y2="7857"/>
                          <a14:foregroundMark x1="10256" y1="7857" x2="10256" y2="7857"/>
                          <a14:foregroundMark x1="9829" y1="7857" x2="9829" y2="7857"/>
                          <a14:foregroundMark x1="7692" y1="10000" x2="7692" y2="10000"/>
                          <a14:foregroundMark x1="1709" y1="8571" x2="18376" y2="10714"/>
                          <a14:foregroundMark x1="10256" y1="10714" x2="5983" y2="50714"/>
                          <a14:foregroundMark x1="21551" y1="59966" x2="25214" y2="62143"/>
                          <a14:foregroundMark x1="5983" y1="50714" x2="20287" y2="59215"/>
                          <a14:foregroundMark x1="21795" y1="63571" x2="17521" y2="62143"/>
                          <a14:foregroundMark x1="48676" y1="35729" x2="50000" y2="33571"/>
                          <a14:foregroundMark x1="32906" y1="61429" x2="37893" y2="53302"/>
                          <a14:foregroundMark x1="50000" y1="33571" x2="37179" y2="2857"/>
                          <a14:foregroundMark x1="22650" y1="7857" x2="14530" y2="8571"/>
                          <a14:foregroundMark x1="25214" y1="5714" x2="23077" y2="15714"/>
                          <a14:foregroundMark x1="26068" y1="2857" x2="26068" y2="2857"/>
                          <a14:foregroundMark x1="24626" y1="53757" x2="24247" y2="54338"/>
                          <a14:foregroundMark x1="25214" y1="52857" x2="24837" y2="53434"/>
                          <a14:foregroundMark x1="34188" y1="3571" x2="44017" y2="37143"/>
                          <a14:foregroundMark x1="44017" y1="37143" x2="35897" y2="3571"/>
                          <a14:foregroundMark x1="35897" y1="3571" x2="34615" y2="3571"/>
                          <a14:foregroundMark x1="38034" y1="12143" x2="38034" y2="12143"/>
                          <a14:foregroundMark x1="80345" y1="12498" x2="78632" y2="8571"/>
                          <a14:foregroundMark x1="93590" y1="42857" x2="88990" y2="32312"/>
                          <a14:foregroundMark x1="64842" y1="36744" x2="63248" y2="40000"/>
                          <a14:foregroundMark x1="78632" y1="8571" x2="76065" y2="13816"/>
                          <a14:foregroundMark x1="76508" y1="50638" x2="84615" y2="57143"/>
                          <a14:foregroundMark x1="63248" y1="40000" x2="65091" y2="41479"/>
                          <a14:foregroundMark x1="88935" y1="44984" x2="92389" y2="35261"/>
                          <a14:foregroundMark x1="84615" y1="57143" x2="87954" y2="47743"/>
                          <a14:foregroundMark x1="90527" y1="33646" x2="93919" y2="48847"/>
                          <a14:foregroundMark x1="84615" y1="7143" x2="87181" y2="18644"/>
                          <a14:foregroundMark x1="94017" y1="49286" x2="93162" y2="59286"/>
                          <a14:foregroundMark x1="86752" y1="60000" x2="67521" y2="58571"/>
                          <a14:foregroundMark x1="64260" y1="25722" x2="63248" y2="38571"/>
                          <a14:foregroundMark x1="65385" y1="11429" x2="64461" y2="23159"/>
                          <a14:foregroundMark x1="92203" y1="20002" x2="93590" y2="21429"/>
                          <a14:foregroundMark x1="82479" y1="10000" x2="88722" y2="16422"/>
                          <a14:foregroundMark x1="94017" y1="10714" x2="96581" y2="33571"/>
                          <a14:backgroundMark x1="72222" y1="21429" x2="72222" y2="21429"/>
                          <a14:backgroundMark x1="72650" y1="22143" x2="71795" y2="25714"/>
                          <a14:backgroundMark x1="73504" y1="21429" x2="73504" y2="21429"/>
                          <a14:backgroundMark x1="73504" y1="20714" x2="73504" y2="20714"/>
                          <a14:backgroundMark x1="73504" y1="20000" x2="73504" y2="20000"/>
                          <a14:backgroundMark x1="82906" y1="22143" x2="82906" y2="22143"/>
                          <a14:backgroundMark x1="85470" y1="22857" x2="85470" y2="22857"/>
                          <a14:backgroundMark x1="86325" y1="22857" x2="86325" y2="22857"/>
                          <a14:backgroundMark x1="83761" y1="23571" x2="86752" y2="27857"/>
                          <a14:backgroundMark x1="73504" y1="47143" x2="71795" y2="45000"/>
                          <a14:backgroundMark x1="75641" y1="47857" x2="70940" y2="45000"/>
                          <a14:backgroundMark x1="88034" y1="44286" x2="87179" y2="47143"/>
                          <a14:backgroundMark x1="88034" y1="25000" x2="86325" y2="30000"/>
                          <a14:backgroundMark x1="87607" y1="21429" x2="71368" y2="26429"/>
                          <a14:backgroundMark x1="86752" y1="20000" x2="87179" y2="20714"/>
                          <a14:backgroundMark x1="71368" y1="22143" x2="72650" y2="46429"/>
                          <a14:backgroundMark x1="86752" y1="19286" x2="87179" y2="20000"/>
                          <a14:backgroundMark x1="73077" y1="47857" x2="71368" y2="46429"/>
                          <a14:backgroundMark x1="42735" y1="47857" x2="42735" y2="47857"/>
                          <a14:backgroundMark x1="41026" y1="48571" x2="41026" y2="48571"/>
                          <a14:backgroundMark x1="39744" y1="49286" x2="39744" y2="49286"/>
                          <a14:backgroundMark x1="39316" y1="50714" x2="39316" y2="50714"/>
                          <a14:backgroundMark x1="38462" y1="50714" x2="38462" y2="50714"/>
                          <a14:backgroundMark x1="42735" y1="46429" x2="41880" y2="45000"/>
                          <a14:backgroundMark x1="40598" y1="45714" x2="39316" y2="48571"/>
                          <a14:backgroundMark x1="42735" y1="42857" x2="37179" y2="46429"/>
                          <a14:backgroundMark x1="26068" y1="51429" x2="26068" y2="51429"/>
                          <a14:backgroundMark x1="42735" y1="42857" x2="43590" y2="44286"/>
                          <a14:backgroundMark x1="40598" y1="51429" x2="38889" y2="51429"/>
                          <a14:backgroundMark x1="39744" y1="51429" x2="37179" y2="51429"/>
                          <a14:backgroundMark x1="24359" y1="50714" x2="25641" y2="51429"/>
                          <a14:backgroundMark x1="26496" y1="63571" x2="26496" y2="62143"/>
                        </a14:backgroundRemoval>
                      </a14:imgEffect>
                    </a14:imgLayer>
                  </a14:imgProps>
                </a:ext>
                <a:ext uri="{28A0092B-C50C-407E-A947-70E740481C1C}">
                  <a14:useLocalDpi xmlns:a14="http://schemas.microsoft.com/office/drawing/2010/main" val="0"/>
                </a:ext>
              </a:extLst>
            </a:blip>
            <a:srcRect b="30925"/>
            <a:stretch/>
          </p:blipFill>
          <p:spPr>
            <a:xfrm>
              <a:off x="8041966" y="5194694"/>
              <a:ext cx="651786" cy="269362"/>
            </a:xfrm>
            <a:prstGeom prst="rect">
              <a:avLst/>
            </a:prstGeom>
          </p:spPr>
        </p:pic>
        <p:sp>
          <p:nvSpPr>
            <p:cNvPr id="17" name="文字方塊 16">
              <a:extLst>
                <a:ext uri="{FF2B5EF4-FFF2-40B4-BE49-F238E27FC236}">
                  <a16:creationId xmlns:a16="http://schemas.microsoft.com/office/drawing/2014/main" id="{A5A34A78-D7FF-6FAF-27D7-6C5EE39267CE}"/>
                </a:ext>
              </a:extLst>
            </p:cNvPr>
            <p:cNvSpPr txBox="1"/>
            <p:nvPr/>
          </p:nvSpPr>
          <p:spPr>
            <a:xfrm>
              <a:off x="7383307" y="5461268"/>
              <a:ext cx="1963242" cy="400110"/>
            </a:xfrm>
            <a:prstGeom prst="rect">
              <a:avLst/>
            </a:prstGeom>
            <a:noFill/>
          </p:spPr>
          <p:txBody>
            <a:bodyPr wrap="square" rtlCol="0">
              <a:spAutoFit/>
            </a:bodyPr>
            <a:lstStyle/>
            <a:p>
              <a:pPr algn="ctr"/>
              <a:r>
                <a:rPr lang="zh-TW" altLang="en-US" sz="100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rPr>
                <a:t>台灣特品化學</a:t>
              </a:r>
              <a:endParaRPr lang="en-US" altLang="zh-TW" sz="100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endParaRPr>
            </a:p>
            <a:p>
              <a:pPr algn="ctr"/>
              <a:r>
                <a:rPr lang="en-US" altLang="zh-TW" sz="1000" b="1">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rPr>
                <a:t>(4772:TT)</a:t>
              </a:r>
              <a:endParaRPr lang="zh-TW" altLang="en-US" sz="1000" b="1">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endParaRPr>
            </a:p>
          </p:txBody>
        </p:sp>
      </p:grpSp>
      <p:grpSp>
        <p:nvGrpSpPr>
          <p:cNvPr id="46" name="群組 45">
            <a:extLst>
              <a:ext uri="{FF2B5EF4-FFF2-40B4-BE49-F238E27FC236}">
                <a16:creationId xmlns:a16="http://schemas.microsoft.com/office/drawing/2014/main" id="{950B01F3-0E0E-D50A-4855-4A3A0BA10F8E}"/>
              </a:ext>
            </a:extLst>
          </p:cNvPr>
          <p:cNvGrpSpPr/>
          <p:nvPr/>
        </p:nvGrpSpPr>
        <p:grpSpPr>
          <a:xfrm>
            <a:off x="4064093" y="3498321"/>
            <a:ext cx="1453352" cy="747117"/>
            <a:chOff x="6517603" y="6626979"/>
            <a:chExt cx="1453352" cy="747117"/>
          </a:xfrm>
        </p:grpSpPr>
        <p:pic>
          <p:nvPicPr>
            <p:cNvPr id="38" name="圖片 37" descr="一張含有 文字, 字型, 圖形, 標誌 的圖片&#10;&#10;AI 產生的內容可能不正確。">
              <a:extLst>
                <a:ext uri="{FF2B5EF4-FFF2-40B4-BE49-F238E27FC236}">
                  <a16:creationId xmlns:a16="http://schemas.microsoft.com/office/drawing/2014/main" id="{983383BD-788B-F56F-3B17-6B64A58138FC}"/>
                </a:ext>
              </a:extLst>
            </p:cNvPr>
            <p:cNvPicPr>
              <a:picLocks noChangeAspect="1"/>
            </p:cNvPicPr>
            <p:nvPr/>
          </p:nvPicPr>
          <p:blipFill>
            <a:blip r:embed="rId10">
              <a:extLst>
                <a:ext uri="{28A0092B-C50C-407E-A947-70E740481C1C}">
                  <a14:useLocalDpi xmlns:a14="http://schemas.microsoft.com/office/drawing/2010/main" val="0"/>
                </a:ext>
              </a:extLst>
            </a:blip>
            <a:srcRect r="79707"/>
            <a:stretch/>
          </p:blipFill>
          <p:spPr>
            <a:xfrm>
              <a:off x="6996077" y="6626979"/>
              <a:ext cx="470709" cy="472320"/>
            </a:xfrm>
            <a:prstGeom prst="ellipse">
              <a:avLst/>
            </a:prstGeom>
          </p:spPr>
        </p:pic>
        <p:sp>
          <p:nvSpPr>
            <p:cNvPr id="18" name="文字方塊 17">
              <a:extLst>
                <a:ext uri="{FF2B5EF4-FFF2-40B4-BE49-F238E27FC236}">
                  <a16:creationId xmlns:a16="http://schemas.microsoft.com/office/drawing/2014/main" id="{08982802-CB77-A165-249E-F8FDEC5FFE51}"/>
                </a:ext>
              </a:extLst>
            </p:cNvPr>
            <p:cNvSpPr txBox="1"/>
            <p:nvPr/>
          </p:nvSpPr>
          <p:spPr>
            <a:xfrm>
              <a:off x="6517603" y="7127875"/>
              <a:ext cx="1453352" cy="246221"/>
            </a:xfrm>
            <a:prstGeom prst="rect">
              <a:avLst/>
            </a:prstGeom>
            <a:noFill/>
          </p:spPr>
          <p:txBody>
            <a:bodyPr wrap="square" rtlCol="0">
              <a:spAutoFit/>
            </a:bodyPr>
            <a:lstStyle/>
            <a:p>
              <a:pPr algn="ctr"/>
              <a:r>
                <a:rPr lang="zh-TW" altLang="en-US" sz="1000" b="1">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rPr>
                <a:t>續興</a:t>
              </a:r>
              <a:endParaRPr lang="en-US" altLang="zh-TW" sz="1000" b="1">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endParaRPr>
            </a:p>
          </p:txBody>
        </p:sp>
      </p:grpSp>
      <p:grpSp>
        <p:nvGrpSpPr>
          <p:cNvPr id="47" name="群組 46">
            <a:extLst>
              <a:ext uri="{FF2B5EF4-FFF2-40B4-BE49-F238E27FC236}">
                <a16:creationId xmlns:a16="http://schemas.microsoft.com/office/drawing/2014/main" id="{DE4AC768-0821-D191-BA79-AF0813AAE217}"/>
              </a:ext>
            </a:extLst>
          </p:cNvPr>
          <p:cNvGrpSpPr/>
          <p:nvPr/>
        </p:nvGrpSpPr>
        <p:grpSpPr>
          <a:xfrm>
            <a:off x="4034046" y="2599426"/>
            <a:ext cx="1453352" cy="675323"/>
            <a:chOff x="8451898" y="6931853"/>
            <a:chExt cx="1453352" cy="675323"/>
          </a:xfrm>
        </p:grpSpPr>
        <p:pic>
          <p:nvPicPr>
            <p:cNvPr id="33" name="圖片 32" descr="一張含有 字型, 標誌, 圖形, 符號 的圖片&#10;&#10;AI 產生的內容可能不正確。">
              <a:extLst>
                <a:ext uri="{FF2B5EF4-FFF2-40B4-BE49-F238E27FC236}">
                  <a16:creationId xmlns:a16="http://schemas.microsoft.com/office/drawing/2014/main" id="{EFD37DF7-5B06-81A6-A103-14CE28575BF6}"/>
                </a:ext>
              </a:extLst>
            </p:cNvPr>
            <p:cNvPicPr>
              <a:picLocks noChangeAspect="1"/>
            </p:cNvPicPr>
            <p:nvPr/>
          </p:nvPicPr>
          <p:blipFill>
            <a:blip r:embed="rId11"/>
            <a:srcRect r="60869"/>
            <a:stretch/>
          </p:blipFill>
          <p:spPr>
            <a:xfrm>
              <a:off x="8917533" y="6931853"/>
              <a:ext cx="460670" cy="422029"/>
            </a:xfrm>
            <a:prstGeom prst="rect">
              <a:avLst/>
            </a:prstGeom>
          </p:spPr>
        </p:pic>
        <p:sp>
          <p:nvSpPr>
            <p:cNvPr id="19" name="文字方塊 18">
              <a:extLst>
                <a:ext uri="{FF2B5EF4-FFF2-40B4-BE49-F238E27FC236}">
                  <a16:creationId xmlns:a16="http://schemas.microsoft.com/office/drawing/2014/main" id="{9FBAF058-AB51-F8EB-BE22-1EF113509AF1}"/>
                </a:ext>
              </a:extLst>
            </p:cNvPr>
            <p:cNvSpPr txBox="1"/>
            <p:nvPr/>
          </p:nvSpPr>
          <p:spPr>
            <a:xfrm>
              <a:off x="8451898" y="7360955"/>
              <a:ext cx="1453352" cy="246221"/>
            </a:xfrm>
            <a:prstGeom prst="rect">
              <a:avLst/>
            </a:prstGeom>
            <a:noFill/>
          </p:spPr>
          <p:txBody>
            <a:bodyPr wrap="square" rtlCol="0">
              <a:spAutoFit/>
            </a:bodyPr>
            <a:lstStyle/>
            <a:p>
              <a:pPr algn="ctr"/>
              <a:r>
                <a:rPr lang="zh-TW" altLang="en-US" sz="100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rPr>
                <a:t>艾涅爾電力</a:t>
              </a:r>
              <a:endParaRPr lang="en-US" altLang="zh-TW" sz="100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endParaRPr>
            </a:p>
          </p:txBody>
        </p:sp>
      </p:grpSp>
      <p:grpSp>
        <p:nvGrpSpPr>
          <p:cNvPr id="37" name="群組 36">
            <a:extLst>
              <a:ext uri="{FF2B5EF4-FFF2-40B4-BE49-F238E27FC236}">
                <a16:creationId xmlns:a16="http://schemas.microsoft.com/office/drawing/2014/main" id="{427CB70A-17D2-36F1-43E5-AFCB9EBF6BA8}"/>
              </a:ext>
            </a:extLst>
          </p:cNvPr>
          <p:cNvGrpSpPr/>
          <p:nvPr/>
        </p:nvGrpSpPr>
        <p:grpSpPr>
          <a:xfrm>
            <a:off x="2736419" y="4919248"/>
            <a:ext cx="1765654" cy="575772"/>
            <a:chOff x="7645100" y="5569631"/>
            <a:chExt cx="1765654" cy="575772"/>
          </a:xfrm>
        </p:grpSpPr>
        <p:pic>
          <p:nvPicPr>
            <p:cNvPr id="39" name="圖片 38" descr="一張含有 標誌, 符號, 字型, 圖形 的圖片&#10;&#10;AI 產生的內容可能不正確。">
              <a:extLst>
                <a:ext uri="{FF2B5EF4-FFF2-40B4-BE49-F238E27FC236}">
                  <a16:creationId xmlns:a16="http://schemas.microsoft.com/office/drawing/2014/main" id="{0AE8F64A-08D0-A735-B877-BC4BF8C64746}"/>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814" b="89848" l="3215" r="96108">
                          <a14:foregroundMark x1="28257" y1="50423" x2="28257" y2="50423"/>
                          <a14:foregroundMark x1="6091" y1="47885" x2="6091" y2="47885"/>
                          <a14:foregroundMark x1="4230" y1="46701" x2="4230" y2="46701"/>
                          <a14:foregroundMark x1="3553" y1="46701" x2="3553" y2="46701"/>
                          <a14:foregroundMark x1="3553" y1="46701" x2="3553" y2="46701"/>
                          <a14:foregroundMark x1="57530" y1="53638" x2="57530" y2="53638"/>
                          <a14:foregroundMark x1="58714" y1="53638" x2="58714" y2="53638"/>
                          <a14:foregroundMark x1="87817" y1="40948" x2="87817" y2="40948"/>
                          <a14:foregroundMark x1="96108" y1="36548" x2="96108" y2="36548"/>
                          <a14:foregroundMark x1="96108" y1="36548" x2="96108" y2="36548"/>
                        </a14:backgroundRemoval>
                      </a14:imgEffect>
                    </a14:imgLayer>
                  </a14:imgProps>
                </a:ext>
                <a:ext uri="{28A0092B-C50C-407E-A947-70E740481C1C}">
                  <a14:useLocalDpi xmlns:a14="http://schemas.microsoft.com/office/drawing/2010/main" val="0"/>
                </a:ext>
              </a:extLst>
            </a:blip>
            <a:stretch>
              <a:fillRect/>
            </a:stretch>
          </p:blipFill>
          <p:spPr>
            <a:xfrm>
              <a:off x="8270438" y="5569631"/>
              <a:ext cx="461665" cy="461665"/>
            </a:xfrm>
            <a:prstGeom prst="rect">
              <a:avLst/>
            </a:prstGeom>
          </p:spPr>
        </p:pic>
        <p:sp>
          <p:nvSpPr>
            <p:cNvPr id="20" name="文字方塊 19">
              <a:extLst>
                <a:ext uri="{FF2B5EF4-FFF2-40B4-BE49-F238E27FC236}">
                  <a16:creationId xmlns:a16="http://schemas.microsoft.com/office/drawing/2014/main" id="{7B627B14-B153-752F-9C5D-73B67A40ACFC}"/>
                </a:ext>
              </a:extLst>
            </p:cNvPr>
            <p:cNvSpPr txBox="1"/>
            <p:nvPr/>
          </p:nvSpPr>
          <p:spPr>
            <a:xfrm>
              <a:off x="7645100" y="5899182"/>
              <a:ext cx="1765654" cy="246221"/>
            </a:xfrm>
            <a:prstGeom prst="rect">
              <a:avLst/>
            </a:prstGeom>
            <a:noFill/>
          </p:spPr>
          <p:txBody>
            <a:bodyPr wrap="square" rtlCol="0">
              <a:spAutoFit/>
            </a:bodyPr>
            <a:lstStyle/>
            <a:p>
              <a:pPr algn="ctr"/>
              <a:r>
                <a:rPr lang="zh-TW" altLang="en-US" sz="100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rPr>
                <a:t>弘潔科技</a:t>
              </a:r>
              <a:endParaRPr lang="en-US" altLang="zh-TW" sz="1050" b="1">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endParaRPr>
            </a:p>
          </p:txBody>
        </p:sp>
      </p:grpSp>
      <p:grpSp>
        <p:nvGrpSpPr>
          <p:cNvPr id="60" name="群組 59">
            <a:extLst>
              <a:ext uri="{FF2B5EF4-FFF2-40B4-BE49-F238E27FC236}">
                <a16:creationId xmlns:a16="http://schemas.microsoft.com/office/drawing/2014/main" id="{3A65500D-D6E1-3727-F410-FE283E7DA964}"/>
              </a:ext>
            </a:extLst>
          </p:cNvPr>
          <p:cNvGrpSpPr/>
          <p:nvPr/>
        </p:nvGrpSpPr>
        <p:grpSpPr>
          <a:xfrm>
            <a:off x="4920333" y="2707142"/>
            <a:ext cx="1453352" cy="454682"/>
            <a:chOff x="7726706" y="5452404"/>
            <a:chExt cx="1453352" cy="454682"/>
          </a:xfrm>
        </p:grpSpPr>
        <p:sp>
          <p:nvSpPr>
            <p:cNvPr id="34" name="文字方塊 33">
              <a:extLst>
                <a:ext uri="{FF2B5EF4-FFF2-40B4-BE49-F238E27FC236}">
                  <a16:creationId xmlns:a16="http://schemas.microsoft.com/office/drawing/2014/main" id="{37AEC463-1A32-72B7-B679-816B4B62A00B}"/>
                </a:ext>
              </a:extLst>
            </p:cNvPr>
            <p:cNvSpPr txBox="1"/>
            <p:nvPr/>
          </p:nvSpPr>
          <p:spPr>
            <a:xfrm>
              <a:off x="7941434" y="5452404"/>
              <a:ext cx="1029017" cy="276999"/>
            </a:xfrm>
            <a:prstGeom prst="rect">
              <a:avLst/>
            </a:prstGeom>
            <a:noFill/>
          </p:spPr>
          <p:txBody>
            <a:bodyPr wrap="square">
              <a:spAutoFit/>
            </a:bodyPr>
            <a:lstStyle/>
            <a:p>
              <a:pPr lvl="0" algn="ctr"/>
              <a:r>
                <a:rPr lang="en-US" altLang="zh-TW" sz="1200" b="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SUN</a:t>
              </a:r>
              <a:endParaRPr lang="zh-TW" altLang="en-US" sz="1200" b="1">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42" name="文字方塊 41">
              <a:extLst>
                <a:ext uri="{FF2B5EF4-FFF2-40B4-BE49-F238E27FC236}">
                  <a16:creationId xmlns:a16="http://schemas.microsoft.com/office/drawing/2014/main" id="{3309095C-022D-DDB0-E7A0-16AC969E4992}"/>
                </a:ext>
              </a:extLst>
            </p:cNvPr>
            <p:cNvSpPr txBox="1"/>
            <p:nvPr/>
          </p:nvSpPr>
          <p:spPr>
            <a:xfrm>
              <a:off x="7726706" y="5660865"/>
              <a:ext cx="1453352" cy="246221"/>
            </a:xfrm>
            <a:prstGeom prst="rect">
              <a:avLst/>
            </a:prstGeom>
            <a:noFill/>
          </p:spPr>
          <p:txBody>
            <a:bodyPr wrap="square" rtlCol="0">
              <a:spAutoFit/>
            </a:bodyPr>
            <a:lstStyle/>
            <a:p>
              <a:pPr algn="ctr"/>
              <a:r>
                <a:rPr lang="en-US" altLang="zh-TW" sz="100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100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rPr>
                <a:t>續日</a:t>
              </a:r>
              <a:endParaRPr lang="en-US" altLang="zh-TW" sz="1000" b="1">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endParaRPr>
            </a:p>
          </p:txBody>
        </p:sp>
      </p:grpSp>
      <p:grpSp>
        <p:nvGrpSpPr>
          <p:cNvPr id="61" name="群組 60">
            <a:extLst>
              <a:ext uri="{FF2B5EF4-FFF2-40B4-BE49-F238E27FC236}">
                <a16:creationId xmlns:a16="http://schemas.microsoft.com/office/drawing/2014/main" id="{4BA8CDE2-3A06-D885-A149-E4C2E2DE481E}"/>
              </a:ext>
            </a:extLst>
          </p:cNvPr>
          <p:cNvGrpSpPr/>
          <p:nvPr/>
        </p:nvGrpSpPr>
        <p:grpSpPr>
          <a:xfrm>
            <a:off x="5034336" y="3443186"/>
            <a:ext cx="1346410" cy="447839"/>
            <a:chOff x="6758476" y="6110892"/>
            <a:chExt cx="1346410" cy="447839"/>
          </a:xfrm>
        </p:grpSpPr>
        <p:sp>
          <p:nvSpPr>
            <p:cNvPr id="36" name="文字方塊 35">
              <a:extLst>
                <a:ext uri="{FF2B5EF4-FFF2-40B4-BE49-F238E27FC236}">
                  <a16:creationId xmlns:a16="http://schemas.microsoft.com/office/drawing/2014/main" id="{7E4BC731-A8E8-276B-8960-98510B722911}"/>
                </a:ext>
              </a:extLst>
            </p:cNvPr>
            <p:cNvSpPr txBox="1"/>
            <p:nvPr/>
          </p:nvSpPr>
          <p:spPr>
            <a:xfrm>
              <a:off x="6893522" y="6110892"/>
              <a:ext cx="1029017" cy="276999"/>
            </a:xfrm>
            <a:prstGeom prst="rect">
              <a:avLst/>
            </a:prstGeom>
            <a:noFill/>
          </p:spPr>
          <p:txBody>
            <a:bodyPr wrap="square">
              <a:spAutoFit/>
            </a:bodyPr>
            <a:lstStyle/>
            <a:p>
              <a:pPr lvl="0" algn="ctr"/>
              <a:r>
                <a:rPr lang="en-US" altLang="zh-TW" sz="1200" b="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SGE</a:t>
              </a:r>
              <a:endParaRPr lang="zh-TW" altLang="en-US" sz="1200" b="1">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44" name="文字方塊 43">
              <a:extLst>
                <a:ext uri="{FF2B5EF4-FFF2-40B4-BE49-F238E27FC236}">
                  <a16:creationId xmlns:a16="http://schemas.microsoft.com/office/drawing/2014/main" id="{FC383541-1188-FAC0-7132-AA6868E3A2F5}"/>
                </a:ext>
              </a:extLst>
            </p:cNvPr>
            <p:cNvSpPr txBox="1"/>
            <p:nvPr/>
          </p:nvSpPr>
          <p:spPr>
            <a:xfrm>
              <a:off x="6758476" y="6312510"/>
              <a:ext cx="1346410" cy="246221"/>
            </a:xfrm>
            <a:prstGeom prst="rect">
              <a:avLst/>
            </a:prstGeom>
            <a:noFill/>
          </p:spPr>
          <p:txBody>
            <a:bodyPr wrap="square" rtlCol="0">
              <a:spAutoFit/>
            </a:bodyPr>
            <a:lstStyle/>
            <a:p>
              <a:pPr algn="ctr"/>
              <a:r>
                <a:rPr lang="zh-TW" altLang="en-US" sz="100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rPr>
                <a:t>續升</a:t>
              </a:r>
              <a:r>
                <a:rPr lang="en-US" altLang="zh-TW" sz="1000" b="1" baseline="30000">
                  <a:solidFill>
                    <a:schemeClr val="tx1">
                      <a:lumMod val="50000"/>
                      <a:lumOff val="50000"/>
                    </a:schemeClr>
                  </a:solidFill>
                </a:rPr>
                <a:t>1</a:t>
              </a:r>
              <a:endParaRPr lang="en-US" altLang="zh-TW" sz="1000" b="1">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endParaRPr>
            </a:p>
          </p:txBody>
        </p:sp>
      </p:grpSp>
      <p:grpSp>
        <p:nvGrpSpPr>
          <p:cNvPr id="59" name="群組 58">
            <a:extLst>
              <a:ext uri="{FF2B5EF4-FFF2-40B4-BE49-F238E27FC236}">
                <a16:creationId xmlns:a16="http://schemas.microsoft.com/office/drawing/2014/main" id="{9C3F0DE4-1A16-1215-355B-D271DA28D05A}"/>
              </a:ext>
            </a:extLst>
          </p:cNvPr>
          <p:cNvGrpSpPr/>
          <p:nvPr/>
        </p:nvGrpSpPr>
        <p:grpSpPr>
          <a:xfrm>
            <a:off x="2887723" y="3428321"/>
            <a:ext cx="1453352" cy="779254"/>
            <a:chOff x="7205233" y="5614595"/>
            <a:chExt cx="1453352" cy="779254"/>
          </a:xfrm>
        </p:grpSpPr>
        <p:sp>
          <p:nvSpPr>
            <p:cNvPr id="41" name="文字方塊 40">
              <a:extLst>
                <a:ext uri="{FF2B5EF4-FFF2-40B4-BE49-F238E27FC236}">
                  <a16:creationId xmlns:a16="http://schemas.microsoft.com/office/drawing/2014/main" id="{9E607127-D0C2-B75B-F525-6EA5A90D43C0}"/>
                </a:ext>
              </a:extLst>
            </p:cNvPr>
            <p:cNvSpPr txBox="1"/>
            <p:nvPr/>
          </p:nvSpPr>
          <p:spPr>
            <a:xfrm>
              <a:off x="7205233" y="5993739"/>
              <a:ext cx="1453352" cy="400110"/>
            </a:xfrm>
            <a:prstGeom prst="rect">
              <a:avLst/>
            </a:prstGeom>
            <a:noFill/>
          </p:spPr>
          <p:txBody>
            <a:bodyPr wrap="square" rtlCol="0">
              <a:spAutoFit/>
            </a:bodyPr>
            <a:lstStyle/>
            <a:p>
              <a:pPr algn="ctr"/>
              <a:r>
                <a:rPr lang="zh-TW" altLang="en-US" sz="100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rPr>
                <a:t>茂矽電子</a:t>
              </a:r>
              <a:endParaRPr lang="en-US" altLang="zh-TW" sz="100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endParaRPr>
            </a:p>
            <a:p>
              <a:pPr algn="ctr"/>
              <a:r>
                <a:rPr lang="en-US" altLang="zh-TW" sz="1000" b="1">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rPr>
                <a:t>(2342:TT)</a:t>
              </a:r>
            </a:p>
          </p:txBody>
        </p:sp>
        <p:pic>
          <p:nvPicPr>
            <p:cNvPr id="48" name="圖片 47" descr="一張含有 文字, 字型, 圖形, 白色 的圖片&#10;&#10;AI 產生的內容可能不正確。">
              <a:extLst>
                <a:ext uri="{FF2B5EF4-FFF2-40B4-BE49-F238E27FC236}">
                  <a16:creationId xmlns:a16="http://schemas.microsoft.com/office/drawing/2014/main" id="{5E3CB29F-AECA-5C0F-D26B-0B9D11BE2B59}"/>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4762" b="91270" l="1972" r="20141">
                          <a14:foregroundMark x1="10000" y1="4762" x2="10000" y2="4762"/>
                          <a14:foregroundMark x1="9296" y1="27778" x2="9296" y2="27778"/>
                          <a14:foregroundMark x1="9859" y1="46032" x2="9859" y2="46032"/>
                          <a14:foregroundMark x1="6197" y1="42063" x2="6197" y2="42063"/>
                          <a14:foregroundMark x1="5775" y1="24603" x2="5775" y2="24603"/>
                          <a14:foregroundMark x1="5493" y1="10317" x2="5493" y2="10317"/>
                          <a14:foregroundMark x1="2535" y1="10317" x2="2535" y2="10317"/>
                          <a14:foregroundMark x1="2394" y1="24603" x2="2394" y2="24603"/>
                          <a14:foregroundMark x1="2113" y1="42063" x2="2113" y2="42063"/>
                          <a14:foregroundMark x1="5352" y1="57143" x2="5352" y2="57143"/>
                          <a14:foregroundMark x1="5493" y1="61111" x2="5493" y2="61111"/>
                          <a14:foregroundMark x1="5915" y1="64286" x2="5915" y2="64286"/>
                          <a14:foregroundMark x1="5915" y1="67460" x2="5915" y2="67460"/>
                          <a14:foregroundMark x1="6197" y1="69841" x2="6197" y2="69841"/>
                          <a14:foregroundMark x1="6761" y1="75397" x2="6761" y2="75397"/>
                          <a14:foregroundMark x1="7746" y1="81746" x2="7746" y2="81746"/>
                          <a14:foregroundMark x1="9296" y1="85714" x2="9296" y2="85714"/>
                          <a14:foregroundMark x1="11408" y1="90476" x2="11408" y2="90476"/>
                          <a14:foregroundMark x1="12817" y1="92063" x2="12817" y2="92063"/>
                          <a14:foregroundMark x1="14648" y1="91270" x2="14648" y2="91270"/>
                          <a14:foregroundMark x1="16479" y1="86508" x2="16479" y2="86508"/>
                          <a14:foregroundMark x1="18873" y1="69841" x2="18873" y2="69841"/>
                          <a14:foregroundMark x1="19437" y1="59524" x2="19437" y2="59524"/>
                          <a14:foregroundMark x1="20141" y1="49206" x2="20141" y2="49206"/>
                          <a14:foregroundMark x1="2676" y1="28571" x2="2676" y2="28571"/>
                          <a14:foregroundMark x1="2535" y1="27778" x2="2535" y2="27778"/>
                          <a14:foregroundMark x1="2394" y1="27778" x2="2394" y2="27778"/>
                          <a14:foregroundMark x1="2535" y1="27778" x2="2535" y2="27778"/>
                          <a14:foregroundMark x1="2113" y1="26984" x2="2113" y2="26984"/>
                          <a14:backgroundMark x1="2676" y1="28571" x2="2676" y2="28571"/>
                          <a14:backgroundMark x1="2394" y1="29365" x2="2394" y2="29365"/>
                        </a14:backgroundRemoval>
                      </a14:imgEffect>
                    </a14:imgLayer>
                  </a14:imgProps>
                </a:ext>
                <a:ext uri="{28A0092B-C50C-407E-A947-70E740481C1C}">
                  <a14:useLocalDpi xmlns:a14="http://schemas.microsoft.com/office/drawing/2010/main" val="0"/>
                </a:ext>
              </a:extLst>
            </a:blip>
            <a:srcRect r="78979"/>
            <a:stretch>
              <a:fillRect/>
            </a:stretch>
          </p:blipFill>
          <p:spPr>
            <a:xfrm>
              <a:off x="7611990" y="5614595"/>
              <a:ext cx="490191" cy="413826"/>
            </a:xfrm>
            <a:prstGeom prst="rect">
              <a:avLst/>
            </a:prstGeom>
          </p:spPr>
        </p:pic>
      </p:grpSp>
      <p:sp>
        <p:nvSpPr>
          <p:cNvPr id="4" name="Text Placeholder 2">
            <a:extLst>
              <a:ext uri="{FF2B5EF4-FFF2-40B4-BE49-F238E27FC236}">
                <a16:creationId xmlns:a16="http://schemas.microsoft.com/office/drawing/2014/main" id="{486C8C7C-6111-5309-BD6D-4EC0F5E57331}"/>
              </a:ext>
            </a:extLst>
          </p:cNvPr>
          <p:cNvSpPr txBox="1">
            <a:spLocks/>
          </p:cNvSpPr>
          <p:nvPr/>
        </p:nvSpPr>
        <p:spPr>
          <a:xfrm>
            <a:off x="267624" y="6554862"/>
            <a:ext cx="8568000" cy="231856"/>
          </a:xfrm>
          <a:prstGeom prst="rect">
            <a:avLst/>
          </a:prstGeom>
        </p:spPr>
        <p:txBody>
          <a:bodyPr lIns="0" tIns="0" rIns="0" bIns="0" anchor="b" anchorCtr="0"/>
          <a:lstStyle>
            <a:lvl1pPr marL="228600" indent="-228600" defTabSz="957263" fontAlgn="base">
              <a:lnSpc>
                <a:spcPct val="120000"/>
              </a:lnSpc>
              <a:spcBef>
                <a:spcPts val="0"/>
              </a:spcBef>
              <a:spcAft>
                <a:spcPts val="0"/>
              </a:spcAft>
              <a:buClrTx/>
              <a:buFontTx/>
              <a:buNone/>
              <a:defRPr sz="700" i="1" baseline="0">
                <a:solidFill>
                  <a:schemeClr val="accent1"/>
                </a:solidFill>
                <a:ea typeface="MS PGothic" pitchFamily="34" charset="-128"/>
                <a:cs typeface="Arial Unicode MS" pitchFamily="34" charset="-128"/>
              </a:defRPr>
            </a:lvl1pPr>
            <a:lvl2pPr marL="244475" indent="-242888" defTabSz="957263" fontAlgn="base">
              <a:spcBef>
                <a:spcPct val="15000"/>
              </a:spcBef>
              <a:spcAft>
                <a:spcPct val="15000"/>
              </a:spcAft>
              <a:buClr>
                <a:schemeClr val="accent1"/>
              </a:buClr>
              <a:buSzPct val="70000"/>
              <a:buFont typeface="Wingdings" pitchFamily="2" charset="2"/>
              <a:buChar char="n"/>
              <a:defRPr sz="1200">
                <a:ea typeface="Arial Unicode MS" pitchFamily="34" charset="-128"/>
                <a:cs typeface="Arial Unicode MS" pitchFamily="34" charset="-128"/>
              </a:defRPr>
            </a:lvl2pPr>
            <a:lvl3pPr marL="406400" indent="-160338" defTabSz="957263" fontAlgn="base">
              <a:spcBef>
                <a:spcPct val="15000"/>
              </a:spcBef>
              <a:spcAft>
                <a:spcPct val="15000"/>
              </a:spcAft>
              <a:buClr>
                <a:schemeClr val="accent1"/>
              </a:buClr>
              <a:buFont typeface="Symbol" pitchFamily="18" charset="2"/>
              <a:buChar char="-"/>
              <a:defRPr sz="1200">
                <a:ea typeface="Arial Unicode MS" pitchFamily="34" charset="-128"/>
                <a:cs typeface="Arial Unicode MS" pitchFamily="34" charset="-128"/>
              </a:defRPr>
            </a:lvl3pPr>
            <a:lvl4pPr marL="547688" indent="-139700" defTabSz="957263" fontAlgn="base">
              <a:spcBef>
                <a:spcPct val="15000"/>
              </a:spcBef>
              <a:spcAft>
                <a:spcPct val="15000"/>
              </a:spcAft>
              <a:buClr>
                <a:schemeClr val="accent1"/>
              </a:buClr>
              <a:buFont typeface="Symbol" pitchFamily="18" charset="2"/>
              <a:buChar char="-"/>
              <a:defRPr sz="1200">
                <a:ea typeface="Arial Unicode MS" pitchFamily="34" charset="-128"/>
                <a:cs typeface="Arial Unicode MS" pitchFamily="34" charset="-128"/>
              </a:defRPr>
            </a:lvl4pPr>
            <a:lvl5pPr marL="731838" indent="-182563" defTabSz="957263" fontAlgn="base">
              <a:spcBef>
                <a:spcPct val="15000"/>
              </a:spcBef>
              <a:spcAft>
                <a:spcPct val="15000"/>
              </a:spcAft>
              <a:buClr>
                <a:schemeClr val="accent1"/>
              </a:buClr>
              <a:buFont typeface="Symbol" pitchFamily="18" charset="2"/>
              <a:buChar char="-"/>
              <a:defRPr sz="1200">
                <a:ea typeface="Arial Unicode MS" pitchFamily="34" charset="-128"/>
                <a:cs typeface="Arial Unicode MS" pitchFamily="34" charset="-128"/>
              </a:defRPr>
            </a:lvl5pPr>
            <a:lvl6pPr marL="1189038" indent="-182563" defTabSz="957263" fontAlgn="base">
              <a:spcBef>
                <a:spcPct val="15000"/>
              </a:spcBef>
              <a:spcAft>
                <a:spcPct val="15000"/>
              </a:spcAft>
              <a:buClr>
                <a:schemeClr val="accent1"/>
              </a:buClr>
              <a:buFont typeface="Symbol" pitchFamily="18" charset="2"/>
              <a:buChar char="-"/>
              <a:defRPr sz="1200"/>
            </a:lvl6pPr>
            <a:lvl7pPr marL="1646238" indent="-182563" defTabSz="957263" fontAlgn="base">
              <a:spcBef>
                <a:spcPct val="15000"/>
              </a:spcBef>
              <a:spcAft>
                <a:spcPct val="15000"/>
              </a:spcAft>
              <a:buClr>
                <a:schemeClr val="accent1"/>
              </a:buClr>
              <a:buFont typeface="Symbol" pitchFamily="18" charset="2"/>
              <a:buChar char="-"/>
              <a:defRPr sz="1200"/>
            </a:lvl7pPr>
            <a:lvl8pPr marL="2103438" indent="-182563" defTabSz="957263" fontAlgn="base">
              <a:spcBef>
                <a:spcPct val="15000"/>
              </a:spcBef>
              <a:spcAft>
                <a:spcPct val="15000"/>
              </a:spcAft>
              <a:buClr>
                <a:schemeClr val="accent1"/>
              </a:buClr>
              <a:buFont typeface="Symbol" pitchFamily="18" charset="2"/>
              <a:buChar char="-"/>
              <a:defRPr sz="1200"/>
            </a:lvl8pPr>
            <a:lvl9pPr marL="2560638" indent="-182563" defTabSz="957263" fontAlgn="base">
              <a:spcBef>
                <a:spcPct val="15000"/>
              </a:spcBef>
              <a:spcAft>
                <a:spcPct val="15000"/>
              </a:spcAft>
              <a:buClr>
                <a:schemeClr val="accent1"/>
              </a:buClr>
              <a:buFont typeface="Symbol" pitchFamily="18" charset="2"/>
              <a:buChar char="-"/>
              <a:defRPr sz="1200"/>
            </a:lvl9pPr>
          </a:lstStyle>
          <a:p>
            <a:r>
              <a:rPr lang="zh-TW" alt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備註：</a:t>
            </a:r>
            <a:r>
              <a:rPr lang="en-US" altLang="zh-TW">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1. </a:t>
            </a:r>
            <a:r>
              <a:rPr lang="zh-TW" alt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公司更名：續升綠能股份有限公司</a:t>
            </a:r>
            <a:r>
              <a:rPr lang="en-US" altLang="zh-TW">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簡稱續升</a:t>
            </a:r>
            <a:r>
              <a:rPr lang="en-US" altLang="zh-TW">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之前身為 </a:t>
            </a:r>
            <a:r>
              <a:rPr lang="zh-TW" altLang="zh-TW">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旭仁能源股份有限公司</a:t>
            </a:r>
            <a:r>
              <a:rPr lang="zh-TW" alt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a:t>
            </a:r>
            <a:endParaRPr lang="en-US" altLang="zh-TW">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a:p>
            <a:r>
              <a:rPr lang="en-US" altLang="zh-TW">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2.</a:t>
            </a:r>
            <a:r>
              <a:rPr lang="zh-TW" alt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各重要集團公司之營運資訊請參照下頁</a:t>
            </a:r>
            <a:r>
              <a:rPr lang="en-US" altLang="zh-TW">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p.17</a:t>
            </a:r>
          </a:p>
        </p:txBody>
      </p:sp>
    </p:spTree>
    <p:extLst>
      <p:ext uri="{BB962C8B-B14F-4D97-AF65-F5344CB8AC3E}">
        <p14:creationId xmlns:p14="http://schemas.microsoft.com/office/powerpoint/2010/main" val="124339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01CBE-1104-3B0F-6CF1-02A9448E7BDB}"/>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8A5EC4AF-E045-D0D7-3794-CBC262799AB2}"/>
              </a:ext>
            </a:extLst>
          </p:cNvPr>
          <p:cNvSpPr>
            <a:spLocks noGrp="1"/>
          </p:cNvSpPr>
          <p:nvPr>
            <p:ph type="title"/>
          </p:nvPr>
        </p:nvSpPr>
        <p:spPr/>
        <p:txBody>
          <a:bodyPr/>
          <a:lstStyle/>
          <a:p>
            <a:r>
              <a:rPr lang="zh-TW" altLang="en-US">
                <a:latin typeface="微軟正黑體" panose="020B0604030504040204" pitchFamily="34" charset="-120"/>
                <a:ea typeface="微軟正黑體" panose="020B0604030504040204" pitchFamily="34" charset="-120"/>
              </a:rPr>
              <a:t>強化集團綜效的策略推動者</a:t>
            </a:r>
          </a:p>
        </p:txBody>
      </p:sp>
      <p:sp>
        <p:nvSpPr>
          <p:cNvPr id="57" name="內容版面配置區 2">
            <a:extLst>
              <a:ext uri="{FF2B5EF4-FFF2-40B4-BE49-F238E27FC236}">
                <a16:creationId xmlns:a16="http://schemas.microsoft.com/office/drawing/2014/main" id="{726CFBCA-4A3E-1D9B-4F19-AF339A739502}"/>
              </a:ext>
            </a:extLst>
          </p:cNvPr>
          <p:cNvSpPr>
            <a:spLocks noGrp="1"/>
          </p:cNvSpPr>
          <p:nvPr>
            <p:ph idx="1"/>
          </p:nvPr>
        </p:nvSpPr>
        <p:spPr>
          <a:xfrm>
            <a:off x="373310" y="1115263"/>
            <a:ext cx="9245475" cy="743981"/>
          </a:xfrm>
        </p:spPr>
        <p:txBody>
          <a:bodyPr>
            <a:noAutofit/>
          </a:bodyPr>
          <a:lstStyle/>
          <a:p>
            <a:pPr algn="just"/>
            <a:r>
              <a:rPr lang="zh-TW" altLang="en-US">
                <a:latin typeface="微軟正黑體" panose="020B0604030504040204" pitchFamily="34" charset="-120"/>
                <a:ea typeface="微軟正黑體" panose="020B0604030504040204" pitchFamily="34" charset="-120"/>
              </a:rPr>
              <a:t>善用中美矽晶的關鍵資源，如全球網絡、銷售通路、管理專長等，落實集團公司間的互惠綜效。</a:t>
            </a:r>
          </a:p>
          <a:p>
            <a:pPr algn="just"/>
            <a:r>
              <a:rPr lang="zh-TW" altLang="en-US">
                <a:latin typeface="微軟正黑體" panose="020B0604030504040204" pitchFamily="34" charset="-120"/>
                <a:ea typeface="微軟正黑體" panose="020B0604030504040204" pitchFamily="34" charset="-120"/>
              </a:rPr>
              <a:t>賦能各集團公司提升策略視野及強化其成長動能。</a:t>
            </a:r>
          </a:p>
          <a:p>
            <a:pPr algn="just"/>
            <a:r>
              <a:rPr lang="zh-TW" altLang="en-US">
                <a:latin typeface="微軟正黑體" panose="020B0604030504040204" pitchFamily="34" charset="-120"/>
                <a:ea typeface="微軟正黑體" panose="020B0604030504040204" pitchFamily="34" charset="-120"/>
              </a:rPr>
              <a:t>廣納更多具發展潛力的企業以擴大生態系。</a:t>
            </a:r>
          </a:p>
          <a:p>
            <a:pPr marL="0" indent="0" algn="just">
              <a:buNone/>
            </a:pPr>
            <a:endParaRPr lang="zh-TW" altLang="en-US" sz="100">
              <a:latin typeface="微軟正黑體" panose="020B0604030504040204" pitchFamily="34" charset="-120"/>
              <a:ea typeface="微軟正黑體" panose="020B0604030504040204" pitchFamily="34" charset="-120"/>
            </a:endParaRPr>
          </a:p>
        </p:txBody>
      </p:sp>
      <p:sp>
        <p:nvSpPr>
          <p:cNvPr id="79" name="投影片編號版面配置區 6">
            <a:extLst>
              <a:ext uri="{FF2B5EF4-FFF2-40B4-BE49-F238E27FC236}">
                <a16:creationId xmlns:a16="http://schemas.microsoft.com/office/drawing/2014/main" id="{C6A80098-1F03-D72C-82D3-DAFC2DA8DA70}"/>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pPr/>
              <a:t>17</a:t>
            </a:fld>
            <a:endParaRPr kumimoji="1" lang="zh-TW" altLang="en-US" sz="120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7" name="群組 6">
            <a:extLst>
              <a:ext uri="{FF2B5EF4-FFF2-40B4-BE49-F238E27FC236}">
                <a16:creationId xmlns:a16="http://schemas.microsoft.com/office/drawing/2014/main" id="{C7694314-6888-2A48-A921-F1D1866E8E2B}"/>
              </a:ext>
            </a:extLst>
          </p:cNvPr>
          <p:cNvGrpSpPr/>
          <p:nvPr/>
        </p:nvGrpSpPr>
        <p:grpSpPr>
          <a:xfrm>
            <a:off x="-414245" y="2161099"/>
            <a:ext cx="10160226" cy="4398844"/>
            <a:chOff x="-414245" y="2161099"/>
            <a:chExt cx="10160226" cy="4398844"/>
          </a:xfrm>
        </p:grpSpPr>
        <p:grpSp>
          <p:nvGrpSpPr>
            <p:cNvPr id="108" name="群組 107">
              <a:extLst>
                <a:ext uri="{FF2B5EF4-FFF2-40B4-BE49-F238E27FC236}">
                  <a16:creationId xmlns:a16="http://schemas.microsoft.com/office/drawing/2014/main" id="{D676443E-87FF-03FD-65E2-A1A35A58A79F}"/>
                </a:ext>
              </a:extLst>
            </p:cNvPr>
            <p:cNvGrpSpPr/>
            <p:nvPr/>
          </p:nvGrpSpPr>
          <p:grpSpPr>
            <a:xfrm>
              <a:off x="-414245" y="5352165"/>
              <a:ext cx="2737240" cy="1207778"/>
              <a:chOff x="-333434" y="5462957"/>
              <a:chExt cx="2737240" cy="1207778"/>
            </a:xfrm>
          </p:grpSpPr>
          <p:pic>
            <p:nvPicPr>
              <p:cNvPr id="33" name="圖片 32" descr="一張含有 字型, 標誌, 圖形, 符號 的圖片&#10;&#10;AI 產生的內容可能不正確。">
                <a:extLst>
                  <a:ext uri="{FF2B5EF4-FFF2-40B4-BE49-F238E27FC236}">
                    <a16:creationId xmlns:a16="http://schemas.microsoft.com/office/drawing/2014/main" id="{8ADA3B81-E166-6971-E6DD-12EF2148D17E}"/>
                  </a:ext>
                </a:extLst>
              </p:cNvPr>
              <p:cNvPicPr>
                <a:picLocks noChangeAspect="1"/>
              </p:cNvPicPr>
              <p:nvPr/>
            </p:nvPicPr>
            <p:blipFill>
              <a:blip r:embed="rId3"/>
              <a:srcRect r="60869"/>
              <a:stretch/>
            </p:blipFill>
            <p:spPr>
              <a:xfrm>
                <a:off x="847774" y="5462957"/>
                <a:ext cx="496744" cy="455078"/>
              </a:xfrm>
              <a:prstGeom prst="rect">
                <a:avLst/>
              </a:prstGeom>
            </p:spPr>
          </p:pic>
          <p:sp>
            <p:nvSpPr>
              <p:cNvPr id="45" name="文字方塊 44">
                <a:extLst>
                  <a:ext uri="{FF2B5EF4-FFF2-40B4-BE49-F238E27FC236}">
                    <a16:creationId xmlns:a16="http://schemas.microsoft.com/office/drawing/2014/main" id="{F80B9602-9804-3462-8538-9104665A69DF}"/>
                  </a:ext>
                </a:extLst>
              </p:cNvPr>
              <p:cNvSpPr txBox="1"/>
              <p:nvPr/>
            </p:nvSpPr>
            <p:spPr>
              <a:xfrm>
                <a:off x="-333434" y="6188552"/>
                <a:ext cx="2737240" cy="482183"/>
              </a:xfrm>
              <a:prstGeom prst="rect">
                <a:avLst/>
              </a:prstGeom>
              <a:noFill/>
            </p:spPr>
            <p:txBody>
              <a:bodyPr wrap="square">
                <a:spAutoFit/>
              </a:bodyPr>
              <a:lstStyle/>
              <a:p>
                <a:pPr algn="ctr">
                  <a:spcBef>
                    <a:spcPts val="300"/>
                  </a:spcBef>
                  <a:spcAft>
                    <a:spcPts val="100"/>
                  </a:spcAft>
                </a:pPr>
                <a:r>
                  <a:rPr lang="zh-TW" altLang="en-US" sz="110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rPr>
                  <a:t>三型光電案場</a:t>
                </a:r>
                <a:r>
                  <a:rPr lang="en-US" altLang="zh-TW" sz="1100" b="1" baseline="30000">
                    <a:solidFill>
                      <a:schemeClr val="bg2">
                        <a:lumMod val="50000"/>
                      </a:schemeClr>
                    </a:solidFill>
                  </a:rPr>
                  <a:t>2</a:t>
                </a:r>
                <a:r>
                  <a:rPr lang="zh-TW" altLang="en-US" sz="110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rPr>
                  <a:t>的</a:t>
                </a:r>
                <a:endParaRPr lang="en-US" altLang="zh-TW" sz="110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endParaRPr>
              </a:p>
              <a:p>
                <a:pPr algn="ctr">
                  <a:spcBef>
                    <a:spcPts val="300"/>
                  </a:spcBef>
                  <a:spcAft>
                    <a:spcPts val="100"/>
                  </a:spcAft>
                </a:pPr>
                <a:r>
                  <a:rPr lang="zh-TW" altLang="en-US" sz="110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rPr>
                  <a:t>最佳合作對象</a:t>
                </a:r>
              </a:p>
            </p:txBody>
          </p:sp>
          <p:sp>
            <p:nvSpPr>
              <p:cNvPr id="101" name="文字方塊 100">
                <a:extLst>
                  <a:ext uri="{FF2B5EF4-FFF2-40B4-BE49-F238E27FC236}">
                    <a16:creationId xmlns:a16="http://schemas.microsoft.com/office/drawing/2014/main" id="{97FF633B-FEB7-675C-E716-CF20E69451E3}"/>
                  </a:ext>
                </a:extLst>
              </p:cNvPr>
              <p:cNvSpPr txBox="1"/>
              <p:nvPr/>
            </p:nvSpPr>
            <p:spPr>
              <a:xfrm>
                <a:off x="308510" y="5964714"/>
                <a:ext cx="1568496" cy="246221"/>
              </a:xfrm>
              <a:prstGeom prst="rect">
                <a:avLst/>
              </a:prstGeom>
              <a:noFill/>
            </p:spPr>
            <p:txBody>
              <a:bodyPr wrap="square" rtlCol="0">
                <a:spAutoFit/>
              </a:bodyPr>
              <a:lstStyle/>
              <a:p>
                <a:pPr algn="ctr"/>
                <a:r>
                  <a:rPr lang="en-US" altLang="zh-TW" sz="1000" b="1">
                    <a:solidFill>
                      <a:srgbClr val="3AA3B4"/>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1000" b="1">
                    <a:solidFill>
                      <a:srgbClr val="3AA3B4"/>
                    </a:solidFill>
                    <a:latin typeface="微軟正黑體" panose="020B0604030504040204" pitchFamily="34" charset="-120"/>
                    <a:ea typeface="微軟正黑體" panose="020B0604030504040204" pitchFamily="34" charset="-120"/>
                    <a:cs typeface="Arial" panose="020B0604020202020204" pitchFamily="34" charset="0"/>
                  </a:rPr>
                  <a:t>艾涅爾</a:t>
                </a:r>
                <a:r>
                  <a:rPr lang="en-US" altLang="zh-TW" sz="1000" b="1">
                    <a:solidFill>
                      <a:srgbClr val="3AA3B4"/>
                    </a:solidFill>
                    <a:latin typeface="微軟正黑體" panose="020B0604030504040204" pitchFamily="34" charset="-120"/>
                    <a:ea typeface="微軟正黑體" panose="020B0604030504040204" pitchFamily="34" charset="-120"/>
                    <a:cs typeface="Arial" panose="020B0604020202020204" pitchFamily="34" charset="0"/>
                  </a:rPr>
                  <a:t>)</a:t>
                </a:r>
              </a:p>
            </p:txBody>
          </p:sp>
        </p:grpSp>
        <p:grpSp>
          <p:nvGrpSpPr>
            <p:cNvPr id="6" name="群組 5">
              <a:extLst>
                <a:ext uri="{FF2B5EF4-FFF2-40B4-BE49-F238E27FC236}">
                  <a16:creationId xmlns:a16="http://schemas.microsoft.com/office/drawing/2014/main" id="{218E16AE-0B14-E863-358C-00457D8A4D90}"/>
                </a:ext>
              </a:extLst>
            </p:cNvPr>
            <p:cNvGrpSpPr/>
            <p:nvPr/>
          </p:nvGrpSpPr>
          <p:grpSpPr>
            <a:xfrm>
              <a:off x="267624" y="2161099"/>
              <a:ext cx="9478357" cy="4318472"/>
              <a:chOff x="267624" y="2091526"/>
              <a:chExt cx="9478357" cy="4318472"/>
            </a:xfrm>
          </p:grpSpPr>
          <p:sp>
            <p:nvSpPr>
              <p:cNvPr id="4" name="局部圓 3">
                <a:extLst>
                  <a:ext uri="{FF2B5EF4-FFF2-40B4-BE49-F238E27FC236}">
                    <a16:creationId xmlns:a16="http://schemas.microsoft.com/office/drawing/2014/main" id="{C6D13E87-7616-FBA0-2FA8-A5D1B344A06E}"/>
                  </a:ext>
                </a:extLst>
              </p:cNvPr>
              <p:cNvSpPr/>
              <p:nvPr/>
            </p:nvSpPr>
            <p:spPr>
              <a:xfrm rot="14862611">
                <a:off x="3212271" y="2565191"/>
                <a:ext cx="3445060" cy="3445060"/>
              </a:xfrm>
              <a:prstGeom prst="pie">
                <a:avLst>
                  <a:gd name="adj1" fmla="val 15078232"/>
                  <a:gd name="adj2" fmla="val 18418860"/>
                </a:avLst>
              </a:prstGeom>
              <a:solidFill>
                <a:srgbClr val="3AA3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微軟正黑體" panose="020B0604030504040204" pitchFamily="34" charset="-120"/>
                  <a:ea typeface="微軟正黑體" panose="020B0604030504040204" pitchFamily="34" charset="-120"/>
                </a:endParaRPr>
              </a:p>
            </p:txBody>
          </p:sp>
          <p:grpSp>
            <p:nvGrpSpPr>
              <p:cNvPr id="23" name="群組 22">
                <a:extLst>
                  <a:ext uri="{FF2B5EF4-FFF2-40B4-BE49-F238E27FC236}">
                    <a16:creationId xmlns:a16="http://schemas.microsoft.com/office/drawing/2014/main" id="{2E71A481-B8B5-9AF5-08B2-C6E114E56FF6}"/>
                  </a:ext>
                </a:extLst>
              </p:cNvPr>
              <p:cNvGrpSpPr/>
              <p:nvPr/>
            </p:nvGrpSpPr>
            <p:grpSpPr>
              <a:xfrm rot="491463">
                <a:off x="3187098" y="2566528"/>
                <a:ext cx="4104902" cy="3455699"/>
                <a:chOff x="3187365" y="2771482"/>
                <a:chExt cx="4104902" cy="3455699"/>
              </a:xfrm>
            </p:grpSpPr>
            <p:sp>
              <p:nvSpPr>
                <p:cNvPr id="9" name="局部圓 8">
                  <a:extLst>
                    <a:ext uri="{FF2B5EF4-FFF2-40B4-BE49-F238E27FC236}">
                      <a16:creationId xmlns:a16="http://schemas.microsoft.com/office/drawing/2014/main" id="{1F780585-45EE-C2A6-D0CA-346853C0B7B3}"/>
                    </a:ext>
                  </a:extLst>
                </p:cNvPr>
                <p:cNvSpPr/>
                <p:nvPr/>
              </p:nvSpPr>
              <p:spPr>
                <a:xfrm rot="10308537">
                  <a:off x="3237917" y="2782121"/>
                  <a:ext cx="3445060" cy="3445060"/>
                </a:xfrm>
                <a:prstGeom prst="pie">
                  <a:avLst>
                    <a:gd name="adj1" fmla="val 3944795"/>
                    <a:gd name="adj2" fmla="val 19045163"/>
                  </a:avLst>
                </a:prstGeom>
                <a:solidFill>
                  <a:srgbClr val="48B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微軟正黑體" panose="020B0604030504040204" pitchFamily="34" charset="-120"/>
                    <a:ea typeface="微軟正黑體" panose="020B0604030504040204" pitchFamily="34" charset="-120"/>
                  </a:endParaRPr>
                </a:p>
              </p:txBody>
            </p:sp>
            <p:sp>
              <p:nvSpPr>
                <p:cNvPr id="15" name="文字方塊 14">
                  <a:extLst>
                    <a:ext uri="{FF2B5EF4-FFF2-40B4-BE49-F238E27FC236}">
                      <a16:creationId xmlns:a16="http://schemas.microsoft.com/office/drawing/2014/main" id="{AD5A5315-4C01-EEB7-5D71-3731BA210A15}"/>
                    </a:ext>
                  </a:extLst>
                </p:cNvPr>
                <p:cNvSpPr txBox="1"/>
                <p:nvPr/>
              </p:nvSpPr>
              <p:spPr>
                <a:xfrm rot="21108537">
                  <a:off x="4884573" y="4499177"/>
                  <a:ext cx="2407694" cy="261610"/>
                </a:xfrm>
                <a:prstGeom prst="rect">
                  <a:avLst/>
                </a:prstGeom>
                <a:noFill/>
              </p:spPr>
              <p:txBody>
                <a:bodyPr wrap="square">
                  <a:spAutoFit/>
                </a:bodyPr>
                <a:lstStyle/>
                <a:p>
                  <a:pPr lvl="0" algn="ctr"/>
                  <a:r>
                    <a:rPr lang="zh-TW" altLang="en-US" sz="11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半導體領域</a:t>
                  </a:r>
                  <a:endParaRPr lang="en-US" altLang="zh-TW" sz="11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22" name="群組 21">
                  <a:extLst>
                    <a:ext uri="{FF2B5EF4-FFF2-40B4-BE49-F238E27FC236}">
                      <a16:creationId xmlns:a16="http://schemas.microsoft.com/office/drawing/2014/main" id="{234155E9-ADE9-CA17-92D1-C2A9BEA3FA82}"/>
                    </a:ext>
                  </a:extLst>
                </p:cNvPr>
                <p:cNvGrpSpPr/>
                <p:nvPr/>
              </p:nvGrpSpPr>
              <p:grpSpPr>
                <a:xfrm>
                  <a:off x="3187365" y="2771482"/>
                  <a:ext cx="3480754" cy="3445060"/>
                  <a:chOff x="3187365" y="2771482"/>
                  <a:chExt cx="3480754" cy="3445060"/>
                </a:xfrm>
              </p:grpSpPr>
              <p:sp>
                <p:nvSpPr>
                  <p:cNvPr id="3" name="局部圓 2">
                    <a:extLst>
                      <a:ext uri="{FF2B5EF4-FFF2-40B4-BE49-F238E27FC236}">
                        <a16:creationId xmlns:a16="http://schemas.microsoft.com/office/drawing/2014/main" id="{7676C5B6-82DF-CD58-70E9-1DCA4BF75FEB}"/>
                      </a:ext>
                    </a:extLst>
                  </p:cNvPr>
                  <p:cNvSpPr/>
                  <p:nvPr/>
                </p:nvSpPr>
                <p:spPr>
                  <a:xfrm>
                    <a:off x="3223059" y="2771482"/>
                    <a:ext cx="3445060" cy="3445060"/>
                  </a:xfrm>
                  <a:prstGeom prst="pie">
                    <a:avLst>
                      <a:gd name="adj1" fmla="val 11161650"/>
                      <a:gd name="adj2" fmla="val 14170001"/>
                    </a:avLst>
                  </a:prstGeom>
                  <a:solidFill>
                    <a:srgbClr val="75C6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微軟正黑體" panose="020B0604030504040204" pitchFamily="34" charset="-120"/>
                      <a:ea typeface="微軟正黑體" panose="020B0604030504040204" pitchFamily="34" charset="-120"/>
                    </a:endParaRPr>
                  </a:p>
                </p:txBody>
              </p:sp>
              <p:sp>
                <p:nvSpPr>
                  <p:cNvPr id="11" name="橢圓 10">
                    <a:extLst>
                      <a:ext uri="{FF2B5EF4-FFF2-40B4-BE49-F238E27FC236}">
                        <a16:creationId xmlns:a16="http://schemas.microsoft.com/office/drawing/2014/main" id="{5F7F4475-53B2-E284-F52E-A922C48D8826}"/>
                      </a:ext>
                    </a:extLst>
                  </p:cNvPr>
                  <p:cNvSpPr/>
                  <p:nvPr/>
                </p:nvSpPr>
                <p:spPr>
                  <a:xfrm>
                    <a:off x="4343400" y="3921955"/>
                    <a:ext cx="1168455" cy="1168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13" name="文字方塊 12">
                    <a:extLst>
                      <a:ext uri="{FF2B5EF4-FFF2-40B4-BE49-F238E27FC236}">
                        <a16:creationId xmlns:a16="http://schemas.microsoft.com/office/drawing/2014/main" id="{80011519-E9CF-63A4-21D5-764C442D77E0}"/>
                      </a:ext>
                    </a:extLst>
                  </p:cNvPr>
                  <p:cNvSpPr txBox="1"/>
                  <p:nvPr/>
                </p:nvSpPr>
                <p:spPr>
                  <a:xfrm rot="21108537">
                    <a:off x="3187365" y="3985209"/>
                    <a:ext cx="1497266" cy="261610"/>
                  </a:xfrm>
                  <a:prstGeom prst="rect">
                    <a:avLst/>
                  </a:prstGeom>
                  <a:noFill/>
                </p:spPr>
                <p:txBody>
                  <a:bodyPr wrap="square">
                    <a:spAutoFit/>
                  </a:bodyPr>
                  <a:lstStyle/>
                  <a:p>
                    <a:pPr lvl="0" algn="ctr"/>
                    <a:r>
                      <a:rPr lang="zh-TW" altLang="en-US" sz="11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汽車元件領域</a:t>
                    </a:r>
                  </a:p>
                </p:txBody>
              </p:sp>
              <p:pic>
                <p:nvPicPr>
                  <p:cNvPr id="14" name="圖片 13" descr="一張含有 符號, 字型, 設計 的圖片&#10;&#10;AI 產生的內容可能不正確。">
                    <a:extLst>
                      <a:ext uri="{FF2B5EF4-FFF2-40B4-BE49-F238E27FC236}">
                        <a16:creationId xmlns:a16="http://schemas.microsoft.com/office/drawing/2014/main" id="{6A36B652-74CC-EAC6-8053-14428F4A04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08537">
                    <a:off x="3586884" y="3498727"/>
                    <a:ext cx="542655" cy="542655"/>
                  </a:xfrm>
                  <a:prstGeom prst="rect">
                    <a:avLst/>
                  </a:prstGeom>
                </p:spPr>
              </p:pic>
              <p:pic>
                <p:nvPicPr>
                  <p:cNvPr id="16" name="圖片 15" descr="一張含有 文字, 樣式, 字型, 設計 的圖片&#10;&#10;AI 產生的內容可能不正確。">
                    <a:extLst>
                      <a:ext uri="{FF2B5EF4-FFF2-40B4-BE49-F238E27FC236}">
                        <a16:creationId xmlns:a16="http://schemas.microsoft.com/office/drawing/2014/main" id="{E69E7F56-DA1B-D0D6-B38B-7BA6C5ADF2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08537">
                    <a:off x="5711147" y="3842412"/>
                    <a:ext cx="499222" cy="499222"/>
                  </a:xfrm>
                  <a:prstGeom prst="rect">
                    <a:avLst/>
                  </a:prstGeom>
                </p:spPr>
              </p:pic>
              <p:sp>
                <p:nvSpPr>
                  <p:cNvPr id="19" name="文字方塊 18">
                    <a:extLst>
                      <a:ext uri="{FF2B5EF4-FFF2-40B4-BE49-F238E27FC236}">
                        <a16:creationId xmlns:a16="http://schemas.microsoft.com/office/drawing/2014/main" id="{A96454BC-4F22-3C88-5117-26851DBF0BB3}"/>
                      </a:ext>
                    </a:extLst>
                  </p:cNvPr>
                  <p:cNvSpPr txBox="1"/>
                  <p:nvPr/>
                </p:nvSpPr>
                <p:spPr>
                  <a:xfrm rot="21108537">
                    <a:off x="3281123" y="5093643"/>
                    <a:ext cx="1196769" cy="261610"/>
                  </a:xfrm>
                  <a:prstGeom prst="rect">
                    <a:avLst/>
                  </a:prstGeom>
                  <a:noFill/>
                </p:spPr>
                <p:txBody>
                  <a:bodyPr wrap="square">
                    <a:spAutoFit/>
                  </a:bodyPr>
                  <a:lstStyle/>
                  <a:p>
                    <a:pPr lvl="0" algn="ctr"/>
                    <a:r>
                      <a:rPr lang="zh-TW" altLang="en-US" sz="11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再生能源領域</a:t>
                    </a:r>
                  </a:p>
                </p:txBody>
              </p:sp>
              <p:pic>
                <p:nvPicPr>
                  <p:cNvPr id="20" name="圖片 19" descr="一張含有 字型, 符號, 標誌, 圖形 的圖片&#10;&#10;AI 產生的內容可能不正確。">
                    <a:extLst>
                      <a:ext uri="{FF2B5EF4-FFF2-40B4-BE49-F238E27FC236}">
                        <a16:creationId xmlns:a16="http://schemas.microsoft.com/office/drawing/2014/main" id="{E1425866-05F2-6390-FE9D-C3C13CB207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08537">
                    <a:off x="3534193" y="4577530"/>
                    <a:ext cx="522476" cy="522476"/>
                  </a:xfrm>
                  <a:prstGeom prst="rect">
                    <a:avLst/>
                  </a:prstGeom>
                </p:spPr>
              </p:pic>
            </p:grpSp>
          </p:grpSp>
          <p:sp>
            <p:nvSpPr>
              <p:cNvPr id="24" name="橢圓 23">
                <a:extLst>
                  <a:ext uri="{FF2B5EF4-FFF2-40B4-BE49-F238E27FC236}">
                    <a16:creationId xmlns:a16="http://schemas.microsoft.com/office/drawing/2014/main" id="{F25CE3E8-0752-E87E-4986-11ABD64D5A44}"/>
                  </a:ext>
                </a:extLst>
              </p:cNvPr>
              <p:cNvSpPr/>
              <p:nvPr/>
            </p:nvSpPr>
            <p:spPr>
              <a:xfrm>
                <a:off x="2635421" y="2887994"/>
                <a:ext cx="108912" cy="108912"/>
              </a:xfrm>
              <a:prstGeom prst="ellipse">
                <a:avLst/>
              </a:prstGeom>
              <a:solidFill>
                <a:srgbClr val="75C6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cxnSp>
            <p:nvCxnSpPr>
              <p:cNvPr id="61" name="直線接點 60">
                <a:extLst>
                  <a:ext uri="{FF2B5EF4-FFF2-40B4-BE49-F238E27FC236}">
                    <a16:creationId xmlns:a16="http://schemas.microsoft.com/office/drawing/2014/main" id="{BB8661BA-12CE-6E7D-1AB7-92FFE4351647}"/>
                  </a:ext>
                </a:extLst>
              </p:cNvPr>
              <p:cNvCxnSpPr/>
              <p:nvPr/>
            </p:nvCxnSpPr>
            <p:spPr>
              <a:xfrm flipH="1">
                <a:off x="2687642" y="2942444"/>
                <a:ext cx="1395729" cy="0"/>
              </a:xfrm>
              <a:prstGeom prst="line">
                <a:avLst/>
              </a:prstGeom>
              <a:ln w="12700">
                <a:solidFill>
                  <a:srgbClr val="75C6D3"/>
                </a:solidFill>
              </a:ln>
            </p:spPr>
            <p:style>
              <a:lnRef idx="2">
                <a:schemeClr val="accent1"/>
              </a:lnRef>
              <a:fillRef idx="0">
                <a:schemeClr val="accent1"/>
              </a:fillRef>
              <a:effectRef idx="1">
                <a:schemeClr val="accent1"/>
              </a:effectRef>
              <a:fontRef idx="minor">
                <a:schemeClr val="tx1"/>
              </a:fontRef>
            </p:style>
          </p:cxnSp>
          <p:cxnSp>
            <p:nvCxnSpPr>
              <p:cNvPr id="68" name="直線接點 67">
                <a:extLst>
                  <a:ext uri="{FF2B5EF4-FFF2-40B4-BE49-F238E27FC236}">
                    <a16:creationId xmlns:a16="http://schemas.microsoft.com/office/drawing/2014/main" id="{3510B234-29FB-2EA7-F5A5-8E7E705DF143}"/>
                  </a:ext>
                </a:extLst>
              </p:cNvPr>
              <p:cNvCxnSpPr/>
              <p:nvPr/>
            </p:nvCxnSpPr>
            <p:spPr>
              <a:xfrm flipH="1">
                <a:off x="1949651" y="4239401"/>
                <a:ext cx="1395729" cy="0"/>
              </a:xfrm>
              <a:prstGeom prst="line">
                <a:avLst/>
              </a:prstGeom>
              <a:ln w="12700">
                <a:solidFill>
                  <a:srgbClr val="3AA3B4"/>
                </a:solidFill>
              </a:ln>
            </p:spPr>
            <p:style>
              <a:lnRef idx="2">
                <a:schemeClr val="accent1"/>
              </a:lnRef>
              <a:fillRef idx="0">
                <a:schemeClr val="accent1"/>
              </a:fillRef>
              <a:effectRef idx="1">
                <a:schemeClr val="accent1"/>
              </a:effectRef>
              <a:fontRef idx="minor">
                <a:schemeClr val="tx1"/>
              </a:fontRef>
            </p:style>
          </p:cxnSp>
          <p:sp>
            <p:nvSpPr>
              <p:cNvPr id="69" name="橢圓 68">
                <a:extLst>
                  <a:ext uri="{FF2B5EF4-FFF2-40B4-BE49-F238E27FC236}">
                    <a16:creationId xmlns:a16="http://schemas.microsoft.com/office/drawing/2014/main" id="{6F1323F3-2859-0DCA-0468-F6E7910E40B8}"/>
                  </a:ext>
                </a:extLst>
              </p:cNvPr>
              <p:cNvSpPr/>
              <p:nvPr/>
            </p:nvSpPr>
            <p:spPr>
              <a:xfrm>
                <a:off x="1921141" y="4198687"/>
                <a:ext cx="108912" cy="108912"/>
              </a:xfrm>
              <a:prstGeom prst="ellipse">
                <a:avLst/>
              </a:prstGeom>
              <a:solidFill>
                <a:srgbClr val="3AA3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cxnSp>
            <p:nvCxnSpPr>
              <p:cNvPr id="71" name="直線接點 70">
                <a:extLst>
                  <a:ext uri="{FF2B5EF4-FFF2-40B4-BE49-F238E27FC236}">
                    <a16:creationId xmlns:a16="http://schemas.microsoft.com/office/drawing/2014/main" id="{7C539539-DF53-C35E-B50F-D0027CEDD445}"/>
                  </a:ext>
                </a:extLst>
              </p:cNvPr>
              <p:cNvCxnSpPr>
                <a:cxnSpLocks/>
              </p:cNvCxnSpPr>
              <p:nvPr/>
            </p:nvCxnSpPr>
            <p:spPr>
              <a:xfrm flipH="1">
                <a:off x="6048674" y="3031445"/>
                <a:ext cx="714296" cy="0"/>
              </a:xfrm>
              <a:prstGeom prst="line">
                <a:avLst/>
              </a:prstGeom>
              <a:ln w="12700">
                <a:solidFill>
                  <a:srgbClr val="48B2C4"/>
                </a:solidFill>
              </a:ln>
            </p:spPr>
            <p:style>
              <a:lnRef idx="2">
                <a:schemeClr val="accent1"/>
              </a:lnRef>
              <a:fillRef idx="0">
                <a:schemeClr val="accent1"/>
              </a:fillRef>
              <a:effectRef idx="1">
                <a:schemeClr val="accent1"/>
              </a:effectRef>
              <a:fontRef idx="minor">
                <a:schemeClr val="tx1"/>
              </a:fontRef>
            </p:style>
          </p:cxnSp>
          <p:sp>
            <p:nvSpPr>
              <p:cNvPr id="74" name="橢圓 73">
                <a:extLst>
                  <a:ext uri="{FF2B5EF4-FFF2-40B4-BE49-F238E27FC236}">
                    <a16:creationId xmlns:a16="http://schemas.microsoft.com/office/drawing/2014/main" id="{ADB0E29B-C155-AC50-B6E9-430E0A7E98AA}"/>
                  </a:ext>
                </a:extLst>
              </p:cNvPr>
              <p:cNvSpPr/>
              <p:nvPr/>
            </p:nvSpPr>
            <p:spPr>
              <a:xfrm>
                <a:off x="6738320" y="2971957"/>
                <a:ext cx="108912" cy="108912"/>
              </a:xfrm>
              <a:prstGeom prst="ellipse">
                <a:avLst/>
              </a:prstGeom>
              <a:solidFill>
                <a:srgbClr val="48B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pic>
            <p:nvPicPr>
              <p:cNvPr id="5" name="圖片 11">
                <a:extLst>
                  <a:ext uri="{FF2B5EF4-FFF2-40B4-BE49-F238E27FC236}">
                    <a16:creationId xmlns:a16="http://schemas.microsoft.com/office/drawing/2014/main" id="{C0732D23-5DF9-B668-4980-C9FEDEFA33D5}"/>
                  </a:ext>
                </a:extLst>
              </p:cNvPr>
              <p:cNvPicPr>
                <a:picLocks noChangeAspect="1"/>
              </p:cNvPicPr>
              <p:nvPr/>
            </p:nvPicPr>
            <p:blipFill>
              <a:blip r:embed="rId7">
                <a:extLst>
                  <a:ext uri="{28A0092B-C50C-407E-A947-70E740481C1C}">
                    <a14:useLocalDpi xmlns:a14="http://schemas.microsoft.com/office/drawing/2010/main" val="0"/>
                  </a:ext>
                </a:extLst>
              </a:blip>
              <a:srcRect r="79870" b="-2813"/>
              <a:stretch>
                <a:fillRect/>
              </a:stretch>
            </p:blipFill>
            <p:spPr>
              <a:xfrm>
                <a:off x="4594265" y="3941620"/>
                <a:ext cx="687543" cy="620962"/>
              </a:xfrm>
              <a:prstGeom prst="rect">
                <a:avLst/>
              </a:prstGeom>
            </p:spPr>
          </p:pic>
          <p:grpSp>
            <p:nvGrpSpPr>
              <p:cNvPr id="89" name="群組 88">
                <a:extLst>
                  <a:ext uri="{FF2B5EF4-FFF2-40B4-BE49-F238E27FC236}">
                    <a16:creationId xmlns:a16="http://schemas.microsoft.com/office/drawing/2014/main" id="{5A5031C5-2C20-47E2-C41C-4BA37C1A086A}"/>
                  </a:ext>
                </a:extLst>
              </p:cNvPr>
              <p:cNvGrpSpPr/>
              <p:nvPr/>
            </p:nvGrpSpPr>
            <p:grpSpPr>
              <a:xfrm>
                <a:off x="607890" y="2380281"/>
                <a:ext cx="2578329" cy="1239823"/>
                <a:chOff x="406426" y="2677949"/>
                <a:chExt cx="2578329" cy="1239823"/>
              </a:xfrm>
            </p:grpSpPr>
            <p:pic>
              <p:nvPicPr>
                <p:cNvPr id="29" name="Picture 4" descr="2035 E-Mobility Taiwan-Exhibitor Info.-ACTRON TECHNOLOGY CORPORATION">
                  <a:extLst>
                    <a:ext uri="{FF2B5EF4-FFF2-40B4-BE49-F238E27FC236}">
                      <a16:creationId xmlns:a16="http://schemas.microsoft.com/office/drawing/2014/main" id="{327D8A62-B458-8D60-05CE-32AE74EBB76B}"/>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51421" y="2677949"/>
                  <a:ext cx="488339" cy="430888"/>
                </a:xfrm>
                <a:prstGeom prst="rect">
                  <a:avLst/>
                </a:prstGeom>
                <a:noFill/>
                <a:extLst>
                  <a:ext uri="{909E8E84-426E-40DD-AFC4-6F175D3DCCD1}">
                    <a14:hiddenFill xmlns:a14="http://schemas.microsoft.com/office/drawing/2010/main">
                      <a:solidFill>
                        <a:srgbClr val="FFFFFF"/>
                      </a:solidFill>
                    </a14:hiddenFill>
                  </a:ext>
                </a:extLst>
              </p:spPr>
            </p:pic>
            <p:sp>
              <p:nvSpPr>
                <p:cNvPr id="18" name="文字方塊 17">
                  <a:extLst>
                    <a:ext uri="{FF2B5EF4-FFF2-40B4-BE49-F238E27FC236}">
                      <a16:creationId xmlns:a16="http://schemas.microsoft.com/office/drawing/2014/main" id="{7B68A7C5-99F8-7728-56B7-AAC72FEC4AA3}"/>
                    </a:ext>
                  </a:extLst>
                </p:cNvPr>
                <p:cNvSpPr txBox="1"/>
                <p:nvPr/>
              </p:nvSpPr>
              <p:spPr>
                <a:xfrm>
                  <a:off x="406426" y="3317608"/>
                  <a:ext cx="2578329" cy="600164"/>
                </a:xfrm>
                <a:prstGeom prst="rect">
                  <a:avLst/>
                </a:prstGeom>
                <a:noFill/>
              </p:spPr>
              <p:txBody>
                <a:bodyPr wrap="square">
                  <a:spAutoFit/>
                </a:bodyPr>
                <a:lstStyle/>
                <a:p>
                  <a:pPr algn="ctr"/>
                  <a:r>
                    <a:rPr lang="en-US" altLang="zh-TW" sz="1100" b="1">
                      <a:solidFill>
                        <a:schemeClr val="bg2">
                          <a:lumMod val="25000"/>
                        </a:schemeClr>
                      </a:solidFill>
                      <a:latin typeface="微軟正黑體" panose="020B0604030504040204" pitchFamily="34" charset="-120"/>
                      <a:ea typeface="微軟正黑體" panose="020B0604030504040204" pitchFamily="34" charset="-120"/>
                      <a:cs typeface="Arial" panose="020B0604020202020204" pitchFamily="34" charset="0"/>
                    </a:rPr>
                    <a:t>50%+ </a:t>
                  </a:r>
                </a:p>
                <a:p>
                  <a:pPr algn="ctr"/>
                  <a:r>
                    <a:rPr lang="zh-TW" altLang="en-US" sz="110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rPr>
                    <a:t>車用高效率二極體</a:t>
                  </a:r>
                </a:p>
                <a:p>
                  <a:pPr algn="ctr"/>
                  <a:r>
                    <a:rPr lang="zh-TW" altLang="en-US" sz="110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rPr>
                    <a:t>市佔率</a:t>
                  </a:r>
                </a:p>
              </p:txBody>
            </p:sp>
            <p:sp>
              <p:nvSpPr>
                <p:cNvPr id="88" name="文字方塊 87">
                  <a:extLst>
                    <a:ext uri="{FF2B5EF4-FFF2-40B4-BE49-F238E27FC236}">
                      <a16:creationId xmlns:a16="http://schemas.microsoft.com/office/drawing/2014/main" id="{19DA9C1B-A044-DB2E-19DC-F6F322D84E5C}"/>
                    </a:ext>
                  </a:extLst>
                </p:cNvPr>
                <p:cNvSpPr txBox="1"/>
                <p:nvPr/>
              </p:nvSpPr>
              <p:spPr>
                <a:xfrm>
                  <a:off x="808143" y="3129572"/>
                  <a:ext cx="1774894" cy="246221"/>
                </a:xfrm>
                <a:prstGeom prst="rect">
                  <a:avLst/>
                </a:prstGeom>
                <a:noFill/>
              </p:spPr>
              <p:txBody>
                <a:bodyPr wrap="square" rtlCol="0">
                  <a:spAutoFit/>
                </a:bodyPr>
                <a:lstStyle/>
                <a:p>
                  <a:pPr algn="ctr"/>
                  <a:r>
                    <a:rPr lang="en-US" altLang="zh-TW" sz="1000" b="1">
                      <a:solidFill>
                        <a:srgbClr val="75C6D3"/>
                      </a:solidFill>
                      <a:latin typeface="微軟正黑體" panose="020B0604030504040204" pitchFamily="34" charset="-120"/>
                      <a:ea typeface="微軟正黑體" panose="020B0604030504040204" pitchFamily="34" charset="-120"/>
                      <a:cs typeface="Arial" panose="020B0604020202020204" pitchFamily="34" charset="0"/>
                    </a:rPr>
                    <a:t>(8255:TT)</a:t>
                  </a:r>
                  <a:endParaRPr lang="zh-TW" altLang="en-US" sz="1100" b="1">
                    <a:solidFill>
                      <a:srgbClr val="75C6D3"/>
                    </a:solidFill>
                    <a:latin typeface="微軟正黑體" panose="020B0604030504040204" pitchFamily="34" charset="-120"/>
                    <a:ea typeface="微軟正黑體" panose="020B0604030504040204" pitchFamily="34" charset="-120"/>
                    <a:cs typeface="Arial" panose="020B0604020202020204" pitchFamily="34" charset="0"/>
                  </a:endParaRPr>
                </a:p>
              </p:txBody>
            </p:sp>
          </p:grpSp>
          <p:grpSp>
            <p:nvGrpSpPr>
              <p:cNvPr id="95" name="群組 94">
                <a:extLst>
                  <a:ext uri="{FF2B5EF4-FFF2-40B4-BE49-F238E27FC236}">
                    <a16:creationId xmlns:a16="http://schemas.microsoft.com/office/drawing/2014/main" id="{88536E25-AF80-2287-CD08-8B29AA9BA0FD}"/>
                  </a:ext>
                </a:extLst>
              </p:cNvPr>
              <p:cNvGrpSpPr/>
              <p:nvPr/>
            </p:nvGrpSpPr>
            <p:grpSpPr>
              <a:xfrm>
                <a:off x="6514750" y="2091526"/>
                <a:ext cx="2045116" cy="1489369"/>
                <a:chOff x="6529285" y="2560913"/>
                <a:chExt cx="2045116" cy="1489369"/>
              </a:xfrm>
            </p:grpSpPr>
            <p:pic>
              <p:nvPicPr>
                <p:cNvPr id="30" name="Picture 2" descr="GlobalWafers Co. (6488) Investor Relations Material">
                  <a:extLst>
                    <a:ext uri="{FF2B5EF4-FFF2-40B4-BE49-F238E27FC236}">
                      <a16:creationId xmlns:a16="http://schemas.microsoft.com/office/drawing/2014/main" id="{C30BA332-5249-3357-EB61-86B6D07F35F9}"/>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125123" y="2560913"/>
                  <a:ext cx="822960" cy="822960"/>
                </a:xfrm>
                <a:prstGeom prst="rect">
                  <a:avLst/>
                </a:prstGeom>
                <a:noFill/>
                <a:extLst>
                  <a:ext uri="{909E8E84-426E-40DD-AFC4-6F175D3DCCD1}">
                    <a14:hiddenFill xmlns:a14="http://schemas.microsoft.com/office/drawing/2010/main">
                      <a:solidFill>
                        <a:srgbClr val="FFFFFF"/>
                      </a:solidFill>
                    </a14:hiddenFill>
                  </a:ext>
                </a:extLst>
              </p:spPr>
            </p:pic>
            <p:sp>
              <p:nvSpPr>
                <p:cNvPr id="37" name="文字方塊 36">
                  <a:extLst>
                    <a:ext uri="{FF2B5EF4-FFF2-40B4-BE49-F238E27FC236}">
                      <a16:creationId xmlns:a16="http://schemas.microsoft.com/office/drawing/2014/main" id="{3BFF471F-ECB1-4066-D3FB-39F221DB363D}"/>
                    </a:ext>
                  </a:extLst>
                </p:cNvPr>
                <p:cNvSpPr txBox="1"/>
                <p:nvPr/>
              </p:nvSpPr>
              <p:spPr>
                <a:xfrm>
                  <a:off x="6529285" y="3419340"/>
                  <a:ext cx="2045116" cy="630942"/>
                </a:xfrm>
                <a:prstGeom prst="rect">
                  <a:avLst/>
                </a:prstGeom>
                <a:noFill/>
              </p:spPr>
              <p:txBody>
                <a:bodyPr wrap="square">
                  <a:spAutoFit/>
                </a:bodyPr>
                <a:lstStyle/>
                <a:p>
                  <a:pPr algn="ctr"/>
                  <a:r>
                    <a:rPr lang="en-US" altLang="zh-TW" sz="1100" b="1">
                      <a:solidFill>
                        <a:schemeClr val="bg2">
                          <a:lumMod val="25000"/>
                        </a:schemeClr>
                      </a:solidFill>
                      <a:latin typeface="微軟正黑體" panose="020B0604030504040204" pitchFamily="34" charset="-120"/>
                      <a:ea typeface="微軟正黑體" panose="020B0604030504040204" pitchFamily="34" charset="-120"/>
                      <a:cs typeface="Arial" panose="020B0604020202020204" pitchFamily="34" charset="0"/>
                    </a:rPr>
                    <a:t>No.3</a:t>
                  </a:r>
                </a:p>
                <a:p>
                  <a:pPr algn="ctr"/>
                  <a:r>
                    <a:rPr lang="zh-TW" altLang="en-US" sz="110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rPr>
                    <a:t>半導體矽晶圓廠</a:t>
                  </a:r>
                </a:p>
                <a:p>
                  <a:pPr marL="635" algn="ctr">
                    <a:spcBef>
                      <a:spcPts val="300"/>
                    </a:spcBef>
                    <a:spcAft>
                      <a:spcPts val="100"/>
                    </a:spcAft>
                  </a:pPr>
                  <a:endParaRPr lang="zh-TW" altLang="en-US" sz="1050">
                    <a:latin typeface="微軟正黑體" panose="020B0604030504040204" pitchFamily="34" charset="-120"/>
                    <a:ea typeface="微軟正黑體" panose="020B0604030504040204" pitchFamily="34" charset="-120"/>
                  </a:endParaRPr>
                </a:p>
              </p:txBody>
            </p:sp>
            <p:sp>
              <p:nvSpPr>
                <p:cNvPr id="90" name="文字方塊 89">
                  <a:extLst>
                    <a:ext uri="{FF2B5EF4-FFF2-40B4-BE49-F238E27FC236}">
                      <a16:creationId xmlns:a16="http://schemas.microsoft.com/office/drawing/2014/main" id="{443810E7-10CB-42AB-5C54-C501D4207097}"/>
                    </a:ext>
                  </a:extLst>
                </p:cNvPr>
                <p:cNvSpPr txBox="1"/>
                <p:nvPr/>
              </p:nvSpPr>
              <p:spPr>
                <a:xfrm>
                  <a:off x="7154126" y="3217704"/>
                  <a:ext cx="764953" cy="246221"/>
                </a:xfrm>
                <a:prstGeom prst="rect">
                  <a:avLst/>
                </a:prstGeom>
                <a:noFill/>
              </p:spPr>
              <p:txBody>
                <a:bodyPr wrap="none" rtlCol="0">
                  <a:spAutoFit/>
                </a:bodyPr>
                <a:lstStyle/>
                <a:p>
                  <a:pPr algn="ctr"/>
                  <a:r>
                    <a:rPr lang="en-US" altLang="zh-TW" sz="1000" b="1">
                      <a:solidFill>
                        <a:srgbClr val="48B2C4"/>
                      </a:solidFill>
                      <a:latin typeface="微軟正黑體" panose="020B0604030504040204" pitchFamily="34" charset="-120"/>
                      <a:ea typeface="微軟正黑體" panose="020B0604030504040204" pitchFamily="34" charset="-120"/>
                      <a:cs typeface="Arial" panose="020B0604020202020204" pitchFamily="34" charset="0"/>
                    </a:rPr>
                    <a:t>(6488:TT)</a:t>
                  </a:r>
                  <a:endParaRPr lang="zh-TW" altLang="en-US" sz="1000" b="1">
                    <a:solidFill>
                      <a:srgbClr val="48B2C4"/>
                    </a:solidFill>
                    <a:latin typeface="微軟正黑體" panose="020B0604030504040204" pitchFamily="34" charset="-120"/>
                    <a:ea typeface="微軟正黑體" panose="020B0604030504040204" pitchFamily="34" charset="-120"/>
                    <a:cs typeface="Arial" panose="020B0604020202020204" pitchFamily="34" charset="0"/>
                  </a:endParaRPr>
                </a:p>
              </p:txBody>
            </p:sp>
          </p:grpSp>
          <p:grpSp>
            <p:nvGrpSpPr>
              <p:cNvPr id="97" name="群組 96">
                <a:extLst>
                  <a:ext uri="{FF2B5EF4-FFF2-40B4-BE49-F238E27FC236}">
                    <a16:creationId xmlns:a16="http://schemas.microsoft.com/office/drawing/2014/main" id="{4F443802-444D-F999-F6BD-B5DBA27DB7DF}"/>
                  </a:ext>
                </a:extLst>
              </p:cNvPr>
              <p:cNvGrpSpPr/>
              <p:nvPr/>
            </p:nvGrpSpPr>
            <p:grpSpPr>
              <a:xfrm>
                <a:off x="8235709" y="2966490"/>
                <a:ext cx="1510272" cy="1043759"/>
                <a:chOff x="8270703" y="2925910"/>
                <a:chExt cx="1510272" cy="1043759"/>
              </a:xfrm>
            </p:grpSpPr>
            <p:pic>
              <p:nvPicPr>
                <p:cNvPr id="32" name="圖片 31" descr="一張含有 文字, 字型, 標誌, 圖形 的圖片&#10;&#10;AI 產生的內容可能不正確。">
                  <a:extLst>
                    <a:ext uri="{FF2B5EF4-FFF2-40B4-BE49-F238E27FC236}">
                      <a16:creationId xmlns:a16="http://schemas.microsoft.com/office/drawing/2014/main" id="{0AC70591-9BC0-67CF-DC2D-37001FC29D4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2143" b="62143" l="855" r="96581">
                              <a14:foregroundMark x1="34188" y1="4286" x2="34188" y2="4286"/>
                              <a14:foregroundMark x1="32479" y1="62857" x2="32479" y2="62857"/>
                              <a14:foregroundMark x1="15812" y1="55000" x2="15812" y2="55000"/>
                              <a14:foregroundMark x1="8974" y1="46429" x2="8974" y2="46429"/>
                              <a14:foregroundMark x1="8547" y1="27857" x2="8547" y2="27857"/>
                              <a14:foregroundMark x1="8974" y1="25000" x2="8974" y2="25000"/>
                              <a14:foregroundMark x1="8974" y1="25000" x2="8974" y2="25000"/>
                              <a14:foregroundMark x1="10256" y1="21429" x2="10256" y2="21429"/>
                              <a14:foregroundMark x1="10256" y1="7857" x2="10256" y2="7857"/>
                              <a14:foregroundMark x1="10256" y1="7857" x2="10256" y2="7857"/>
                              <a14:foregroundMark x1="9829" y1="7857" x2="9829" y2="7857"/>
                              <a14:foregroundMark x1="7692" y1="10000" x2="7692" y2="10000"/>
                              <a14:foregroundMark x1="1709" y1="8571" x2="18376" y2="10714"/>
                              <a14:foregroundMark x1="10256" y1="10714" x2="5983" y2="50714"/>
                              <a14:foregroundMark x1="21551" y1="59966" x2="25214" y2="62143"/>
                              <a14:foregroundMark x1="5983" y1="50714" x2="20287" y2="59215"/>
                              <a14:foregroundMark x1="21795" y1="63571" x2="17521" y2="62143"/>
                              <a14:foregroundMark x1="48676" y1="35729" x2="50000" y2="33571"/>
                              <a14:foregroundMark x1="32906" y1="61429" x2="37893" y2="53302"/>
                              <a14:foregroundMark x1="50000" y1="33571" x2="37179" y2="2857"/>
                              <a14:foregroundMark x1="22650" y1="7857" x2="14530" y2="8571"/>
                              <a14:foregroundMark x1="25214" y1="5714" x2="23077" y2="15714"/>
                              <a14:foregroundMark x1="26068" y1="2857" x2="26068" y2="2857"/>
                              <a14:foregroundMark x1="24626" y1="53757" x2="24247" y2="54338"/>
                              <a14:foregroundMark x1="25214" y1="52857" x2="24837" y2="53434"/>
                              <a14:foregroundMark x1="34188" y1="3571" x2="44017" y2="37143"/>
                              <a14:foregroundMark x1="44017" y1="37143" x2="35897" y2="3571"/>
                              <a14:foregroundMark x1="35897" y1="3571" x2="34615" y2="3571"/>
                              <a14:foregroundMark x1="38034" y1="12143" x2="38034" y2="12143"/>
                              <a14:foregroundMark x1="80345" y1="12498" x2="78632" y2="8571"/>
                              <a14:foregroundMark x1="93590" y1="42857" x2="88990" y2="32312"/>
                              <a14:foregroundMark x1="64842" y1="36744" x2="63248" y2="40000"/>
                              <a14:foregroundMark x1="78632" y1="8571" x2="76065" y2="13816"/>
                              <a14:foregroundMark x1="76508" y1="50638" x2="84615" y2="57143"/>
                              <a14:foregroundMark x1="63248" y1="40000" x2="65091" y2="41479"/>
                              <a14:foregroundMark x1="88935" y1="44984" x2="92389" y2="35261"/>
                              <a14:foregroundMark x1="84615" y1="57143" x2="87954" y2="47743"/>
                              <a14:foregroundMark x1="90527" y1="33646" x2="93919" y2="48847"/>
                              <a14:foregroundMark x1="84615" y1="7143" x2="87181" y2="18644"/>
                              <a14:foregroundMark x1="94017" y1="49286" x2="93162" y2="59286"/>
                              <a14:foregroundMark x1="86752" y1="60000" x2="67521" y2="58571"/>
                              <a14:foregroundMark x1="64260" y1="25722" x2="63248" y2="38571"/>
                              <a14:foregroundMark x1="65385" y1="11429" x2="64461" y2="23159"/>
                              <a14:foregroundMark x1="92203" y1="20002" x2="93590" y2="21429"/>
                              <a14:foregroundMark x1="82479" y1="10000" x2="88722" y2="16422"/>
                              <a14:foregroundMark x1="94017" y1="10714" x2="96581" y2="33571"/>
                              <a14:backgroundMark x1="72222" y1="21429" x2="72222" y2="21429"/>
                              <a14:backgroundMark x1="72650" y1="22143" x2="71795" y2="25714"/>
                              <a14:backgroundMark x1="73504" y1="21429" x2="73504" y2="21429"/>
                              <a14:backgroundMark x1="73504" y1="20714" x2="73504" y2="20714"/>
                              <a14:backgroundMark x1="73504" y1="20000" x2="73504" y2="20000"/>
                              <a14:backgroundMark x1="82906" y1="22143" x2="82906" y2="22143"/>
                              <a14:backgroundMark x1="85470" y1="22857" x2="85470" y2="22857"/>
                              <a14:backgroundMark x1="86325" y1="22857" x2="86325" y2="22857"/>
                              <a14:backgroundMark x1="83761" y1="23571" x2="86752" y2="27857"/>
                              <a14:backgroundMark x1="73504" y1="47143" x2="71795" y2="45000"/>
                              <a14:backgroundMark x1="75641" y1="47857" x2="70940" y2="45000"/>
                              <a14:backgroundMark x1="88034" y1="44286" x2="87179" y2="47143"/>
                              <a14:backgroundMark x1="88034" y1="25000" x2="86325" y2="30000"/>
                              <a14:backgroundMark x1="87607" y1="21429" x2="71368" y2="26429"/>
                              <a14:backgroundMark x1="86752" y1="20000" x2="87179" y2="20714"/>
                              <a14:backgroundMark x1="71368" y1="22143" x2="72650" y2="46429"/>
                              <a14:backgroundMark x1="86752" y1="19286" x2="87179" y2="20000"/>
                              <a14:backgroundMark x1="73077" y1="47857" x2="71368" y2="46429"/>
                              <a14:backgroundMark x1="42735" y1="47857" x2="42735" y2="47857"/>
                              <a14:backgroundMark x1="41026" y1="48571" x2="41026" y2="48571"/>
                              <a14:backgroundMark x1="39744" y1="49286" x2="39744" y2="49286"/>
                              <a14:backgroundMark x1="39316" y1="50714" x2="39316" y2="50714"/>
                              <a14:backgroundMark x1="38462" y1="50714" x2="38462" y2="50714"/>
                              <a14:backgroundMark x1="42735" y1="46429" x2="41880" y2="45000"/>
                              <a14:backgroundMark x1="40598" y1="45714" x2="39316" y2="48571"/>
                              <a14:backgroundMark x1="42735" y1="42857" x2="37179" y2="46429"/>
                              <a14:backgroundMark x1="26068" y1="51429" x2="26068" y2="51429"/>
                              <a14:backgroundMark x1="42735" y1="42857" x2="43590" y2="44286"/>
                              <a14:backgroundMark x1="40598" y1="51429" x2="38889" y2="51429"/>
                              <a14:backgroundMark x1="39744" y1="51429" x2="37179" y2="51429"/>
                              <a14:backgroundMark x1="24359" y1="50714" x2="25641" y2="51429"/>
                              <a14:backgroundMark x1="26496" y1="63571" x2="26496" y2="62143"/>
                            </a14:backgroundRemoval>
                          </a14:imgEffect>
                        </a14:imgLayer>
                      </a14:imgProps>
                    </a:ext>
                    <a:ext uri="{28A0092B-C50C-407E-A947-70E740481C1C}">
                      <a14:useLocalDpi xmlns:a14="http://schemas.microsoft.com/office/drawing/2010/main" val="0"/>
                    </a:ext>
                  </a:extLst>
                </a:blip>
                <a:srcRect b="30925"/>
                <a:stretch/>
              </p:blipFill>
              <p:spPr>
                <a:xfrm>
                  <a:off x="8797133" y="2925910"/>
                  <a:ext cx="484638" cy="200285"/>
                </a:xfrm>
                <a:prstGeom prst="rect">
                  <a:avLst/>
                </a:prstGeom>
              </p:spPr>
            </p:pic>
            <p:sp>
              <p:nvSpPr>
                <p:cNvPr id="40" name="文字方塊 39">
                  <a:extLst>
                    <a:ext uri="{FF2B5EF4-FFF2-40B4-BE49-F238E27FC236}">
                      <a16:creationId xmlns:a16="http://schemas.microsoft.com/office/drawing/2014/main" id="{6F838BA4-E30B-EB69-0BC0-F08111E8736C}"/>
                    </a:ext>
                  </a:extLst>
                </p:cNvPr>
                <p:cNvSpPr txBox="1"/>
                <p:nvPr/>
              </p:nvSpPr>
              <p:spPr>
                <a:xfrm>
                  <a:off x="8270703" y="3369505"/>
                  <a:ext cx="1510272" cy="600164"/>
                </a:xfrm>
                <a:prstGeom prst="rect">
                  <a:avLst/>
                </a:prstGeom>
                <a:noFill/>
              </p:spPr>
              <p:txBody>
                <a:bodyPr wrap="square">
                  <a:spAutoFit/>
                </a:bodyPr>
                <a:lstStyle>
                  <a:defPPr>
                    <a:defRPr lang="en-US"/>
                  </a:defPPr>
                  <a:lvl1pPr>
                    <a:defRPr sz="1050" b="1">
                      <a:solidFill>
                        <a:srgbClr val="4DB3D2"/>
                      </a:solidFill>
                      <a:latin typeface="+mj-ea"/>
                      <a:ea typeface="+mj-ea"/>
                      <a:cs typeface="Arial" panose="020B0604020202020204" pitchFamily="34" charset="0"/>
                    </a:defRPr>
                  </a:lvl1pPr>
                </a:lstStyle>
                <a:p>
                  <a:pPr algn="ctr">
                    <a:buClr>
                      <a:srgbClr val="1F497D"/>
                    </a:buClr>
                    <a:buSzPct val="70000"/>
                  </a:pPr>
                  <a:r>
                    <a:rPr lang="en-US" altLang="zh-TW" sz="1100">
                      <a:solidFill>
                        <a:schemeClr val="bg2">
                          <a:lumMod val="25000"/>
                        </a:schemeClr>
                      </a:solidFill>
                      <a:latin typeface="微軟正黑體" panose="020B0604030504040204" pitchFamily="34" charset="-120"/>
                      <a:ea typeface="微軟正黑體" panose="020B0604030504040204" pitchFamily="34" charset="-120"/>
                    </a:rPr>
                    <a:t>Only 2</a:t>
                  </a:r>
                </a:p>
                <a:p>
                  <a:pPr algn="ctr">
                    <a:buClr>
                      <a:srgbClr val="1F497D"/>
                    </a:buClr>
                    <a:buSzPct val="70000"/>
                  </a:pPr>
                  <a:r>
                    <a:rPr lang="zh-TW" altLang="en-US" sz="1100" b="0">
                      <a:solidFill>
                        <a:schemeClr val="bg2">
                          <a:lumMod val="50000"/>
                        </a:schemeClr>
                      </a:solidFill>
                      <a:latin typeface="微軟正黑體" panose="020B0604030504040204" pitchFamily="34" charset="-120"/>
                      <a:ea typeface="微軟正黑體" panose="020B0604030504040204" pitchFamily="34" charset="-120"/>
                    </a:rPr>
                    <a:t>全球所認可的矽丙烷生產技術</a:t>
                  </a:r>
                  <a:endParaRPr lang="en-US" altLang="zh-TW" sz="1100" b="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91" name="文字方塊 90">
                  <a:extLst>
                    <a:ext uri="{FF2B5EF4-FFF2-40B4-BE49-F238E27FC236}">
                      <a16:creationId xmlns:a16="http://schemas.microsoft.com/office/drawing/2014/main" id="{2874625E-D3D0-10C7-6A73-6E3AB3C9488F}"/>
                    </a:ext>
                  </a:extLst>
                </p:cNvPr>
                <p:cNvSpPr txBox="1"/>
                <p:nvPr/>
              </p:nvSpPr>
              <p:spPr>
                <a:xfrm>
                  <a:off x="8656975" y="3180275"/>
                  <a:ext cx="764953" cy="246221"/>
                </a:xfrm>
                <a:prstGeom prst="rect">
                  <a:avLst/>
                </a:prstGeom>
                <a:noFill/>
              </p:spPr>
              <p:txBody>
                <a:bodyPr wrap="none" rtlCol="0">
                  <a:spAutoFit/>
                </a:bodyPr>
                <a:lstStyle/>
                <a:p>
                  <a:pPr algn="ctr"/>
                  <a:r>
                    <a:rPr lang="en-US" altLang="zh-TW" sz="1000" b="1">
                      <a:solidFill>
                        <a:srgbClr val="48B2C4"/>
                      </a:solidFill>
                      <a:latin typeface="微軟正黑體" panose="020B0604030504040204" pitchFamily="34" charset="-120"/>
                      <a:ea typeface="微軟正黑體" panose="020B0604030504040204" pitchFamily="34" charset="-120"/>
                      <a:cs typeface="Arial" panose="020B0604020202020204" pitchFamily="34" charset="0"/>
                    </a:rPr>
                    <a:t>(4772:TT)</a:t>
                  </a:r>
                </a:p>
              </p:txBody>
            </p:sp>
          </p:grpSp>
          <p:grpSp>
            <p:nvGrpSpPr>
              <p:cNvPr id="96" name="群組 95">
                <a:extLst>
                  <a:ext uri="{FF2B5EF4-FFF2-40B4-BE49-F238E27FC236}">
                    <a16:creationId xmlns:a16="http://schemas.microsoft.com/office/drawing/2014/main" id="{52FB584F-CD27-98E9-0F4F-376177FD1FF7}"/>
                  </a:ext>
                </a:extLst>
              </p:cNvPr>
              <p:cNvGrpSpPr/>
              <p:nvPr/>
            </p:nvGrpSpPr>
            <p:grpSpPr>
              <a:xfrm>
                <a:off x="6723175" y="3603662"/>
                <a:ext cx="1674121" cy="1339012"/>
                <a:chOff x="6705586" y="4047889"/>
                <a:chExt cx="1674121" cy="1339012"/>
              </a:xfrm>
            </p:grpSpPr>
            <p:sp>
              <p:nvSpPr>
                <p:cNvPr id="31" name="object 20">
                  <a:extLst>
                    <a:ext uri="{FF2B5EF4-FFF2-40B4-BE49-F238E27FC236}">
                      <a16:creationId xmlns:a16="http://schemas.microsoft.com/office/drawing/2014/main" id="{765A0F24-723E-D9BA-76F4-85D9DDCF5EB0}"/>
                    </a:ext>
                  </a:extLst>
                </p:cNvPr>
                <p:cNvSpPr>
                  <a:spLocks noChangeAspect="1"/>
                </p:cNvSpPr>
                <p:nvPr/>
              </p:nvSpPr>
              <p:spPr>
                <a:xfrm>
                  <a:off x="7248237" y="4047889"/>
                  <a:ext cx="588819" cy="536833"/>
                </a:xfrm>
                <a:prstGeom prst="rect">
                  <a:avLst/>
                </a:prstGeom>
                <a:blipFill>
                  <a:blip r:embed="rId12" cstate="print"/>
                  <a:srcRect/>
                  <a:stretch>
                    <a:fillRect l="-5133" t="-7593" r="-5133" b="-7593"/>
                  </a:stretch>
                </a:blipFill>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sp>
              <p:nvSpPr>
                <p:cNvPr id="39" name="文字方塊 38">
                  <a:extLst>
                    <a:ext uri="{FF2B5EF4-FFF2-40B4-BE49-F238E27FC236}">
                      <a16:creationId xmlns:a16="http://schemas.microsoft.com/office/drawing/2014/main" id="{B5EB647E-F39A-9EA4-F18D-AF6DD1460298}"/>
                    </a:ext>
                  </a:extLst>
                </p:cNvPr>
                <p:cNvSpPr txBox="1"/>
                <p:nvPr/>
              </p:nvSpPr>
              <p:spPr>
                <a:xfrm>
                  <a:off x="6705586" y="4786737"/>
                  <a:ext cx="1674121" cy="600164"/>
                </a:xfrm>
                <a:prstGeom prst="rect">
                  <a:avLst/>
                </a:prstGeom>
                <a:noFill/>
              </p:spPr>
              <p:txBody>
                <a:bodyPr wrap="square">
                  <a:spAutoFit/>
                </a:bodyPr>
                <a:lstStyle>
                  <a:defPPr>
                    <a:defRPr lang="en-US"/>
                  </a:defPPr>
                  <a:lvl1pPr>
                    <a:defRPr sz="1050" b="1">
                      <a:solidFill>
                        <a:srgbClr val="4DB3D2"/>
                      </a:solidFill>
                      <a:latin typeface="+mj-ea"/>
                      <a:ea typeface="+mj-ea"/>
                      <a:cs typeface="Arial" panose="020B0604020202020204" pitchFamily="34" charset="0"/>
                    </a:defRPr>
                  </a:lvl1pPr>
                </a:lstStyle>
                <a:p>
                  <a:pPr algn="ctr"/>
                  <a:r>
                    <a:rPr lang="en-US" altLang="zh-TW" sz="1100">
                      <a:solidFill>
                        <a:schemeClr val="bg2">
                          <a:lumMod val="25000"/>
                        </a:schemeClr>
                      </a:solidFill>
                      <a:latin typeface="微軟正黑體" panose="020B0604030504040204" pitchFamily="34" charset="-120"/>
                      <a:ea typeface="微軟正黑體" panose="020B0604030504040204" pitchFamily="34" charset="-120"/>
                    </a:rPr>
                    <a:t>No.2</a:t>
                  </a:r>
                </a:p>
                <a:p>
                  <a:pPr algn="ctr"/>
                  <a:r>
                    <a:rPr lang="zh-TW" altLang="en-US" sz="1100" b="0">
                      <a:solidFill>
                        <a:schemeClr val="bg2">
                          <a:lumMod val="50000"/>
                        </a:schemeClr>
                      </a:solidFill>
                      <a:latin typeface="微軟正黑體" panose="020B0604030504040204" pitchFamily="34" charset="-120"/>
                      <a:ea typeface="微軟正黑體" panose="020B0604030504040204" pitchFamily="34" charset="-120"/>
                    </a:rPr>
                    <a:t>砷化鎵晶圓廠</a:t>
                  </a:r>
                </a:p>
                <a:p>
                  <a:pPr algn="ctr"/>
                  <a:r>
                    <a:rPr lang="zh-TW" altLang="en-US" sz="1100" b="0">
                      <a:solidFill>
                        <a:schemeClr val="bg2">
                          <a:lumMod val="50000"/>
                        </a:schemeClr>
                      </a:solidFill>
                      <a:latin typeface="微軟正黑體" panose="020B0604030504040204" pitchFamily="34" charset="-120"/>
                      <a:ea typeface="微軟正黑體" panose="020B0604030504040204" pitchFamily="34" charset="-120"/>
                    </a:rPr>
                    <a:t>擁有 </a:t>
                  </a:r>
                  <a:r>
                    <a:rPr lang="en-US" altLang="zh-TW" sz="1100" b="0">
                      <a:solidFill>
                        <a:schemeClr val="bg2">
                          <a:lumMod val="50000"/>
                        </a:schemeClr>
                      </a:solidFill>
                      <a:latin typeface="微軟正黑體" panose="020B0604030504040204" pitchFamily="34" charset="-120"/>
                      <a:ea typeface="微軟正黑體" panose="020B0604030504040204" pitchFamily="34" charset="-120"/>
                    </a:rPr>
                    <a:t>20%+ </a:t>
                  </a:r>
                  <a:r>
                    <a:rPr lang="zh-TW" altLang="en-US" sz="1100" b="0">
                      <a:solidFill>
                        <a:schemeClr val="bg2">
                          <a:lumMod val="50000"/>
                        </a:schemeClr>
                      </a:solidFill>
                      <a:latin typeface="微軟正黑體" panose="020B0604030504040204" pitchFamily="34" charset="-120"/>
                      <a:ea typeface="微軟正黑體" panose="020B0604030504040204" pitchFamily="34" charset="-120"/>
                    </a:rPr>
                    <a:t>市佔率</a:t>
                  </a:r>
                  <a:endParaRPr lang="en-US" altLang="zh-TW" sz="1100" b="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92" name="文字方塊 91">
                  <a:extLst>
                    <a:ext uri="{FF2B5EF4-FFF2-40B4-BE49-F238E27FC236}">
                      <a16:creationId xmlns:a16="http://schemas.microsoft.com/office/drawing/2014/main" id="{EF3059AD-D55C-CF80-5AA4-0DD3CBD0CE08}"/>
                    </a:ext>
                  </a:extLst>
                </p:cNvPr>
                <p:cNvSpPr txBox="1"/>
                <p:nvPr/>
              </p:nvSpPr>
              <p:spPr>
                <a:xfrm>
                  <a:off x="7160169" y="4583395"/>
                  <a:ext cx="764953" cy="246221"/>
                </a:xfrm>
                <a:prstGeom prst="rect">
                  <a:avLst/>
                </a:prstGeom>
                <a:noFill/>
              </p:spPr>
              <p:txBody>
                <a:bodyPr wrap="none" rtlCol="0">
                  <a:spAutoFit/>
                </a:bodyPr>
                <a:lstStyle/>
                <a:p>
                  <a:pPr algn="ctr"/>
                  <a:r>
                    <a:rPr lang="en-US" altLang="zh-TW" sz="1000" b="1">
                      <a:solidFill>
                        <a:srgbClr val="48B2C4"/>
                      </a:solidFill>
                      <a:latin typeface="微軟正黑體" panose="020B0604030504040204" pitchFamily="34" charset="-120"/>
                      <a:ea typeface="微軟正黑體" panose="020B0604030504040204" pitchFamily="34" charset="-120"/>
                      <a:cs typeface="Arial" panose="020B0604020202020204" pitchFamily="34" charset="0"/>
                    </a:rPr>
                    <a:t>(8086:TT)</a:t>
                  </a:r>
                </a:p>
              </p:txBody>
            </p:sp>
          </p:grpSp>
          <p:grpSp>
            <p:nvGrpSpPr>
              <p:cNvPr id="100" name="群組 99">
                <a:extLst>
                  <a:ext uri="{FF2B5EF4-FFF2-40B4-BE49-F238E27FC236}">
                    <a16:creationId xmlns:a16="http://schemas.microsoft.com/office/drawing/2014/main" id="{4282A1A5-1A05-DFC6-6FCA-B64C90AED94C}"/>
                  </a:ext>
                </a:extLst>
              </p:cNvPr>
              <p:cNvGrpSpPr/>
              <p:nvPr/>
            </p:nvGrpSpPr>
            <p:grpSpPr>
              <a:xfrm>
                <a:off x="8270386" y="4440578"/>
                <a:ext cx="1445114" cy="975205"/>
                <a:chOff x="8354853" y="3998781"/>
                <a:chExt cx="1445114" cy="975205"/>
              </a:xfrm>
            </p:grpSpPr>
            <p:pic>
              <p:nvPicPr>
                <p:cNvPr id="53" name="圖片 52" descr="一張含有 標誌, 符號, 字型, 圖形 的圖片&#10;&#10;AI 產生的內容可能不正確。">
                  <a:extLst>
                    <a:ext uri="{FF2B5EF4-FFF2-40B4-BE49-F238E27FC236}">
                      <a16:creationId xmlns:a16="http://schemas.microsoft.com/office/drawing/2014/main" id="{8B075BF4-D874-5778-CE1F-A59B5B31E7A2}"/>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814" b="89848" l="3215" r="96108">
                              <a14:foregroundMark x1="28257" y1="50423" x2="28257" y2="50423"/>
                              <a14:foregroundMark x1="6091" y1="47885" x2="6091" y2="47885"/>
                              <a14:foregroundMark x1="4230" y1="46701" x2="4230" y2="46701"/>
                              <a14:foregroundMark x1="3553" y1="46701" x2="3553" y2="46701"/>
                              <a14:foregroundMark x1="3553" y1="46701" x2="3553" y2="46701"/>
                              <a14:foregroundMark x1="57530" y1="53638" x2="57530" y2="53638"/>
                              <a14:foregroundMark x1="58714" y1="53638" x2="58714" y2="53638"/>
                              <a14:foregroundMark x1="87817" y1="40948" x2="87817" y2="40948"/>
                              <a14:foregroundMark x1="96108" y1="36548" x2="96108" y2="36548"/>
                              <a14:foregroundMark x1="96108" y1="36548" x2="96108" y2="36548"/>
                            </a14:backgroundRemoval>
                          </a14:imgEffect>
                        </a14:imgLayer>
                      </a14:imgProps>
                    </a:ext>
                    <a:ext uri="{28A0092B-C50C-407E-A947-70E740481C1C}">
                      <a14:useLocalDpi xmlns:a14="http://schemas.microsoft.com/office/drawing/2010/main" val="0"/>
                    </a:ext>
                  </a:extLst>
                </a:blip>
                <a:stretch>
                  <a:fillRect/>
                </a:stretch>
              </p:blipFill>
              <p:spPr>
                <a:xfrm>
                  <a:off x="8869897" y="3998781"/>
                  <a:ext cx="415643" cy="415643"/>
                </a:xfrm>
                <a:prstGeom prst="rect">
                  <a:avLst/>
                </a:prstGeom>
              </p:spPr>
            </p:pic>
            <p:sp>
              <p:nvSpPr>
                <p:cNvPr id="10" name="文字方塊 9">
                  <a:extLst>
                    <a:ext uri="{FF2B5EF4-FFF2-40B4-BE49-F238E27FC236}">
                      <a16:creationId xmlns:a16="http://schemas.microsoft.com/office/drawing/2014/main" id="{F8136BBE-B3DE-EC70-50A8-F9FCF0EA46E4}"/>
                    </a:ext>
                  </a:extLst>
                </p:cNvPr>
                <p:cNvSpPr txBox="1"/>
                <p:nvPr/>
              </p:nvSpPr>
              <p:spPr>
                <a:xfrm>
                  <a:off x="8354853" y="4543099"/>
                  <a:ext cx="1445114" cy="430887"/>
                </a:xfrm>
                <a:prstGeom prst="rect">
                  <a:avLst/>
                </a:prstGeom>
                <a:noFill/>
              </p:spPr>
              <p:txBody>
                <a:bodyPr wrap="square">
                  <a:spAutoFit/>
                </a:bodyPr>
                <a:lstStyle>
                  <a:defPPr>
                    <a:defRPr lang="en-US"/>
                  </a:defPPr>
                  <a:lvl1pPr>
                    <a:defRPr sz="1050" b="1">
                      <a:solidFill>
                        <a:srgbClr val="4DB3D2"/>
                      </a:solidFill>
                      <a:latin typeface="+mj-ea"/>
                      <a:ea typeface="+mj-ea"/>
                      <a:cs typeface="Arial" panose="020B0604020202020204" pitchFamily="34" charset="0"/>
                    </a:defRPr>
                  </a:lvl1pPr>
                </a:lstStyle>
                <a:p>
                  <a:pPr algn="ctr"/>
                  <a:r>
                    <a:rPr lang="zh-TW" altLang="en-US" sz="1100" b="0">
                      <a:solidFill>
                        <a:schemeClr val="bg2">
                          <a:lumMod val="50000"/>
                        </a:schemeClr>
                      </a:solidFill>
                      <a:latin typeface="微軟正黑體" panose="020B0604030504040204" pitchFamily="34" charset="-120"/>
                      <a:ea typeface="微軟正黑體" panose="020B0604030504040204" pitchFamily="34" charset="-120"/>
                    </a:rPr>
                    <a:t>高階半導體設備清洗與檢測服務供應商</a:t>
                  </a:r>
                  <a:endParaRPr lang="en-US" altLang="zh-TW" sz="1100" b="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94" name="文字方塊 93">
                  <a:extLst>
                    <a:ext uri="{FF2B5EF4-FFF2-40B4-BE49-F238E27FC236}">
                      <a16:creationId xmlns:a16="http://schemas.microsoft.com/office/drawing/2014/main" id="{65BD3941-9346-4C4D-A8F1-617A4F97D841}"/>
                    </a:ext>
                  </a:extLst>
                </p:cNvPr>
                <p:cNvSpPr txBox="1"/>
                <p:nvPr/>
              </p:nvSpPr>
              <p:spPr>
                <a:xfrm>
                  <a:off x="8684020" y="4345705"/>
                  <a:ext cx="787395" cy="246221"/>
                </a:xfrm>
                <a:prstGeom prst="rect">
                  <a:avLst/>
                </a:prstGeom>
                <a:noFill/>
              </p:spPr>
              <p:txBody>
                <a:bodyPr wrap="none" rtlCol="0">
                  <a:spAutoFit/>
                </a:bodyPr>
                <a:lstStyle/>
                <a:p>
                  <a:pPr algn="ctr"/>
                  <a:r>
                    <a:rPr lang="en-US" altLang="zh-TW" sz="1000" b="1">
                      <a:solidFill>
                        <a:srgbClr val="48B2C4"/>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1000" b="1">
                      <a:solidFill>
                        <a:srgbClr val="48B2C4"/>
                      </a:solidFill>
                      <a:latin typeface="微軟正黑體" panose="020B0604030504040204" pitchFamily="34" charset="-120"/>
                      <a:ea typeface="微軟正黑體" panose="020B0604030504040204" pitchFamily="34" charset="-120"/>
                      <a:cs typeface="Arial" panose="020B0604020202020204" pitchFamily="34" charset="0"/>
                    </a:rPr>
                    <a:t>弘潔科技</a:t>
                  </a:r>
                  <a:r>
                    <a:rPr lang="en-US" altLang="zh-TW" sz="1000" b="1">
                      <a:solidFill>
                        <a:srgbClr val="48B2C4"/>
                      </a:solidFill>
                      <a:latin typeface="微軟正黑體" panose="020B0604030504040204" pitchFamily="34" charset="-120"/>
                      <a:ea typeface="微軟正黑體" panose="020B0604030504040204" pitchFamily="34" charset="-120"/>
                      <a:cs typeface="Arial" panose="020B0604020202020204" pitchFamily="34" charset="0"/>
                    </a:rPr>
                    <a:t>)</a:t>
                  </a:r>
                </a:p>
              </p:txBody>
            </p:sp>
          </p:grpSp>
          <p:grpSp>
            <p:nvGrpSpPr>
              <p:cNvPr id="99" name="群組 98">
                <a:extLst>
                  <a:ext uri="{FF2B5EF4-FFF2-40B4-BE49-F238E27FC236}">
                    <a16:creationId xmlns:a16="http://schemas.microsoft.com/office/drawing/2014/main" id="{4FE13B95-FE6B-3A41-B12D-C5DE42BEECA7}"/>
                  </a:ext>
                </a:extLst>
              </p:cNvPr>
              <p:cNvGrpSpPr/>
              <p:nvPr/>
            </p:nvGrpSpPr>
            <p:grpSpPr>
              <a:xfrm>
                <a:off x="6686770" y="5203968"/>
                <a:ext cx="1887690" cy="879341"/>
                <a:chOff x="8367663" y="5059900"/>
                <a:chExt cx="1887690" cy="879341"/>
              </a:xfrm>
            </p:grpSpPr>
            <p:sp>
              <p:nvSpPr>
                <p:cNvPr id="77" name="文字方塊 76">
                  <a:extLst>
                    <a:ext uri="{FF2B5EF4-FFF2-40B4-BE49-F238E27FC236}">
                      <a16:creationId xmlns:a16="http://schemas.microsoft.com/office/drawing/2014/main" id="{7F65F7C1-3A48-6686-5B53-786577E456C0}"/>
                    </a:ext>
                  </a:extLst>
                </p:cNvPr>
                <p:cNvSpPr txBox="1"/>
                <p:nvPr/>
              </p:nvSpPr>
              <p:spPr>
                <a:xfrm>
                  <a:off x="8367663" y="5677631"/>
                  <a:ext cx="1887690" cy="261610"/>
                </a:xfrm>
                <a:prstGeom prst="rect">
                  <a:avLst/>
                </a:prstGeom>
                <a:noFill/>
              </p:spPr>
              <p:txBody>
                <a:bodyPr wrap="square">
                  <a:spAutoFit/>
                </a:bodyPr>
                <a:lstStyle>
                  <a:defPPr>
                    <a:defRPr lang="en-US"/>
                  </a:defPPr>
                  <a:lvl1pPr>
                    <a:defRPr sz="1050" b="1">
                      <a:solidFill>
                        <a:srgbClr val="4DB3D2"/>
                      </a:solidFill>
                      <a:latin typeface="+mj-ea"/>
                      <a:ea typeface="+mj-ea"/>
                      <a:cs typeface="Arial" panose="020B0604020202020204" pitchFamily="34" charset="0"/>
                    </a:defRPr>
                  </a:lvl1pPr>
                </a:lstStyle>
                <a:p>
                  <a:pPr algn="ctr"/>
                  <a:r>
                    <a:rPr lang="zh-TW" altLang="en-US" sz="1100" b="0">
                      <a:solidFill>
                        <a:schemeClr val="bg2">
                          <a:lumMod val="50000"/>
                        </a:schemeClr>
                      </a:solidFill>
                      <a:latin typeface="微軟正黑體" panose="020B0604030504040204" pitchFamily="34" charset="-120"/>
                      <a:ea typeface="微軟正黑體" panose="020B0604030504040204" pitchFamily="34" charset="-120"/>
                    </a:rPr>
                    <a:t>高效能電源元件提供者</a:t>
                  </a:r>
                  <a:endParaRPr lang="en-US" altLang="zh-TW" sz="1100" b="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93" name="文字方塊 92">
                  <a:extLst>
                    <a:ext uri="{FF2B5EF4-FFF2-40B4-BE49-F238E27FC236}">
                      <a16:creationId xmlns:a16="http://schemas.microsoft.com/office/drawing/2014/main" id="{FE2CA58F-EF43-8D0A-340C-298EAFB04E3A}"/>
                    </a:ext>
                  </a:extLst>
                </p:cNvPr>
                <p:cNvSpPr txBox="1"/>
                <p:nvPr/>
              </p:nvSpPr>
              <p:spPr>
                <a:xfrm>
                  <a:off x="8929032" y="5483383"/>
                  <a:ext cx="764953" cy="246221"/>
                </a:xfrm>
                <a:prstGeom prst="rect">
                  <a:avLst/>
                </a:prstGeom>
                <a:noFill/>
              </p:spPr>
              <p:txBody>
                <a:bodyPr wrap="none" rtlCol="0">
                  <a:spAutoFit/>
                </a:bodyPr>
                <a:lstStyle/>
                <a:p>
                  <a:pPr algn="ctr"/>
                  <a:r>
                    <a:rPr lang="en-US" altLang="zh-TW" sz="1000" b="1">
                      <a:solidFill>
                        <a:srgbClr val="48B2C4"/>
                      </a:solidFill>
                      <a:latin typeface="微軟正黑體" panose="020B0604030504040204" pitchFamily="34" charset="-120"/>
                      <a:ea typeface="微軟正黑體" panose="020B0604030504040204" pitchFamily="34" charset="-120"/>
                      <a:cs typeface="Arial" panose="020B0604020202020204" pitchFamily="34" charset="0"/>
                    </a:rPr>
                    <a:t>(2342:TT)</a:t>
                  </a:r>
                </a:p>
              </p:txBody>
            </p:sp>
            <p:pic>
              <p:nvPicPr>
                <p:cNvPr id="98" name="圖片 97" descr="一張含有 文字, 字型, 圖形, 白色 的圖片&#10;&#10;AI 產生的內容可能不正確。">
                  <a:extLst>
                    <a:ext uri="{FF2B5EF4-FFF2-40B4-BE49-F238E27FC236}">
                      <a16:creationId xmlns:a16="http://schemas.microsoft.com/office/drawing/2014/main" id="{6D919F5D-5209-6FC4-89D9-3F9EA5BF6F8C}"/>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4762" b="91270" l="1972" r="20141">
                              <a14:foregroundMark x1="10000" y1="4762" x2="10000" y2="4762"/>
                              <a14:foregroundMark x1="9296" y1="27778" x2="9296" y2="27778"/>
                              <a14:foregroundMark x1="9859" y1="46032" x2="9859" y2="46032"/>
                              <a14:foregroundMark x1="6197" y1="42063" x2="6197" y2="42063"/>
                              <a14:foregroundMark x1="5775" y1="24603" x2="5775" y2="24603"/>
                              <a14:foregroundMark x1="5493" y1="10317" x2="5493" y2="10317"/>
                              <a14:foregroundMark x1="2535" y1="10317" x2="2535" y2="10317"/>
                              <a14:foregroundMark x1="2394" y1="24603" x2="2394" y2="24603"/>
                              <a14:foregroundMark x1="2113" y1="42063" x2="2113" y2="42063"/>
                              <a14:foregroundMark x1="5352" y1="57143" x2="5352" y2="57143"/>
                              <a14:foregroundMark x1="5493" y1="61111" x2="5493" y2="61111"/>
                              <a14:foregroundMark x1="5915" y1="64286" x2="5915" y2="64286"/>
                              <a14:foregroundMark x1="5915" y1="67460" x2="5915" y2="67460"/>
                              <a14:foregroundMark x1="6197" y1="69841" x2="6197" y2="69841"/>
                              <a14:foregroundMark x1="6761" y1="75397" x2="6761" y2="75397"/>
                              <a14:foregroundMark x1="7746" y1="81746" x2="7746" y2="81746"/>
                              <a14:foregroundMark x1="9296" y1="85714" x2="9296" y2="85714"/>
                              <a14:foregroundMark x1="11408" y1="90476" x2="11408" y2="90476"/>
                              <a14:foregroundMark x1="12817" y1="92063" x2="12817" y2="92063"/>
                              <a14:foregroundMark x1="14648" y1="91270" x2="14648" y2="91270"/>
                              <a14:foregroundMark x1="16479" y1="86508" x2="16479" y2="86508"/>
                              <a14:foregroundMark x1="18873" y1="69841" x2="18873" y2="69841"/>
                              <a14:foregroundMark x1="19437" y1="59524" x2="19437" y2="59524"/>
                              <a14:foregroundMark x1="20141" y1="49206" x2="20141" y2="49206"/>
                              <a14:foregroundMark x1="2676" y1="28571" x2="2676" y2="28571"/>
                              <a14:foregroundMark x1="2535" y1="27778" x2="2535" y2="27778"/>
                              <a14:foregroundMark x1="2394" y1="27778" x2="2394" y2="27778"/>
                              <a14:foregroundMark x1="2535" y1="27778" x2="2535" y2="27778"/>
                              <a14:foregroundMark x1="2113" y1="26984" x2="2113" y2="26984"/>
                              <a14:backgroundMark x1="2676" y1="28571" x2="2676" y2="28571"/>
                              <a14:backgroundMark x1="2394" y1="29365" x2="2394" y2="29365"/>
                            </a14:backgroundRemoval>
                          </a14:imgEffect>
                        </a14:imgLayer>
                      </a14:imgProps>
                    </a:ext>
                    <a:ext uri="{28A0092B-C50C-407E-A947-70E740481C1C}">
                      <a14:useLocalDpi xmlns:a14="http://schemas.microsoft.com/office/drawing/2010/main" val="0"/>
                    </a:ext>
                  </a:extLst>
                </a:blip>
                <a:srcRect r="78979"/>
                <a:stretch>
                  <a:fillRect/>
                </a:stretch>
              </p:blipFill>
              <p:spPr>
                <a:xfrm>
                  <a:off x="8999738" y="5059900"/>
                  <a:ext cx="490191" cy="413826"/>
                </a:xfrm>
                <a:prstGeom prst="rect">
                  <a:avLst/>
                </a:prstGeom>
              </p:spPr>
            </p:pic>
          </p:grpSp>
          <p:grpSp>
            <p:nvGrpSpPr>
              <p:cNvPr id="105" name="群組 104">
                <a:extLst>
                  <a:ext uri="{FF2B5EF4-FFF2-40B4-BE49-F238E27FC236}">
                    <a16:creationId xmlns:a16="http://schemas.microsoft.com/office/drawing/2014/main" id="{D3C9A1A4-0786-B4A4-64C0-FDFC278DFB85}"/>
                  </a:ext>
                </a:extLst>
              </p:cNvPr>
              <p:cNvGrpSpPr/>
              <p:nvPr/>
            </p:nvGrpSpPr>
            <p:grpSpPr>
              <a:xfrm>
                <a:off x="267624" y="3868276"/>
                <a:ext cx="1634132" cy="1218120"/>
                <a:chOff x="334704" y="3900085"/>
                <a:chExt cx="1634132" cy="1218120"/>
              </a:xfrm>
            </p:grpSpPr>
            <p:pic>
              <p:nvPicPr>
                <p:cNvPr id="38" name="圖片 37" descr="一張含有 文字, 字型, 圖形, 標誌 的圖片&#10;&#10;AI 產生的內容可能不正確。">
                  <a:extLst>
                    <a:ext uri="{FF2B5EF4-FFF2-40B4-BE49-F238E27FC236}">
                      <a16:creationId xmlns:a16="http://schemas.microsoft.com/office/drawing/2014/main" id="{BE6312A1-C8D5-6B78-2FBC-1EDE40597698}"/>
                    </a:ext>
                  </a:extLst>
                </p:cNvPr>
                <p:cNvPicPr>
                  <a:picLocks noChangeAspect="1"/>
                </p:cNvPicPr>
                <p:nvPr/>
              </p:nvPicPr>
              <p:blipFill>
                <a:blip r:embed="rId17">
                  <a:extLst>
                    <a:ext uri="{28A0092B-C50C-407E-A947-70E740481C1C}">
                      <a14:useLocalDpi xmlns:a14="http://schemas.microsoft.com/office/drawing/2010/main" val="0"/>
                    </a:ext>
                  </a:extLst>
                </a:blip>
                <a:srcRect r="79707"/>
                <a:stretch/>
              </p:blipFill>
              <p:spPr>
                <a:xfrm>
                  <a:off x="819720" y="3900085"/>
                  <a:ext cx="526579" cy="528381"/>
                </a:xfrm>
                <a:prstGeom prst="ellipse">
                  <a:avLst/>
                </a:prstGeom>
              </p:spPr>
            </p:pic>
            <p:sp>
              <p:nvSpPr>
                <p:cNvPr id="48" name="文字方塊 47">
                  <a:extLst>
                    <a:ext uri="{FF2B5EF4-FFF2-40B4-BE49-F238E27FC236}">
                      <a16:creationId xmlns:a16="http://schemas.microsoft.com/office/drawing/2014/main" id="{50B87739-194F-2955-94F6-390F4521EAC5}"/>
                    </a:ext>
                  </a:extLst>
                </p:cNvPr>
                <p:cNvSpPr txBox="1"/>
                <p:nvPr/>
              </p:nvSpPr>
              <p:spPr>
                <a:xfrm>
                  <a:off x="334704" y="4687318"/>
                  <a:ext cx="1634132" cy="430887"/>
                </a:xfrm>
                <a:prstGeom prst="rect">
                  <a:avLst/>
                </a:prstGeom>
                <a:noFill/>
              </p:spPr>
              <p:txBody>
                <a:bodyPr wrap="square">
                  <a:spAutoFit/>
                </a:bodyPr>
                <a:lstStyle/>
                <a:p>
                  <a:pPr marL="635" algn="ctr">
                    <a:spcBef>
                      <a:spcPts val="300"/>
                    </a:spcBef>
                    <a:spcAft>
                      <a:spcPts val="100"/>
                    </a:spcAft>
                  </a:pPr>
                  <a:r>
                    <a:rPr lang="zh-TW" altLang="en-US" sz="110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rPr>
                    <a:t>滿足綠能與高功率需求的最佳夥伴</a:t>
                  </a:r>
                </a:p>
              </p:txBody>
            </p:sp>
            <p:sp>
              <p:nvSpPr>
                <p:cNvPr id="102" name="文字方塊 101">
                  <a:extLst>
                    <a:ext uri="{FF2B5EF4-FFF2-40B4-BE49-F238E27FC236}">
                      <a16:creationId xmlns:a16="http://schemas.microsoft.com/office/drawing/2014/main" id="{D245FAF2-1F82-1604-4A78-A6CD0E9E9C53}"/>
                    </a:ext>
                  </a:extLst>
                </p:cNvPr>
                <p:cNvSpPr txBox="1"/>
                <p:nvPr/>
              </p:nvSpPr>
              <p:spPr>
                <a:xfrm>
                  <a:off x="356333" y="4454355"/>
                  <a:ext cx="1453352" cy="246221"/>
                </a:xfrm>
                <a:prstGeom prst="rect">
                  <a:avLst/>
                </a:prstGeom>
                <a:noFill/>
              </p:spPr>
              <p:txBody>
                <a:bodyPr wrap="square" rtlCol="0">
                  <a:spAutoFit/>
                </a:bodyPr>
                <a:lstStyle/>
                <a:p>
                  <a:pPr algn="ctr"/>
                  <a:r>
                    <a:rPr lang="en-US" altLang="zh-TW" sz="1000" b="1">
                      <a:solidFill>
                        <a:srgbClr val="3AA3B4"/>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1000" b="1">
                      <a:solidFill>
                        <a:srgbClr val="3AA3B4"/>
                      </a:solidFill>
                      <a:latin typeface="微軟正黑體" panose="020B0604030504040204" pitchFamily="34" charset="-120"/>
                      <a:ea typeface="微軟正黑體" panose="020B0604030504040204" pitchFamily="34" charset="-120"/>
                      <a:cs typeface="Arial" panose="020B0604020202020204" pitchFamily="34" charset="0"/>
                    </a:rPr>
                    <a:t>續興</a:t>
                  </a:r>
                  <a:r>
                    <a:rPr lang="en-US" altLang="zh-TW" sz="1000" b="1">
                      <a:solidFill>
                        <a:srgbClr val="3AA3B4"/>
                      </a:solidFill>
                      <a:latin typeface="微軟正黑體" panose="020B0604030504040204" pitchFamily="34" charset="-120"/>
                      <a:ea typeface="微軟正黑體" panose="020B0604030504040204" pitchFamily="34" charset="-120"/>
                      <a:cs typeface="Arial" panose="020B0604020202020204" pitchFamily="34" charset="0"/>
                    </a:rPr>
                    <a:t>)</a:t>
                  </a:r>
                </a:p>
              </p:txBody>
            </p:sp>
          </p:grpSp>
          <p:grpSp>
            <p:nvGrpSpPr>
              <p:cNvPr id="106" name="群組 105">
                <a:extLst>
                  <a:ext uri="{FF2B5EF4-FFF2-40B4-BE49-F238E27FC236}">
                    <a16:creationId xmlns:a16="http://schemas.microsoft.com/office/drawing/2014/main" id="{7FF6E715-7EFE-A619-9A37-E5DBB845A085}"/>
                  </a:ext>
                </a:extLst>
              </p:cNvPr>
              <p:cNvGrpSpPr/>
              <p:nvPr/>
            </p:nvGrpSpPr>
            <p:grpSpPr>
              <a:xfrm>
                <a:off x="1620199" y="4599388"/>
                <a:ext cx="1759863" cy="699954"/>
                <a:chOff x="1770674" y="4908366"/>
                <a:chExt cx="1759863" cy="699954"/>
              </a:xfrm>
            </p:grpSpPr>
            <p:sp>
              <p:nvSpPr>
                <p:cNvPr id="34" name="文字方塊 33">
                  <a:extLst>
                    <a:ext uri="{FF2B5EF4-FFF2-40B4-BE49-F238E27FC236}">
                      <a16:creationId xmlns:a16="http://schemas.microsoft.com/office/drawing/2014/main" id="{10288C59-0E28-2066-C4AE-7398103A33FA}"/>
                    </a:ext>
                  </a:extLst>
                </p:cNvPr>
                <p:cNvSpPr txBox="1"/>
                <p:nvPr/>
              </p:nvSpPr>
              <p:spPr>
                <a:xfrm>
                  <a:off x="2136097" y="4908366"/>
                  <a:ext cx="1029017" cy="276999"/>
                </a:xfrm>
                <a:prstGeom prst="rect">
                  <a:avLst/>
                </a:prstGeom>
                <a:noFill/>
              </p:spPr>
              <p:txBody>
                <a:bodyPr wrap="square">
                  <a:spAutoFit/>
                </a:bodyPr>
                <a:lstStyle/>
                <a:p>
                  <a:pPr lvl="0" algn="ctr"/>
                  <a:r>
                    <a:rPr lang="en-US" altLang="zh-TW" sz="1200" b="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SUN</a:t>
                  </a:r>
                  <a:endParaRPr lang="zh-TW" altLang="en-US" sz="1200" b="1">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46" name="文字方塊 45">
                  <a:extLst>
                    <a:ext uri="{FF2B5EF4-FFF2-40B4-BE49-F238E27FC236}">
                      <a16:creationId xmlns:a16="http://schemas.microsoft.com/office/drawing/2014/main" id="{68B78B3E-9998-8D09-0A0C-89019FFA0468}"/>
                    </a:ext>
                  </a:extLst>
                </p:cNvPr>
                <p:cNvSpPr txBox="1"/>
                <p:nvPr/>
              </p:nvSpPr>
              <p:spPr>
                <a:xfrm>
                  <a:off x="1770674" y="5346710"/>
                  <a:ext cx="1759863" cy="261610"/>
                </a:xfrm>
                <a:prstGeom prst="rect">
                  <a:avLst/>
                </a:prstGeom>
                <a:noFill/>
              </p:spPr>
              <p:txBody>
                <a:bodyPr wrap="square">
                  <a:spAutoFit/>
                </a:bodyPr>
                <a:lstStyle/>
                <a:p>
                  <a:pPr algn="ctr"/>
                  <a:r>
                    <a:rPr lang="zh-TW" altLang="en-US" sz="110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rPr>
                    <a:t>再生能源製造事業</a:t>
                  </a:r>
                </a:p>
              </p:txBody>
            </p:sp>
            <p:sp>
              <p:nvSpPr>
                <p:cNvPr id="103" name="文字方塊 102">
                  <a:extLst>
                    <a:ext uri="{FF2B5EF4-FFF2-40B4-BE49-F238E27FC236}">
                      <a16:creationId xmlns:a16="http://schemas.microsoft.com/office/drawing/2014/main" id="{637028CB-5059-185C-073B-B4864E1D22D1}"/>
                    </a:ext>
                  </a:extLst>
                </p:cNvPr>
                <p:cNvSpPr txBox="1"/>
                <p:nvPr/>
              </p:nvSpPr>
              <p:spPr>
                <a:xfrm>
                  <a:off x="1923929" y="5138886"/>
                  <a:ext cx="1453352" cy="246221"/>
                </a:xfrm>
                <a:prstGeom prst="rect">
                  <a:avLst/>
                </a:prstGeom>
                <a:noFill/>
              </p:spPr>
              <p:txBody>
                <a:bodyPr wrap="square" rtlCol="0">
                  <a:spAutoFit/>
                </a:bodyPr>
                <a:lstStyle/>
                <a:p>
                  <a:pPr algn="ctr"/>
                  <a:r>
                    <a:rPr lang="en-US" altLang="zh-TW" sz="1000" b="1">
                      <a:solidFill>
                        <a:srgbClr val="3AA3B4"/>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1000" b="1">
                      <a:solidFill>
                        <a:srgbClr val="3AA3B4"/>
                      </a:solidFill>
                      <a:latin typeface="微軟正黑體" panose="020B0604030504040204" pitchFamily="34" charset="-120"/>
                      <a:ea typeface="微軟正黑體" panose="020B0604030504040204" pitchFamily="34" charset="-120"/>
                      <a:cs typeface="Arial" panose="020B0604020202020204" pitchFamily="34" charset="0"/>
                    </a:rPr>
                    <a:t>續日</a:t>
                  </a:r>
                  <a:r>
                    <a:rPr lang="en-US" altLang="zh-TW" sz="1000" b="1">
                      <a:solidFill>
                        <a:srgbClr val="3AA3B4"/>
                      </a:solidFill>
                      <a:latin typeface="微軟正黑體" panose="020B0604030504040204" pitchFamily="34" charset="-120"/>
                      <a:ea typeface="微軟正黑體" panose="020B0604030504040204" pitchFamily="34" charset="-120"/>
                      <a:cs typeface="Arial" panose="020B0604020202020204" pitchFamily="34" charset="0"/>
                    </a:rPr>
                    <a:t>)</a:t>
                  </a:r>
                </a:p>
              </p:txBody>
            </p:sp>
          </p:grpSp>
          <p:grpSp>
            <p:nvGrpSpPr>
              <p:cNvPr id="107" name="群組 106">
                <a:extLst>
                  <a:ext uri="{FF2B5EF4-FFF2-40B4-BE49-F238E27FC236}">
                    <a16:creationId xmlns:a16="http://schemas.microsoft.com/office/drawing/2014/main" id="{64A79CE6-BCE4-6B82-3655-232A84A83DE3}"/>
                  </a:ext>
                </a:extLst>
              </p:cNvPr>
              <p:cNvGrpSpPr/>
              <p:nvPr/>
            </p:nvGrpSpPr>
            <p:grpSpPr>
              <a:xfrm>
                <a:off x="1798235" y="5524476"/>
                <a:ext cx="1453352" cy="885522"/>
                <a:chOff x="1870251" y="5701386"/>
                <a:chExt cx="1453352" cy="885522"/>
              </a:xfrm>
            </p:grpSpPr>
            <p:sp>
              <p:nvSpPr>
                <p:cNvPr id="36" name="文字方塊 35">
                  <a:extLst>
                    <a:ext uri="{FF2B5EF4-FFF2-40B4-BE49-F238E27FC236}">
                      <a16:creationId xmlns:a16="http://schemas.microsoft.com/office/drawing/2014/main" id="{31D0C2E6-9546-9D14-4DB5-08E5ADB16A4F}"/>
                    </a:ext>
                  </a:extLst>
                </p:cNvPr>
                <p:cNvSpPr txBox="1"/>
                <p:nvPr/>
              </p:nvSpPr>
              <p:spPr>
                <a:xfrm>
                  <a:off x="2082419" y="5701386"/>
                  <a:ext cx="1029017" cy="276999"/>
                </a:xfrm>
                <a:prstGeom prst="rect">
                  <a:avLst/>
                </a:prstGeom>
                <a:noFill/>
              </p:spPr>
              <p:txBody>
                <a:bodyPr wrap="square">
                  <a:spAutoFit/>
                </a:bodyPr>
                <a:lstStyle/>
                <a:p>
                  <a:pPr lvl="0" algn="ctr"/>
                  <a:r>
                    <a:rPr lang="en-US" altLang="zh-TW" sz="1200" b="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SGE</a:t>
                  </a:r>
                  <a:endParaRPr lang="zh-TW" altLang="en-US" sz="1200" b="1">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47" name="文字方塊 46">
                  <a:extLst>
                    <a:ext uri="{FF2B5EF4-FFF2-40B4-BE49-F238E27FC236}">
                      <a16:creationId xmlns:a16="http://schemas.microsoft.com/office/drawing/2014/main" id="{0A0BAC6A-E636-3719-D2DC-0F98CE2FE189}"/>
                    </a:ext>
                  </a:extLst>
                </p:cNvPr>
                <p:cNvSpPr txBox="1"/>
                <p:nvPr/>
              </p:nvSpPr>
              <p:spPr>
                <a:xfrm>
                  <a:off x="1870526" y="6156021"/>
                  <a:ext cx="1452803" cy="430887"/>
                </a:xfrm>
                <a:prstGeom prst="rect">
                  <a:avLst/>
                </a:prstGeom>
                <a:noFill/>
              </p:spPr>
              <p:txBody>
                <a:bodyPr wrap="square">
                  <a:spAutoFit/>
                </a:bodyPr>
                <a:lstStyle/>
                <a:p>
                  <a:pPr algn="ctr"/>
                  <a:r>
                    <a:rPr lang="zh-TW" altLang="en-US" sz="110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rPr>
                    <a:t>再生能源銷售暨服務</a:t>
                  </a:r>
                </a:p>
                <a:p>
                  <a:pPr algn="ctr"/>
                  <a:endParaRPr lang="zh-TW" altLang="en-US" sz="110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04" name="文字方塊 103">
                  <a:extLst>
                    <a:ext uri="{FF2B5EF4-FFF2-40B4-BE49-F238E27FC236}">
                      <a16:creationId xmlns:a16="http://schemas.microsoft.com/office/drawing/2014/main" id="{A2C95432-94FF-D337-CC0C-C70C756547E6}"/>
                    </a:ext>
                  </a:extLst>
                </p:cNvPr>
                <p:cNvSpPr txBox="1"/>
                <p:nvPr/>
              </p:nvSpPr>
              <p:spPr>
                <a:xfrm>
                  <a:off x="1870251" y="5941427"/>
                  <a:ext cx="1453352" cy="246221"/>
                </a:xfrm>
                <a:prstGeom prst="rect">
                  <a:avLst/>
                </a:prstGeom>
                <a:noFill/>
              </p:spPr>
              <p:txBody>
                <a:bodyPr wrap="square" rtlCol="0">
                  <a:spAutoFit/>
                </a:bodyPr>
                <a:lstStyle/>
                <a:p>
                  <a:pPr algn="ctr"/>
                  <a:r>
                    <a:rPr lang="en-US" altLang="zh-TW" sz="1000" b="1">
                      <a:solidFill>
                        <a:srgbClr val="3AA3B4"/>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1000" b="1">
                      <a:solidFill>
                        <a:srgbClr val="3AA3B4"/>
                      </a:solidFill>
                      <a:latin typeface="微軟正黑體" panose="020B0604030504040204" pitchFamily="34" charset="-120"/>
                      <a:ea typeface="微軟正黑體" panose="020B0604030504040204" pitchFamily="34" charset="-120"/>
                      <a:cs typeface="Arial" panose="020B0604020202020204" pitchFamily="34" charset="0"/>
                    </a:rPr>
                    <a:t>續升</a:t>
                  </a:r>
                  <a:r>
                    <a:rPr lang="en-US" altLang="zh-TW" sz="1000" b="1" baseline="30000">
                      <a:solidFill>
                        <a:srgbClr val="3AA3B4"/>
                      </a:solidFill>
                    </a:rPr>
                    <a:t>1</a:t>
                  </a:r>
                  <a:r>
                    <a:rPr lang="en-US" altLang="zh-TW" sz="1000" b="1">
                      <a:solidFill>
                        <a:srgbClr val="3AA3B4"/>
                      </a:solidFill>
                      <a:latin typeface="微軟正黑體" panose="020B0604030504040204" pitchFamily="34" charset="-120"/>
                      <a:ea typeface="微軟正黑體" panose="020B0604030504040204" pitchFamily="34" charset="-120"/>
                      <a:cs typeface="Arial" panose="020B0604020202020204" pitchFamily="34" charset="0"/>
                    </a:rPr>
                    <a:t>)</a:t>
                  </a:r>
                </a:p>
              </p:txBody>
            </p:sp>
          </p:grpSp>
        </p:grpSp>
      </p:grpSp>
      <p:sp>
        <p:nvSpPr>
          <p:cNvPr id="8" name="Text Placeholder 2">
            <a:extLst>
              <a:ext uri="{FF2B5EF4-FFF2-40B4-BE49-F238E27FC236}">
                <a16:creationId xmlns:a16="http://schemas.microsoft.com/office/drawing/2014/main" id="{128951A4-4558-1C2D-3C05-06B6FC5B4087}"/>
              </a:ext>
            </a:extLst>
          </p:cNvPr>
          <p:cNvSpPr txBox="1">
            <a:spLocks/>
          </p:cNvSpPr>
          <p:nvPr/>
        </p:nvSpPr>
        <p:spPr>
          <a:xfrm>
            <a:off x="267624" y="6577164"/>
            <a:ext cx="8568000" cy="231856"/>
          </a:xfrm>
          <a:prstGeom prst="rect">
            <a:avLst/>
          </a:prstGeom>
        </p:spPr>
        <p:txBody>
          <a:bodyPr lIns="0" tIns="0" rIns="0" bIns="0" anchor="b" anchorCtr="0"/>
          <a:lstStyle>
            <a:lvl1pPr marL="228600" indent="-228600" defTabSz="957263" fontAlgn="base">
              <a:lnSpc>
                <a:spcPct val="120000"/>
              </a:lnSpc>
              <a:spcBef>
                <a:spcPts val="0"/>
              </a:spcBef>
              <a:spcAft>
                <a:spcPts val="0"/>
              </a:spcAft>
              <a:buClrTx/>
              <a:buFontTx/>
              <a:buNone/>
              <a:defRPr sz="700" i="1" baseline="0">
                <a:solidFill>
                  <a:schemeClr val="accent1"/>
                </a:solidFill>
                <a:ea typeface="MS PGothic" pitchFamily="34" charset="-128"/>
                <a:cs typeface="Arial Unicode MS" pitchFamily="34" charset="-128"/>
              </a:defRPr>
            </a:lvl1pPr>
            <a:lvl2pPr marL="244475" indent="-242888" defTabSz="957263" fontAlgn="base">
              <a:spcBef>
                <a:spcPct val="15000"/>
              </a:spcBef>
              <a:spcAft>
                <a:spcPct val="15000"/>
              </a:spcAft>
              <a:buClr>
                <a:schemeClr val="accent1"/>
              </a:buClr>
              <a:buSzPct val="70000"/>
              <a:buFont typeface="Wingdings" pitchFamily="2" charset="2"/>
              <a:buChar char="n"/>
              <a:defRPr sz="1200">
                <a:ea typeface="Arial Unicode MS" pitchFamily="34" charset="-128"/>
                <a:cs typeface="Arial Unicode MS" pitchFamily="34" charset="-128"/>
              </a:defRPr>
            </a:lvl2pPr>
            <a:lvl3pPr marL="406400" indent="-160338" defTabSz="957263" fontAlgn="base">
              <a:spcBef>
                <a:spcPct val="15000"/>
              </a:spcBef>
              <a:spcAft>
                <a:spcPct val="15000"/>
              </a:spcAft>
              <a:buClr>
                <a:schemeClr val="accent1"/>
              </a:buClr>
              <a:buFont typeface="Symbol" pitchFamily="18" charset="2"/>
              <a:buChar char="-"/>
              <a:defRPr sz="1200">
                <a:ea typeface="Arial Unicode MS" pitchFamily="34" charset="-128"/>
                <a:cs typeface="Arial Unicode MS" pitchFamily="34" charset="-128"/>
              </a:defRPr>
            </a:lvl3pPr>
            <a:lvl4pPr marL="547688" indent="-139700" defTabSz="957263" fontAlgn="base">
              <a:spcBef>
                <a:spcPct val="15000"/>
              </a:spcBef>
              <a:spcAft>
                <a:spcPct val="15000"/>
              </a:spcAft>
              <a:buClr>
                <a:schemeClr val="accent1"/>
              </a:buClr>
              <a:buFont typeface="Symbol" pitchFamily="18" charset="2"/>
              <a:buChar char="-"/>
              <a:defRPr sz="1200">
                <a:ea typeface="Arial Unicode MS" pitchFamily="34" charset="-128"/>
                <a:cs typeface="Arial Unicode MS" pitchFamily="34" charset="-128"/>
              </a:defRPr>
            </a:lvl4pPr>
            <a:lvl5pPr marL="731838" indent="-182563" defTabSz="957263" fontAlgn="base">
              <a:spcBef>
                <a:spcPct val="15000"/>
              </a:spcBef>
              <a:spcAft>
                <a:spcPct val="15000"/>
              </a:spcAft>
              <a:buClr>
                <a:schemeClr val="accent1"/>
              </a:buClr>
              <a:buFont typeface="Symbol" pitchFamily="18" charset="2"/>
              <a:buChar char="-"/>
              <a:defRPr sz="1200">
                <a:ea typeface="Arial Unicode MS" pitchFamily="34" charset="-128"/>
                <a:cs typeface="Arial Unicode MS" pitchFamily="34" charset="-128"/>
              </a:defRPr>
            </a:lvl5pPr>
            <a:lvl6pPr marL="1189038" indent="-182563" defTabSz="957263" fontAlgn="base">
              <a:spcBef>
                <a:spcPct val="15000"/>
              </a:spcBef>
              <a:spcAft>
                <a:spcPct val="15000"/>
              </a:spcAft>
              <a:buClr>
                <a:schemeClr val="accent1"/>
              </a:buClr>
              <a:buFont typeface="Symbol" pitchFamily="18" charset="2"/>
              <a:buChar char="-"/>
              <a:defRPr sz="1200"/>
            </a:lvl6pPr>
            <a:lvl7pPr marL="1646238" indent="-182563" defTabSz="957263" fontAlgn="base">
              <a:spcBef>
                <a:spcPct val="15000"/>
              </a:spcBef>
              <a:spcAft>
                <a:spcPct val="15000"/>
              </a:spcAft>
              <a:buClr>
                <a:schemeClr val="accent1"/>
              </a:buClr>
              <a:buFont typeface="Symbol" pitchFamily="18" charset="2"/>
              <a:buChar char="-"/>
              <a:defRPr sz="1200"/>
            </a:lvl7pPr>
            <a:lvl8pPr marL="2103438" indent="-182563" defTabSz="957263" fontAlgn="base">
              <a:spcBef>
                <a:spcPct val="15000"/>
              </a:spcBef>
              <a:spcAft>
                <a:spcPct val="15000"/>
              </a:spcAft>
              <a:buClr>
                <a:schemeClr val="accent1"/>
              </a:buClr>
              <a:buFont typeface="Symbol" pitchFamily="18" charset="2"/>
              <a:buChar char="-"/>
              <a:defRPr sz="1200"/>
            </a:lvl8pPr>
            <a:lvl9pPr marL="2560638" indent="-182563" defTabSz="957263" fontAlgn="base">
              <a:spcBef>
                <a:spcPct val="15000"/>
              </a:spcBef>
              <a:spcAft>
                <a:spcPct val="15000"/>
              </a:spcAft>
              <a:buClr>
                <a:schemeClr val="accent1"/>
              </a:buClr>
              <a:buFont typeface="Symbol" pitchFamily="18" charset="2"/>
              <a:buChar char="-"/>
              <a:defRPr sz="1200"/>
            </a:lvl9pPr>
          </a:lstStyle>
          <a:p>
            <a:r>
              <a:rPr lang="zh-TW" alt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備註：</a:t>
            </a:r>
            <a:r>
              <a:rPr lang="en-US" altLang="zh-TW">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1. </a:t>
            </a:r>
            <a:r>
              <a:rPr lang="zh-TW" alt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公司更名：續升綠能股份有限公司</a:t>
            </a:r>
            <a:r>
              <a:rPr lang="en-US" altLang="zh-TW">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簡稱續升</a:t>
            </a:r>
            <a:r>
              <a:rPr lang="en-US" altLang="zh-TW">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之前身為 </a:t>
            </a:r>
            <a:r>
              <a:rPr lang="zh-TW" altLang="zh-TW">
                <a:solidFill>
                  <a:srgbClr val="2B505B"/>
                </a:solidFill>
              </a:rPr>
              <a:t>旭仁能源股份有限公司</a:t>
            </a:r>
            <a:r>
              <a:rPr lang="zh-TW" altLang="en-US">
                <a:solidFill>
                  <a:srgbClr val="2B505B"/>
                </a:solidFill>
              </a:rPr>
              <a:t> ； </a:t>
            </a:r>
            <a:r>
              <a:rPr lang="en-US" altLang="zh-TW">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2.</a:t>
            </a:r>
            <a:r>
              <a:rPr lang="zh-TW" alt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三型光電案場：裝置容量未達二千瓩之發電設備</a:t>
            </a:r>
            <a:endParaRPr lang="en-US" altLang="zh-TW">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647156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B58EB-83C0-17F2-7B3D-6E60B2707365}"/>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43BFFF5C-ACFE-93A9-950C-06FFC953DB6F}"/>
              </a:ext>
            </a:extLst>
          </p:cNvPr>
          <p:cNvSpPr>
            <a:spLocks noGrp="1"/>
          </p:cNvSpPr>
          <p:nvPr>
            <p:ph type="title"/>
          </p:nvPr>
        </p:nvSpPr>
        <p:spPr/>
        <p:txBody>
          <a:bodyPr/>
          <a:lstStyle/>
          <a:p>
            <a:r>
              <a:rPr lang="zh-TW" altLang="en-US">
                <a:latin typeface="微軟正黑體" panose="020B0604030504040204" pitchFamily="34" charset="-120"/>
                <a:ea typeface="微軟正黑體" panose="020B0604030504040204" pitchFamily="34" charset="-120"/>
              </a:rPr>
              <a:t>依事業別之集團營收</a:t>
            </a:r>
          </a:p>
        </p:txBody>
      </p:sp>
      <p:sp>
        <p:nvSpPr>
          <p:cNvPr id="3" name="內容版面配置區 2">
            <a:extLst>
              <a:ext uri="{FF2B5EF4-FFF2-40B4-BE49-F238E27FC236}">
                <a16:creationId xmlns:a16="http://schemas.microsoft.com/office/drawing/2014/main" id="{448369F7-A60F-258F-96A9-7ED334D5A7A1}"/>
              </a:ext>
            </a:extLst>
          </p:cNvPr>
          <p:cNvSpPr>
            <a:spLocks noGrp="1"/>
          </p:cNvSpPr>
          <p:nvPr>
            <p:ph idx="1"/>
          </p:nvPr>
        </p:nvSpPr>
        <p:spPr>
          <a:xfrm>
            <a:off x="373310" y="1115263"/>
            <a:ext cx="9245475" cy="743981"/>
          </a:xfrm>
        </p:spPr>
        <p:txBody>
          <a:bodyPr>
            <a:normAutofit/>
          </a:bodyPr>
          <a:lstStyle/>
          <a:p>
            <a:r>
              <a:rPr lang="zh-TW" altLang="en-US">
                <a:latin typeface="微軟正黑體" panose="020B0604030504040204" pitchFamily="34" charset="-120"/>
                <a:ea typeface="微軟正黑體" panose="020B0604030504040204" pitchFamily="34" charset="-120"/>
              </a:rPr>
              <a:t>發展更平衡且多元的集團事業組合。</a:t>
            </a:r>
            <a:endParaRPr lang="en-US" altLang="zh-TW">
              <a:latin typeface="微軟正黑體" panose="020B0604030504040204" pitchFamily="34" charset="-120"/>
              <a:ea typeface="微軟正黑體" panose="020B0604030504040204" pitchFamily="34" charset="-120"/>
            </a:endParaRPr>
          </a:p>
          <a:p>
            <a:r>
              <a:rPr lang="zh-TW" altLang="en-US">
                <a:latin typeface="微軟正黑體" panose="020B0604030504040204" pitchFamily="34" charset="-120"/>
                <a:ea typeface="微軟正黑體" panose="020B0604030504040204" pitchFamily="34" charset="-120"/>
              </a:rPr>
              <a:t>建立於環球晶圓的穩固基礎上，中美矽晶之轉投資已成為集團持續成長的催化劑。</a:t>
            </a:r>
          </a:p>
          <a:p>
            <a:pPr marL="0" indent="0">
              <a:buNone/>
            </a:pPr>
            <a:endParaRPr lang="zh-TW" altLang="en-US" sz="1100">
              <a:latin typeface="微軟正黑體" panose="020B0604030504040204" pitchFamily="34" charset="-120"/>
              <a:ea typeface="微軟正黑體" panose="020B0604030504040204" pitchFamily="34" charset="-120"/>
            </a:endParaRPr>
          </a:p>
        </p:txBody>
      </p:sp>
      <p:sp>
        <p:nvSpPr>
          <p:cNvPr id="5" name="投影片編號版面配置區 6">
            <a:extLst>
              <a:ext uri="{FF2B5EF4-FFF2-40B4-BE49-F238E27FC236}">
                <a16:creationId xmlns:a16="http://schemas.microsoft.com/office/drawing/2014/main" id="{16BAFC1C-E4D6-BC7B-45CE-F6EE28148ACF}"/>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pPr/>
              <a:t>18</a:t>
            </a:fld>
            <a:endParaRPr kumimoji="1" lang="zh-TW" altLang="en-US" sz="120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126" name="群組 125">
            <a:extLst>
              <a:ext uri="{FF2B5EF4-FFF2-40B4-BE49-F238E27FC236}">
                <a16:creationId xmlns:a16="http://schemas.microsoft.com/office/drawing/2014/main" id="{7B53F325-1C04-85D7-03E9-16F3B222A1FC}"/>
              </a:ext>
            </a:extLst>
          </p:cNvPr>
          <p:cNvGrpSpPr/>
          <p:nvPr/>
        </p:nvGrpSpPr>
        <p:grpSpPr>
          <a:xfrm>
            <a:off x="472398" y="1840552"/>
            <a:ext cx="9034759" cy="4559932"/>
            <a:chOff x="319998" y="1757908"/>
            <a:chExt cx="9034759" cy="4559932"/>
          </a:xfrm>
        </p:grpSpPr>
        <p:sp>
          <p:nvSpPr>
            <p:cNvPr id="7" name="Arrow: U-Turn 19">
              <a:extLst>
                <a:ext uri="{FF2B5EF4-FFF2-40B4-BE49-F238E27FC236}">
                  <a16:creationId xmlns:a16="http://schemas.microsoft.com/office/drawing/2014/main" id="{A620CCFE-BD2E-80C3-568E-44033094866E}"/>
                </a:ext>
              </a:extLst>
            </p:cNvPr>
            <p:cNvSpPr/>
            <p:nvPr/>
          </p:nvSpPr>
          <p:spPr bwMode="auto">
            <a:xfrm rot="16200000" flipH="1" flipV="1">
              <a:off x="3467806" y="-721062"/>
              <a:ext cx="3016400" cy="8757502"/>
            </a:xfrm>
            <a:prstGeom prst="uturnArrow">
              <a:avLst>
                <a:gd name="adj1" fmla="val 5311"/>
                <a:gd name="adj2" fmla="val 25000"/>
                <a:gd name="adj3" fmla="val 0"/>
                <a:gd name="adj4" fmla="val 43750"/>
                <a:gd name="adj5" fmla="val 100000"/>
              </a:avLst>
            </a:prstGeom>
            <a:solidFill>
              <a:srgbClr val="A6A6A6">
                <a:alpha val="50196"/>
              </a:srgbClr>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b="1" i="0" u="none" strike="noStrike" cap="none" normalizeH="0" baseline="0" err="1">
                <a:ln>
                  <a:noFill/>
                </a:ln>
                <a:solidFill>
                  <a:schemeClr val="tx1"/>
                </a:solidFill>
                <a:effectLst/>
                <a:latin typeface="微軟正黑體" panose="020B0604030504040204" pitchFamily="34" charset="-120"/>
                <a:ea typeface="微軟正黑體" panose="020B0604030504040204" pitchFamily="34" charset="-120"/>
              </a:endParaRPr>
            </a:p>
          </p:txBody>
        </p:sp>
        <p:graphicFrame>
          <p:nvGraphicFramePr>
            <p:cNvPr id="8" name="Chart 49">
              <a:extLst>
                <a:ext uri="{FF2B5EF4-FFF2-40B4-BE49-F238E27FC236}">
                  <a16:creationId xmlns:a16="http://schemas.microsoft.com/office/drawing/2014/main" id="{896294EB-7C3C-EA2F-86DA-FD60DD560512}"/>
                </a:ext>
              </a:extLst>
            </p:cNvPr>
            <p:cNvGraphicFramePr/>
            <p:nvPr>
              <p:extLst>
                <p:ext uri="{D42A27DB-BD31-4B8C-83A1-F6EECF244321}">
                  <p14:modId xmlns:p14="http://schemas.microsoft.com/office/powerpoint/2010/main" val="4101413084"/>
                </p:ext>
              </p:extLst>
            </p:nvPr>
          </p:nvGraphicFramePr>
          <p:xfrm>
            <a:off x="385774" y="2307966"/>
            <a:ext cx="2286342" cy="158307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51">
              <a:extLst>
                <a:ext uri="{FF2B5EF4-FFF2-40B4-BE49-F238E27FC236}">
                  <a16:creationId xmlns:a16="http://schemas.microsoft.com/office/drawing/2014/main" id="{B832CAF5-EA4E-6482-38DB-3D3E743622A4}"/>
                </a:ext>
              </a:extLst>
            </p:cNvPr>
            <p:cNvGraphicFramePr/>
            <p:nvPr>
              <p:extLst>
                <p:ext uri="{D42A27DB-BD31-4B8C-83A1-F6EECF244321}">
                  <p14:modId xmlns:p14="http://schemas.microsoft.com/office/powerpoint/2010/main" val="3954209539"/>
                </p:ext>
              </p:extLst>
            </p:nvPr>
          </p:nvGraphicFramePr>
          <p:xfrm>
            <a:off x="3603208" y="2307966"/>
            <a:ext cx="2286342" cy="158307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54">
              <a:extLst>
                <a:ext uri="{FF2B5EF4-FFF2-40B4-BE49-F238E27FC236}">
                  <a16:creationId xmlns:a16="http://schemas.microsoft.com/office/drawing/2014/main" id="{38E3ADE6-CFDA-6510-508C-014DB89596BE}"/>
                </a:ext>
              </a:extLst>
            </p:cNvPr>
            <p:cNvGraphicFramePr/>
            <p:nvPr>
              <p:extLst>
                <p:ext uri="{D42A27DB-BD31-4B8C-83A1-F6EECF244321}">
                  <p14:modId xmlns:p14="http://schemas.microsoft.com/office/powerpoint/2010/main" val="1523619795"/>
                </p:ext>
              </p:extLst>
            </p:nvPr>
          </p:nvGraphicFramePr>
          <p:xfrm>
            <a:off x="6750469" y="2307966"/>
            <a:ext cx="2286342" cy="158307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58">
              <a:extLst>
                <a:ext uri="{FF2B5EF4-FFF2-40B4-BE49-F238E27FC236}">
                  <a16:creationId xmlns:a16="http://schemas.microsoft.com/office/drawing/2014/main" id="{57B6F118-8AEE-9CD9-1464-4036D380344C}"/>
                </a:ext>
              </a:extLst>
            </p:cNvPr>
            <p:cNvGraphicFramePr/>
            <p:nvPr>
              <p:extLst>
                <p:ext uri="{D42A27DB-BD31-4B8C-83A1-F6EECF244321}">
                  <p14:modId xmlns:p14="http://schemas.microsoft.com/office/powerpoint/2010/main" val="2412154115"/>
                </p:ext>
              </p:extLst>
            </p:nvPr>
          </p:nvGraphicFramePr>
          <p:xfrm>
            <a:off x="4992514" y="4491965"/>
            <a:ext cx="2286342" cy="1583079"/>
          </p:xfrm>
          <a:graphic>
            <a:graphicData uri="http://schemas.openxmlformats.org/drawingml/2006/chart">
              <c:chart xmlns:c="http://schemas.openxmlformats.org/drawingml/2006/chart" xmlns:r="http://schemas.openxmlformats.org/officeDocument/2006/relationships" r:id="rId5"/>
            </a:graphicData>
          </a:graphic>
        </p:graphicFrame>
        <p:pic>
          <p:nvPicPr>
            <p:cNvPr id="12" name="Picture 12" descr="Actron Technology Corporation">
              <a:extLst>
                <a:ext uri="{FF2B5EF4-FFF2-40B4-BE49-F238E27FC236}">
                  <a16:creationId xmlns:a16="http://schemas.microsoft.com/office/drawing/2014/main" id="{28FA8D77-4F88-D5C7-9894-5EFC8E924CBE}"/>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680" t="6111" r="6680" b="6111"/>
            <a:stretch/>
          </p:blipFill>
          <p:spPr bwMode="auto">
            <a:xfrm>
              <a:off x="7268632" y="4831429"/>
              <a:ext cx="528556" cy="5379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3">
              <a:extLst>
                <a:ext uri="{FF2B5EF4-FFF2-40B4-BE49-F238E27FC236}">
                  <a16:creationId xmlns:a16="http://schemas.microsoft.com/office/drawing/2014/main" id="{EACC8E31-690C-28CC-2CA1-6294C4180391}"/>
                </a:ext>
              </a:extLst>
            </p:cNvPr>
            <p:cNvPicPr>
              <a:picLocks noChangeAspect="1"/>
            </p:cNvPicPr>
            <p:nvPr/>
          </p:nvPicPr>
          <p:blipFill>
            <a:blip r:embed="rId7">
              <a:clrChange>
                <a:clrFrom>
                  <a:srgbClr val="F4FBFD"/>
                </a:clrFrom>
                <a:clrTo>
                  <a:srgbClr val="F4FBFD">
                    <a:alpha val="0"/>
                  </a:srgbClr>
                </a:clrTo>
              </a:clrChange>
            </a:blip>
            <a:stretch>
              <a:fillRect/>
            </a:stretch>
          </p:blipFill>
          <p:spPr>
            <a:xfrm>
              <a:off x="2861020" y="2612587"/>
              <a:ext cx="814861" cy="409427"/>
            </a:xfrm>
            <a:prstGeom prst="rect">
              <a:avLst/>
            </a:prstGeom>
          </p:spPr>
        </p:pic>
        <p:sp>
          <p:nvSpPr>
            <p:cNvPr id="14" name="object 20">
              <a:extLst>
                <a:ext uri="{FF2B5EF4-FFF2-40B4-BE49-F238E27FC236}">
                  <a16:creationId xmlns:a16="http://schemas.microsoft.com/office/drawing/2014/main" id="{60869083-74E0-3316-E1FC-874BA2EC7F11}"/>
                </a:ext>
              </a:extLst>
            </p:cNvPr>
            <p:cNvSpPr>
              <a:spLocks noChangeAspect="1"/>
            </p:cNvSpPr>
            <p:nvPr/>
          </p:nvSpPr>
          <p:spPr>
            <a:xfrm>
              <a:off x="6161008" y="2636629"/>
              <a:ext cx="806911" cy="710283"/>
            </a:xfrm>
            <a:prstGeom prst="rect">
              <a:avLst/>
            </a:prstGeom>
            <a:blipFill>
              <a:blip r:embed="rId8" cstate="print"/>
              <a:srcRect/>
              <a:stretch>
                <a:fillRect l="-5133" t="-7593" r="-5133" b="-7593"/>
              </a:stretch>
            </a:blipFill>
          </p:spPr>
          <p:txBody>
            <a:bodyPr wrap="square" lIns="0" tIns="0" rIns="0" bIns="0" rtlCol="0"/>
            <a:lstStyle/>
            <a:p>
              <a:endParaRPr>
                <a:latin typeface="微軟正黑體" panose="020B0604030504040204" pitchFamily="34" charset="-120"/>
                <a:ea typeface="微軟正黑體" panose="020B0604030504040204" pitchFamily="34" charset="-120"/>
              </a:endParaRPr>
            </a:p>
          </p:txBody>
        </p:sp>
        <p:graphicFrame>
          <p:nvGraphicFramePr>
            <p:cNvPr id="19" name="Chart 1">
              <a:extLst>
                <a:ext uri="{FF2B5EF4-FFF2-40B4-BE49-F238E27FC236}">
                  <a16:creationId xmlns:a16="http://schemas.microsoft.com/office/drawing/2014/main" id="{BC3D3734-BEAA-E941-8183-4C0C3E3366C2}"/>
                </a:ext>
              </a:extLst>
            </p:cNvPr>
            <p:cNvGraphicFramePr/>
            <p:nvPr>
              <p:extLst>
                <p:ext uri="{D42A27DB-BD31-4B8C-83A1-F6EECF244321}">
                  <p14:modId xmlns:p14="http://schemas.microsoft.com/office/powerpoint/2010/main" val="3887732778"/>
                </p:ext>
              </p:extLst>
            </p:nvPr>
          </p:nvGraphicFramePr>
          <p:xfrm>
            <a:off x="2771883" y="4491965"/>
            <a:ext cx="2286342" cy="1583079"/>
          </p:xfrm>
          <a:graphic>
            <a:graphicData uri="http://schemas.openxmlformats.org/drawingml/2006/chart">
              <c:chart xmlns:c="http://schemas.openxmlformats.org/drawingml/2006/chart" xmlns:r="http://schemas.openxmlformats.org/officeDocument/2006/relationships" r:id="rId9"/>
            </a:graphicData>
          </a:graphic>
        </p:graphicFrame>
        <p:sp>
          <p:nvSpPr>
            <p:cNvPr id="22" name="TextBox 41">
              <a:extLst>
                <a:ext uri="{FF2B5EF4-FFF2-40B4-BE49-F238E27FC236}">
                  <a16:creationId xmlns:a16="http://schemas.microsoft.com/office/drawing/2014/main" id="{2EDF97EA-F8CD-AE1A-8E45-764E0279AD93}"/>
                </a:ext>
              </a:extLst>
            </p:cNvPr>
            <p:cNvSpPr txBox="1"/>
            <p:nvPr/>
          </p:nvSpPr>
          <p:spPr>
            <a:xfrm>
              <a:off x="2500264" y="3011511"/>
              <a:ext cx="1554058" cy="400110"/>
            </a:xfrm>
            <a:prstGeom prst="rect">
              <a:avLst/>
            </a:prstGeom>
            <a:noFill/>
          </p:spPr>
          <p:txBody>
            <a:bodyPr wrap="square">
              <a:spAutoFit/>
            </a:bodyPr>
            <a:lstStyle/>
            <a:p>
              <a:pPr algn="ctr"/>
              <a:r>
                <a:rPr lang="en-US" altLang="zh-TW" sz="1000" b="1">
                  <a:solidFill>
                    <a:schemeClr val="tx1">
                      <a:lumMod val="50000"/>
                      <a:lumOff val="50000"/>
                    </a:schemeClr>
                  </a:solidFill>
                  <a:latin typeface="微軟正黑體" panose="020B0604030504040204" pitchFamily="34" charset="-120"/>
                  <a:ea typeface="微軟正黑體" panose="020B0604030504040204" pitchFamily="34" charset="-120"/>
                  <a:cs typeface="Arial" panose="020B0604020202020204" pitchFamily="34" charset="0"/>
                </a:rPr>
                <a:t>2021</a:t>
              </a:r>
              <a:r>
                <a:rPr lang="zh-TW" altLang="en-US" sz="1000" b="1">
                  <a:solidFill>
                    <a:schemeClr val="tx1">
                      <a:lumMod val="50000"/>
                      <a:lumOff val="50000"/>
                    </a:schemeClr>
                  </a:solidFill>
                  <a:latin typeface="微軟正黑體" panose="020B0604030504040204" pitchFamily="34" charset="-120"/>
                  <a:ea typeface="微軟正黑體" panose="020B0604030504040204" pitchFamily="34" charset="-120"/>
                  <a:cs typeface="Arial" panose="020B0604020202020204" pitchFamily="34" charset="0"/>
                </a:rPr>
                <a:t>年</a:t>
              </a:r>
              <a:r>
                <a:rPr lang="en-US" altLang="zh-TW" sz="1000" b="1">
                  <a:solidFill>
                    <a:schemeClr val="tx1">
                      <a:lumMod val="50000"/>
                      <a:lumOff val="50000"/>
                    </a:schemeClr>
                  </a:solidFill>
                  <a:latin typeface="微軟正黑體" panose="020B0604030504040204" pitchFamily="34" charset="-120"/>
                  <a:ea typeface="微軟正黑體" panose="020B0604030504040204" pitchFamily="34" charset="-120"/>
                  <a:cs typeface="Arial" panose="020B0604020202020204" pitchFamily="34" charset="0"/>
                </a:rPr>
                <a:t>8</a:t>
              </a:r>
              <a:r>
                <a:rPr lang="zh-TW" altLang="en-US" sz="1000" b="1">
                  <a:solidFill>
                    <a:schemeClr val="tx1">
                      <a:lumMod val="50000"/>
                      <a:lumOff val="50000"/>
                    </a:schemeClr>
                  </a:solidFill>
                  <a:latin typeface="微軟正黑體" panose="020B0604030504040204" pitchFamily="34" charset="-120"/>
                  <a:ea typeface="微軟正黑體" panose="020B0604030504040204" pitchFamily="34" charset="-120"/>
                  <a:cs typeface="Arial" panose="020B0604020202020204" pitchFamily="34" charset="0"/>
                </a:rPr>
                <a:t>月合併</a:t>
              </a:r>
            </a:p>
            <a:p>
              <a:pPr algn="ctr"/>
              <a:endParaRPr lang="en-US" sz="1000" b="1">
                <a:solidFill>
                  <a:schemeClr val="tx1">
                    <a:lumMod val="50000"/>
                    <a:lumOff val="50000"/>
                  </a:schemeClr>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4" name="TextBox 40">
              <a:extLst>
                <a:ext uri="{FF2B5EF4-FFF2-40B4-BE49-F238E27FC236}">
                  <a16:creationId xmlns:a16="http://schemas.microsoft.com/office/drawing/2014/main" id="{7FF5CB13-9837-DD21-0703-0B25BDB4B879}"/>
                </a:ext>
              </a:extLst>
            </p:cNvPr>
            <p:cNvSpPr txBox="1"/>
            <p:nvPr/>
          </p:nvSpPr>
          <p:spPr>
            <a:xfrm>
              <a:off x="5854156" y="3313986"/>
              <a:ext cx="1461611" cy="246221"/>
            </a:xfrm>
            <a:prstGeom prst="rect">
              <a:avLst/>
            </a:prstGeom>
            <a:noFill/>
          </p:spPr>
          <p:txBody>
            <a:bodyPr wrap="square">
              <a:spAutoFit/>
            </a:bodyPr>
            <a:lstStyle/>
            <a:p>
              <a:pPr algn="ctr"/>
              <a:r>
                <a:rPr lang="en-US" altLang="zh-TW" sz="1000" b="1">
                  <a:solidFill>
                    <a:schemeClr val="tx1">
                      <a:lumMod val="50000"/>
                      <a:lumOff val="50000"/>
                    </a:schemeClr>
                  </a:solidFill>
                  <a:latin typeface="微軟正黑體" panose="020B0604030504040204" pitchFamily="34" charset="-120"/>
                  <a:ea typeface="微軟正黑體" panose="020B0604030504040204" pitchFamily="34" charset="-120"/>
                  <a:cs typeface="Arial" panose="020B0604020202020204" pitchFamily="34" charset="0"/>
                </a:rPr>
                <a:t>2022</a:t>
              </a:r>
              <a:r>
                <a:rPr lang="zh-TW" altLang="en-US" sz="1000" b="1">
                  <a:solidFill>
                    <a:schemeClr val="tx1">
                      <a:lumMod val="50000"/>
                      <a:lumOff val="50000"/>
                    </a:schemeClr>
                  </a:solidFill>
                  <a:latin typeface="微軟正黑體" panose="020B0604030504040204" pitchFamily="34" charset="-120"/>
                  <a:ea typeface="微軟正黑體" panose="020B0604030504040204" pitchFamily="34" charset="-120"/>
                  <a:cs typeface="Arial" panose="020B0604020202020204" pitchFamily="34" charset="0"/>
                </a:rPr>
                <a:t>年</a:t>
              </a:r>
              <a:r>
                <a:rPr lang="en-US" altLang="zh-TW" sz="1000" b="1">
                  <a:solidFill>
                    <a:schemeClr val="tx1">
                      <a:lumMod val="50000"/>
                      <a:lumOff val="50000"/>
                    </a:schemeClr>
                  </a:solidFill>
                  <a:latin typeface="微軟正黑體" panose="020B0604030504040204" pitchFamily="34" charset="-120"/>
                  <a:ea typeface="微軟正黑體" panose="020B0604030504040204" pitchFamily="34" charset="-120"/>
                  <a:cs typeface="Arial" panose="020B0604020202020204" pitchFamily="34" charset="0"/>
                </a:rPr>
                <a:t>6</a:t>
              </a:r>
              <a:r>
                <a:rPr lang="zh-TW" altLang="en-US" sz="1000" b="1">
                  <a:solidFill>
                    <a:schemeClr val="tx1">
                      <a:lumMod val="50000"/>
                      <a:lumOff val="50000"/>
                    </a:schemeClr>
                  </a:solidFill>
                  <a:latin typeface="微軟正黑體" panose="020B0604030504040204" pitchFamily="34" charset="-120"/>
                  <a:ea typeface="微軟正黑體" panose="020B0604030504040204" pitchFamily="34" charset="-120"/>
                  <a:cs typeface="Arial" panose="020B0604020202020204" pitchFamily="34" charset="0"/>
                </a:rPr>
                <a:t>月合併</a:t>
              </a:r>
            </a:p>
          </p:txBody>
        </p:sp>
        <p:sp>
          <p:nvSpPr>
            <p:cNvPr id="25" name="TextBox 39">
              <a:extLst>
                <a:ext uri="{FF2B5EF4-FFF2-40B4-BE49-F238E27FC236}">
                  <a16:creationId xmlns:a16="http://schemas.microsoft.com/office/drawing/2014/main" id="{B5A91264-6740-2CCB-DC7D-E61E6F89E104}"/>
                </a:ext>
              </a:extLst>
            </p:cNvPr>
            <p:cNvSpPr txBox="1"/>
            <p:nvPr/>
          </p:nvSpPr>
          <p:spPr>
            <a:xfrm>
              <a:off x="6757777" y="5394996"/>
              <a:ext cx="1607772" cy="246221"/>
            </a:xfrm>
            <a:prstGeom prst="rect">
              <a:avLst/>
            </a:prstGeom>
            <a:noFill/>
          </p:spPr>
          <p:txBody>
            <a:bodyPr wrap="square">
              <a:spAutoFit/>
            </a:bodyPr>
            <a:lstStyle/>
            <a:p>
              <a:pPr algn="ctr"/>
              <a:r>
                <a:rPr lang="en-US" altLang="zh-TW" sz="1000" b="1">
                  <a:solidFill>
                    <a:schemeClr val="tx1">
                      <a:lumMod val="50000"/>
                      <a:lumOff val="50000"/>
                    </a:schemeClr>
                  </a:solidFill>
                  <a:latin typeface="微軟正黑體" panose="020B0604030504040204" pitchFamily="34" charset="-120"/>
                  <a:ea typeface="微軟正黑體" panose="020B0604030504040204" pitchFamily="34" charset="-120"/>
                  <a:cs typeface="Arial" panose="020B0604020202020204" pitchFamily="34" charset="0"/>
                </a:rPr>
                <a:t>2023</a:t>
              </a:r>
              <a:r>
                <a:rPr lang="zh-TW" altLang="en-US" sz="1000" b="1">
                  <a:solidFill>
                    <a:schemeClr val="tx1">
                      <a:lumMod val="50000"/>
                      <a:lumOff val="50000"/>
                    </a:schemeClr>
                  </a:solidFill>
                  <a:latin typeface="微軟正黑體" panose="020B0604030504040204" pitchFamily="34" charset="-120"/>
                  <a:ea typeface="微軟正黑體" panose="020B0604030504040204" pitchFamily="34" charset="-120"/>
                  <a:cs typeface="Arial" panose="020B0604020202020204" pitchFamily="34" charset="0"/>
                </a:rPr>
                <a:t>年</a:t>
              </a:r>
              <a:r>
                <a:rPr lang="en-US" altLang="zh-TW" sz="1000" b="1">
                  <a:solidFill>
                    <a:schemeClr val="tx1">
                      <a:lumMod val="50000"/>
                      <a:lumOff val="50000"/>
                    </a:schemeClr>
                  </a:solidFill>
                  <a:latin typeface="微軟正黑體" panose="020B0604030504040204" pitchFamily="34" charset="-120"/>
                  <a:ea typeface="微軟正黑體" panose="020B0604030504040204" pitchFamily="34" charset="-120"/>
                  <a:cs typeface="Arial" panose="020B0604020202020204" pitchFamily="34" charset="0"/>
                </a:rPr>
                <a:t>10</a:t>
              </a:r>
              <a:r>
                <a:rPr lang="zh-TW" altLang="en-US" sz="1000" b="1">
                  <a:solidFill>
                    <a:schemeClr val="tx1">
                      <a:lumMod val="50000"/>
                      <a:lumOff val="50000"/>
                    </a:schemeClr>
                  </a:solidFill>
                  <a:latin typeface="微軟正黑體" panose="020B0604030504040204" pitchFamily="34" charset="-120"/>
                  <a:ea typeface="微軟正黑體" panose="020B0604030504040204" pitchFamily="34" charset="-120"/>
                  <a:cs typeface="Arial" panose="020B0604020202020204" pitchFamily="34" charset="0"/>
                </a:rPr>
                <a:t>月合併</a:t>
              </a:r>
            </a:p>
          </p:txBody>
        </p:sp>
        <p:grpSp>
          <p:nvGrpSpPr>
            <p:cNvPr id="26" name="Group 34">
              <a:extLst>
                <a:ext uri="{FF2B5EF4-FFF2-40B4-BE49-F238E27FC236}">
                  <a16:creationId xmlns:a16="http://schemas.microsoft.com/office/drawing/2014/main" id="{24F10967-0D2D-1A83-4023-B273FA396647}"/>
                </a:ext>
              </a:extLst>
            </p:cNvPr>
            <p:cNvGrpSpPr/>
            <p:nvPr/>
          </p:nvGrpSpPr>
          <p:grpSpPr>
            <a:xfrm>
              <a:off x="3100517" y="6157649"/>
              <a:ext cx="3679589" cy="160191"/>
              <a:chOff x="3549395" y="6102493"/>
              <a:chExt cx="3679589" cy="165917"/>
            </a:xfrm>
          </p:grpSpPr>
          <p:grpSp>
            <p:nvGrpSpPr>
              <p:cNvPr id="28" name="Group 33">
                <a:extLst>
                  <a:ext uri="{FF2B5EF4-FFF2-40B4-BE49-F238E27FC236}">
                    <a16:creationId xmlns:a16="http://schemas.microsoft.com/office/drawing/2014/main" id="{A5B32640-94CE-038C-1F5A-9E07536EAA82}"/>
                  </a:ext>
                </a:extLst>
              </p:cNvPr>
              <p:cNvGrpSpPr/>
              <p:nvPr/>
            </p:nvGrpSpPr>
            <p:grpSpPr>
              <a:xfrm>
                <a:off x="3549395" y="6109022"/>
                <a:ext cx="703819" cy="159388"/>
                <a:chOff x="2354663" y="6109022"/>
                <a:chExt cx="703819" cy="159388"/>
              </a:xfrm>
            </p:grpSpPr>
            <p:sp>
              <p:nvSpPr>
                <p:cNvPr id="38" name="TextBox 25">
                  <a:extLst>
                    <a:ext uri="{FF2B5EF4-FFF2-40B4-BE49-F238E27FC236}">
                      <a16:creationId xmlns:a16="http://schemas.microsoft.com/office/drawing/2014/main" id="{C77EF958-6856-2AC1-9730-8B0C19EA6947}"/>
                    </a:ext>
                  </a:extLst>
                </p:cNvPr>
                <p:cNvSpPr txBox="1"/>
                <p:nvPr/>
              </p:nvSpPr>
              <p:spPr>
                <a:xfrm>
                  <a:off x="2545521" y="6109022"/>
                  <a:ext cx="512961" cy="159388"/>
                </a:xfrm>
                <a:prstGeom prst="rect">
                  <a:avLst/>
                </a:prstGeom>
                <a:noFill/>
              </p:spPr>
              <p:txBody>
                <a:bodyPr wrap="none" lIns="0" tIns="0" rIns="0" bIns="0" rtlCol="0">
                  <a:spAutoFit/>
                </a:bodyPr>
                <a:lstStyle/>
                <a:p>
                  <a:r>
                    <a:rPr lang="zh-TW" altLang="en-US" sz="1000">
                      <a:solidFill>
                        <a:schemeClr val="tx1">
                          <a:lumMod val="50000"/>
                          <a:lumOff val="50000"/>
                        </a:schemeClr>
                      </a:solidFill>
                      <a:latin typeface="微軟正黑體" panose="020B0604030504040204" pitchFamily="34" charset="-120"/>
                      <a:ea typeface="微軟正黑體" panose="020B0604030504040204" pitchFamily="34" charset="-120"/>
                    </a:rPr>
                    <a:t>環球晶圓</a:t>
                  </a:r>
                  <a:endParaRPr lang="en-GB" sz="1000">
                    <a:solidFill>
                      <a:schemeClr val="tx1">
                        <a:lumMod val="50000"/>
                        <a:lumOff val="50000"/>
                      </a:schemeClr>
                    </a:solidFill>
                    <a:latin typeface="微軟正黑體" panose="020B0604030504040204" pitchFamily="34" charset="-120"/>
                    <a:ea typeface="微軟正黑體" panose="020B0604030504040204" pitchFamily="34" charset="-120"/>
                  </a:endParaRPr>
                </a:p>
              </p:txBody>
            </p:sp>
            <p:sp>
              <p:nvSpPr>
                <p:cNvPr id="39" name="Rectangle 28">
                  <a:extLst>
                    <a:ext uri="{FF2B5EF4-FFF2-40B4-BE49-F238E27FC236}">
                      <a16:creationId xmlns:a16="http://schemas.microsoft.com/office/drawing/2014/main" id="{B5C49C71-6D01-B746-6071-99007C50F889}"/>
                    </a:ext>
                  </a:extLst>
                </p:cNvPr>
                <p:cNvSpPr/>
                <p:nvPr/>
              </p:nvSpPr>
              <p:spPr bwMode="auto">
                <a:xfrm>
                  <a:off x="2354663" y="6114522"/>
                  <a:ext cx="142053" cy="153888"/>
                </a:xfrm>
                <a:prstGeom prst="rect">
                  <a:avLst/>
                </a:prstGeom>
                <a:solidFill>
                  <a:srgbClr val="75C6D3"/>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i="1" u="none" strike="noStrike" cap="none" normalizeH="0" baseline="0" err="1">
                    <a:ln>
                      <a:noFill/>
                    </a:ln>
                    <a:solidFill>
                      <a:schemeClr val="tx1">
                        <a:lumMod val="50000"/>
                        <a:lumOff val="50000"/>
                      </a:schemeClr>
                    </a:solidFill>
                    <a:effectLst/>
                    <a:latin typeface="Arial" charset="0"/>
                  </a:endParaRPr>
                </a:p>
              </p:txBody>
            </p:sp>
          </p:grpSp>
          <p:grpSp>
            <p:nvGrpSpPr>
              <p:cNvPr id="29" name="Group 32">
                <a:extLst>
                  <a:ext uri="{FF2B5EF4-FFF2-40B4-BE49-F238E27FC236}">
                    <a16:creationId xmlns:a16="http://schemas.microsoft.com/office/drawing/2014/main" id="{001315A2-EBF6-5E30-F848-C77E8939CEAC}"/>
                  </a:ext>
                </a:extLst>
              </p:cNvPr>
              <p:cNvGrpSpPr/>
              <p:nvPr/>
            </p:nvGrpSpPr>
            <p:grpSpPr>
              <a:xfrm>
                <a:off x="5759460" y="6102493"/>
                <a:ext cx="1469524" cy="160713"/>
                <a:chOff x="4896388" y="6102493"/>
                <a:chExt cx="1469524" cy="160713"/>
              </a:xfrm>
            </p:grpSpPr>
            <p:sp>
              <p:nvSpPr>
                <p:cNvPr id="34" name="TextBox 26">
                  <a:extLst>
                    <a:ext uri="{FF2B5EF4-FFF2-40B4-BE49-F238E27FC236}">
                      <a16:creationId xmlns:a16="http://schemas.microsoft.com/office/drawing/2014/main" id="{1C80BD9D-BD67-9831-4DDC-6AB2965B6D88}"/>
                    </a:ext>
                  </a:extLst>
                </p:cNvPr>
                <p:cNvSpPr txBox="1"/>
                <p:nvPr/>
              </p:nvSpPr>
              <p:spPr>
                <a:xfrm>
                  <a:off x="5083510" y="6103818"/>
                  <a:ext cx="1282402" cy="159388"/>
                </a:xfrm>
                <a:prstGeom prst="rect">
                  <a:avLst/>
                </a:prstGeom>
                <a:noFill/>
              </p:spPr>
              <p:txBody>
                <a:bodyPr wrap="none" lIns="0" tIns="0" rIns="0" bIns="0" rtlCol="0">
                  <a:spAutoFit/>
                </a:bodyPr>
                <a:lstStyle/>
                <a:p>
                  <a:r>
                    <a:rPr lang="zh-TW" altLang="en-US" sz="1000">
                      <a:solidFill>
                        <a:schemeClr val="tx1">
                          <a:lumMod val="50000"/>
                          <a:lumOff val="50000"/>
                        </a:schemeClr>
                      </a:solidFill>
                      <a:latin typeface="微軟正黑體" panose="020B0604030504040204" pitchFamily="34" charset="-120"/>
                      <a:ea typeface="微軟正黑體" panose="020B0604030504040204" pitchFamily="34" charset="-120"/>
                    </a:rPr>
                    <a:t>中美矽晶再生能源事業</a:t>
                  </a:r>
                  <a:endParaRPr lang="en-GB" altLang="zh-TW" sz="1000">
                    <a:solidFill>
                      <a:schemeClr val="tx1">
                        <a:lumMod val="50000"/>
                        <a:lumOff val="50000"/>
                      </a:schemeClr>
                    </a:solidFill>
                    <a:latin typeface="微軟正黑體" panose="020B0604030504040204" pitchFamily="34" charset="-120"/>
                    <a:ea typeface="微軟正黑體" panose="020B0604030504040204" pitchFamily="34" charset="-120"/>
                  </a:endParaRPr>
                </a:p>
              </p:txBody>
            </p:sp>
            <p:sp>
              <p:nvSpPr>
                <p:cNvPr id="35" name="Rectangle 29">
                  <a:extLst>
                    <a:ext uri="{FF2B5EF4-FFF2-40B4-BE49-F238E27FC236}">
                      <a16:creationId xmlns:a16="http://schemas.microsoft.com/office/drawing/2014/main" id="{7D66E7F8-BE80-0337-88D6-CBE1D7E076A3}"/>
                    </a:ext>
                  </a:extLst>
                </p:cNvPr>
                <p:cNvSpPr/>
                <p:nvPr/>
              </p:nvSpPr>
              <p:spPr bwMode="auto">
                <a:xfrm>
                  <a:off x="4896388" y="6102493"/>
                  <a:ext cx="142053" cy="153888"/>
                </a:xfrm>
                <a:prstGeom prst="rect">
                  <a:avLst/>
                </a:prstGeom>
                <a:solidFill>
                  <a:srgbClr val="F3D163"/>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i="1" u="none" strike="noStrike" cap="none" normalizeH="0" baseline="0" err="1">
                    <a:ln>
                      <a:noFill/>
                    </a:ln>
                    <a:solidFill>
                      <a:schemeClr val="tx1">
                        <a:lumMod val="50000"/>
                        <a:lumOff val="50000"/>
                      </a:schemeClr>
                    </a:solidFill>
                    <a:effectLst/>
                    <a:latin typeface="Arial" charset="0"/>
                  </a:endParaRPr>
                </a:p>
              </p:txBody>
            </p:sp>
          </p:grpSp>
          <p:grpSp>
            <p:nvGrpSpPr>
              <p:cNvPr id="30" name="Group 31">
                <a:extLst>
                  <a:ext uri="{FF2B5EF4-FFF2-40B4-BE49-F238E27FC236}">
                    <a16:creationId xmlns:a16="http://schemas.microsoft.com/office/drawing/2014/main" id="{68F9E2EF-38D8-15B5-FDF3-C1D11DD230C6}"/>
                  </a:ext>
                </a:extLst>
              </p:cNvPr>
              <p:cNvGrpSpPr/>
              <p:nvPr/>
            </p:nvGrpSpPr>
            <p:grpSpPr>
              <a:xfrm>
                <a:off x="4494013" y="6105527"/>
                <a:ext cx="1168347" cy="162771"/>
                <a:chOff x="4494013" y="6105527"/>
                <a:chExt cx="1168347" cy="162771"/>
              </a:xfrm>
            </p:grpSpPr>
            <p:sp>
              <p:nvSpPr>
                <p:cNvPr id="31" name="TextBox 27">
                  <a:extLst>
                    <a:ext uri="{FF2B5EF4-FFF2-40B4-BE49-F238E27FC236}">
                      <a16:creationId xmlns:a16="http://schemas.microsoft.com/office/drawing/2014/main" id="{28AF8BA0-5EDE-2169-3A43-5BCD1FC6C525}"/>
                    </a:ext>
                  </a:extLst>
                </p:cNvPr>
                <p:cNvSpPr txBox="1"/>
                <p:nvPr/>
              </p:nvSpPr>
              <p:spPr>
                <a:xfrm>
                  <a:off x="4690940" y="6105527"/>
                  <a:ext cx="971420" cy="159388"/>
                </a:xfrm>
                <a:prstGeom prst="rect">
                  <a:avLst/>
                </a:prstGeom>
                <a:noFill/>
              </p:spPr>
              <p:txBody>
                <a:bodyPr wrap="none" lIns="0" tIns="0" rIns="0" bIns="0" rtlCol="0">
                  <a:spAutoFit/>
                </a:bodyPr>
                <a:lstStyle/>
                <a:p>
                  <a:r>
                    <a:rPr lang="zh-TW" altLang="en-US" sz="1000">
                      <a:solidFill>
                        <a:schemeClr val="tx1">
                          <a:lumMod val="50000"/>
                          <a:lumOff val="50000"/>
                        </a:schemeClr>
                      </a:solidFill>
                      <a:latin typeface="微軟正黑體" panose="020B0604030504040204" pitchFamily="34" charset="-120"/>
                      <a:ea typeface="微軟正黑體" panose="020B0604030504040204" pitchFamily="34" charset="-120"/>
                    </a:rPr>
                    <a:t>中美矽晶轉投資</a:t>
                  </a:r>
                  <a:r>
                    <a:rPr lang="en-US" altLang="zh-TW" sz="1000" baseline="30000">
                      <a:solidFill>
                        <a:schemeClr val="tx1">
                          <a:lumMod val="50000"/>
                          <a:lumOff val="50000"/>
                        </a:schemeClr>
                      </a:solidFill>
                      <a:latin typeface="微軟正黑體" panose="020B0604030504040204" pitchFamily="34" charset="-120"/>
                      <a:ea typeface="微軟正黑體" panose="020B0604030504040204" pitchFamily="34" charset="-120"/>
                    </a:rPr>
                    <a:t>2</a:t>
                  </a:r>
                  <a:endParaRPr lang="en-GB" altLang="zh-TW" sz="1000" baseline="30000">
                    <a:solidFill>
                      <a:schemeClr val="tx1">
                        <a:lumMod val="50000"/>
                        <a:lumOff val="50000"/>
                      </a:schemeClr>
                    </a:solidFill>
                    <a:latin typeface="微軟正黑體" panose="020B0604030504040204" pitchFamily="34" charset="-120"/>
                    <a:ea typeface="微軟正黑體" panose="020B0604030504040204" pitchFamily="34" charset="-120"/>
                  </a:endParaRPr>
                </a:p>
              </p:txBody>
            </p:sp>
            <p:sp>
              <p:nvSpPr>
                <p:cNvPr id="32" name="Rectangle 30">
                  <a:extLst>
                    <a:ext uri="{FF2B5EF4-FFF2-40B4-BE49-F238E27FC236}">
                      <a16:creationId xmlns:a16="http://schemas.microsoft.com/office/drawing/2014/main" id="{B62E5996-012C-705D-A671-ABF780C60528}"/>
                    </a:ext>
                  </a:extLst>
                </p:cNvPr>
                <p:cNvSpPr/>
                <p:nvPr/>
              </p:nvSpPr>
              <p:spPr bwMode="auto">
                <a:xfrm>
                  <a:off x="4494013" y="6114410"/>
                  <a:ext cx="142053" cy="153888"/>
                </a:xfrm>
                <a:prstGeom prst="rect">
                  <a:avLst/>
                </a:prstGeom>
                <a:solidFill>
                  <a:srgbClr val="ED972F"/>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i="1" u="none" strike="noStrike" cap="none" normalizeH="0" baseline="0" err="1">
                    <a:ln>
                      <a:noFill/>
                    </a:ln>
                    <a:solidFill>
                      <a:schemeClr val="tx1">
                        <a:lumMod val="50000"/>
                        <a:lumOff val="50000"/>
                      </a:schemeClr>
                    </a:solidFill>
                    <a:effectLst/>
                    <a:latin typeface="Arial" charset="0"/>
                  </a:endParaRPr>
                </a:p>
              </p:txBody>
            </p:sp>
          </p:grpSp>
        </p:grpSp>
        <p:grpSp>
          <p:nvGrpSpPr>
            <p:cNvPr id="91" name="群組 90">
              <a:extLst>
                <a:ext uri="{FF2B5EF4-FFF2-40B4-BE49-F238E27FC236}">
                  <a16:creationId xmlns:a16="http://schemas.microsoft.com/office/drawing/2014/main" id="{C286D374-29C2-65B3-DE71-4B922F83F7D8}"/>
                </a:ext>
              </a:extLst>
            </p:cNvPr>
            <p:cNvGrpSpPr/>
            <p:nvPr/>
          </p:nvGrpSpPr>
          <p:grpSpPr>
            <a:xfrm>
              <a:off x="319998" y="1757908"/>
              <a:ext cx="796897" cy="591878"/>
              <a:chOff x="653373" y="2200840"/>
              <a:chExt cx="796897" cy="591878"/>
            </a:xfrm>
          </p:grpSpPr>
          <p:sp>
            <p:nvSpPr>
              <p:cNvPr id="84" name="內容版面配置區 2">
                <a:extLst>
                  <a:ext uri="{FF2B5EF4-FFF2-40B4-BE49-F238E27FC236}">
                    <a16:creationId xmlns:a16="http://schemas.microsoft.com/office/drawing/2014/main" id="{EB2B7230-8724-1A89-8690-B562E67E51A3}"/>
                  </a:ext>
                </a:extLst>
              </p:cNvPr>
              <p:cNvSpPr txBox="1">
                <a:spLocks/>
              </p:cNvSpPr>
              <p:nvPr/>
            </p:nvSpPr>
            <p:spPr>
              <a:xfrm>
                <a:off x="653373" y="2200840"/>
                <a:ext cx="796897" cy="341476"/>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505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50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ltLang="zh-TW" sz="1400" b="1">
                    <a:solidFill>
                      <a:schemeClr val="tx1">
                        <a:lumMod val="50000"/>
                        <a:lumOff val="50000"/>
                      </a:schemeClr>
                    </a:solidFill>
                  </a:rPr>
                  <a:t>2020</a:t>
                </a:r>
                <a:endParaRPr lang="zh-TW" altLang="en-US" sz="1400" b="1">
                  <a:solidFill>
                    <a:schemeClr val="tx1">
                      <a:lumMod val="50000"/>
                      <a:lumOff val="50000"/>
                    </a:schemeClr>
                  </a:solidFill>
                </a:endParaRPr>
              </a:p>
            </p:txBody>
          </p:sp>
          <p:sp>
            <p:nvSpPr>
              <p:cNvPr id="90" name="橢圓 89">
                <a:extLst>
                  <a:ext uri="{FF2B5EF4-FFF2-40B4-BE49-F238E27FC236}">
                    <a16:creationId xmlns:a16="http://schemas.microsoft.com/office/drawing/2014/main" id="{8748C146-98F3-703E-CB82-8311C4C5A1FA}"/>
                  </a:ext>
                </a:extLst>
              </p:cNvPr>
              <p:cNvSpPr/>
              <p:nvPr/>
            </p:nvSpPr>
            <p:spPr>
              <a:xfrm>
                <a:off x="925834" y="2554104"/>
                <a:ext cx="238614" cy="238614"/>
              </a:xfrm>
              <a:prstGeom prst="ellipse">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95" name="橢圓 94">
              <a:extLst>
                <a:ext uri="{FF2B5EF4-FFF2-40B4-BE49-F238E27FC236}">
                  <a16:creationId xmlns:a16="http://schemas.microsoft.com/office/drawing/2014/main" id="{0BC7CFF1-B124-10D9-55F5-77BCE6390468}"/>
                </a:ext>
              </a:extLst>
            </p:cNvPr>
            <p:cNvSpPr/>
            <p:nvPr/>
          </p:nvSpPr>
          <p:spPr>
            <a:xfrm>
              <a:off x="3178574" y="2163189"/>
              <a:ext cx="173292" cy="173292"/>
            </a:xfrm>
            <a:prstGeom prst="ellipse">
              <a:avLst/>
            </a:prstGeom>
            <a:solidFill>
              <a:schemeClr val="tx1">
                <a:lumMod val="50000"/>
                <a:lumOff val="50000"/>
              </a:schemeClr>
            </a:solidFill>
            <a:ln w="762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97" name="直線接點 96">
              <a:extLst>
                <a:ext uri="{FF2B5EF4-FFF2-40B4-BE49-F238E27FC236}">
                  <a16:creationId xmlns:a16="http://schemas.microsoft.com/office/drawing/2014/main" id="{50A891F8-596F-E325-A4E7-302BFF729D12}"/>
                </a:ext>
              </a:extLst>
            </p:cNvPr>
            <p:cNvCxnSpPr/>
            <p:nvPr/>
          </p:nvCxnSpPr>
          <p:spPr>
            <a:xfrm>
              <a:off x="3267464" y="2363146"/>
              <a:ext cx="0" cy="216839"/>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01" name="橢圓 100">
              <a:extLst>
                <a:ext uri="{FF2B5EF4-FFF2-40B4-BE49-F238E27FC236}">
                  <a16:creationId xmlns:a16="http://schemas.microsoft.com/office/drawing/2014/main" id="{CE79D313-E4A9-1DB1-5149-3929F253CBB2}"/>
                </a:ext>
              </a:extLst>
            </p:cNvPr>
            <p:cNvSpPr/>
            <p:nvPr/>
          </p:nvSpPr>
          <p:spPr>
            <a:xfrm>
              <a:off x="6469520" y="2154854"/>
              <a:ext cx="173292" cy="173292"/>
            </a:xfrm>
            <a:prstGeom prst="ellipse">
              <a:avLst/>
            </a:prstGeom>
            <a:solidFill>
              <a:schemeClr val="tx1">
                <a:lumMod val="50000"/>
                <a:lumOff val="50000"/>
              </a:schemeClr>
            </a:solidFill>
            <a:ln w="762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02" name="直線接點 101">
              <a:extLst>
                <a:ext uri="{FF2B5EF4-FFF2-40B4-BE49-F238E27FC236}">
                  <a16:creationId xmlns:a16="http://schemas.microsoft.com/office/drawing/2014/main" id="{9B38EA48-77C7-A675-778E-90A14AF37070}"/>
                </a:ext>
              </a:extLst>
            </p:cNvPr>
            <p:cNvCxnSpPr/>
            <p:nvPr/>
          </p:nvCxnSpPr>
          <p:spPr>
            <a:xfrm>
              <a:off x="6558410" y="2354811"/>
              <a:ext cx="0" cy="216839"/>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06" name="橢圓 105">
              <a:extLst>
                <a:ext uri="{FF2B5EF4-FFF2-40B4-BE49-F238E27FC236}">
                  <a16:creationId xmlns:a16="http://schemas.microsoft.com/office/drawing/2014/main" id="{F87A1F69-8E03-AF9C-DEA0-6F6E1810BDC7}"/>
                </a:ext>
              </a:extLst>
            </p:cNvPr>
            <p:cNvSpPr/>
            <p:nvPr/>
          </p:nvSpPr>
          <p:spPr>
            <a:xfrm>
              <a:off x="7429606" y="4318346"/>
              <a:ext cx="173292" cy="173292"/>
            </a:xfrm>
            <a:prstGeom prst="ellipse">
              <a:avLst/>
            </a:prstGeom>
            <a:solidFill>
              <a:schemeClr val="tx1">
                <a:lumMod val="50000"/>
                <a:lumOff val="50000"/>
              </a:schemeClr>
            </a:solidFill>
            <a:ln w="762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07" name="直線接點 106">
              <a:extLst>
                <a:ext uri="{FF2B5EF4-FFF2-40B4-BE49-F238E27FC236}">
                  <a16:creationId xmlns:a16="http://schemas.microsoft.com/office/drawing/2014/main" id="{B8E35BB5-6E1A-FE20-D005-65B9B7293D2D}"/>
                </a:ext>
              </a:extLst>
            </p:cNvPr>
            <p:cNvCxnSpPr/>
            <p:nvPr/>
          </p:nvCxnSpPr>
          <p:spPr>
            <a:xfrm>
              <a:off x="7518496" y="4518303"/>
              <a:ext cx="0" cy="216839"/>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nvGrpSpPr>
            <p:cNvPr id="111" name="群組 110">
              <a:extLst>
                <a:ext uri="{FF2B5EF4-FFF2-40B4-BE49-F238E27FC236}">
                  <a16:creationId xmlns:a16="http://schemas.microsoft.com/office/drawing/2014/main" id="{04383AAD-67C2-F9B3-CAB1-099B53A219DE}"/>
                </a:ext>
              </a:extLst>
            </p:cNvPr>
            <p:cNvGrpSpPr/>
            <p:nvPr/>
          </p:nvGrpSpPr>
          <p:grpSpPr>
            <a:xfrm>
              <a:off x="2179401" y="1784743"/>
              <a:ext cx="796897" cy="591878"/>
              <a:chOff x="653373" y="2200840"/>
              <a:chExt cx="796897" cy="591878"/>
            </a:xfrm>
          </p:grpSpPr>
          <p:sp>
            <p:nvSpPr>
              <p:cNvPr id="112" name="內容版面配置區 2">
                <a:extLst>
                  <a:ext uri="{FF2B5EF4-FFF2-40B4-BE49-F238E27FC236}">
                    <a16:creationId xmlns:a16="http://schemas.microsoft.com/office/drawing/2014/main" id="{204A0ACC-41C7-AD84-5CA8-17091E1B3E47}"/>
                  </a:ext>
                </a:extLst>
              </p:cNvPr>
              <p:cNvSpPr txBox="1">
                <a:spLocks/>
              </p:cNvSpPr>
              <p:nvPr/>
            </p:nvSpPr>
            <p:spPr>
              <a:xfrm>
                <a:off x="653373" y="2200840"/>
                <a:ext cx="796897" cy="341476"/>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505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50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ltLang="zh-TW" sz="1400" b="1">
                    <a:solidFill>
                      <a:schemeClr val="tx1">
                        <a:lumMod val="50000"/>
                        <a:lumOff val="50000"/>
                      </a:schemeClr>
                    </a:solidFill>
                  </a:rPr>
                  <a:t>2021</a:t>
                </a:r>
                <a:endParaRPr lang="zh-TW" altLang="en-US" sz="1400" b="1">
                  <a:solidFill>
                    <a:schemeClr val="tx1">
                      <a:lumMod val="50000"/>
                      <a:lumOff val="50000"/>
                    </a:schemeClr>
                  </a:solidFill>
                </a:endParaRPr>
              </a:p>
            </p:txBody>
          </p:sp>
          <p:sp>
            <p:nvSpPr>
              <p:cNvPr id="113" name="橢圓 112">
                <a:extLst>
                  <a:ext uri="{FF2B5EF4-FFF2-40B4-BE49-F238E27FC236}">
                    <a16:creationId xmlns:a16="http://schemas.microsoft.com/office/drawing/2014/main" id="{FC8D67F8-348F-3C75-5D9A-1FE92409A522}"/>
                  </a:ext>
                </a:extLst>
              </p:cNvPr>
              <p:cNvSpPr/>
              <p:nvPr/>
            </p:nvSpPr>
            <p:spPr>
              <a:xfrm>
                <a:off x="925834" y="2554104"/>
                <a:ext cx="238614" cy="238614"/>
              </a:xfrm>
              <a:prstGeom prst="ellipse">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4" name="群組 113">
              <a:extLst>
                <a:ext uri="{FF2B5EF4-FFF2-40B4-BE49-F238E27FC236}">
                  <a16:creationId xmlns:a16="http://schemas.microsoft.com/office/drawing/2014/main" id="{D5F381E5-335F-8B99-DA92-4719836D41BA}"/>
                </a:ext>
              </a:extLst>
            </p:cNvPr>
            <p:cNvGrpSpPr/>
            <p:nvPr/>
          </p:nvGrpSpPr>
          <p:grpSpPr>
            <a:xfrm>
              <a:off x="5392889" y="1784862"/>
              <a:ext cx="796897" cy="591878"/>
              <a:chOff x="653373" y="2200840"/>
              <a:chExt cx="796897" cy="591878"/>
            </a:xfrm>
          </p:grpSpPr>
          <p:sp>
            <p:nvSpPr>
              <p:cNvPr id="115" name="內容版面配置區 2">
                <a:extLst>
                  <a:ext uri="{FF2B5EF4-FFF2-40B4-BE49-F238E27FC236}">
                    <a16:creationId xmlns:a16="http://schemas.microsoft.com/office/drawing/2014/main" id="{70842F07-81B1-0457-5A30-6D5EEB1C6E28}"/>
                  </a:ext>
                </a:extLst>
              </p:cNvPr>
              <p:cNvSpPr txBox="1">
                <a:spLocks/>
              </p:cNvSpPr>
              <p:nvPr/>
            </p:nvSpPr>
            <p:spPr>
              <a:xfrm>
                <a:off x="653373" y="2200840"/>
                <a:ext cx="796897" cy="341476"/>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505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50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ltLang="zh-TW" sz="1400" b="1">
                    <a:solidFill>
                      <a:schemeClr val="tx1">
                        <a:lumMod val="50000"/>
                        <a:lumOff val="50000"/>
                      </a:schemeClr>
                    </a:solidFill>
                  </a:rPr>
                  <a:t>2022</a:t>
                </a:r>
                <a:endParaRPr lang="zh-TW" altLang="en-US" sz="1400" b="1">
                  <a:solidFill>
                    <a:schemeClr val="tx1">
                      <a:lumMod val="50000"/>
                      <a:lumOff val="50000"/>
                    </a:schemeClr>
                  </a:solidFill>
                </a:endParaRPr>
              </a:p>
            </p:txBody>
          </p:sp>
          <p:sp>
            <p:nvSpPr>
              <p:cNvPr id="116" name="橢圓 115">
                <a:extLst>
                  <a:ext uri="{FF2B5EF4-FFF2-40B4-BE49-F238E27FC236}">
                    <a16:creationId xmlns:a16="http://schemas.microsoft.com/office/drawing/2014/main" id="{60CAED22-D4C4-5EF1-CD72-6081F73DA6B7}"/>
                  </a:ext>
                </a:extLst>
              </p:cNvPr>
              <p:cNvSpPr/>
              <p:nvPr/>
            </p:nvSpPr>
            <p:spPr>
              <a:xfrm>
                <a:off x="925834" y="2554104"/>
                <a:ext cx="238614" cy="238614"/>
              </a:xfrm>
              <a:prstGeom prst="ellipse">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7" name="群組 116">
              <a:extLst>
                <a:ext uri="{FF2B5EF4-FFF2-40B4-BE49-F238E27FC236}">
                  <a16:creationId xmlns:a16="http://schemas.microsoft.com/office/drawing/2014/main" id="{7B4002E0-2DB9-D61A-EE1D-7190BCE48B82}"/>
                </a:ext>
              </a:extLst>
            </p:cNvPr>
            <p:cNvGrpSpPr/>
            <p:nvPr/>
          </p:nvGrpSpPr>
          <p:grpSpPr>
            <a:xfrm>
              <a:off x="7861079" y="3924024"/>
              <a:ext cx="796897" cy="591878"/>
              <a:chOff x="653373" y="2200840"/>
              <a:chExt cx="796897" cy="591878"/>
            </a:xfrm>
          </p:grpSpPr>
          <p:sp>
            <p:nvSpPr>
              <p:cNvPr id="118" name="內容版面配置區 2">
                <a:extLst>
                  <a:ext uri="{FF2B5EF4-FFF2-40B4-BE49-F238E27FC236}">
                    <a16:creationId xmlns:a16="http://schemas.microsoft.com/office/drawing/2014/main" id="{9B1D4AE6-0FB0-8CA4-7611-F99B5369B85C}"/>
                  </a:ext>
                </a:extLst>
              </p:cNvPr>
              <p:cNvSpPr txBox="1">
                <a:spLocks/>
              </p:cNvSpPr>
              <p:nvPr/>
            </p:nvSpPr>
            <p:spPr>
              <a:xfrm>
                <a:off x="653373" y="2200840"/>
                <a:ext cx="796897" cy="341476"/>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505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50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ltLang="zh-TW" sz="1400" b="1">
                    <a:solidFill>
                      <a:schemeClr val="tx1">
                        <a:lumMod val="50000"/>
                        <a:lumOff val="50000"/>
                      </a:schemeClr>
                    </a:solidFill>
                  </a:rPr>
                  <a:t>2023</a:t>
                </a:r>
                <a:endParaRPr lang="zh-TW" altLang="en-US" sz="1400" b="1">
                  <a:solidFill>
                    <a:schemeClr val="tx1">
                      <a:lumMod val="50000"/>
                      <a:lumOff val="50000"/>
                    </a:schemeClr>
                  </a:solidFill>
                </a:endParaRPr>
              </a:p>
            </p:txBody>
          </p:sp>
          <p:sp>
            <p:nvSpPr>
              <p:cNvPr id="119" name="橢圓 118">
                <a:extLst>
                  <a:ext uri="{FF2B5EF4-FFF2-40B4-BE49-F238E27FC236}">
                    <a16:creationId xmlns:a16="http://schemas.microsoft.com/office/drawing/2014/main" id="{796252B3-FF18-4C5B-DF9B-0620F1F35CD7}"/>
                  </a:ext>
                </a:extLst>
              </p:cNvPr>
              <p:cNvSpPr/>
              <p:nvPr/>
            </p:nvSpPr>
            <p:spPr>
              <a:xfrm>
                <a:off x="925834" y="2554104"/>
                <a:ext cx="238614" cy="238614"/>
              </a:xfrm>
              <a:prstGeom prst="ellipse">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0" name="群組 119">
              <a:extLst>
                <a:ext uri="{FF2B5EF4-FFF2-40B4-BE49-F238E27FC236}">
                  <a16:creationId xmlns:a16="http://schemas.microsoft.com/office/drawing/2014/main" id="{4E4FFA29-C14A-EACA-1D8F-418A7E1966EE}"/>
                </a:ext>
              </a:extLst>
            </p:cNvPr>
            <p:cNvGrpSpPr/>
            <p:nvPr/>
          </p:nvGrpSpPr>
          <p:grpSpPr>
            <a:xfrm>
              <a:off x="4622063" y="3935891"/>
              <a:ext cx="796897" cy="591878"/>
              <a:chOff x="653373" y="2200840"/>
              <a:chExt cx="796897" cy="591878"/>
            </a:xfrm>
          </p:grpSpPr>
          <p:sp>
            <p:nvSpPr>
              <p:cNvPr id="121" name="內容版面配置區 2">
                <a:extLst>
                  <a:ext uri="{FF2B5EF4-FFF2-40B4-BE49-F238E27FC236}">
                    <a16:creationId xmlns:a16="http://schemas.microsoft.com/office/drawing/2014/main" id="{1F0AA5CF-1F23-1995-5E51-6A1C294B20AA}"/>
                  </a:ext>
                </a:extLst>
              </p:cNvPr>
              <p:cNvSpPr txBox="1">
                <a:spLocks/>
              </p:cNvSpPr>
              <p:nvPr/>
            </p:nvSpPr>
            <p:spPr>
              <a:xfrm>
                <a:off x="653373" y="2200840"/>
                <a:ext cx="796897" cy="341476"/>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505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50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ltLang="zh-TW" sz="1400" b="1">
                    <a:solidFill>
                      <a:schemeClr val="tx1">
                        <a:lumMod val="50000"/>
                        <a:lumOff val="50000"/>
                      </a:schemeClr>
                    </a:solidFill>
                  </a:rPr>
                  <a:t>2024</a:t>
                </a:r>
                <a:endParaRPr lang="zh-TW" altLang="en-US" sz="1400" b="1" baseline="30000">
                  <a:solidFill>
                    <a:schemeClr val="tx1">
                      <a:lumMod val="50000"/>
                      <a:lumOff val="50000"/>
                    </a:schemeClr>
                  </a:solidFill>
                </a:endParaRPr>
              </a:p>
            </p:txBody>
          </p:sp>
          <p:sp>
            <p:nvSpPr>
              <p:cNvPr id="122" name="橢圓 121">
                <a:extLst>
                  <a:ext uri="{FF2B5EF4-FFF2-40B4-BE49-F238E27FC236}">
                    <a16:creationId xmlns:a16="http://schemas.microsoft.com/office/drawing/2014/main" id="{E7B59086-1809-7458-202C-33C685F51C7B}"/>
                  </a:ext>
                </a:extLst>
              </p:cNvPr>
              <p:cNvSpPr/>
              <p:nvPr/>
            </p:nvSpPr>
            <p:spPr>
              <a:xfrm>
                <a:off x="925834" y="2554104"/>
                <a:ext cx="238614" cy="238614"/>
              </a:xfrm>
              <a:prstGeom prst="ellipse">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3" name="群組 122">
              <a:extLst>
                <a:ext uri="{FF2B5EF4-FFF2-40B4-BE49-F238E27FC236}">
                  <a16:creationId xmlns:a16="http://schemas.microsoft.com/office/drawing/2014/main" id="{9E4D3083-96D6-483B-E692-F6F9D6D2EA23}"/>
                </a:ext>
              </a:extLst>
            </p:cNvPr>
            <p:cNvGrpSpPr/>
            <p:nvPr/>
          </p:nvGrpSpPr>
          <p:grpSpPr>
            <a:xfrm>
              <a:off x="2312734" y="3926258"/>
              <a:ext cx="796897" cy="591878"/>
              <a:chOff x="653373" y="2200840"/>
              <a:chExt cx="796897" cy="591878"/>
            </a:xfrm>
          </p:grpSpPr>
          <p:sp>
            <p:nvSpPr>
              <p:cNvPr id="124" name="內容版面配置區 2">
                <a:extLst>
                  <a:ext uri="{FF2B5EF4-FFF2-40B4-BE49-F238E27FC236}">
                    <a16:creationId xmlns:a16="http://schemas.microsoft.com/office/drawing/2014/main" id="{47D6DF8F-F490-4344-EA4E-01DA0A3EBF46}"/>
                  </a:ext>
                </a:extLst>
              </p:cNvPr>
              <p:cNvSpPr txBox="1">
                <a:spLocks/>
              </p:cNvSpPr>
              <p:nvPr/>
            </p:nvSpPr>
            <p:spPr>
              <a:xfrm>
                <a:off x="653373" y="2200840"/>
                <a:ext cx="796897" cy="341476"/>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505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50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ltLang="zh-TW" sz="1400" b="1">
                    <a:solidFill>
                      <a:schemeClr val="tx1">
                        <a:lumMod val="50000"/>
                        <a:lumOff val="50000"/>
                      </a:schemeClr>
                    </a:solidFill>
                  </a:rPr>
                  <a:t>1H25</a:t>
                </a:r>
                <a:r>
                  <a:rPr lang="en-US" altLang="zh-TW" sz="1400" b="1" baseline="30000">
                    <a:solidFill>
                      <a:schemeClr val="tx1">
                        <a:lumMod val="50000"/>
                        <a:lumOff val="50000"/>
                      </a:schemeClr>
                    </a:solidFill>
                  </a:rPr>
                  <a:t>1</a:t>
                </a:r>
                <a:endParaRPr lang="zh-TW" altLang="en-US" sz="1400" b="1" baseline="30000">
                  <a:solidFill>
                    <a:schemeClr val="tx1">
                      <a:lumMod val="50000"/>
                      <a:lumOff val="50000"/>
                    </a:schemeClr>
                  </a:solidFill>
                </a:endParaRPr>
              </a:p>
            </p:txBody>
          </p:sp>
          <p:sp>
            <p:nvSpPr>
              <p:cNvPr id="125" name="橢圓 124">
                <a:extLst>
                  <a:ext uri="{FF2B5EF4-FFF2-40B4-BE49-F238E27FC236}">
                    <a16:creationId xmlns:a16="http://schemas.microsoft.com/office/drawing/2014/main" id="{9C02D123-10DA-2CE8-171A-C87943260B74}"/>
                  </a:ext>
                </a:extLst>
              </p:cNvPr>
              <p:cNvSpPr/>
              <p:nvPr/>
            </p:nvSpPr>
            <p:spPr>
              <a:xfrm>
                <a:off x="925834" y="2554104"/>
                <a:ext cx="238614" cy="238614"/>
              </a:xfrm>
              <a:prstGeom prst="ellipse">
                <a:avLst/>
              </a:prstGeom>
              <a:solidFill>
                <a:schemeClr val="bg1"/>
              </a:solidFill>
              <a:ln w="190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sp>
        <p:nvSpPr>
          <p:cNvPr id="4" name="Text Placeholder 4">
            <a:extLst>
              <a:ext uri="{FF2B5EF4-FFF2-40B4-BE49-F238E27FC236}">
                <a16:creationId xmlns:a16="http://schemas.microsoft.com/office/drawing/2014/main" id="{DDB489BE-5047-6369-2D47-108709A56505}"/>
              </a:ext>
            </a:extLst>
          </p:cNvPr>
          <p:cNvSpPr txBox="1">
            <a:spLocks/>
          </p:cNvSpPr>
          <p:nvPr/>
        </p:nvSpPr>
        <p:spPr>
          <a:xfrm>
            <a:off x="266399" y="6540584"/>
            <a:ext cx="8818817" cy="231856"/>
          </a:xfrm>
          <a:prstGeom prst="rect">
            <a:avLst/>
          </a:prstGeom>
        </p:spPr>
        <p:txBody>
          <a:bodyPr lIns="0" tIns="0" rIns="0" bIns="0" anchor="b" anchorCtr="0"/>
          <a:lstStyle>
            <a:lvl1pPr marL="228600" indent="-228600" algn="l" defTabSz="957263" rtl="0" eaLnBrk="1" fontAlgn="base" hangingPunct="1">
              <a:spcBef>
                <a:spcPts val="0"/>
              </a:spcBef>
              <a:spcAft>
                <a:spcPts val="0"/>
              </a:spcAft>
              <a:buClrTx/>
              <a:buFontTx/>
              <a:buNone/>
              <a:defRPr lang="en-GB" sz="700" i="1" baseline="0" dirty="0" smtClean="0">
                <a:solidFill>
                  <a:schemeClr val="accent1"/>
                </a:solidFill>
                <a:latin typeface="+mn-lt"/>
                <a:ea typeface="MS PGothic" pitchFamily="34" charset="-128"/>
                <a:cs typeface="Arial Unicode MS" pitchFamily="34" charset="-128"/>
              </a:defRPr>
            </a:lvl1pPr>
            <a:lvl2pPr marL="244475" indent="-242888" algn="l" defTabSz="957263" rtl="0" eaLnBrk="1" fontAlgn="base" hangingPunct="1">
              <a:spcBef>
                <a:spcPct val="15000"/>
              </a:spcBef>
              <a:spcAft>
                <a:spcPct val="15000"/>
              </a:spcAft>
              <a:buClr>
                <a:schemeClr val="accent1"/>
              </a:buClr>
              <a:buSzPct val="70000"/>
              <a:buFont typeface="Wingdings" pitchFamily="2" charset="2"/>
              <a:buChar char="n"/>
              <a:defRPr sz="1200">
                <a:solidFill>
                  <a:schemeClr val="tx1"/>
                </a:solidFill>
                <a:latin typeface="+mn-lt"/>
                <a:ea typeface="Arial Unicode MS" pitchFamily="34" charset="-128"/>
                <a:cs typeface="Arial Unicode MS" pitchFamily="34" charset="-128"/>
              </a:defRPr>
            </a:lvl2pPr>
            <a:lvl3pPr marL="406400" indent="-160338"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ea typeface="Arial Unicode MS" pitchFamily="34" charset="-128"/>
                <a:cs typeface="Arial Unicode MS" pitchFamily="34" charset="-128"/>
              </a:defRPr>
            </a:lvl3pPr>
            <a:lvl4pPr marL="547688" indent="-139700"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ea typeface="Arial Unicode MS" pitchFamily="34" charset="-128"/>
                <a:cs typeface="Arial Unicode MS" pitchFamily="34" charset="-128"/>
              </a:defRPr>
            </a:lvl4pPr>
            <a:lvl5pPr marL="731838" indent="-182563"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ea typeface="Arial Unicode MS" pitchFamily="34" charset="-128"/>
                <a:cs typeface="Arial Unicode MS" pitchFamily="34" charset="-128"/>
              </a:defRPr>
            </a:lvl5pPr>
            <a:lvl6pPr marL="1189038" indent="-182563"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defRPr>
            </a:lvl6pPr>
            <a:lvl7pPr marL="1646238" indent="-182563"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defRPr>
            </a:lvl7pPr>
            <a:lvl8pPr marL="2103438" indent="-182563"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defRPr>
            </a:lvl8pPr>
            <a:lvl9pPr marL="2560638" indent="-182563"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defRPr>
            </a:lvl9pPr>
          </a:lstStyle>
          <a:p>
            <a:r>
              <a:rPr lang="zh-TW" altLang="en-US" kern="0">
                <a:solidFill>
                  <a:srgbClr val="2B505B"/>
                </a:solidFill>
                <a:latin typeface="微軟正黑體" panose="020B0604030504040204" pitchFamily="34" charset="-120"/>
                <a:ea typeface="微軟正黑體" panose="020B0604030504040204" pitchFamily="34" charset="-120"/>
              </a:rPr>
              <a:t>備註：</a:t>
            </a:r>
            <a:r>
              <a:rPr lang="en-US" altLang="zh-TW" kern="0">
                <a:solidFill>
                  <a:srgbClr val="2B505B"/>
                </a:solidFill>
                <a:latin typeface="微軟正黑體" panose="020B0604030504040204" pitchFamily="34" charset="-120"/>
                <a:ea typeface="微軟正黑體" panose="020B0604030504040204" pitchFamily="34" charset="-120"/>
              </a:rPr>
              <a:t>1.</a:t>
            </a:r>
            <a:r>
              <a:rPr lang="zh-TW" altLang="en-US" kern="0">
                <a:solidFill>
                  <a:srgbClr val="2B505B"/>
                </a:solidFill>
                <a:latin typeface="微軟正黑體" panose="020B0604030504040204" pitchFamily="34" charset="-120"/>
                <a:ea typeface="微軟正黑體" panose="020B0604030504040204" pitchFamily="34" charset="-120"/>
              </a:rPr>
              <a:t> 總營收為環球晶圓、中美矽晶再生能源事業、及其他轉投資公司。</a:t>
            </a:r>
            <a:r>
              <a:rPr lang="en-US" altLang="zh-TW" kern="0">
                <a:solidFill>
                  <a:srgbClr val="2B505B"/>
                </a:solidFill>
                <a:latin typeface="微軟正黑體" panose="020B0604030504040204" pitchFamily="34" charset="-120"/>
                <a:ea typeface="微軟正黑體" panose="020B0604030504040204" pitchFamily="34" charset="-120"/>
              </a:rPr>
              <a:t> 2025</a:t>
            </a:r>
            <a:r>
              <a:rPr lang="zh-TW" altLang="en-US" kern="0">
                <a:solidFill>
                  <a:srgbClr val="2B505B"/>
                </a:solidFill>
                <a:latin typeface="微軟正黑體" panose="020B0604030504040204" pitchFamily="34" charset="-120"/>
                <a:ea typeface="微軟正黑體" panose="020B0604030504040204" pitchFamily="34" charset="-120"/>
              </a:rPr>
              <a:t>上半年數據是根據公開資訊觀測站所公佈之月營收</a:t>
            </a:r>
            <a:endParaRPr lang="en-US" altLang="zh-TW" kern="0">
              <a:solidFill>
                <a:srgbClr val="2B505B"/>
              </a:solidFill>
              <a:latin typeface="微軟正黑體" panose="020B0604030504040204" pitchFamily="34" charset="-120"/>
              <a:ea typeface="微軟正黑體" panose="020B0604030504040204" pitchFamily="34" charset="-120"/>
            </a:endParaRPr>
          </a:p>
          <a:p>
            <a:r>
              <a:rPr lang="en-US" altLang="zh-TW" kern="0">
                <a:solidFill>
                  <a:srgbClr val="2B505B"/>
                </a:solidFill>
                <a:latin typeface="微軟正黑體" panose="020B0604030504040204" pitchFamily="34" charset="-120"/>
                <a:ea typeface="微軟正黑體" panose="020B0604030504040204" pitchFamily="34" charset="-120"/>
              </a:rPr>
              <a:t>            2.</a:t>
            </a:r>
            <a:r>
              <a:rPr lang="zh-TW" altLang="en-US" kern="0">
                <a:solidFill>
                  <a:srgbClr val="2B505B"/>
                </a:solidFill>
                <a:latin typeface="微軟正黑體" panose="020B0604030504040204" pitchFamily="34" charset="-120"/>
                <a:ea typeface="微軟正黑體" panose="020B0604030504040204" pitchFamily="34" charset="-120"/>
              </a:rPr>
              <a:t> 包含朋程、宏捷科、台特化</a:t>
            </a:r>
            <a:endParaRPr lang="en-US" kern="0">
              <a:solidFill>
                <a:srgbClr val="2B505B"/>
              </a:solidFill>
              <a:latin typeface="微軟正黑體" panose="020B0604030504040204" pitchFamily="34" charset="-120"/>
              <a:ea typeface="微軟正黑體" panose="020B0604030504040204" pitchFamily="34" charset="-120"/>
            </a:endParaRPr>
          </a:p>
        </p:txBody>
      </p:sp>
      <p:graphicFrame>
        <p:nvGraphicFramePr>
          <p:cNvPr id="15" name="Chart 1">
            <a:extLst>
              <a:ext uri="{FF2B5EF4-FFF2-40B4-BE49-F238E27FC236}">
                <a16:creationId xmlns:a16="http://schemas.microsoft.com/office/drawing/2014/main" id="{903B7F5F-C62F-4DFD-4C83-A1A59770E460}"/>
              </a:ext>
            </a:extLst>
          </p:cNvPr>
          <p:cNvGraphicFramePr/>
          <p:nvPr>
            <p:extLst>
              <p:ext uri="{D42A27DB-BD31-4B8C-83A1-F6EECF244321}">
                <p14:modId xmlns:p14="http://schemas.microsoft.com/office/powerpoint/2010/main" val="2546619668"/>
              </p:ext>
            </p:extLst>
          </p:nvPr>
        </p:nvGraphicFramePr>
        <p:xfrm>
          <a:off x="723505" y="4605089"/>
          <a:ext cx="2286342" cy="1583079"/>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28347371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B1599992-4C2F-978B-3038-1A1C30C7E11E}"/>
              </a:ext>
            </a:extLst>
          </p:cNvPr>
          <p:cNvSpPr>
            <a:spLocks noGrp="1"/>
          </p:cNvSpPr>
          <p:nvPr>
            <p:ph type="title"/>
          </p:nvPr>
        </p:nvSpPr>
        <p:spPr>
          <a:xfrm>
            <a:off x="311766" y="409087"/>
            <a:ext cx="8641425" cy="777873"/>
          </a:xfrm>
        </p:spPr>
        <p:txBody>
          <a:bodyPr/>
          <a:lstStyle/>
          <a:p>
            <a:r>
              <a:rPr lang="zh-TW" altLang="en-US">
                <a:latin typeface="微軟正黑體" panose="020B0604030504040204" pitchFamily="34" charset="-120"/>
                <a:ea typeface="微軟正黑體" panose="020B0604030504040204" pitchFamily="34" charset="-120"/>
              </a:rPr>
              <a:t>重要集團公司之近期表現</a:t>
            </a:r>
            <a:r>
              <a:rPr lang="en-US" altLang="zh-TW">
                <a:latin typeface="微軟正黑體" panose="020B0604030504040204" pitchFamily="34" charset="-120"/>
                <a:ea typeface="微軟正黑體" panose="020B0604030504040204" pitchFamily="34" charset="-120"/>
              </a:rPr>
              <a:t>– (1) </a:t>
            </a:r>
            <a:endParaRPr lang="zh-TW" altLang="en-US">
              <a:latin typeface="微軟正黑體" panose="020B0604030504040204" pitchFamily="34" charset="-120"/>
              <a:ea typeface="微軟正黑體" panose="020B0604030504040204" pitchFamily="34" charset="-120"/>
            </a:endParaRPr>
          </a:p>
        </p:txBody>
      </p:sp>
      <p:graphicFrame>
        <p:nvGraphicFramePr>
          <p:cNvPr id="2" name="Table 3">
            <a:extLst>
              <a:ext uri="{FF2B5EF4-FFF2-40B4-BE49-F238E27FC236}">
                <a16:creationId xmlns:a16="http://schemas.microsoft.com/office/drawing/2014/main" id="{7EF51345-500B-5F47-9AA6-C838F6D4B33D}"/>
              </a:ext>
            </a:extLst>
          </p:cNvPr>
          <p:cNvGraphicFramePr>
            <a:graphicFrameLocks noGrp="1"/>
          </p:cNvGraphicFramePr>
          <p:nvPr>
            <p:custDataLst>
              <p:tags r:id="rId1"/>
            </p:custDataLst>
            <p:extLst>
              <p:ext uri="{D42A27DB-BD31-4B8C-83A1-F6EECF244321}">
                <p14:modId xmlns:p14="http://schemas.microsoft.com/office/powerpoint/2010/main" val="4007270801"/>
              </p:ext>
            </p:extLst>
          </p:nvPr>
        </p:nvGraphicFramePr>
        <p:xfrm>
          <a:off x="894674" y="1613799"/>
          <a:ext cx="8460083" cy="4713600"/>
        </p:xfrm>
        <a:graphic>
          <a:graphicData uri="http://schemas.openxmlformats.org/drawingml/2006/table">
            <a:tbl>
              <a:tblPr>
                <a:tableStyleId>{5C22544A-7EE6-4342-B048-85BDC9FD1C3A}</a:tableStyleId>
              </a:tblPr>
              <a:tblGrid>
                <a:gridCol w="2127093">
                  <a:extLst>
                    <a:ext uri="{9D8B030D-6E8A-4147-A177-3AD203B41FA5}">
                      <a16:colId xmlns:a16="http://schemas.microsoft.com/office/drawing/2014/main" val="3368342545"/>
                    </a:ext>
                  </a:extLst>
                </a:gridCol>
                <a:gridCol w="1286600">
                  <a:extLst>
                    <a:ext uri="{9D8B030D-6E8A-4147-A177-3AD203B41FA5}">
                      <a16:colId xmlns:a16="http://schemas.microsoft.com/office/drawing/2014/main" val="2763929477"/>
                    </a:ext>
                  </a:extLst>
                </a:gridCol>
                <a:gridCol w="1286600">
                  <a:extLst>
                    <a:ext uri="{9D8B030D-6E8A-4147-A177-3AD203B41FA5}">
                      <a16:colId xmlns:a16="http://schemas.microsoft.com/office/drawing/2014/main" val="3048474712"/>
                    </a:ext>
                  </a:extLst>
                </a:gridCol>
                <a:gridCol w="1286600">
                  <a:extLst>
                    <a:ext uri="{9D8B030D-6E8A-4147-A177-3AD203B41FA5}">
                      <a16:colId xmlns:a16="http://schemas.microsoft.com/office/drawing/2014/main" val="190003690"/>
                    </a:ext>
                  </a:extLst>
                </a:gridCol>
                <a:gridCol w="1286600">
                  <a:extLst>
                    <a:ext uri="{9D8B030D-6E8A-4147-A177-3AD203B41FA5}">
                      <a16:colId xmlns:a16="http://schemas.microsoft.com/office/drawing/2014/main" val="2900567144"/>
                    </a:ext>
                  </a:extLst>
                </a:gridCol>
                <a:gridCol w="1186590">
                  <a:extLst>
                    <a:ext uri="{9D8B030D-6E8A-4147-A177-3AD203B41FA5}">
                      <a16:colId xmlns:a16="http://schemas.microsoft.com/office/drawing/2014/main" val="1261720809"/>
                    </a:ext>
                  </a:extLst>
                </a:gridCol>
              </a:tblGrid>
              <a:tr h="306000">
                <a:tc>
                  <a:txBody>
                    <a:bodyPr/>
                    <a:lstStyle/>
                    <a:p>
                      <a:pPr algn="ctr" fontAlgn="b">
                        <a:lnSpc>
                          <a:spcPts val="1000"/>
                        </a:lnSpc>
                      </a:pPr>
                      <a:r>
                        <a:rPr lang="zh-TW" altLang="en-US" sz="1200" b="1" i="1" u="none" strike="noStrike">
                          <a:solidFill>
                            <a:schemeClr val="bg1"/>
                          </a:solidFill>
                          <a:effectLst/>
                          <a:latin typeface="微軟正黑體" panose="020B0604030504040204" pitchFamily="34" charset="-120"/>
                          <a:ea typeface="微軟正黑體" panose="020B0604030504040204" pitchFamily="34" charset="-120"/>
                          <a:cs typeface="Arial" panose="020B0604020202020204" pitchFamily="34" charset="0"/>
                        </a:rPr>
                        <a:t>損益表</a:t>
                      </a:r>
                      <a:r>
                        <a:rPr lang="en-GB" sz="1200" b="1" i="1" u="none" strike="noStrike">
                          <a:solidFill>
                            <a:schemeClr val="bg1"/>
                          </a:solidFill>
                          <a:effectLst/>
                          <a:latin typeface="微軟正黑體" panose="020B0604030504040204" pitchFamily="34" charset="-120"/>
                          <a:ea typeface="微軟正黑體" panose="020B0604030504040204" pitchFamily="34" charset="-120"/>
                          <a:cs typeface="Arial" panose="020B0604020202020204" pitchFamily="34" charset="0"/>
                        </a:rPr>
                        <a:t>(</a:t>
                      </a:r>
                      <a:r>
                        <a:rPr lang="zh-TW" altLang="en-US" sz="1200" b="1" i="1" u="none" strike="noStrike">
                          <a:solidFill>
                            <a:schemeClr val="bg1"/>
                          </a:solidFill>
                          <a:effectLst/>
                          <a:latin typeface="微軟正黑體" panose="020B0604030504040204" pitchFamily="34" charset="-120"/>
                          <a:ea typeface="微軟正黑體" panose="020B0604030504040204" pitchFamily="34" charset="-120"/>
                          <a:cs typeface="Arial" panose="020B0604020202020204" pitchFamily="34" charset="0"/>
                        </a:rPr>
                        <a:t>新台幣百萬元</a:t>
                      </a:r>
                      <a:r>
                        <a:rPr lang="en-GB" sz="1200" b="1" i="1" u="none" strike="noStrike">
                          <a:solidFill>
                            <a:schemeClr val="bg1"/>
                          </a:solidFill>
                          <a:effectLst/>
                          <a:latin typeface="微軟正黑體" panose="020B0604030504040204" pitchFamily="34" charset="-120"/>
                          <a:ea typeface="微軟正黑體" panose="020B0604030504040204" pitchFamily="34" charset="-120"/>
                          <a:cs typeface="Arial" panose="020B0604020202020204" pitchFamily="34" charset="0"/>
                        </a:rPr>
                        <a:t>)</a:t>
                      </a:r>
                    </a:p>
                  </a:txBody>
                  <a:tcPr marL="36000" marR="36000" marT="36000" marB="36000" anchor="ctr">
                    <a:lnL w="12700" cap="flat" cmpd="sng" algn="ctr">
                      <a:no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307F98"/>
                    </a:solidFill>
                  </a:tcPr>
                </a:tc>
                <a:tc gridSpan="2">
                  <a:txBody>
                    <a:bodyPr/>
                    <a:lstStyle/>
                    <a:p>
                      <a:pPr algn="ctr" fontAlgn="b">
                        <a:lnSpc>
                          <a:spcPts val="1000"/>
                        </a:lnSpc>
                      </a:pPr>
                      <a:r>
                        <a:rPr lang="en-US" altLang="zh-TW" sz="1200" b="1" i="0" u="none" strike="noStrike">
                          <a:solidFill>
                            <a:schemeClr val="bg1"/>
                          </a:solidFill>
                          <a:effectLst/>
                          <a:latin typeface="微軟正黑體" panose="020B0604030504040204" pitchFamily="34" charset="-120"/>
                          <a:ea typeface="微軟正黑體" panose="020B0604030504040204" pitchFamily="34" charset="-120"/>
                          <a:cs typeface="Arial" panose="020B0604020202020204" pitchFamily="34" charset="0"/>
                        </a:rPr>
                        <a:t>2025</a:t>
                      </a:r>
                      <a:r>
                        <a:rPr lang="zh-TW" altLang="en-US" sz="1200" b="1" i="0" u="none" strike="noStrike">
                          <a:solidFill>
                            <a:schemeClr val="bg1"/>
                          </a:solidFill>
                          <a:effectLst/>
                          <a:latin typeface="微軟正黑體" panose="020B0604030504040204" pitchFamily="34" charset="-120"/>
                          <a:ea typeface="微軟正黑體" panose="020B0604030504040204" pitchFamily="34" charset="-120"/>
                          <a:cs typeface="Arial" panose="020B0604020202020204" pitchFamily="34" charset="0"/>
                        </a:rPr>
                        <a:t>上半年</a:t>
                      </a:r>
                    </a:p>
                  </a:txBody>
                  <a:tcPr marL="36000" marR="36000" marT="36000" marB="3600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307F98"/>
                    </a:solidFill>
                  </a:tcPr>
                </a:tc>
                <a:tc hMerge="1">
                  <a:txBody>
                    <a:bodyPr/>
                    <a:lstStyle/>
                    <a:p>
                      <a:endParaRPr/>
                    </a:p>
                  </a:txBody>
                  <a:tcPr marL="36000" marR="36000" marT="36000" marB="3600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307F98"/>
                    </a:solidFill>
                  </a:tcPr>
                </a:tc>
                <a:tc gridSpan="2">
                  <a:txBody>
                    <a:bodyPr/>
                    <a:lstStyle/>
                    <a:p>
                      <a:pPr algn="ctr" fontAlgn="b">
                        <a:lnSpc>
                          <a:spcPts val="1000"/>
                        </a:lnSpc>
                      </a:pPr>
                      <a:r>
                        <a:rPr lang="en-US" altLang="zh-TW" sz="1200" b="1" i="0" u="none" strike="noStrike">
                          <a:solidFill>
                            <a:schemeClr val="bg1"/>
                          </a:solidFill>
                          <a:effectLst/>
                          <a:latin typeface="微軟正黑體" panose="020B0604030504040204" pitchFamily="34" charset="-120"/>
                          <a:ea typeface="微軟正黑體" panose="020B0604030504040204" pitchFamily="34" charset="-120"/>
                          <a:cs typeface="Arial" panose="020B0604020202020204" pitchFamily="34" charset="0"/>
                        </a:rPr>
                        <a:t>2024</a:t>
                      </a:r>
                      <a:r>
                        <a:rPr lang="zh-TW" altLang="en-US" sz="1200" b="1" i="0" u="none" strike="noStrike">
                          <a:solidFill>
                            <a:schemeClr val="bg1"/>
                          </a:solidFill>
                          <a:effectLst/>
                          <a:latin typeface="微軟正黑體" panose="020B0604030504040204" pitchFamily="34" charset="-120"/>
                          <a:ea typeface="微軟正黑體" panose="020B0604030504040204" pitchFamily="34" charset="-120"/>
                          <a:cs typeface="Arial" panose="020B0604020202020204" pitchFamily="34" charset="0"/>
                        </a:rPr>
                        <a:t>上半年</a:t>
                      </a:r>
                    </a:p>
                  </a:txBody>
                  <a:tcPr marL="36000" marR="36000" marT="36000" marB="3600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307F98"/>
                    </a:solidFill>
                  </a:tcPr>
                </a:tc>
                <a:tc hMerge="1">
                  <a:txBody>
                    <a:bodyPr/>
                    <a:lstStyle/>
                    <a:p>
                      <a:endParaRPr/>
                    </a:p>
                  </a:txBody>
                  <a:tcPr marL="36000" marR="36000" marT="36000" marB="3600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307F98"/>
                    </a:solidFill>
                  </a:tcPr>
                </a:tc>
                <a:tc>
                  <a:txBody>
                    <a:bodyPr/>
                    <a:lstStyle/>
                    <a:p>
                      <a:pPr algn="ctr" fontAlgn="b">
                        <a:lnSpc>
                          <a:spcPts val="1000"/>
                        </a:lnSpc>
                      </a:pPr>
                      <a:r>
                        <a:rPr lang="en-GB" sz="1200" b="1" i="0" u="none" strike="noStrike">
                          <a:solidFill>
                            <a:schemeClr val="bg1"/>
                          </a:solidFill>
                          <a:effectLst/>
                          <a:latin typeface="微軟正黑體" panose="020B0604030504040204" pitchFamily="34" charset="-120"/>
                          <a:ea typeface="微軟正黑體" panose="020B0604030504040204" pitchFamily="34" charset="-120"/>
                          <a:cs typeface="Arial" panose="020B0604020202020204" pitchFamily="34" charset="0"/>
                        </a:rPr>
                        <a:t>YoY</a:t>
                      </a:r>
                    </a:p>
                  </a:txBody>
                  <a:tcPr marL="36000" marR="36000" marT="36000" marB="3600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307F98"/>
                    </a:solidFill>
                  </a:tcPr>
                </a:tc>
                <a:extLst>
                  <a:ext uri="{0D108BD9-81ED-4DB2-BD59-A6C34878D82A}">
                    <a16:rowId xmlns:a16="http://schemas.microsoft.com/office/drawing/2014/main" val="1508634718"/>
                  </a:ext>
                </a:extLst>
              </a:tr>
              <a:tr h="270000">
                <a:tc>
                  <a:txBody>
                    <a:bodyPr/>
                    <a:lstStyle/>
                    <a:p>
                      <a:pPr algn="l" fontAlgn="b"/>
                      <a:r>
                        <a:rPr lang="zh-TW" altLang="en-US" sz="1200" b="1"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營業收入</a:t>
                      </a:r>
                      <a:endParaRPr lang="en-GB" sz="1200" b="1"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36000" marR="36000" marT="54000" marB="54000" anchor="ctr">
                    <a:lnL w="12700" cap="flat" cmpd="sng" algn="ctr">
                      <a:noFill/>
                      <a:prstDash val="solid"/>
                      <a:round/>
                      <a:headEnd type="none" w="med" len="med"/>
                      <a:tailEnd type="none" w="med" len="med"/>
                    </a:lnL>
                    <a:lnT w="190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ctr" fontAlgn="b"/>
                      <a:r>
                        <a:rPr lang="zh-TW" altLang="en-US" sz="1200" b="1"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        金額</a:t>
                      </a:r>
                      <a:endParaRPr lang="en-GB" sz="1200" b="1"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36000" marR="288000" marT="54000" marB="54000" anchor="ctr">
                    <a:lnT w="190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ctr" fontAlgn="b"/>
                      <a:r>
                        <a:rPr lang="en-GB" sz="1200" b="0"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 </a:t>
                      </a:r>
                      <a:r>
                        <a:rPr lang="zh-TW" altLang="en-US" sz="1200" b="0"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  對中美矽晶   </a:t>
                      </a:r>
                      <a:endParaRPr lang="en-US" altLang="zh-TW" sz="1200" b="0"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p>
                      <a:pPr algn="ctr" fontAlgn="b"/>
                      <a:r>
                        <a:rPr lang="zh-TW" altLang="en-US" sz="1200" b="0"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  之貢獻度</a:t>
                      </a:r>
                      <a:r>
                        <a:rPr lang="en-US" altLang="zh-TW" sz="1200" b="1" baseline="30000">
                          <a:solidFill>
                            <a:srgbClr val="2B505B"/>
                          </a:solidFill>
                        </a:rPr>
                        <a:t>3 </a:t>
                      </a:r>
                      <a:r>
                        <a:rPr lang="en-US" altLang="zh-TW" sz="1200" b="0"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a:t>
                      </a:r>
                    </a:p>
                  </a:txBody>
                  <a:tcPr marL="36000" marR="288000" marT="54000" marB="54000" anchor="ctr">
                    <a:lnT w="190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ctr" fontAlgn="b"/>
                      <a:r>
                        <a:rPr lang="zh-TW" altLang="en-US" sz="1200" b="1"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        金額</a:t>
                      </a:r>
                      <a:endParaRPr lang="en-GB" sz="1200" b="1"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36000" marR="288000" marT="54000" marB="54000" anchor="ctr">
                    <a:lnT w="190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ctr" fontAlgn="b"/>
                      <a:r>
                        <a:rPr lang="en-GB" sz="1200" b="0"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 </a:t>
                      </a:r>
                      <a:r>
                        <a:rPr lang="zh-TW" altLang="en-US" sz="1200" b="0"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  對中美矽晶   </a:t>
                      </a:r>
                      <a:endParaRPr lang="en-US" altLang="zh-TW" sz="1200" b="0"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p>
                      <a:pPr algn="ctr" fontAlgn="b"/>
                      <a:r>
                        <a:rPr lang="zh-TW" altLang="en-US" sz="1200" b="0"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  之貢獻度</a:t>
                      </a:r>
                      <a:r>
                        <a:rPr lang="en-US" altLang="zh-TW" sz="1200" b="1" baseline="30000">
                          <a:solidFill>
                            <a:srgbClr val="2B505B"/>
                          </a:solidFill>
                        </a:rPr>
                        <a:t>3 </a:t>
                      </a:r>
                      <a:r>
                        <a:rPr lang="en-US" altLang="zh-TW" sz="1200" b="0"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a:t>
                      </a:r>
                    </a:p>
                  </a:txBody>
                  <a:tcPr marL="36000" marR="288000" marT="54000" marB="54000" anchor="ctr">
                    <a:lnT w="190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ctr" fontAlgn="b"/>
                      <a:r>
                        <a:rPr lang="zh-TW" altLang="en-US" sz="1200" b="0"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      貢獻度</a:t>
                      </a:r>
                      <a:endParaRPr lang="en-US" altLang="zh-TW" sz="1200" b="0"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p>
                      <a:pPr algn="ctr" fontAlgn="b"/>
                      <a:r>
                        <a:rPr lang="zh-TW" altLang="en-US" sz="1200" b="0"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     變動比</a:t>
                      </a:r>
                      <a:r>
                        <a:rPr lang="en-US" altLang="zh-TW" sz="1200" b="0"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a:t>
                      </a:r>
                      <a:r>
                        <a:rPr lang="en-GB" altLang="zh-TW" sz="1200" b="0"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a:t>
                      </a:r>
                      <a:r>
                        <a:rPr lang="en-US" altLang="zh-TW" sz="1200" b="0"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a:t>
                      </a:r>
                      <a:endParaRPr lang="en-GB" sz="1200" b="1"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36000" marR="288000" marT="54000" marB="54000" anchor="ctr">
                    <a:lnT w="190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extLst>
                  <a:ext uri="{0D108BD9-81ED-4DB2-BD59-A6C34878D82A}">
                    <a16:rowId xmlns:a16="http://schemas.microsoft.com/office/drawing/2014/main" val="2298568056"/>
                  </a:ext>
                </a:extLst>
              </a:tr>
              <a:tr h="270000">
                <a:tc>
                  <a:txBody>
                    <a:bodyPr/>
                    <a:lstStyle/>
                    <a:p>
                      <a:pPr algn="l" fontAlgn="b"/>
                      <a:r>
                        <a:rPr lang="zh-TW" altLang="en-US" sz="120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環球晶圓</a:t>
                      </a:r>
                      <a:endParaRPr lang="en-GB" sz="120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GB" sz="1200" b="0" i="0" u="none" strike="noStrike">
                          <a:solidFill>
                            <a:srgbClr val="2B505B"/>
                          </a:solidFill>
                          <a:effectLst/>
                          <a:latin typeface="微軟正黑體" panose="020B0604030504040204" pitchFamily="34" charset="-120"/>
                          <a:ea typeface="微軟正黑體" panose="020B0604030504040204" pitchFamily="34" charset="-120"/>
                          <a:cs typeface="Arial"/>
                        </a:rPr>
                        <a:t>31,602</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buNone/>
                      </a:pPr>
                      <a:r>
                        <a:rPr lang="en-US" sz="1200" b="0" i="0" u="none" strike="noStrike" kern="1200">
                          <a:solidFill>
                            <a:srgbClr val="2B505B"/>
                          </a:solidFill>
                          <a:effectLst/>
                          <a:latin typeface="微軟正黑體" panose="020B0604030504040204" pitchFamily="34" charset="-120"/>
                          <a:ea typeface="微軟正黑體" panose="020B0604030504040204" pitchFamily="34" charset="-120"/>
                          <a:cs typeface="Arial"/>
                        </a:rPr>
                        <a:t>79.4%</a:t>
                      </a:r>
                      <a:endParaRPr lang="zh-TW" altLang="en-US" sz="1200" b="0" i="0" u="none" strike="noStrike" kern="1200">
                        <a:solidFill>
                          <a:srgbClr val="2B505B"/>
                        </a:solidFill>
                        <a:effectLst/>
                        <a:latin typeface="微軟正黑體" panose="020B0604030504040204" pitchFamily="34" charset="-120"/>
                        <a:ea typeface="微軟正黑體" panose="020B0604030504040204" pitchFamily="34" charset="-120"/>
                        <a:cs typeface="Arial"/>
                      </a:endParaRPr>
                    </a:p>
                  </a:txBody>
                  <a:tcPr marL="17780" marR="1778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200" b="0" i="0" u="none" strike="noStrike" kern="1200">
                          <a:solidFill>
                            <a:srgbClr val="2B505B"/>
                          </a:solidFill>
                          <a:effectLst/>
                          <a:latin typeface="微軟正黑體" panose="020B0604030504040204" pitchFamily="34" charset="-120"/>
                          <a:ea typeface="微軟正黑體" panose="020B0604030504040204" pitchFamily="34" charset="-120"/>
                          <a:cs typeface="Arial"/>
                        </a:rPr>
                        <a:t>30,413</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buNone/>
                      </a:pPr>
                      <a:r>
                        <a:rPr lang="en-US" sz="1200" b="0" i="0" u="none" strike="noStrike" kern="1200">
                          <a:solidFill>
                            <a:srgbClr val="2B505B"/>
                          </a:solidFill>
                          <a:effectLst/>
                          <a:latin typeface="微軟正黑體" panose="020B0604030504040204" pitchFamily="34" charset="-120"/>
                          <a:ea typeface="微軟正黑體" panose="020B0604030504040204" pitchFamily="34" charset="-120"/>
                          <a:cs typeface="Arial"/>
                        </a:rPr>
                        <a:t>66.8%</a:t>
                      </a:r>
                      <a:endParaRPr lang="zh-TW" altLang="en-US" sz="1200" b="0" i="0" u="none" strike="noStrike" kern="1200">
                        <a:solidFill>
                          <a:srgbClr val="2B505B"/>
                        </a:solidFill>
                        <a:effectLst/>
                        <a:latin typeface="微軟正黑體" panose="020B0604030504040204" pitchFamily="34" charset="-120"/>
                        <a:ea typeface="微軟正黑體" panose="020B0604030504040204" pitchFamily="34" charset="-120"/>
                        <a:cs typeface="Arial"/>
                      </a:endParaRPr>
                    </a:p>
                  </a:txBody>
                  <a:tcPr marL="17780" marR="1778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buNone/>
                      </a:pPr>
                      <a:r>
                        <a:rPr lang="en-US" sz="1200" b="0" i="0" u="none" strike="noStrike" kern="1200">
                          <a:solidFill>
                            <a:srgbClr val="2B505B"/>
                          </a:solidFill>
                          <a:effectLst/>
                          <a:latin typeface="微軟正黑體" panose="020B0604030504040204" pitchFamily="34" charset="-120"/>
                          <a:ea typeface="微軟正黑體" panose="020B0604030504040204" pitchFamily="34" charset="-120"/>
                          <a:cs typeface="Arial"/>
                        </a:rPr>
                        <a:t>12.6%</a:t>
                      </a:r>
                      <a:endParaRPr lang="zh-TW" altLang="en-US" sz="1200" b="0" i="0" u="none" strike="noStrike" kern="1200">
                        <a:solidFill>
                          <a:srgbClr val="2B505B"/>
                        </a:solidFill>
                        <a:effectLst/>
                        <a:latin typeface="微軟正黑體" panose="020B0604030504040204" pitchFamily="34" charset="-120"/>
                        <a:ea typeface="微軟正黑體" panose="020B0604030504040204" pitchFamily="34" charset="-120"/>
                        <a:cs typeface="Arial"/>
                      </a:endParaRPr>
                    </a:p>
                  </a:txBody>
                  <a:tcPr marL="17780" marR="1778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552165283"/>
                  </a:ext>
                </a:extLst>
              </a:tr>
              <a:tr h="270000">
                <a:tc>
                  <a:txBody>
                    <a:bodyPr/>
                    <a:lstStyle/>
                    <a:p>
                      <a:pPr algn="l" fontAlgn="b"/>
                      <a:r>
                        <a:rPr lang="zh-TW" altLang="en-US" sz="120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朋程</a:t>
                      </a:r>
                      <a:r>
                        <a:rPr lang="en-US" altLang="zh-TW" sz="1200" b="1" baseline="30000">
                          <a:solidFill>
                            <a:srgbClr val="2B505B"/>
                          </a:solidFill>
                        </a:rPr>
                        <a:t>1</a:t>
                      </a:r>
                      <a:endParaRPr lang="en-GB" sz="120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GB" sz="1200" b="0" i="0" u="none" strike="noStrike">
                          <a:solidFill>
                            <a:srgbClr val="2B505B"/>
                          </a:solidFill>
                          <a:effectLst/>
                          <a:latin typeface="微軟正黑體" panose="020B0604030504040204" pitchFamily="34" charset="-120"/>
                          <a:ea typeface="微軟正黑體" panose="020B0604030504040204" pitchFamily="34" charset="-120"/>
                          <a:cs typeface="Arial"/>
                        </a:rPr>
                        <a:t>4,280</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buNone/>
                      </a:pPr>
                      <a:r>
                        <a:rPr lang="en-US" sz="1200" b="0" i="0" u="none" strike="noStrike" kern="1200">
                          <a:solidFill>
                            <a:srgbClr val="2B505B"/>
                          </a:solidFill>
                          <a:effectLst/>
                          <a:latin typeface="微軟正黑體" panose="020B0604030504040204" pitchFamily="34" charset="-120"/>
                          <a:ea typeface="微軟正黑體" panose="020B0604030504040204" pitchFamily="34" charset="-120"/>
                          <a:cs typeface="Arial"/>
                        </a:rPr>
                        <a:t>10.8%</a:t>
                      </a:r>
                      <a:endParaRPr lang="zh-TW" altLang="en-US" sz="1200" b="0" i="0" u="none" strike="noStrike" kern="1200">
                        <a:solidFill>
                          <a:srgbClr val="2B505B"/>
                        </a:solidFill>
                        <a:effectLst/>
                        <a:latin typeface="微軟正黑體" panose="020B0604030504040204" pitchFamily="34" charset="-120"/>
                        <a:ea typeface="微軟正黑體" panose="020B0604030504040204" pitchFamily="34" charset="-120"/>
                        <a:cs typeface="Arial"/>
                      </a:endParaRPr>
                    </a:p>
                  </a:txBody>
                  <a:tcPr marL="17780" marR="1778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200" b="0" i="0" u="none" strike="noStrike" kern="1200">
                          <a:solidFill>
                            <a:srgbClr val="2B505B"/>
                          </a:solidFill>
                          <a:effectLst/>
                          <a:latin typeface="微軟正黑體" panose="020B0604030504040204" pitchFamily="34" charset="-120"/>
                          <a:ea typeface="微軟正黑體" panose="020B0604030504040204" pitchFamily="34" charset="-120"/>
                          <a:cs typeface="Arial"/>
                        </a:rPr>
                        <a:t>3,684</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buNone/>
                      </a:pPr>
                      <a:r>
                        <a:rPr lang="en-US" sz="1200" b="0" i="0" u="none" strike="noStrike" kern="1200">
                          <a:solidFill>
                            <a:srgbClr val="2B505B"/>
                          </a:solidFill>
                          <a:effectLst/>
                          <a:latin typeface="微軟正黑體" panose="020B0604030504040204" pitchFamily="34" charset="-120"/>
                          <a:ea typeface="微軟正黑體" panose="020B0604030504040204" pitchFamily="34" charset="-120"/>
                          <a:cs typeface="Arial"/>
                        </a:rPr>
                        <a:t>9.3%</a:t>
                      </a:r>
                      <a:endParaRPr lang="zh-TW" altLang="en-US" sz="1200" b="0" i="0" u="none" strike="noStrike" kern="1200">
                        <a:solidFill>
                          <a:srgbClr val="2B505B"/>
                        </a:solidFill>
                        <a:effectLst/>
                        <a:latin typeface="微軟正黑體" panose="020B0604030504040204" pitchFamily="34" charset="-120"/>
                        <a:ea typeface="微軟正黑體" panose="020B0604030504040204" pitchFamily="34" charset="-120"/>
                        <a:cs typeface="Arial"/>
                      </a:endParaRPr>
                    </a:p>
                  </a:txBody>
                  <a:tcPr marL="17780" marR="1778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buNone/>
                      </a:pPr>
                      <a:r>
                        <a:rPr lang="en-US" sz="1200" b="0" i="0" u="none" strike="noStrike" kern="1200">
                          <a:solidFill>
                            <a:srgbClr val="2B505B"/>
                          </a:solidFill>
                          <a:effectLst/>
                          <a:latin typeface="微軟正黑體" panose="020B0604030504040204" pitchFamily="34" charset="-120"/>
                          <a:ea typeface="微軟正黑體" panose="020B0604030504040204" pitchFamily="34" charset="-120"/>
                          <a:cs typeface="Arial"/>
                        </a:rPr>
                        <a:t>1.5%</a:t>
                      </a:r>
                      <a:endParaRPr lang="zh-TW" altLang="en-US" sz="1200" b="0" i="0" u="none" strike="noStrike" kern="1200">
                        <a:solidFill>
                          <a:srgbClr val="2B505B"/>
                        </a:solidFill>
                        <a:effectLst/>
                        <a:latin typeface="微軟正黑體" panose="020B0604030504040204" pitchFamily="34" charset="-120"/>
                        <a:ea typeface="微軟正黑體" panose="020B0604030504040204" pitchFamily="34" charset="-120"/>
                        <a:cs typeface="Arial"/>
                      </a:endParaRPr>
                    </a:p>
                  </a:txBody>
                  <a:tcPr marL="17780" marR="1778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747028978"/>
                  </a:ext>
                </a:extLst>
              </a:tr>
              <a:tr h="270000">
                <a:tc>
                  <a:txBody>
                    <a:bodyPr/>
                    <a:lstStyle/>
                    <a:p>
                      <a:r>
                        <a:rPr lang="zh-TW" altLang="en-US" sz="1200">
                          <a:solidFill>
                            <a:srgbClr val="2B505B"/>
                          </a:solidFill>
                          <a:latin typeface="微軟正黑體" panose="020B0604030504040204" pitchFamily="34" charset="-120"/>
                          <a:ea typeface="微軟正黑體" panose="020B0604030504040204" pitchFamily="34" charset="-120"/>
                        </a:rPr>
                        <a:t>宏捷科</a:t>
                      </a:r>
                      <a:endParaRPr lang="en-US" altLang="zh-TW" sz="1200">
                        <a:solidFill>
                          <a:srgbClr val="2B505B"/>
                        </a:solidFill>
                        <a:latin typeface="微軟正黑體" panose="020B0604030504040204" pitchFamily="34" charset="-120"/>
                        <a:ea typeface="微軟正黑體" panose="020B0604030504040204" pitchFamily="34" charset="-120"/>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GB" sz="1200" b="0" i="0" u="none" strike="noStrike">
                          <a:solidFill>
                            <a:srgbClr val="2B505B"/>
                          </a:solidFill>
                          <a:effectLst/>
                          <a:latin typeface="微軟正黑體" panose="020B0604030504040204" pitchFamily="34" charset="-120"/>
                          <a:ea typeface="微軟正黑體" panose="020B0604030504040204" pitchFamily="34" charset="-120"/>
                          <a:cs typeface="Arial"/>
                        </a:rPr>
                        <a:t>1,746</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buNone/>
                      </a:pPr>
                      <a:r>
                        <a:rPr lang="en-US" sz="1200" b="0" i="0" u="none" strike="noStrike" kern="1200">
                          <a:solidFill>
                            <a:srgbClr val="2B505B"/>
                          </a:solidFill>
                          <a:effectLst/>
                          <a:latin typeface="微軟正黑體" panose="020B0604030504040204" pitchFamily="34" charset="-120"/>
                          <a:ea typeface="微軟正黑體" panose="020B0604030504040204" pitchFamily="34" charset="-120"/>
                          <a:cs typeface="Arial"/>
                        </a:rPr>
                        <a:t>4.4%</a:t>
                      </a:r>
                      <a:endParaRPr lang="zh-TW" altLang="en-US" sz="1200" b="0" i="0" u="none" strike="noStrike" kern="1200">
                        <a:solidFill>
                          <a:srgbClr val="2B505B"/>
                        </a:solidFill>
                        <a:effectLst/>
                        <a:latin typeface="微軟正黑體" panose="020B0604030504040204" pitchFamily="34" charset="-120"/>
                        <a:ea typeface="微軟正黑體" panose="020B0604030504040204" pitchFamily="34" charset="-120"/>
                        <a:cs typeface="Arial"/>
                      </a:endParaRPr>
                    </a:p>
                  </a:txBody>
                  <a:tcPr marL="17780" marR="1778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200" b="0" i="0" u="none" strike="noStrike" kern="1200">
                          <a:solidFill>
                            <a:srgbClr val="2B505B"/>
                          </a:solidFill>
                          <a:effectLst/>
                          <a:latin typeface="微軟正黑體" panose="020B0604030504040204" pitchFamily="34" charset="-120"/>
                          <a:ea typeface="微軟正黑體" panose="020B0604030504040204" pitchFamily="34" charset="-120"/>
                          <a:cs typeface="Arial"/>
                        </a:rPr>
                        <a:t>2,594</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buNone/>
                      </a:pPr>
                      <a:r>
                        <a:rPr lang="en-US" sz="1200" b="0" i="0" u="none" strike="noStrike" kern="1200">
                          <a:solidFill>
                            <a:srgbClr val="2B505B"/>
                          </a:solidFill>
                          <a:effectLst/>
                          <a:latin typeface="微軟正黑體" panose="020B0604030504040204" pitchFamily="34" charset="-120"/>
                          <a:ea typeface="微軟正黑體" panose="020B0604030504040204" pitchFamily="34" charset="-120"/>
                          <a:cs typeface="Arial"/>
                        </a:rPr>
                        <a:t>6.6%</a:t>
                      </a:r>
                      <a:endParaRPr lang="zh-TW" altLang="en-US" sz="1200" b="0" i="0" u="none" strike="noStrike" kern="1200">
                        <a:solidFill>
                          <a:srgbClr val="2B505B"/>
                        </a:solidFill>
                        <a:effectLst/>
                        <a:latin typeface="微軟正黑體" panose="020B0604030504040204" pitchFamily="34" charset="-120"/>
                        <a:ea typeface="微軟正黑體" panose="020B0604030504040204" pitchFamily="34" charset="-120"/>
                        <a:cs typeface="Arial"/>
                      </a:endParaRPr>
                    </a:p>
                  </a:txBody>
                  <a:tcPr marL="17780" marR="1778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buNone/>
                      </a:pPr>
                      <a:r>
                        <a:rPr lang="en-US" sz="1200" b="0" i="0" u="none" strike="noStrike" kern="1200">
                          <a:solidFill>
                            <a:srgbClr val="2B505B"/>
                          </a:solidFill>
                          <a:effectLst/>
                          <a:latin typeface="微軟正黑體" panose="020B0604030504040204" pitchFamily="34" charset="-120"/>
                          <a:ea typeface="微軟正黑體" panose="020B0604030504040204" pitchFamily="34" charset="-120"/>
                          <a:cs typeface="Arial"/>
                        </a:rPr>
                        <a:t>-2.1%</a:t>
                      </a:r>
                      <a:endParaRPr lang="zh-TW" altLang="en-US" sz="1200" b="0" i="0" u="none" strike="noStrike" kern="1200">
                        <a:solidFill>
                          <a:srgbClr val="2B505B"/>
                        </a:solidFill>
                        <a:effectLst/>
                        <a:latin typeface="微軟正黑體" panose="020B0604030504040204" pitchFamily="34" charset="-120"/>
                        <a:ea typeface="微軟正黑體" panose="020B0604030504040204" pitchFamily="34" charset="-120"/>
                        <a:cs typeface="Arial"/>
                      </a:endParaRPr>
                    </a:p>
                  </a:txBody>
                  <a:tcPr marL="17780" marR="1778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878418967"/>
                  </a:ext>
                </a:extLst>
              </a:tr>
              <a:tr h="270000">
                <a:tc>
                  <a:txBody>
                    <a:bodyPr/>
                    <a:lstStyle/>
                    <a:p>
                      <a:r>
                        <a:rPr lang="zh-TW" altLang="en-US" sz="1200">
                          <a:solidFill>
                            <a:srgbClr val="2B505B"/>
                          </a:solidFill>
                          <a:latin typeface="微軟正黑體" panose="020B0604030504040204" pitchFamily="34" charset="-120"/>
                          <a:ea typeface="微軟正黑體" panose="020B0604030504040204" pitchFamily="34" charset="-120"/>
                        </a:rPr>
                        <a:t>台特化</a:t>
                      </a:r>
                      <a:endParaRPr lang="en-US" altLang="zh-TW" sz="1200">
                        <a:solidFill>
                          <a:srgbClr val="2B505B"/>
                        </a:solidFill>
                        <a:latin typeface="微軟正黑體" panose="020B0604030504040204" pitchFamily="34" charset="-120"/>
                        <a:ea typeface="微軟正黑體" panose="020B0604030504040204" pitchFamily="34" charset="-120"/>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fontAlgn="b"/>
                      <a:r>
                        <a:rPr lang="en-GB" sz="1200" b="0" i="0" u="none" strike="noStrike">
                          <a:solidFill>
                            <a:srgbClr val="2B505B"/>
                          </a:solidFill>
                          <a:effectLst/>
                          <a:latin typeface="微軟正黑體" panose="020B0604030504040204" pitchFamily="34" charset="-120"/>
                          <a:ea typeface="微軟正黑體" panose="020B0604030504040204" pitchFamily="34" charset="-120"/>
                          <a:cs typeface="Arial"/>
                        </a:rPr>
                        <a:t>482</a:t>
                      </a:r>
                    </a:p>
                  </a:txBody>
                  <a:tcPr marL="0" marR="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buNone/>
                      </a:pPr>
                      <a:r>
                        <a:rPr lang="en-US" sz="1200" b="0" i="0" u="none" strike="noStrike" kern="1200">
                          <a:solidFill>
                            <a:srgbClr val="2B505B"/>
                          </a:solidFill>
                          <a:effectLst/>
                          <a:latin typeface="微軟正黑體" panose="020B0604030504040204" pitchFamily="34" charset="-120"/>
                          <a:ea typeface="微軟正黑體" panose="020B0604030504040204" pitchFamily="34" charset="-120"/>
                          <a:cs typeface="Arial"/>
                        </a:rPr>
                        <a:t>1.2%</a:t>
                      </a:r>
                      <a:endParaRPr lang="zh-TW" altLang="en-US" sz="1200" b="0" i="0" u="none" strike="noStrike" kern="1200">
                        <a:solidFill>
                          <a:srgbClr val="2B505B"/>
                        </a:solidFill>
                        <a:effectLst/>
                        <a:latin typeface="微軟正黑體" panose="020B0604030504040204" pitchFamily="34" charset="-120"/>
                        <a:ea typeface="微軟正黑體" panose="020B0604030504040204" pitchFamily="34" charset="-120"/>
                        <a:cs typeface="Arial"/>
                      </a:endParaRPr>
                    </a:p>
                  </a:txBody>
                  <a:tcPr marL="17780" marR="1778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r>
                        <a:rPr lang="en-US" altLang="zh-TW" sz="1200" b="0" i="0" u="none" strike="noStrike" kern="1200">
                          <a:solidFill>
                            <a:srgbClr val="2B505B"/>
                          </a:solidFill>
                          <a:effectLst/>
                          <a:latin typeface="微軟正黑體" panose="020B0604030504040204" pitchFamily="34" charset="-120"/>
                          <a:ea typeface="微軟正黑體" panose="020B0604030504040204" pitchFamily="34" charset="-120"/>
                          <a:cs typeface="Arial"/>
                        </a:rPr>
                        <a:t>405</a:t>
                      </a:r>
                    </a:p>
                  </a:txBody>
                  <a:tcPr marL="0" marR="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buNone/>
                      </a:pPr>
                      <a:r>
                        <a:rPr lang="en-US" sz="1200" b="0" i="0" u="none" strike="noStrike" kern="1200">
                          <a:solidFill>
                            <a:srgbClr val="2B505B"/>
                          </a:solidFill>
                          <a:effectLst/>
                          <a:latin typeface="微軟正黑體" panose="020B0604030504040204" pitchFamily="34" charset="-120"/>
                          <a:ea typeface="微軟正黑體" panose="020B0604030504040204" pitchFamily="34" charset="-120"/>
                          <a:cs typeface="Arial"/>
                        </a:rPr>
                        <a:t>1.0%</a:t>
                      </a:r>
                      <a:endParaRPr lang="zh-TW" altLang="en-US" sz="1200" b="0" i="0" u="none" strike="noStrike" kern="1200">
                        <a:solidFill>
                          <a:srgbClr val="2B505B"/>
                        </a:solidFill>
                        <a:effectLst/>
                        <a:latin typeface="微軟正黑體" panose="020B0604030504040204" pitchFamily="34" charset="-120"/>
                        <a:ea typeface="微軟正黑體" panose="020B0604030504040204" pitchFamily="34" charset="-120"/>
                        <a:cs typeface="Arial"/>
                      </a:endParaRPr>
                    </a:p>
                  </a:txBody>
                  <a:tcPr marL="17780" marR="1778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buNone/>
                      </a:pPr>
                      <a:r>
                        <a:rPr lang="en-US" sz="1200" b="0" i="0" u="none" strike="noStrike" kern="1200">
                          <a:solidFill>
                            <a:srgbClr val="2B505B"/>
                          </a:solidFill>
                          <a:effectLst/>
                          <a:latin typeface="微軟正黑體" panose="020B0604030504040204" pitchFamily="34" charset="-120"/>
                          <a:ea typeface="微軟正黑體" panose="020B0604030504040204" pitchFamily="34" charset="-120"/>
                          <a:cs typeface="Arial"/>
                        </a:rPr>
                        <a:t>0.2%</a:t>
                      </a:r>
                      <a:endParaRPr lang="zh-TW" altLang="en-US" sz="1200" b="0" i="0" u="none" strike="noStrike" kern="1200">
                        <a:solidFill>
                          <a:srgbClr val="2B505B"/>
                        </a:solidFill>
                        <a:effectLst/>
                        <a:latin typeface="微軟正黑體" panose="020B0604030504040204" pitchFamily="34" charset="-120"/>
                        <a:ea typeface="微軟正黑體" panose="020B0604030504040204" pitchFamily="34" charset="-120"/>
                        <a:cs typeface="Arial"/>
                      </a:endParaRPr>
                    </a:p>
                  </a:txBody>
                  <a:tcPr marL="17780" marR="1778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4244950752"/>
                  </a:ext>
                </a:extLst>
              </a:tr>
              <a:tr h="270000">
                <a:tc>
                  <a:txBody>
                    <a:bodyPr/>
                    <a:lstStyle/>
                    <a:p>
                      <a:pPr algn="l" fontAlgn="b"/>
                      <a:r>
                        <a:rPr lang="zh-TW" altLang="en-US" sz="1200" b="1"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中美矽晶</a:t>
                      </a:r>
                      <a:endParaRPr lang="en-GB" sz="1200" b="1"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36000" marR="36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fontAlgn="b"/>
                      <a:r>
                        <a:rPr lang="en-GB" sz="1200" b="1" i="0" u="none" strike="noStrike">
                          <a:solidFill>
                            <a:srgbClr val="2B505B"/>
                          </a:solidFill>
                          <a:effectLst/>
                          <a:latin typeface="微軟正黑體" panose="020B0604030504040204" pitchFamily="34" charset="-120"/>
                          <a:ea typeface="微軟正黑體" panose="020B0604030504040204" pitchFamily="34" charset="-120"/>
                          <a:cs typeface="Arial"/>
                        </a:rPr>
                        <a:t>39,604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endParaRPr lang="en-US" altLang="zh-TW" sz="1200" b="1" u="none" strike="noStrike" kern="1200">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b"/>
                      <a:r>
                        <a:rPr lang="en-US" altLang="zh-TW" sz="1200" b="1" i="0" u="none" strike="noStrike">
                          <a:solidFill>
                            <a:srgbClr val="2B505B"/>
                          </a:solidFill>
                          <a:effectLst/>
                          <a:latin typeface="微軟正黑體" panose="020B0604030504040204" pitchFamily="34" charset="-120"/>
                          <a:ea typeface="微軟正黑體" panose="020B0604030504040204" pitchFamily="34" charset="-120"/>
                          <a:cs typeface="Arial"/>
                        </a:rPr>
                        <a:t>39,589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b"/>
                      <a:endParaRPr lang="en-US" altLang="zh-TW" sz="1200" b="1"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b"/>
                      <a:endParaRPr lang="en-US" altLang="zh-TW" sz="1200" b="1"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534883000"/>
                  </a:ext>
                </a:extLst>
              </a:tr>
              <a:tr h="137250">
                <a:tc>
                  <a:txBody>
                    <a:bodyPr/>
                    <a:lstStyle/>
                    <a:p>
                      <a:pPr algn="l" fontAlgn="b"/>
                      <a:endParaRPr lang="en-GB" sz="1000" b="1"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36000" marR="36000" marT="54000" marB="54000" anchor="ctr">
                    <a:lnL w="12700" cap="flat" cmpd="sng" algn="ctr">
                      <a:noFill/>
                      <a:prstDash val="solid"/>
                      <a:round/>
                      <a:headEnd type="none" w="med" len="med"/>
                      <a:tailEnd type="none" w="med" len="med"/>
                    </a:lnL>
                    <a:lnT w="12700" cap="flat" cmpd="sng" algn="ctr">
                      <a:solidFill>
                        <a:srgbClr val="A6A6A6"/>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endParaRPr lang="en-GB" sz="1200" b="1"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0" marR="0" marT="0" marB="0" anchor="ctr">
                    <a:lnT w="12700" cap="flat" cmpd="sng" algn="ctr">
                      <a:solidFill>
                        <a:srgbClr val="A6A6A6"/>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endParaRPr lang="en-GB" sz="1200" b="0"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0" marR="0" marT="0" marB="0" anchor="ctr">
                    <a:lnT w="12700" cap="flat" cmpd="sng" algn="ctr">
                      <a:solidFill>
                        <a:srgbClr val="A6A6A6"/>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ctr"/>
                      <a:r>
                        <a:rPr lang="zh-TW" altLang="en-US" sz="1200" b="0"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　</a:t>
                      </a:r>
                    </a:p>
                  </a:txBody>
                  <a:tcPr marL="0" marR="0" marT="0" marB="0" anchor="ctr">
                    <a:lnT w="12700" cap="flat" cmpd="sng" algn="ctr">
                      <a:solidFill>
                        <a:srgbClr val="A6A6A6"/>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ctr"/>
                      <a:endParaRPr lang="zh-TW" altLang="en-US" sz="1200" b="0"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0" marR="0" marT="0" marB="0" anchor="ctr">
                    <a:lnT w="12700" cap="flat" cmpd="sng" algn="ctr">
                      <a:solidFill>
                        <a:srgbClr val="A6A6A6"/>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ctr"/>
                      <a:endParaRPr lang="zh-TW" altLang="en-US" sz="1200" b="0"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0" marR="0" marT="0" marB="0" anchor="ctr">
                    <a:lnT w="12700" cap="flat" cmpd="sng" algn="ctr">
                      <a:solidFill>
                        <a:srgbClr val="A6A6A6"/>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051345750"/>
                  </a:ext>
                </a:extLst>
              </a:tr>
              <a:tr h="270000">
                <a:tc>
                  <a:txBody>
                    <a:bodyPr/>
                    <a:lstStyle/>
                    <a:p>
                      <a:pPr algn="l" fontAlgn="b"/>
                      <a:r>
                        <a:rPr lang="zh-TW" altLang="en-US" sz="1200" b="1"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稅後淨利</a:t>
                      </a:r>
                      <a:endParaRPr lang="en-GB" sz="1200" b="1"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36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ctr" fontAlgn="b"/>
                      <a:r>
                        <a:rPr lang="zh-TW" altLang="en-US" sz="1200" b="1"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        金額</a:t>
                      </a:r>
                      <a:endParaRPr lang="en-GB" sz="1200" b="1"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36000" marR="288000" marT="54000" marB="5400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ctr" fontAlgn="b"/>
                      <a:r>
                        <a:rPr lang="en-GB" sz="1200" b="0"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 </a:t>
                      </a:r>
                      <a:r>
                        <a:rPr lang="zh-TW" altLang="en-US" sz="1200" b="0"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  對中美矽晶   </a:t>
                      </a:r>
                      <a:endParaRPr lang="en-US" altLang="zh-TW" sz="1200" b="0"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p>
                      <a:pPr algn="ctr" fontAlgn="b"/>
                      <a:r>
                        <a:rPr lang="zh-TW" altLang="en-US" sz="1200" b="0"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  之貢獻度</a:t>
                      </a:r>
                      <a:r>
                        <a:rPr lang="en-US" altLang="zh-TW" sz="1200" b="1" baseline="30000">
                          <a:solidFill>
                            <a:srgbClr val="2B505B"/>
                          </a:solidFill>
                        </a:rPr>
                        <a:t>3 </a:t>
                      </a:r>
                      <a:r>
                        <a:rPr lang="en-US" altLang="zh-TW" sz="1200" b="0"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a:t>
                      </a:r>
                    </a:p>
                  </a:txBody>
                  <a:tcPr marL="36000" marR="288000" marT="54000" marB="5400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ctr" fontAlgn="b"/>
                      <a:r>
                        <a:rPr lang="zh-TW" altLang="en-US" sz="1200" b="1"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        金額</a:t>
                      </a:r>
                      <a:endParaRPr lang="en-GB" sz="1200" b="1"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36000" marR="288000" marT="54000" marB="5400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ctr" fontAlgn="b"/>
                      <a:r>
                        <a:rPr lang="en-GB" sz="1200" b="0"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 </a:t>
                      </a:r>
                      <a:r>
                        <a:rPr lang="zh-TW" altLang="en-US" sz="1200" b="0"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  對中美矽晶   </a:t>
                      </a:r>
                      <a:endParaRPr lang="en-US" altLang="zh-TW" sz="1200" b="0"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p>
                      <a:pPr algn="ctr" fontAlgn="b"/>
                      <a:r>
                        <a:rPr lang="zh-TW" altLang="en-US" sz="1200" b="0"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  之貢獻度</a:t>
                      </a:r>
                      <a:r>
                        <a:rPr lang="en-US" altLang="zh-TW" sz="1200" b="1" baseline="30000">
                          <a:solidFill>
                            <a:srgbClr val="2B505B"/>
                          </a:solidFill>
                        </a:rPr>
                        <a:t>3 </a:t>
                      </a:r>
                      <a:r>
                        <a:rPr lang="en-US" altLang="zh-TW" sz="1200" b="0"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a:t>
                      </a:r>
                    </a:p>
                  </a:txBody>
                  <a:tcPr marL="36000" marR="288000" marT="54000" marB="5400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ctr" fontAlgn="b"/>
                      <a:r>
                        <a:rPr lang="zh-TW" altLang="en-US" sz="1200" b="0"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      貢獻度</a:t>
                      </a:r>
                      <a:endParaRPr lang="en-US" altLang="zh-TW" sz="1200" b="0"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p>
                      <a:pPr algn="ctr" fontAlgn="b"/>
                      <a:r>
                        <a:rPr lang="zh-TW" altLang="en-US" sz="1200" b="0"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     變動比</a:t>
                      </a:r>
                      <a:r>
                        <a:rPr lang="en-US" altLang="zh-TW" sz="1200" b="0"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a:t>
                      </a:r>
                      <a:r>
                        <a:rPr lang="en-GB" altLang="zh-TW" sz="1200" b="0"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a:t>
                      </a:r>
                      <a:r>
                        <a:rPr lang="en-US" altLang="zh-TW" sz="1200" b="0"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a:t>
                      </a:r>
                      <a:endParaRPr lang="en-GB" altLang="zh-TW" sz="1200" b="1"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36000" marR="288000" marT="54000" marB="5400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extLst>
                  <a:ext uri="{0D108BD9-81ED-4DB2-BD59-A6C34878D82A}">
                    <a16:rowId xmlns:a16="http://schemas.microsoft.com/office/drawing/2014/main" val="2117336400"/>
                  </a:ext>
                </a:extLst>
              </a:tr>
              <a:tr h="270000">
                <a:tc>
                  <a:txBody>
                    <a:bodyPr/>
                    <a:lstStyle/>
                    <a:p>
                      <a:pPr algn="l" fontAlgn="b"/>
                      <a:r>
                        <a:rPr lang="zh-TW" altLang="en-US" sz="120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環球晶圓</a:t>
                      </a:r>
                      <a:endParaRPr lang="en-GB" sz="120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GB" sz="1200" b="0"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3,138</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buNone/>
                      </a:pPr>
                      <a:r>
                        <a:rPr lang="en-US" sz="1100" b="0" i="0" u="none" strike="noStrike" kern="1200">
                          <a:solidFill>
                            <a:srgbClr val="2B505B"/>
                          </a:solidFill>
                          <a:effectLst/>
                          <a:latin typeface="微軟正黑體" panose="020B0604030504040204" pitchFamily="34" charset="-120"/>
                          <a:ea typeface="微軟正黑體" panose="020B0604030504040204" pitchFamily="34" charset="-120"/>
                          <a:cs typeface="Arial"/>
                        </a:rPr>
                        <a:t>99.1%</a:t>
                      </a:r>
                      <a:endParaRPr lang="zh-TW" altLang="en-US" sz="1100" b="0" i="0" u="none" strike="noStrike" kern="1200">
                        <a:solidFill>
                          <a:srgbClr val="2B505B"/>
                        </a:solidFill>
                        <a:effectLst/>
                        <a:latin typeface="微軟正黑體" panose="020B0604030504040204" pitchFamily="34" charset="-120"/>
                        <a:ea typeface="微軟正黑體" panose="020B0604030504040204" pitchFamily="34" charset="-120"/>
                        <a:cs typeface="Arial"/>
                      </a:endParaRPr>
                    </a:p>
                  </a:txBody>
                  <a:tcPr marL="17780" marR="1778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buNone/>
                      </a:pPr>
                      <a:r>
                        <a:rPr lang="en-US" altLang="zh-TW" sz="1100" b="0" i="0" u="none" strike="noStrike" kern="1200">
                          <a:solidFill>
                            <a:srgbClr val="2B505B"/>
                          </a:solidFill>
                          <a:effectLst/>
                          <a:latin typeface="微軟正黑體" panose="020B0604030504040204" pitchFamily="34" charset="-120"/>
                          <a:ea typeface="微軟正黑體" panose="020B0604030504040204" pitchFamily="34" charset="-120"/>
                          <a:cs typeface="Arial"/>
                        </a:rPr>
                        <a:t>6,412</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buNone/>
                      </a:pPr>
                      <a:r>
                        <a:rPr lang="en-US" sz="1100" b="0" i="0" u="none" strike="noStrike" kern="1200">
                          <a:solidFill>
                            <a:srgbClr val="2B505B"/>
                          </a:solidFill>
                          <a:effectLst/>
                          <a:latin typeface="微軟正黑體" panose="020B0604030504040204" pitchFamily="34" charset="-120"/>
                          <a:ea typeface="微軟正黑體" panose="020B0604030504040204" pitchFamily="34" charset="-120"/>
                          <a:cs typeface="Arial"/>
                        </a:rPr>
                        <a:t>98.9%</a:t>
                      </a:r>
                      <a:endParaRPr lang="zh-TW" altLang="en-US" sz="1100" b="0" i="0" u="none" strike="noStrike" kern="1200">
                        <a:solidFill>
                          <a:srgbClr val="2B505B"/>
                        </a:solidFill>
                        <a:effectLst/>
                        <a:latin typeface="微軟正黑體" panose="020B0604030504040204" pitchFamily="34" charset="-120"/>
                        <a:ea typeface="微軟正黑體" panose="020B0604030504040204" pitchFamily="34" charset="-120"/>
                        <a:cs typeface="Arial"/>
                      </a:endParaRPr>
                    </a:p>
                  </a:txBody>
                  <a:tcPr marL="17780" marR="1778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buNone/>
                      </a:pPr>
                      <a:r>
                        <a:rPr lang="en-US" sz="1100" b="0" i="0" u="none" strike="noStrike" kern="1200">
                          <a:solidFill>
                            <a:srgbClr val="2B505B"/>
                          </a:solidFill>
                          <a:effectLst/>
                          <a:latin typeface="微軟正黑體" panose="020B0604030504040204" pitchFamily="34" charset="-120"/>
                          <a:ea typeface="微軟正黑體" panose="020B0604030504040204" pitchFamily="34" charset="-120"/>
                          <a:cs typeface="Arial"/>
                        </a:rPr>
                        <a:t>0.2%</a:t>
                      </a:r>
                      <a:endParaRPr lang="zh-TW" altLang="en-US" sz="1100" b="0" i="0" u="none" strike="noStrike" kern="1200">
                        <a:solidFill>
                          <a:srgbClr val="2B505B"/>
                        </a:solidFill>
                        <a:effectLst/>
                        <a:latin typeface="微軟正黑體" panose="020B0604030504040204" pitchFamily="34" charset="-120"/>
                        <a:ea typeface="微軟正黑體" panose="020B0604030504040204" pitchFamily="34" charset="-120"/>
                        <a:cs typeface="Arial"/>
                      </a:endParaRPr>
                    </a:p>
                  </a:txBody>
                  <a:tcPr marL="17780" marR="1778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096669266"/>
                  </a:ext>
                </a:extLst>
              </a:tr>
              <a:tr h="270000">
                <a:tc>
                  <a:txBody>
                    <a:bodyPr/>
                    <a:lstStyle/>
                    <a:p>
                      <a:pPr algn="l" fontAlgn="b"/>
                      <a:r>
                        <a:rPr lang="zh-TW" altLang="en-US" sz="120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朋程</a:t>
                      </a:r>
                      <a:r>
                        <a:rPr lang="en-US" altLang="zh-TW" sz="1200" b="1" baseline="30000">
                          <a:solidFill>
                            <a:srgbClr val="2B505B"/>
                          </a:solidFill>
                        </a:rPr>
                        <a:t>1</a:t>
                      </a:r>
                      <a:endParaRPr lang="en-GB" sz="120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buNone/>
                      </a:pPr>
                      <a:r>
                        <a:rPr lang="en-US" sz="1200" b="0" i="0" u="none" strike="noStrike" kern="1200">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270 </a:t>
                      </a:r>
                      <a:endParaRPr lang="zh-TW" altLang="en-US" sz="1200" b="0" i="0" u="none" strike="noStrike" kern="1200">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17780" marR="1778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buNone/>
                      </a:pPr>
                      <a:r>
                        <a:rPr lang="en-US" sz="1100" b="0" i="0" u="none" strike="noStrike" kern="1200">
                          <a:solidFill>
                            <a:srgbClr val="2B505B"/>
                          </a:solidFill>
                          <a:effectLst/>
                          <a:latin typeface="微軟正黑體" panose="020B0604030504040204" pitchFamily="34" charset="-120"/>
                          <a:ea typeface="微軟正黑體" panose="020B0604030504040204" pitchFamily="34" charset="-120"/>
                          <a:cs typeface="Arial"/>
                        </a:rPr>
                        <a:t>3.1%</a:t>
                      </a:r>
                      <a:endParaRPr lang="zh-TW" altLang="en-US" sz="1100" b="0" i="0" u="none" strike="noStrike" kern="1200">
                        <a:solidFill>
                          <a:srgbClr val="2B505B"/>
                        </a:solidFill>
                        <a:effectLst/>
                        <a:latin typeface="微軟正黑體" panose="020B0604030504040204" pitchFamily="34" charset="-120"/>
                        <a:ea typeface="微軟正黑體" panose="020B0604030504040204" pitchFamily="34" charset="-120"/>
                        <a:cs typeface="Arial"/>
                      </a:endParaRPr>
                    </a:p>
                  </a:txBody>
                  <a:tcPr marL="17780" marR="1778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buNone/>
                      </a:pPr>
                      <a:r>
                        <a:rPr lang="en-US" altLang="zh-TW" sz="1100" b="0" i="0" u="none" strike="noStrike" kern="1200">
                          <a:solidFill>
                            <a:srgbClr val="2B505B"/>
                          </a:solidFill>
                          <a:effectLst/>
                          <a:latin typeface="微軟正黑體" panose="020B0604030504040204" pitchFamily="34" charset="-120"/>
                          <a:ea typeface="微軟正黑體" panose="020B0604030504040204" pitchFamily="34" charset="-120"/>
                          <a:cs typeface="Arial"/>
                        </a:rPr>
                        <a:t>448</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buNone/>
                      </a:pPr>
                      <a:r>
                        <a:rPr lang="en-US" sz="1100" b="0" i="0" u="none" strike="noStrike" kern="1200">
                          <a:solidFill>
                            <a:srgbClr val="2B505B"/>
                          </a:solidFill>
                          <a:effectLst/>
                          <a:latin typeface="微軟正黑體" panose="020B0604030504040204" pitchFamily="34" charset="-120"/>
                          <a:ea typeface="微軟正黑體" panose="020B0604030504040204" pitchFamily="34" charset="-120"/>
                          <a:cs typeface="Arial"/>
                        </a:rPr>
                        <a:t>2.9%</a:t>
                      </a:r>
                      <a:endParaRPr lang="zh-TW" altLang="en-US" sz="1100" b="0" i="0" u="none" strike="noStrike" kern="1200">
                        <a:solidFill>
                          <a:srgbClr val="2B505B"/>
                        </a:solidFill>
                        <a:effectLst/>
                        <a:latin typeface="微軟正黑體" panose="020B0604030504040204" pitchFamily="34" charset="-120"/>
                        <a:ea typeface="微軟正黑體" panose="020B0604030504040204" pitchFamily="34" charset="-120"/>
                        <a:cs typeface="Arial"/>
                      </a:endParaRPr>
                    </a:p>
                  </a:txBody>
                  <a:tcPr marL="17780" marR="1778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buNone/>
                      </a:pPr>
                      <a:r>
                        <a:rPr lang="en-US" sz="1100" b="0" i="0" u="none" strike="noStrike" kern="1200">
                          <a:solidFill>
                            <a:srgbClr val="2B505B"/>
                          </a:solidFill>
                          <a:effectLst/>
                          <a:latin typeface="微軟正黑體" panose="020B0604030504040204" pitchFamily="34" charset="-120"/>
                          <a:ea typeface="微軟正黑體" panose="020B0604030504040204" pitchFamily="34" charset="-120"/>
                          <a:cs typeface="Arial"/>
                        </a:rPr>
                        <a:t>0.2%</a:t>
                      </a:r>
                      <a:endParaRPr lang="zh-TW" altLang="en-US" sz="1100" b="0" i="0" u="none" strike="noStrike" kern="1200">
                        <a:solidFill>
                          <a:srgbClr val="2B505B"/>
                        </a:solidFill>
                        <a:effectLst/>
                        <a:latin typeface="微軟正黑體" panose="020B0604030504040204" pitchFamily="34" charset="-120"/>
                        <a:ea typeface="微軟正黑體" panose="020B0604030504040204" pitchFamily="34" charset="-120"/>
                        <a:cs typeface="Arial"/>
                      </a:endParaRPr>
                    </a:p>
                  </a:txBody>
                  <a:tcPr marL="17780" marR="1778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181146525"/>
                  </a:ext>
                </a:extLst>
              </a:tr>
              <a:tr h="270000">
                <a:tc>
                  <a:txBody>
                    <a:bodyPr/>
                    <a:lstStyle/>
                    <a:p>
                      <a:r>
                        <a:rPr lang="zh-TW" altLang="en-US" sz="1200">
                          <a:solidFill>
                            <a:srgbClr val="2B505B"/>
                          </a:solidFill>
                          <a:latin typeface="微軟正黑體" panose="020B0604030504040204" pitchFamily="34" charset="-120"/>
                          <a:ea typeface="微軟正黑體" panose="020B0604030504040204" pitchFamily="34" charset="-120"/>
                        </a:rPr>
                        <a:t>宏捷科</a:t>
                      </a:r>
                      <a:endParaRPr lang="en-US" altLang="zh-TW" sz="1200">
                        <a:solidFill>
                          <a:srgbClr val="2B505B"/>
                        </a:solidFill>
                        <a:latin typeface="微軟正黑體" panose="020B0604030504040204" pitchFamily="34" charset="-120"/>
                        <a:ea typeface="微軟正黑體" panose="020B0604030504040204" pitchFamily="34" charset="-120"/>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buNone/>
                      </a:pPr>
                      <a:r>
                        <a:rPr lang="en-US" sz="1200" b="0" i="0" u="none" strike="noStrike" kern="1200">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181 </a:t>
                      </a:r>
                      <a:endParaRPr lang="zh-TW" altLang="en-US" sz="1200" b="0" i="0" u="none" strike="noStrike" kern="1200">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17780" marR="1778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buNone/>
                      </a:pPr>
                      <a:r>
                        <a:rPr lang="en-US" sz="1100" b="0" i="0" u="none" strike="noStrike" kern="1200">
                          <a:solidFill>
                            <a:srgbClr val="2B505B"/>
                          </a:solidFill>
                          <a:effectLst/>
                          <a:latin typeface="微軟正黑體" panose="020B0604030504040204" pitchFamily="34" charset="-120"/>
                          <a:ea typeface="微軟正黑體" panose="020B0604030504040204" pitchFamily="34" charset="-120"/>
                          <a:cs typeface="Arial"/>
                        </a:rPr>
                        <a:t>2.4%</a:t>
                      </a:r>
                      <a:endParaRPr lang="zh-TW" altLang="en-US" sz="1100" b="0" i="0" u="none" strike="noStrike" kern="1200">
                        <a:solidFill>
                          <a:srgbClr val="2B505B"/>
                        </a:solidFill>
                        <a:effectLst/>
                        <a:latin typeface="微軟正黑體" panose="020B0604030504040204" pitchFamily="34" charset="-120"/>
                        <a:ea typeface="微軟正黑體" panose="020B0604030504040204" pitchFamily="34" charset="-120"/>
                        <a:cs typeface="Arial"/>
                      </a:endParaRPr>
                    </a:p>
                  </a:txBody>
                  <a:tcPr marL="17780" marR="1778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buNone/>
                      </a:pPr>
                      <a:r>
                        <a:rPr lang="en-US" altLang="zh-TW" sz="1100" b="0" i="0" u="none" strike="noStrike" kern="1200">
                          <a:solidFill>
                            <a:srgbClr val="2B505B"/>
                          </a:solidFill>
                          <a:effectLst/>
                          <a:latin typeface="微軟正黑體" panose="020B0604030504040204" pitchFamily="34" charset="-120"/>
                          <a:ea typeface="微軟正黑體" panose="020B0604030504040204" pitchFamily="34" charset="-120"/>
                          <a:cs typeface="Arial"/>
                        </a:rPr>
                        <a:t>423</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buNone/>
                      </a:pPr>
                      <a:r>
                        <a:rPr lang="en-US" sz="1100" b="0" i="0" u="none" strike="noStrike" kern="1200">
                          <a:solidFill>
                            <a:srgbClr val="2B505B"/>
                          </a:solidFill>
                          <a:effectLst/>
                          <a:latin typeface="微軟正黑體" panose="020B0604030504040204" pitchFamily="34" charset="-120"/>
                          <a:ea typeface="微軟正黑體" panose="020B0604030504040204" pitchFamily="34" charset="-120"/>
                          <a:cs typeface="Arial"/>
                        </a:rPr>
                        <a:t>2.7%</a:t>
                      </a:r>
                      <a:endParaRPr lang="zh-TW" altLang="en-US" sz="1100" b="0" i="0" u="none" strike="noStrike" kern="1200">
                        <a:solidFill>
                          <a:srgbClr val="2B505B"/>
                        </a:solidFill>
                        <a:effectLst/>
                        <a:latin typeface="微軟正黑體" panose="020B0604030504040204" pitchFamily="34" charset="-120"/>
                        <a:ea typeface="微軟正黑體" panose="020B0604030504040204" pitchFamily="34" charset="-120"/>
                        <a:cs typeface="Arial"/>
                      </a:endParaRPr>
                    </a:p>
                  </a:txBody>
                  <a:tcPr marL="17780" marR="1778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buNone/>
                      </a:pPr>
                      <a:r>
                        <a:rPr lang="en-US" sz="1100" b="0" i="0" u="none" strike="noStrike" kern="1200">
                          <a:solidFill>
                            <a:srgbClr val="2B505B"/>
                          </a:solidFill>
                          <a:effectLst/>
                          <a:latin typeface="微軟正黑體" panose="020B0604030504040204" pitchFamily="34" charset="-120"/>
                          <a:ea typeface="微軟正黑體" panose="020B0604030504040204" pitchFamily="34" charset="-120"/>
                          <a:cs typeface="Arial"/>
                        </a:rPr>
                        <a:t>-0.3%</a:t>
                      </a:r>
                      <a:endParaRPr lang="zh-TW" altLang="en-US" sz="1100" b="0" i="0" u="none" strike="noStrike" kern="1200">
                        <a:solidFill>
                          <a:srgbClr val="2B505B"/>
                        </a:solidFill>
                        <a:effectLst/>
                        <a:latin typeface="微軟正黑體" panose="020B0604030504040204" pitchFamily="34" charset="-120"/>
                        <a:ea typeface="微軟正黑體" panose="020B0604030504040204" pitchFamily="34" charset="-120"/>
                        <a:cs typeface="Arial"/>
                      </a:endParaRPr>
                    </a:p>
                  </a:txBody>
                  <a:tcPr marL="17780" marR="1778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337984242"/>
                  </a:ext>
                </a:extLst>
              </a:tr>
              <a:tr h="270000">
                <a:tc>
                  <a:txBody>
                    <a:bodyPr/>
                    <a:lstStyle/>
                    <a:p>
                      <a:r>
                        <a:rPr lang="zh-TW" altLang="en-US" sz="1200">
                          <a:solidFill>
                            <a:srgbClr val="2B505B"/>
                          </a:solidFill>
                          <a:latin typeface="微軟正黑體" panose="020B0604030504040204" pitchFamily="34" charset="-120"/>
                          <a:ea typeface="微軟正黑體" panose="020B0604030504040204" pitchFamily="34" charset="-120"/>
                        </a:rPr>
                        <a:t>台特化</a:t>
                      </a:r>
                      <a:endParaRPr lang="en-US" altLang="zh-TW" sz="1200">
                        <a:solidFill>
                          <a:srgbClr val="2B505B"/>
                        </a:solidFill>
                        <a:latin typeface="微軟正黑體" panose="020B0604030504040204" pitchFamily="34" charset="-120"/>
                        <a:ea typeface="微軟正黑體" panose="020B0604030504040204" pitchFamily="34" charset="-120"/>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r>
                        <a:rPr lang="en-GB" sz="1200" b="0" i="0" u="none" strike="noStrike" kern="1200">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219</a:t>
                      </a:r>
                    </a:p>
                  </a:txBody>
                  <a:tcPr marL="0" marR="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buNone/>
                      </a:pPr>
                      <a:r>
                        <a:rPr lang="en-US" sz="1100" b="0" i="0" u="none" strike="noStrike" kern="1200">
                          <a:solidFill>
                            <a:srgbClr val="2B505B"/>
                          </a:solidFill>
                          <a:effectLst/>
                          <a:latin typeface="微軟正黑體" panose="020B0604030504040204" pitchFamily="34" charset="-120"/>
                          <a:ea typeface="微軟正黑體" panose="020B0604030504040204" pitchFamily="34" charset="-120"/>
                          <a:cs typeface="Arial"/>
                        </a:rPr>
                        <a:t>3.9%</a:t>
                      </a:r>
                      <a:endParaRPr lang="zh-TW" altLang="en-US" sz="1100" b="0" i="0" u="none" strike="noStrike" kern="1200">
                        <a:solidFill>
                          <a:srgbClr val="2B505B"/>
                        </a:solidFill>
                        <a:effectLst/>
                        <a:latin typeface="微軟正黑體" panose="020B0604030504040204" pitchFamily="34" charset="-120"/>
                        <a:ea typeface="微軟正黑體" panose="020B0604030504040204" pitchFamily="34" charset="-120"/>
                        <a:cs typeface="Arial"/>
                      </a:endParaRPr>
                    </a:p>
                  </a:txBody>
                  <a:tcPr marL="17780" marR="1778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buNone/>
                      </a:pPr>
                      <a:r>
                        <a:rPr lang="en-US" altLang="zh-TW" sz="1100" b="0" i="0" u="none" strike="noStrike" kern="1200">
                          <a:solidFill>
                            <a:srgbClr val="2B505B"/>
                          </a:solidFill>
                          <a:effectLst/>
                          <a:latin typeface="微軟正黑體" panose="020B0604030504040204" pitchFamily="34" charset="-120"/>
                          <a:ea typeface="微軟正黑體" panose="020B0604030504040204" pitchFamily="34" charset="-120"/>
                          <a:cs typeface="Arial"/>
                        </a:rPr>
                        <a:t>156</a:t>
                      </a:r>
                    </a:p>
                  </a:txBody>
                  <a:tcPr marL="0" marR="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buNone/>
                      </a:pPr>
                      <a:r>
                        <a:rPr lang="en-US" sz="1100" b="0" i="0" u="none" strike="noStrike" kern="1200">
                          <a:solidFill>
                            <a:srgbClr val="2B505B"/>
                          </a:solidFill>
                          <a:effectLst/>
                          <a:latin typeface="微軟正黑體" panose="020B0604030504040204" pitchFamily="34" charset="-120"/>
                          <a:ea typeface="微軟正黑體" panose="020B0604030504040204" pitchFamily="34" charset="-120"/>
                          <a:cs typeface="Arial"/>
                        </a:rPr>
                        <a:t>1.1%</a:t>
                      </a:r>
                      <a:endParaRPr lang="zh-TW" altLang="en-US" sz="1100" b="0" i="0" u="none" strike="noStrike" kern="1200">
                        <a:solidFill>
                          <a:srgbClr val="2B505B"/>
                        </a:solidFill>
                        <a:effectLst/>
                        <a:latin typeface="微軟正黑體" panose="020B0604030504040204" pitchFamily="34" charset="-120"/>
                        <a:ea typeface="微軟正黑體" panose="020B0604030504040204" pitchFamily="34" charset="-120"/>
                        <a:cs typeface="Arial"/>
                      </a:endParaRPr>
                    </a:p>
                  </a:txBody>
                  <a:tcPr marL="17780" marR="1778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buNone/>
                      </a:pPr>
                      <a:r>
                        <a:rPr lang="en-US" sz="1100" b="0" i="0" u="none" strike="noStrike" kern="1200">
                          <a:solidFill>
                            <a:srgbClr val="2B505B"/>
                          </a:solidFill>
                          <a:effectLst/>
                          <a:latin typeface="微軟正黑體" panose="020B0604030504040204" pitchFamily="34" charset="-120"/>
                          <a:ea typeface="微軟正黑體" panose="020B0604030504040204" pitchFamily="34" charset="-120"/>
                          <a:cs typeface="Arial"/>
                        </a:rPr>
                        <a:t>2.7%</a:t>
                      </a:r>
                      <a:endParaRPr lang="zh-TW" altLang="en-US" sz="1100" b="0" i="0" u="none" strike="noStrike" kern="1200">
                        <a:solidFill>
                          <a:srgbClr val="2B505B"/>
                        </a:solidFill>
                        <a:effectLst/>
                        <a:latin typeface="微軟正黑體" panose="020B0604030504040204" pitchFamily="34" charset="-120"/>
                        <a:ea typeface="微軟正黑體" panose="020B0604030504040204" pitchFamily="34" charset="-120"/>
                        <a:cs typeface="Arial"/>
                      </a:endParaRPr>
                    </a:p>
                  </a:txBody>
                  <a:tcPr marL="17780" marR="1778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1751073656"/>
                  </a:ext>
                </a:extLst>
              </a:tr>
              <a:tr h="270000">
                <a:tc>
                  <a:txBody>
                    <a:bodyPr/>
                    <a:lstStyle/>
                    <a:p>
                      <a:pPr algn="l" fontAlgn="b"/>
                      <a:r>
                        <a:rPr lang="zh-TW" altLang="en-US" sz="1200" b="1"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中美矽晶</a:t>
                      </a:r>
                      <a:endParaRPr lang="en-GB" sz="1200" b="1"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36000" marR="36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fontAlgn="b"/>
                      <a:r>
                        <a:rPr lang="en-GB" sz="1200" b="1"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3,526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endParaRPr lang="en-US" altLang="zh-TW" sz="1200" b="1" u="none" strike="noStrike" kern="1200">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b"/>
                      <a:r>
                        <a:rPr lang="en-US" altLang="zh-TW" sz="1200" b="1"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7,497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b"/>
                      <a:endParaRPr lang="en-US" altLang="zh-TW" sz="1200" b="1"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b"/>
                      <a:endParaRPr lang="en-US" altLang="zh-TW" sz="1200" b="1"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3477107155"/>
                  </a:ext>
                </a:extLst>
              </a:tr>
              <a:tr h="270000">
                <a:tc>
                  <a:txBody>
                    <a:bodyPr/>
                    <a:lstStyle/>
                    <a:p>
                      <a:pPr algn="l" fontAlgn="b"/>
                      <a:r>
                        <a:rPr lang="zh-TW" altLang="en-US" sz="1200" b="1"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中美矽晶</a:t>
                      </a:r>
                      <a:r>
                        <a:rPr lang="en-US" altLang="zh-TW" sz="1200" b="1"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a:t>
                      </a:r>
                      <a:r>
                        <a:rPr lang="zh-TW" altLang="en-US" sz="1200" b="1"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歸屬於母公司淨利</a:t>
                      </a:r>
                      <a:r>
                        <a:rPr lang="en-US" altLang="zh-TW" sz="1200" b="1" baseline="30000">
                          <a:solidFill>
                            <a:srgbClr val="2B505B"/>
                          </a:solidFill>
                        </a:rPr>
                        <a:t>2</a:t>
                      </a:r>
                      <a:endParaRPr lang="en-GB" sz="1200" b="1"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36000" marR="36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buNone/>
                      </a:pPr>
                      <a:r>
                        <a:rPr lang="en-US" sz="1200" b="1" i="0" u="none" strike="noStrike" kern="1200">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 1,</a:t>
                      </a:r>
                      <a:r>
                        <a:rPr lang="en-US" altLang="zh-TW" sz="1200" b="1" i="0" u="none" strike="noStrike" kern="1200">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453</a:t>
                      </a:r>
                      <a:r>
                        <a:rPr lang="en-US" sz="1200" b="1" i="0" u="none" strike="noStrike" kern="1200">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 </a:t>
                      </a:r>
                      <a:endParaRPr lang="zh-TW" altLang="en-US" sz="1200" b="1" i="0" u="none" strike="noStrike" kern="1200">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17780" marR="177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buNone/>
                      </a:pPr>
                      <a:r>
                        <a:rPr lang="zh-TW" altLang="en-US" sz="1200" b="1" i="0" u="none" strike="noStrike" kern="1200">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　</a:t>
                      </a:r>
                    </a:p>
                  </a:txBody>
                  <a:tcPr marL="17780" marR="177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buNone/>
                      </a:pPr>
                      <a:r>
                        <a:rPr lang="zh-TW" altLang="en-US" sz="1200" b="1" i="0" u="none" strike="noStrike" kern="1200">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 </a:t>
                      </a:r>
                      <a:r>
                        <a:rPr lang="en-US" sz="1200" b="1" i="0" u="none" strike="noStrike" kern="1200">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3,548 </a:t>
                      </a:r>
                      <a:endParaRPr lang="zh-TW" altLang="en-US" sz="1200" b="1" i="0" u="none" strike="noStrike" kern="1200">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17780" marR="177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b"/>
                      <a:endParaRPr lang="en-US" altLang="zh-TW" sz="1200" b="1"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b"/>
                      <a:endParaRPr lang="en-US" altLang="zh-TW" sz="1200" b="1"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892013599"/>
                  </a:ext>
                </a:extLst>
              </a:tr>
            </a:tbl>
          </a:graphicData>
        </a:graphic>
      </p:graphicFrame>
      <p:sp>
        <p:nvSpPr>
          <p:cNvPr id="3" name="投影片編號版面配置區 6">
            <a:extLst>
              <a:ext uri="{FF2B5EF4-FFF2-40B4-BE49-F238E27FC236}">
                <a16:creationId xmlns:a16="http://schemas.microsoft.com/office/drawing/2014/main" id="{98316131-E497-1373-1A9B-7AD2AB80481B}"/>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pPr/>
              <a:t>19</a:t>
            </a:fld>
            <a:endParaRPr kumimoji="1" lang="zh-TW" altLang="en-US" sz="120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0" name="Text Placeholder 4">
            <a:extLst>
              <a:ext uri="{FF2B5EF4-FFF2-40B4-BE49-F238E27FC236}">
                <a16:creationId xmlns:a16="http://schemas.microsoft.com/office/drawing/2014/main" id="{40563690-F269-E5A7-3B87-331D62A20FE0}"/>
              </a:ext>
            </a:extLst>
          </p:cNvPr>
          <p:cNvSpPr txBox="1">
            <a:spLocks/>
          </p:cNvSpPr>
          <p:nvPr/>
        </p:nvSpPr>
        <p:spPr>
          <a:xfrm>
            <a:off x="266399" y="6113903"/>
            <a:ext cx="8818817" cy="680368"/>
          </a:xfrm>
          <a:prstGeom prst="rect">
            <a:avLst/>
          </a:prstGeom>
        </p:spPr>
        <p:txBody>
          <a:bodyPr lIns="0" tIns="0" rIns="0" bIns="0" anchor="b" anchorCtr="0"/>
          <a:lstStyle>
            <a:lvl1pPr marL="228600" indent="-228600" algn="l" defTabSz="957263" rtl="0" eaLnBrk="1" fontAlgn="base" hangingPunct="1">
              <a:spcBef>
                <a:spcPts val="0"/>
              </a:spcBef>
              <a:spcAft>
                <a:spcPts val="0"/>
              </a:spcAft>
              <a:buClrTx/>
              <a:buFontTx/>
              <a:buNone/>
              <a:defRPr lang="en-GB" sz="700" i="1" baseline="0" dirty="0" smtClean="0">
                <a:solidFill>
                  <a:schemeClr val="accent1"/>
                </a:solidFill>
                <a:latin typeface="+mn-lt"/>
                <a:ea typeface="MS PGothic" pitchFamily="34" charset="-128"/>
                <a:cs typeface="Arial Unicode MS" pitchFamily="34" charset="-128"/>
              </a:defRPr>
            </a:lvl1pPr>
            <a:lvl2pPr marL="244475" indent="-242888" algn="l" defTabSz="957263" rtl="0" eaLnBrk="1" fontAlgn="base" hangingPunct="1">
              <a:spcBef>
                <a:spcPct val="15000"/>
              </a:spcBef>
              <a:spcAft>
                <a:spcPct val="15000"/>
              </a:spcAft>
              <a:buClr>
                <a:schemeClr val="accent1"/>
              </a:buClr>
              <a:buSzPct val="70000"/>
              <a:buFont typeface="Wingdings" pitchFamily="2" charset="2"/>
              <a:buChar char="n"/>
              <a:defRPr sz="1200">
                <a:solidFill>
                  <a:schemeClr val="tx1"/>
                </a:solidFill>
                <a:latin typeface="+mn-lt"/>
                <a:ea typeface="Arial Unicode MS" pitchFamily="34" charset="-128"/>
                <a:cs typeface="Arial Unicode MS" pitchFamily="34" charset="-128"/>
              </a:defRPr>
            </a:lvl2pPr>
            <a:lvl3pPr marL="406400" indent="-160338"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ea typeface="Arial Unicode MS" pitchFamily="34" charset="-128"/>
                <a:cs typeface="Arial Unicode MS" pitchFamily="34" charset="-128"/>
              </a:defRPr>
            </a:lvl3pPr>
            <a:lvl4pPr marL="547688" indent="-139700"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ea typeface="Arial Unicode MS" pitchFamily="34" charset="-128"/>
                <a:cs typeface="Arial Unicode MS" pitchFamily="34" charset="-128"/>
              </a:defRPr>
            </a:lvl4pPr>
            <a:lvl5pPr marL="731838" indent="-182563"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ea typeface="Arial Unicode MS" pitchFamily="34" charset="-128"/>
                <a:cs typeface="Arial Unicode MS" pitchFamily="34" charset="-128"/>
              </a:defRPr>
            </a:lvl5pPr>
            <a:lvl6pPr marL="1189038" indent="-182563"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defRPr>
            </a:lvl6pPr>
            <a:lvl7pPr marL="1646238" indent="-182563"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defRPr>
            </a:lvl7pPr>
            <a:lvl8pPr marL="2103438" indent="-182563"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defRPr>
            </a:lvl8pPr>
            <a:lvl9pPr marL="2560638" indent="-182563"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defRPr>
            </a:lvl9pPr>
          </a:lstStyle>
          <a:p>
            <a:r>
              <a:rPr lang="zh-TW" altLang="en-US" kern="0">
                <a:solidFill>
                  <a:srgbClr val="2B505B"/>
                </a:solidFill>
                <a:latin typeface="微軟正黑體" panose="020B0604030504040204" pitchFamily="34" charset="-120"/>
                <a:ea typeface="微軟正黑體" panose="020B0604030504040204" pitchFamily="34" charset="-120"/>
              </a:rPr>
              <a:t>備註：</a:t>
            </a:r>
            <a:r>
              <a:rPr lang="en-US" altLang="zh-TW" kern="0">
                <a:solidFill>
                  <a:srgbClr val="2B505B"/>
                </a:solidFill>
                <a:latin typeface="微軟正黑體" panose="020B0604030504040204" pitchFamily="34" charset="-120"/>
                <a:ea typeface="微軟正黑體" panose="020B0604030504040204" pitchFamily="34" charset="-120"/>
              </a:rPr>
              <a:t>1.</a:t>
            </a:r>
            <a:r>
              <a:rPr lang="zh-TW" altLang="en-US" kern="0">
                <a:solidFill>
                  <a:srgbClr val="2B505B"/>
                </a:solidFill>
                <a:latin typeface="微軟正黑體" panose="020B0604030504040204" pitchFamily="34" charset="-120"/>
                <a:ea typeface="微軟正黑體" panose="020B0604030504040204" pitchFamily="34" charset="-120"/>
              </a:rPr>
              <a:t> 朋程持有茂矽</a:t>
            </a:r>
            <a:r>
              <a:rPr lang="en-US" altLang="zh-TW" kern="0">
                <a:solidFill>
                  <a:srgbClr val="2B505B"/>
                </a:solidFill>
                <a:latin typeface="微軟正黑體" panose="020B0604030504040204" pitchFamily="34" charset="-120"/>
                <a:ea typeface="微軟正黑體" panose="020B0604030504040204" pitchFamily="34" charset="-120"/>
              </a:rPr>
              <a:t>29.86%</a:t>
            </a:r>
            <a:r>
              <a:rPr lang="zh-TW" altLang="en-US" kern="0">
                <a:solidFill>
                  <a:srgbClr val="2B505B"/>
                </a:solidFill>
                <a:latin typeface="微軟正黑體" panose="020B0604030504040204" pitchFamily="34" charset="-120"/>
                <a:ea typeface="微軟正黑體" panose="020B0604030504040204" pitchFamily="34" charset="-120"/>
              </a:rPr>
              <a:t>的股權，茂矽於</a:t>
            </a:r>
            <a:r>
              <a:rPr lang="en-US" altLang="zh-TW" kern="0">
                <a:solidFill>
                  <a:srgbClr val="2B505B"/>
                </a:solidFill>
                <a:latin typeface="微軟正黑體" panose="020B0604030504040204" pitchFamily="34" charset="-120"/>
                <a:ea typeface="微軟正黑體" panose="020B0604030504040204" pitchFamily="34" charset="-120"/>
              </a:rPr>
              <a:t>2023</a:t>
            </a:r>
            <a:r>
              <a:rPr lang="zh-TW" altLang="en-US" kern="0">
                <a:solidFill>
                  <a:srgbClr val="2B505B"/>
                </a:solidFill>
                <a:latin typeface="微軟正黑體" panose="020B0604030504040204" pitchFamily="34" charset="-120"/>
                <a:ea typeface="微軟正黑體" panose="020B0604030504040204" pitchFamily="34" charset="-120"/>
              </a:rPr>
              <a:t>年</a:t>
            </a:r>
            <a:r>
              <a:rPr lang="en-US" altLang="zh-TW" kern="0">
                <a:solidFill>
                  <a:srgbClr val="2B505B"/>
                </a:solidFill>
                <a:latin typeface="微軟正黑體" panose="020B0604030504040204" pitchFamily="34" charset="-120"/>
                <a:ea typeface="微軟正黑體" panose="020B0604030504040204" pitchFamily="34" charset="-120"/>
              </a:rPr>
              <a:t>6</a:t>
            </a:r>
            <a:r>
              <a:rPr lang="zh-TW" altLang="en-US" kern="0">
                <a:solidFill>
                  <a:srgbClr val="2B505B"/>
                </a:solidFill>
                <a:latin typeface="微軟正黑體" panose="020B0604030504040204" pitchFamily="34" charset="-120"/>
                <a:ea typeface="微軟正黑體" panose="020B0604030504040204" pitchFamily="34" charset="-120"/>
              </a:rPr>
              <a:t>月起併入朋程之合併報表。</a:t>
            </a:r>
            <a:endParaRPr lang="en-US" altLang="zh-TW" kern="0">
              <a:solidFill>
                <a:srgbClr val="2B505B"/>
              </a:solidFill>
              <a:latin typeface="微軟正黑體" panose="020B0604030504040204" pitchFamily="34" charset="-120"/>
              <a:ea typeface="微軟正黑體" panose="020B0604030504040204" pitchFamily="34" charset="-120"/>
            </a:endParaRPr>
          </a:p>
          <a:p>
            <a:r>
              <a:rPr lang="zh-TW" altLang="en-US" kern="0">
                <a:solidFill>
                  <a:srgbClr val="2B505B"/>
                </a:solidFill>
                <a:latin typeface="微軟正黑體" panose="020B0604030504040204" pitchFamily="34" charset="-120"/>
                <a:ea typeface="微軟正黑體" panose="020B0604030504040204" pitchFamily="34" charset="-120"/>
              </a:rPr>
              <a:t>            </a:t>
            </a:r>
            <a:r>
              <a:rPr lang="en-US" altLang="zh-TW" kern="0">
                <a:solidFill>
                  <a:srgbClr val="2B505B"/>
                </a:solidFill>
                <a:latin typeface="微軟正黑體" panose="020B0604030504040204" pitchFamily="34" charset="-120"/>
                <a:ea typeface="微軟正黑體" panose="020B0604030504040204" pitchFamily="34" charset="-120"/>
              </a:rPr>
              <a:t>2.</a:t>
            </a:r>
            <a:r>
              <a:rPr lang="zh-TW" alt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中美矽晶持有 環球晶圓 </a:t>
            </a:r>
            <a:r>
              <a:rPr lang="en-US" altLang="zh-TW">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46.6%</a:t>
            </a:r>
            <a:r>
              <a:rPr lang="zh-TW" alt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的股權、持有朋程 </a:t>
            </a:r>
            <a:r>
              <a:rPr lang="en-US" altLang="zh-TW">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28.5%</a:t>
            </a:r>
            <a:r>
              <a:rPr lang="zh-TW" alt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的股權 、持有宏捷科</a:t>
            </a:r>
            <a:r>
              <a:rPr lang="en-US" altLang="zh-TW">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28.5%</a:t>
            </a:r>
            <a:r>
              <a:rPr lang="zh-TW" alt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的股權 及 台特化</a:t>
            </a:r>
            <a:r>
              <a:rPr lang="en-US" altLang="zh-TW">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28.5% </a:t>
            </a:r>
            <a:r>
              <a:rPr lang="zh-TW" alt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的股權。</a:t>
            </a:r>
            <a:endParaRPr lang="en-US" altLang="zh-TW">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a:p>
            <a:r>
              <a:rPr lang="en-US" altLang="zh-TW">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3. </a:t>
            </a:r>
            <a:r>
              <a:rPr lang="zh-TW" alt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對中美矽晶之貢獻度</a:t>
            </a:r>
            <a:r>
              <a:rPr lang="en-US" altLang="zh-TW">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需調整中美矽晶集團內個體間之銷售狀況，故此數據為最終貢獻至中美營收之佔比。</a:t>
            </a:r>
            <a:endParaRPr lang="en-US" altLang="zh-TW">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6746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6F4D7-3957-7AAF-8D4D-53CD532D9F20}"/>
            </a:ext>
          </a:extLst>
        </p:cNvPr>
        <p:cNvGrpSpPr/>
        <p:nvPr/>
      </p:nvGrpSpPr>
      <p:grpSpPr>
        <a:xfrm>
          <a:off x="0" y="0"/>
          <a:ext cx="0" cy="0"/>
          <a:chOff x="0" y="0"/>
          <a:chExt cx="0" cy="0"/>
        </a:xfrm>
      </p:grpSpPr>
      <p:pic>
        <p:nvPicPr>
          <p:cNvPr id="10" name="圖片 9" descr="一張含有 水, 淺粉藍, space, 青綠色 的圖片&#10;&#10;AI 產生的內容可能不正確。">
            <a:extLst>
              <a:ext uri="{FF2B5EF4-FFF2-40B4-BE49-F238E27FC236}">
                <a16:creationId xmlns:a16="http://schemas.microsoft.com/office/drawing/2014/main" id="{641BD52A-8B2D-A671-6A00-2FB499F63591}"/>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r="2072"/>
          <a:stretch/>
        </p:blipFill>
        <p:spPr>
          <a:xfrm rot="16200000" flipH="1">
            <a:off x="1524000" y="-1524000"/>
            <a:ext cx="6858001" cy="9905999"/>
          </a:xfrm>
          <a:prstGeom prst="rect">
            <a:avLst/>
          </a:prstGeom>
        </p:spPr>
      </p:pic>
      <p:sp>
        <p:nvSpPr>
          <p:cNvPr id="2" name="標題 1">
            <a:extLst>
              <a:ext uri="{FF2B5EF4-FFF2-40B4-BE49-F238E27FC236}">
                <a16:creationId xmlns:a16="http://schemas.microsoft.com/office/drawing/2014/main" id="{55B891EC-5E56-3C2F-E151-BABD6DE69AE7}"/>
              </a:ext>
            </a:extLst>
          </p:cNvPr>
          <p:cNvSpPr>
            <a:spLocks noGrp="1"/>
          </p:cNvSpPr>
          <p:nvPr>
            <p:ph type="title"/>
          </p:nvPr>
        </p:nvSpPr>
        <p:spPr>
          <a:xfrm>
            <a:off x="830240" y="881967"/>
            <a:ext cx="8641425" cy="777873"/>
          </a:xfrm>
        </p:spPr>
        <p:txBody>
          <a:bodyPr/>
          <a:lstStyle/>
          <a:p>
            <a:r>
              <a:rPr lang="en-US" altLang="zh-TW"/>
              <a:t>Disclaimer</a:t>
            </a:r>
            <a:endParaRPr lang="zh-TW" altLang="en-US"/>
          </a:p>
        </p:txBody>
      </p:sp>
      <p:sp>
        <p:nvSpPr>
          <p:cNvPr id="6" name="Content Placeholder 3">
            <a:extLst>
              <a:ext uri="{FF2B5EF4-FFF2-40B4-BE49-F238E27FC236}">
                <a16:creationId xmlns:a16="http://schemas.microsoft.com/office/drawing/2014/main" id="{2797FE64-71C8-5B86-22B5-71BA174D9C2C}"/>
              </a:ext>
            </a:extLst>
          </p:cNvPr>
          <p:cNvSpPr txBox="1">
            <a:spLocks/>
          </p:cNvSpPr>
          <p:nvPr/>
        </p:nvSpPr>
        <p:spPr>
          <a:xfrm>
            <a:off x="398222" y="1659840"/>
            <a:ext cx="8543925" cy="41957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buClr>
                <a:srgbClr val="2A6377"/>
              </a:buClr>
              <a:buSzPct val="80000"/>
              <a:buNone/>
            </a:pPr>
            <a:r>
              <a:rPr lang="en-US" sz="1400">
                <a:solidFill>
                  <a:srgbClr val="2B505B"/>
                </a:solidFill>
                <a:latin typeface="Arial" panose="020B0604020202020204" pitchFamily="34" charset="0"/>
                <a:cs typeface="Arial" panose="020B0604020202020204" pitchFamily="34" charset="0"/>
              </a:rPr>
              <a:t>This presentation has been prepared by Sino-American Silicon Products Inc. (the “Company”). This presentation and the materials provided herewith do not constitute an offer to sell or issue or the solicitation of an offer to buy or acquire securities of the Company in any jurisdiction or an inducement to enter into investment activity, nor may it or any part of it form the basis of or be relied on in connection with any contract or commitment whatsoever. Any decision to purchase securities in a proposed offering should be made solely on the basis of the information contained in the offering circular published in relation to such proposed offering, if any.</a:t>
            </a:r>
          </a:p>
          <a:p>
            <a:pPr lvl="1">
              <a:lnSpc>
                <a:spcPct val="100000"/>
              </a:lnSpc>
              <a:buClr>
                <a:srgbClr val="2A6377"/>
              </a:buClr>
              <a:buSzPct val="80000"/>
              <a:buFont typeface="Wingdings" panose="05000000000000000000" pitchFamily="2" charset="2"/>
              <a:buChar char="n"/>
            </a:pPr>
            <a:endParaRPr lang="en-US" sz="1400">
              <a:solidFill>
                <a:srgbClr val="2B505B"/>
              </a:solidFill>
              <a:latin typeface="Arial" panose="020B0604020202020204" pitchFamily="34" charset="0"/>
              <a:cs typeface="Arial" panose="020B0604020202020204" pitchFamily="34" charset="0"/>
            </a:endParaRPr>
          </a:p>
          <a:p>
            <a:pPr marL="457200" lvl="1" indent="0">
              <a:lnSpc>
                <a:spcPct val="100000"/>
              </a:lnSpc>
              <a:buClr>
                <a:srgbClr val="2A6377"/>
              </a:buClr>
              <a:buSzPct val="80000"/>
              <a:buNone/>
            </a:pPr>
            <a:r>
              <a:rPr lang="en-US" sz="1400">
                <a:solidFill>
                  <a:srgbClr val="2B505B"/>
                </a:solidFill>
                <a:latin typeface="Arial" panose="020B0604020202020204" pitchFamily="34" charset="0"/>
                <a:cs typeface="Arial" panose="020B0604020202020204" pitchFamily="34" charset="0"/>
              </a:rPr>
              <a:t>The information contained in this presentation has not been independently verified. No representation, warranty or undertaking, express or implied, is made as to, and no reliance should be placed on, the fairness, accuracy, completeness or correctness of the information or the opinions contained herein. The information contained in this document should be considered in the context of the circumstances prevailing at the time and has not been, and will not be, updated to reflect material developments which may occur after the date of the presentation. None of the Company nor any of its affiliates, advisors or representatives will be liable (in negligence or otherwise) for any loss howsoever arising from any use of this presentation or its contents or otherwise arising in connection with the presentation.</a:t>
            </a:r>
          </a:p>
        </p:txBody>
      </p:sp>
      <p:sp>
        <p:nvSpPr>
          <p:cNvPr id="5" name="投影片編號版面配置區 6">
            <a:extLst>
              <a:ext uri="{FF2B5EF4-FFF2-40B4-BE49-F238E27FC236}">
                <a16:creationId xmlns:a16="http://schemas.microsoft.com/office/drawing/2014/main" id="{77588C13-F0BF-7398-C352-9E5ABE1C5028}"/>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pPr/>
              <a:t>2</a:t>
            </a:fld>
            <a:endParaRPr kumimoji="1" lang="zh-TW" altLang="en-US" sz="120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11" name="圖片 11">
            <a:extLst>
              <a:ext uri="{FF2B5EF4-FFF2-40B4-BE49-F238E27FC236}">
                <a16:creationId xmlns:a16="http://schemas.microsoft.com/office/drawing/2014/main" id="{5E6059CA-1240-6478-BC22-B169B51140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3035" y="157268"/>
            <a:ext cx="2124264" cy="375640"/>
          </a:xfrm>
          <a:prstGeom prst="rect">
            <a:avLst/>
          </a:prstGeom>
        </p:spPr>
      </p:pic>
    </p:spTree>
    <p:extLst>
      <p:ext uri="{BB962C8B-B14F-4D97-AF65-F5344CB8AC3E}">
        <p14:creationId xmlns:p14="http://schemas.microsoft.com/office/powerpoint/2010/main" val="2262977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ontent Placeholder 15">
            <a:extLst>
              <a:ext uri="{FF2B5EF4-FFF2-40B4-BE49-F238E27FC236}">
                <a16:creationId xmlns:a16="http://schemas.microsoft.com/office/drawing/2014/main" id="{162A5282-FEE9-4B3E-1C09-9855E057B4CC}"/>
              </a:ext>
            </a:extLst>
          </p:cNvPr>
          <p:cNvGraphicFramePr>
            <a:graphicFrameLocks/>
          </p:cNvGraphicFramePr>
          <p:nvPr>
            <p:extLst>
              <p:ext uri="{D42A27DB-BD31-4B8C-83A1-F6EECF244321}">
                <p14:modId xmlns:p14="http://schemas.microsoft.com/office/powerpoint/2010/main" val="144985836"/>
              </p:ext>
            </p:extLst>
          </p:nvPr>
        </p:nvGraphicFramePr>
        <p:xfrm>
          <a:off x="5130360" y="4364539"/>
          <a:ext cx="4434840" cy="208012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3" name="Content Placeholder 15">
            <a:extLst>
              <a:ext uri="{FF2B5EF4-FFF2-40B4-BE49-F238E27FC236}">
                <a16:creationId xmlns:a16="http://schemas.microsoft.com/office/drawing/2014/main" id="{27E2B877-6D0F-4BD8-BB9A-5497A639E69C}"/>
              </a:ext>
            </a:extLst>
          </p:cNvPr>
          <p:cNvGraphicFramePr>
            <a:graphicFrameLocks/>
          </p:cNvGraphicFramePr>
          <p:nvPr>
            <p:extLst>
              <p:ext uri="{D42A27DB-BD31-4B8C-83A1-F6EECF244321}">
                <p14:modId xmlns:p14="http://schemas.microsoft.com/office/powerpoint/2010/main" val="656214799"/>
              </p:ext>
            </p:extLst>
          </p:nvPr>
        </p:nvGraphicFramePr>
        <p:xfrm>
          <a:off x="247332" y="4383044"/>
          <a:ext cx="4434840" cy="20801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ontent Placeholder 15">
            <a:extLst>
              <a:ext uri="{FF2B5EF4-FFF2-40B4-BE49-F238E27FC236}">
                <a16:creationId xmlns:a16="http://schemas.microsoft.com/office/drawing/2014/main" id="{210866D1-7596-2FC5-0762-B7F39652BCE2}"/>
              </a:ext>
            </a:extLst>
          </p:cNvPr>
          <p:cNvGraphicFramePr>
            <a:graphicFrameLocks/>
          </p:cNvGraphicFramePr>
          <p:nvPr>
            <p:extLst>
              <p:ext uri="{D42A27DB-BD31-4B8C-83A1-F6EECF244321}">
                <p14:modId xmlns:p14="http://schemas.microsoft.com/office/powerpoint/2010/main" val="2020287280"/>
              </p:ext>
            </p:extLst>
          </p:nvPr>
        </p:nvGraphicFramePr>
        <p:xfrm>
          <a:off x="5141174" y="1732540"/>
          <a:ext cx="4434840" cy="208012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ontent Placeholder 15">
            <a:extLst>
              <a:ext uri="{FF2B5EF4-FFF2-40B4-BE49-F238E27FC236}">
                <a16:creationId xmlns:a16="http://schemas.microsoft.com/office/drawing/2014/main" id="{624F105F-2781-A140-EE1E-2E5D8C573A25}"/>
              </a:ext>
            </a:extLst>
          </p:cNvPr>
          <p:cNvGraphicFramePr>
            <a:graphicFrameLocks/>
          </p:cNvGraphicFramePr>
          <p:nvPr>
            <p:extLst>
              <p:ext uri="{D42A27DB-BD31-4B8C-83A1-F6EECF244321}">
                <p14:modId xmlns:p14="http://schemas.microsoft.com/office/powerpoint/2010/main" val="2728309880"/>
              </p:ext>
            </p:extLst>
          </p:nvPr>
        </p:nvGraphicFramePr>
        <p:xfrm>
          <a:off x="266399" y="1732540"/>
          <a:ext cx="4434840" cy="2080122"/>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 Placeholder 13"/>
          <p:cNvSpPr>
            <a:spLocks noGrp="1"/>
          </p:cNvSpPr>
          <p:nvPr>
            <p:ph type="body" idx="1"/>
          </p:nvPr>
        </p:nvSpPr>
        <p:spPr>
          <a:xfrm>
            <a:off x="266401" y="1491666"/>
            <a:ext cx="4434840" cy="216000"/>
          </a:xfrm>
        </p:spPr>
        <p:txBody>
          <a:bodyPr>
            <a:noAutofit/>
          </a:bodyPr>
          <a:lstStyle/>
          <a:p>
            <a:r>
              <a:rPr lang="zh-TW" altLang="en-US">
                <a:solidFill>
                  <a:srgbClr val="2B505B"/>
                </a:solidFill>
                <a:latin typeface="微軟正黑體" panose="020B0604030504040204" pitchFamily="34" charset="-120"/>
                <a:ea typeface="微軟正黑體" panose="020B0604030504040204" pitchFamily="34" charset="-120"/>
              </a:rPr>
              <a:t>環球晶圓</a:t>
            </a:r>
            <a:endParaRPr lang="en-GB">
              <a:solidFill>
                <a:srgbClr val="2B505B"/>
              </a:solidFill>
              <a:latin typeface="微軟正黑體" panose="020B0604030504040204" pitchFamily="34" charset="-120"/>
              <a:ea typeface="微軟正黑體" panose="020B0604030504040204" pitchFamily="34" charset="-120"/>
            </a:endParaRPr>
          </a:p>
        </p:txBody>
      </p:sp>
      <p:sp>
        <p:nvSpPr>
          <p:cNvPr id="13" name="Text Placeholder 12">
            <a:extLst>
              <a:ext uri="{FF2B5EF4-FFF2-40B4-BE49-F238E27FC236}">
                <a16:creationId xmlns:a16="http://schemas.microsoft.com/office/drawing/2014/main" id="{4D520A97-41B6-0D75-6512-77C5654EC9EB}"/>
              </a:ext>
            </a:extLst>
          </p:cNvPr>
          <p:cNvSpPr>
            <a:spLocks noGrp="1"/>
          </p:cNvSpPr>
          <p:nvPr>
            <p:ph type="body" idx="22"/>
          </p:nvPr>
        </p:nvSpPr>
        <p:spPr>
          <a:xfrm>
            <a:off x="5141174" y="1491666"/>
            <a:ext cx="4434840" cy="216000"/>
          </a:xfrm>
        </p:spPr>
        <p:txBody>
          <a:bodyPr>
            <a:noAutofit/>
          </a:bodyPr>
          <a:lstStyle/>
          <a:p>
            <a:r>
              <a:rPr lang="zh-TW" altLang="en-US">
                <a:solidFill>
                  <a:srgbClr val="2B505B"/>
                </a:solidFill>
                <a:latin typeface="微軟正黑體" panose="020B0604030504040204" pitchFamily="34" charset="-120"/>
                <a:ea typeface="微軟正黑體" panose="020B0604030504040204" pitchFamily="34" charset="-120"/>
              </a:rPr>
              <a:t>朋程</a:t>
            </a:r>
            <a:endParaRPr lang="en-US">
              <a:solidFill>
                <a:srgbClr val="2B505B"/>
              </a:solidFill>
              <a:latin typeface="微軟正黑體" panose="020B0604030504040204" pitchFamily="34" charset="-120"/>
              <a:ea typeface="微軟正黑體" panose="020B0604030504040204" pitchFamily="34" charset="-120"/>
            </a:endParaRPr>
          </a:p>
        </p:txBody>
      </p:sp>
      <p:sp>
        <p:nvSpPr>
          <p:cNvPr id="19" name="Text Placeholder 18">
            <a:extLst>
              <a:ext uri="{FF2B5EF4-FFF2-40B4-BE49-F238E27FC236}">
                <a16:creationId xmlns:a16="http://schemas.microsoft.com/office/drawing/2014/main" id="{C063D40D-53E3-E2D4-19BE-DBDEE3EF7E45}"/>
              </a:ext>
            </a:extLst>
          </p:cNvPr>
          <p:cNvSpPr>
            <a:spLocks noGrp="1"/>
          </p:cNvSpPr>
          <p:nvPr>
            <p:ph type="body" idx="23"/>
          </p:nvPr>
        </p:nvSpPr>
        <p:spPr>
          <a:xfrm>
            <a:off x="266401" y="4050248"/>
            <a:ext cx="4434840" cy="216000"/>
          </a:xfrm>
        </p:spPr>
        <p:txBody>
          <a:bodyPr>
            <a:noAutofit/>
          </a:bodyPr>
          <a:lstStyle/>
          <a:p>
            <a:r>
              <a:rPr lang="zh-TW" altLang="en-US">
                <a:solidFill>
                  <a:srgbClr val="2B505B"/>
                </a:solidFill>
                <a:latin typeface="微軟正黑體" panose="020B0604030504040204" pitchFamily="34" charset="-120"/>
                <a:ea typeface="微軟正黑體" panose="020B0604030504040204" pitchFamily="34" charset="-120"/>
              </a:rPr>
              <a:t>宏捷科</a:t>
            </a:r>
            <a:endParaRPr lang="en-US" altLang="zh-TW">
              <a:solidFill>
                <a:srgbClr val="2B505B"/>
              </a:solidFill>
              <a:latin typeface="微軟正黑體" panose="020B0604030504040204" pitchFamily="34" charset="-120"/>
              <a:ea typeface="微軟正黑體" panose="020B0604030504040204" pitchFamily="34" charset="-120"/>
            </a:endParaRPr>
          </a:p>
        </p:txBody>
      </p:sp>
      <p:sp>
        <p:nvSpPr>
          <p:cNvPr id="20" name="Text Placeholder 19">
            <a:extLst>
              <a:ext uri="{FF2B5EF4-FFF2-40B4-BE49-F238E27FC236}">
                <a16:creationId xmlns:a16="http://schemas.microsoft.com/office/drawing/2014/main" id="{74FFAFD6-10BB-BF31-44AA-38F4E3637E42}"/>
              </a:ext>
            </a:extLst>
          </p:cNvPr>
          <p:cNvSpPr>
            <a:spLocks noGrp="1"/>
          </p:cNvSpPr>
          <p:nvPr>
            <p:ph type="body" idx="24"/>
          </p:nvPr>
        </p:nvSpPr>
        <p:spPr>
          <a:xfrm>
            <a:off x="5141174" y="4050248"/>
            <a:ext cx="4434840" cy="216000"/>
          </a:xfrm>
        </p:spPr>
        <p:txBody>
          <a:bodyPr>
            <a:noAutofit/>
          </a:bodyPr>
          <a:lstStyle/>
          <a:p>
            <a:r>
              <a:rPr lang="zh-TW" altLang="en-US">
                <a:solidFill>
                  <a:srgbClr val="2B505B"/>
                </a:solidFill>
                <a:latin typeface="微軟正黑體" panose="020B0604030504040204" pitchFamily="34" charset="-120"/>
                <a:ea typeface="微軟正黑體" panose="020B0604030504040204" pitchFamily="34" charset="-120"/>
              </a:rPr>
              <a:t>台特化</a:t>
            </a:r>
            <a:endParaRPr lang="en-US">
              <a:solidFill>
                <a:srgbClr val="2B505B"/>
              </a:solidFill>
              <a:latin typeface="微軟正黑體" panose="020B0604030504040204" pitchFamily="34" charset="-120"/>
              <a:ea typeface="微軟正黑體" panose="020B0604030504040204" pitchFamily="34" charset="-120"/>
            </a:endParaRPr>
          </a:p>
        </p:txBody>
      </p:sp>
      <p:grpSp>
        <p:nvGrpSpPr>
          <p:cNvPr id="25" name="Group 24">
            <a:extLst>
              <a:ext uri="{FF2B5EF4-FFF2-40B4-BE49-F238E27FC236}">
                <a16:creationId xmlns:a16="http://schemas.microsoft.com/office/drawing/2014/main" id="{6E780DA6-4BCA-8ED0-B552-AAC926532DC8}"/>
              </a:ext>
            </a:extLst>
          </p:cNvPr>
          <p:cNvGrpSpPr/>
          <p:nvPr/>
        </p:nvGrpSpPr>
        <p:grpSpPr>
          <a:xfrm>
            <a:off x="1899727" y="3753591"/>
            <a:ext cx="1416549" cy="215444"/>
            <a:chOff x="1856656" y="3885830"/>
            <a:chExt cx="1416549" cy="215444"/>
          </a:xfrm>
        </p:grpSpPr>
        <p:sp>
          <p:nvSpPr>
            <p:cNvPr id="11" name="Rectangle 10">
              <a:extLst>
                <a:ext uri="{FF2B5EF4-FFF2-40B4-BE49-F238E27FC236}">
                  <a16:creationId xmlns:a16="http://schemas.microsoft.com/office/drawing/2014/main" id="{5F6E79D4-19F7-8D05-B929-03FDD698171A}"/>
                </a:ext>
              </a:extLst>
            </p:cNvPr>
            <p:cNvSpPr/>
            <p:nvPr/>
          </p:nvSpPr>
          <p:spPr bwMode="auto">
            <a:xfrm>
              <a:off x="1856656" y="3956082"/>
              <a:ext cx="229432" cy="90329"/>
            </a:xfrm>
            <a:prstGeom prst="rect">
              <a:avLst/>
            </a:prstGeom>
            <a:solidFill>
              <a:srgbClr val="BAE2E9"/>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800" b="1" i="1" u="none" strike="noStrike" cap="none" normalizeH="0" baseline="0" err="1">
                <a:ln>
                  <a:noFill/>
                </a:ln>
                <a:solidFill>
                  <a:schemeClr val="tx1"/>
                </a:solidFill>
                <a:effectLst/>
                <a:latin typeface="微軟正黑體" panose="020B0604030504040204" pitchFamily="34" charset="-120"/>
                <a:ea typeface="微軟正黑體" panose="020B0604030504040204" pitchFamily="34" charset="-120"/>
              </a:endParaRPr>
            </a:p>
          </p:txBody>
        </p:sp>
        <p:sp>
          <p:nvSpPr>
            <p:cNvPr id="16" name="TextBox 15">
              <a:extLst>
                <a:ext uri="{FF2B5EF4-FFF2-40B4-BE49-F238E27FC236}">
                  <a16:creationId xmlns:a16="http://schemas.microsoft.com/office/drawing/2014/main" id="{522A9EFB-B89C-601D-CBF8-0F874C64AE02}"/>
                </a:ext>
              </a:extLst>
            </p:cNvPr>
            <p:cNvSpPr txBox="1"/>
            <p:nvPr/>
          </p:nvSpPr>
          <p:spPr>
            <a:xfrm>
              <a:off x="2062617" y="3885830"/>
              <a:ext cx="1210588" cy="215444"/>
            </a:xfrm>
            <a:prstGeom prst="rect">
              <a:avLst/>
            </a:prstGeom>
            <a:noFill/>
          </p:spPr>
          <p:txBody>
            <a:bodyPr wrap="none" rtlCol="0">
              <a:spAutoFit/>
            </a:bodyPr>
            <a:lstStyle/>
            <a:p>
              <a:r>
                <a:rPr lang="zh-TW" altLang="en-US" sz="800" i="1">
                  <a:latin typeface="微軟正黑體" panose="020B0604030504040204" pitchFamily="34" charset="-120"/>
                  <a:ea typeface="微軟正黑體" panose="020B0604030504040204" pitchFamily="34" charset="-120"/>
                  <a:cs typeface="Arial" panose="020B0604020202020204" pitchFamily="34" charset="0"/>
                </a:rPr>
                <a:t>營收（新台幣百萬元）</a:t>
              </a:r>
            </a:p>
          </p:txBody>
        </p:sp>
      </p:grpSp>
      <p:grpSp>
        <p:nvGrpSpPr>
          <p:cNvPr id="26" name="Group 25">
            <a:extLst>
              <a:ext uri="{FF2B5EF4-FFF2-40B4-BE49-F238E27FC236}">
                <a16:creationId xmlns:a16="http://schemas.microsoft.com/office/drawing/2014/main" id="{B3823C1F-38F2-73FC-6CD7-7DF10BA7E940}"/>
              </a:ext>
            </a:extLst>
          </p:cNvPr>
          <p:cNvGrpSpPr/>
          <p:nvPr/>
        </p:nvGrpSpPr>
        <p:grpSpPr>
          <a:xfrm>
            <a:off x="6790768" y="3753591"/>
            <a:ext cx="1416549" cy="215444"/>
            <a:chOff x="1856656" y="3885830"/>
            <a:chExt cx="1416549" cy="215444"/>
          </a:xfrm>
        </p:grpSpPr>
        <p:sp>
          <p:nvSpPr>
            <p:cNvPr id="27" name="Rectangle 26">
              <a:extLst>
                <a:ext uri="{FF2B5EF4-FFF2-40B4-BE49-F238E27FC236}">
                  <a16:creationId xmlns:a16="http://schemas.microsoft.com/office/drawing/2014/main" id="{ECE3D496-9C50-45BA-340C-7761E7A7C0CB}"/>
                </a:ext>
              </a:extLst>
            </p:cNvPr>
            <p:cNvSpPr/>
            <p:nvPr/>
          </p:nvSpPr>
          <p:spPr bwMode="auto">
            <a:xfrm>
              <a:off x="1856656" y="3956082"/>
              <a:ext cx="229432" cy="90329"/>
            </a:xfrm>
            <a:prstGeom prst="rect">
              <a:avLst/>
            </a:prstGeom>
            <a:solidFill>
              <a:srgbClr val="BAE2E9"/>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800" b="1" i="1" u="none" strike="noStrike" cap="none" normalizeH="0" baseline="0" err="1">
                <a:ln>
                  <a:noFill/>
                </a:ln>
                <a:solidFill>
                  <a:schemeClr val="tx1"/>
                </a:solidFill>
                <a:effectLst/>
                <a:latin typeface="微軟正黑體" panose="020B0604030504040204" pitchFamily="34" charset="-120"/>
                <a:ea typeface="微軟正黑體" panose="020B0604030504040204" pitchFamily="34" charset="-120"/>
              </a:endParaRPr>
            </a:p>
          </p:txBody>
        </p:sp>
        <p:sp>
          <p:nvSpPr>
            <p:cNvPr id="28" name="TextBox 27">
              <a:extLst>
                <a:ext uri="{FF2B5EF4-FFF2-40B4-BE49-F238E27FC236}">
                  <a16:creationId xmlns:a16="http://schemas.microsoft.com/office/drawing/2014/main" id="{DCF129A7-744A-F090-8F11-AB90103D3DC9}"/>
                </a:ext>
              </a:extLst>
            </p:cNvPr>
            <p:cNvSpPr txBox="1"/>
            <p:nvPr/>
          </p:nvSpPr>
          <p:spPr>
            <a:xfrm>
              <a:off x="2062617" y="3885830"/>
              <a:ext cx="1210588" cy="215444"/>
            </a:xfrm>
            <a:prstGeom prst="rect">
              <a:avLst/>
            </a:prstGeom>
            <a:noFill/>
          </p:spPr>
          <p:txBody>
            <a:bodyPr wrap="none" rtlCol="0">
              <a:spAutoFit/>
            </a:bodyPr>
            <a:lstStyle/>
            <a:p>
              <a:r>
                <a:rPr lang="zh-TW" altLang="en-US" sz="800" i="1">
                  <a:latin typeface="微軟正黑體" panose="020B0604030504040204" pitchFamily="34" charset="-120"/>
                  <a:ea typeface="微軟正黑體" panose="020B0604030504040204" pitchFamily="34" charset="-120"/>
                </a:rPr>
                <a:t>營收（新台幣百萬元）</a:t>
              </a:r>
              <a:endParaRPr lang="en-US" altLang="zh-TW" sz="800" i="1">
                <a:latin typeface="微軟正黑體" panose="020B0604030504040204" pitchFamily="34" charset="-120"/>
                <a:ea typeface="微軟正黑體" panose="020B0604030504040204" pitchFamily="34" charset="-120"/>
              </a:endParaRPr>
            </a:p>
          </p:txBody>
        </p:sp>
      </p:grpSp>
      <p:grpSp>
        <p:nvGrpSpPr>
          <p:cNvPr id="36" name="Group 35">
            <a:extLst>
              <a:ext uri="{FF2B5EF4-FFF2-40B4-BE49-F238E27FC236}">
                <a16:creationId xmlns:a16="http://schemas.microsoft.com/office/drawing/2014/main" id="{770103C1-4EC4-0C2F-9684-3A0D51E57012}"/>
              </a:ext>
            </a:extLst>
          </p:cNvPr>
          <p:cNvGrpSpPr/>
          <p:nvPr/>
        </p:nvGrpSpPr>
        <p:grpSpPr>
          <a:xfrm>
            <a:off x="1914154" y="6379774"/>
            <a:ext cx="1416549" cy="215444"/>
            <a:chOff x="1856656" y="3885830"/>
            <a:chExt cx="1416549" cy="215444"/>
          </a:xfrm>
        </p:grpSpPr>
        <p:sp>
          <p:nvSpPr>
            <p:cNvPr id="37" name="Rectangle 36">
              <a:extLst>
                <a:ext uri="{FF2B5EF4-FFF2-40B4-BE49-F238E27FC236}">
                  <a16:creationId xmlns:a16="http://schemas.microsoft.com/office/drawing/2014/main" id="{F6AAA48A-0751-DEC5-88A6-CD7DEA824559}"/>
                </a:ext>
              </a:extLst>
            </p:cNvPr>
            <p:cNvSpPr/>
            <p:nvPr/>
          </p:nvSpPr>
          <p:spPr bwMode="auto">
            <a:xfrm>
              <a:off x="1856656" y="3956082"/>
              <a:ext cx="229432" cy="90329"/>
            </a:xfrm>
            <a:prstGeom prst="rect">
              <a:avLst/>
            </a:prstGeom>
            <a:solidFill>
              <a:srgbClr val="BAE2E9"/>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800" b="1" i="1" u="none" strike="noStrike" cap="none" normalizeH="0" baseline="0" err="1">
                <a:ln>
                  <a:noFill/>
                </a:ln>
                <a:solidFill>
                  <a:schemeClr val="tx1"/>
                </a:solidFill>
                <a:effectLst/>
                <a:latin typeface="微軟正黑體" panose="020B0604030504040204" pitchFamily="34" charset="-120"/>
                <a:ea typeface="微軟正黑體" panose="020B0604030504040204" pitchFamily="34" charset="-120"/>
              </a:endParaRPr>
            </a:p>
          </p:txBody>
        </p:sp>
        <p:sp>
          <p:nvSpPr>
            <p:cNvPr id="38" name="TextBox 37">
              <a:extLst>
                <a:ext uri="{FF2B5EF4-FFF2-40B4-BE49-F238E27FC236}">
                  <a16:creationId xmlns:a16="http://schemas.microsoft.com/office/drawing/2014/main" id="{93CA608A-6620-F1AE-9165-0A4CE17926D9}"/>
                </a:ext>
              </a:extLst>
            </p:cNvPr>
            <p:cNvSpPr txBox="1"/>
            <p:nvPr/>
          </p:nvSpPr>
          <p:spPr>
            <a:xfrm>
              <a:off x="2062617" y="3885830"/>
              <a:ext cx="1210588" cy="215444"/>
            </a:xfrm>
            <a:prstGeom prst="rect">
              <a:avLst/>
            </a:prstGeom>
            <a:noFill/>
          </p:spPr>
          <p:txBody>
            <a:bodyPr wrap="none" rtlCol="0">
              <a:spAutoFit/>
            </a:bodyPr>
            <a:lstStyle/>
            <a:p>
              <a:r>
                <a:rPr lang="zh-TW" altLang="en-US" sz="800" i="1">
                  <a:latin typeface="微軟正黑體" panose="020B0604030504040204" pitchFamily="34" charset="-120"/>
                  <a:ea typeface="微軟正黑體" panose="020B0604030504040204" pitchFamily="34" charset="-120"/>
                </a:rPr>
                <a:t>營收（新台幣百萬元）</a:t>
              </a:r>
              <a:endParaRPr lang="en-US" altLang="zh-TW" sz="800" i="1">
                <a:latin typeface="微軟正黑體" panose="020B0604030504040204" pitchFamily="34" charset="-120"/>
                <a:ea typeface="微軟正黑體" panose="020B0604030504040204" pitchFamily="34" charset="-120"/>
              </a:endParaRPr>
            </a:p>
          </p:txBody>
        </p:sp>
      </p:grpSp>
      <p:grpSp>
        <p:nvGrpSpPr>
          <p:cNvPr id="42" name="Group 41">
            <a:extLst>
              <a:ext uri="{FF2B5EF4-FFF2-40B4-BE49-F238E27FC236}">
                <a16:creationId xmlns:a16="http://schemas.microsoft.com/office/drawing/2014/main" id="{E1575434-A98F-9B64-640F-203C30A01F98}"/>
              </a:ext>
            </a:extLst>
          </p:cNvPr>
          <p:cNvGrpSpPr/>
          <p:nvPr/>
        </p:nvGrpSpPr>
        <p:grpSpPr>
          <a:xfrm>
            <a:off x="6790768" y="6361853"/>
            <a:ext cx="1416549" cy="215444"/>
            <a:chOff x="1856656" y="3885830"/>
            <a:chExt cx="1416549" cy="215444"/>
          </a:xfrm>
        </p:grpSpPr>
        <p:sp>
          <p:nvSpPr>
            <p:cNvPr id="43" name="Rectangle 42">
              <a:extLst>
                <a:ext uri="{FF2B5EF4-FFF2-40B4-BE49-F238E27FC236}">
                  <a16:creationId xmlns:a16="http://schemas.microsoft.com/office/drawing/2014/main" id="{929EBAA4-99F9-7CB5-C6C6-6CC7BFA6FACC}"/>
                </a:ext>
              </a:extLst>
            </p:cNvPr>
            <p:cNvSpPr/>
            <p:nvPr/>
          </p:nvSpPr>
          <p:spPr bwMode="auto">
            <a:xfrm>
              <a:off x="1856656" y="3956082"/>
              <a:ext cx="229432" cy="90329"/>
            </a:xfrm>
            <a:prstGeom prst="rect">
              <a:avLst/>
            </a:prstGeom>
            <a:solidFill>
              <a:srgbClr val="BAE2E9"/>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800" b="1" i="1" u="none" strike="noStrike" cap="none" normalizeH="0" baseline="0" err="1">
                <a:ln>
                  <a:noFill/>
                </a:ln>
                <a:solidFill>
                  <a:schemeClr val="tx1"/>
                </a:solidFill>
                <a:effectLst/>
                <a:latin typeface="微軟正黑體" panose="020B0604030504040204" pitchFamily="34" charset="-120"/>
                <a:ea typeface="微軟正黑體" panose="020B0604030504040204" pitchFamily="34" charset="-120"/>
              </a:endParaRPr>
            </a:p>
          </p:txBody>
        </p:sp>
        <p:sp>
          <p:nvSpPr>
            <p:cNvPr id="44" name="TextBox 43">
              <a:extLst>
                <a:ext uri="{FF2B5EF4-FFF2-40B4-BE49-F238E27FC236}">
                  <a16:creationId xmlns:a16="http://schemas.microsoft.com/office/drawing/2014/main" id="{5927DA34-EA4B-1BB6-E4B4-DFB3C36DE6CE}"/>
                </a:ext>
              </a:extLst>
            </p:cNvPr>
            <p:cNvSpPr txBox="1"/>
            <p:nvPr/>
          </p:nvSpPr>
          <p:spPr>
            <a:xfrm>
              <a:off x="2062617" y="3885830"/>
              <a:ext cx="1210588" cy="215444"/>
            </a:xfrm>
            <a:prstGeom prst="rect">
              <a:avLst/>
            </a:prstGeom>
            <a:noFill/>
          </p:spPr>
          <p:txBody>
            <a:bodyPr wrap="none" rtlCol="0">
              <a:spAutoFit/>
            </a:bodyPr>
            <a:lstStyle/>
            <a:p>
              <a:r>
                <a:rPr lang="zh-TW" altLang="en-US" sz="800" i="1">
                  <a:latin typeface="微軟正黑體" panose="020B0604030504040204" pitchFamily="34" charset="-120"/>
                  <a:ea typeface="微軟正黑體" panose="020B0604030504040204" pitchFamily="34" charset="-120"/>
                </a:rPr>
                <a:t>營收（新台幣百萬元）</a:t>
              </a:r>
              <a:endParaRPr lang="en-US" altLang="zh-TW" sz="800" i="1">
                <a:latin typeface="微軟正黑體" panose="020B0604030504040204" pitchFamily="34" charset="-120"/>
                <a:ea typeface="微軟正黑體" panose="020B0604030504040204" pitchFamily="34" charset="-120"/>
              </a:endParaRPr>
            </a:p>
          </p:txBody>
        </p:sp>
      </p:grpSp>
      <p:cxnSp>
        <p:nvCxnSpPr>
          <p:cNvPr id="4" name="Straight Connector 3">
            <a:extLst>
              <a:ext uri="{FF2B5EF4-FFF2-40B4-BE49-F238E27FC236}">
                <a16:creationId xmlns:a16="http://schemas.microsoft.com/office/drawing/2014/main" id="{C24BEEA9-356E-DB6C-AB54-297E08FFFE8A}"/>
              </a:ext>
            </a:extLst>
          </p:cNvPr>
          <p:cNvCxnSpPr>
            <a:cxnSpLocks/>
          </p:cNvCxnSpPr>
          <p:nvPr/>
        </p:nvCxnSpPr>
        <p:spPr bwMode="auto">
          <a:xfrm>
            <a:off x="3785616" y="2148838"/>
            <a:ext cx="0" cy="1586639"/>
          </a:xfrm>
          <a:prstGeom prst="line">
            <a:avLst/>
          </a:prstGeom>
          <a:solidFill>
            <a:schemeClr val="accent2"/>
          </a:solidFill>
          <a:ln w="12700" cap="flat" cmpd="sng" algn="ctr">
            <a:solidFill>
              <a:schemeClr val="bg1">
                <a:lumMod val="50000"/>
              </a:schemeClr>
            </a:solidFill>
            <a:prstDash val="dash"/>
            <a:round/>
            <a:headEnd type="none" w="med" len="med"/>
            <a:tailEnd type="none" w="med" len="med"/>
          </a:ln>
          <a:effectLst/>
        </p:spPr>
      </p:cxnSp>
      <p:cxnSp>
        <p:nvCxnSpPr>
          <p:cNvPr id="18" name="Straight Connector 17">
            <a:extLst>
              <a:ext uri="{FF2B5EF4-FFF2-40B4-BE49-F238E27FC236}">
                <a16:creationId xmlns:a16="http://schemas.microsoft.com/office/drawing/2014/main" id="{535464F1-D853-8169-7907-8A6D06444AFC}"/>
              </a:ext>
            </a:extLst>
          </p:cNvPr>
          <p:cNvCxnSpPr>
            <a:cxnSpLocks/>
          </p:cNvCxnSpPr>
          <p:nvPr/>
        </p:nvCxnSpPr>
        <p:spPr bwMode="auto">
          <a:xfrm>
            <a:off x="3785616" y="4695833"/>
            <a:ext cx="0" cy="1586639"/>
          </a:xfrm>
          <a:prstGeom prst="line">
            <a:avLst/>
          </a:prstGeom>
          <a:solidFill>
            <a:schemeClr val="accent2"/>
          </a:solidFill>
          <a:ln w="12700" cap="flat" cmpd="sng" algn="ctr">
            <a:solidFill>
              <a:schemeClr val="bg1">
                <a:lumMod val="50000"/>
              </a:schemeClr>
            </a:solidFill>
            <a:prstDash val="dash"/>
            <a:round/>
            <a:headEnd type="none" w="med" len="med"/>
            <a:tailEnd type="none" w="med" len="med"/>
          </a:ln>
          <a:effectLst/>
        </p:spPr>
      </p:cxnSp>
      <p:cxnSp>
        <p:nvCxnSpPr>
          <p:cNvPr id="21" name="Straight Connector 20">
            <a:extLst>
              <a:ext uri="{FF2B5EF4-FFF2-40B4-BE49-F238E27FC236}">
                <a16:creationId xmlns:a16="http://schemas.microsoft.com/office/drawing/2014/main" id="{F63EB6D5-B420-8507-478E-70EA4BB03BAB}"/>
              </a:ext>
            </a:extLst>
          </p:cNvPr>
          <p:cNvCxnSpPr>
            <a:cxnSpLocks/>
          </p:cNvCxnSpPr>
          <p:nvPr/>
        </p:nvCxnSpPr>
        <p:spPr bwMode="auto">
          <a:xfrm>
            <a:off x="8672400" y="2148838"/>
            <a:ext cx="0" cy="1586639"/>
          </a:xfrm>
          <a:prstGeom prst="line">
            <a:avLst/>
          </a:prstGeom>
          <a:solidFill>
            <a:schemeClr val="accent2"/>
          </a:solidFill>
          <a:ln w="12700" cap="flat" cmpd="sng" algn="ctr">
            <a:solidFill>
              <a:schemeClr val="bg1">
                <a:lumMod val="50000"/>
              </a:schemeClr>
            </a:solidFill>
            <a:prstDash val="dash"/>
            <a:round/>
            <a:headEnd type="none" w="med" len="med"/>
            <a:tailEnd type="none" w="med" len="med"/>
          </a:ln>
          <a:effectLst/>
        </p:spPr>
      </p:cxnSp>
      <p:cxnSp>
        <p:nvCxnSpPr>
          <p:cNvPr id="23" name="Straight Connector 22">
            <a:extLst>
              <a:ext uri="{FF2B5EF4-FFF2-40B4-BE49-F238E27FC236}">
                <a16:creationId xmlns:a16="http://schemas.microsoft.com/office/drawing/2014/main" id="{CF0409CD-F314-F1A3-1F7B-7A15F9F573BB}"/>
              </a:ext>
            </a:extLst>
          </p:cNvPr>
          <p:cNvCxnSpPr>
            <a:cxnSpLocks/>
          </p:cNvCxnSpPr>
          <p:nvPr/>
        </p:nvCxnSpPr>
        <p:spPr bwMode="auto">
          <a:xfrm>
            <a:off x="8672400" y="4695833"/>
            <a:ext cx="0" cy="1586639"/>
          </a:xfrm>
          <a:prstGeom prst="line">
            <a:avLst/>
          </a:prstGeom>
          <a:solidFill>
            <a:schemeClr val="accent2"/>
          </a:solidFill>
          <a:ln w="12700" cap="flat" cmpd="sng" algn="ctr">
            <a:solidFill>
              <a:schemeClr val="bg1">
                <a:lumMod val="50000"/>
              </a:schemeClr>
            </a:solidFill>
            <a:prstDash val="dash"/>
            <a:round/>
            <a:headEnd type="none" w="med" len="med"/>
            <a:tailEnd type="none" w="med" len="med"/>
          </a:ln>
          <a:effectLst/>
        </p:spPr>
      </p:cxnSp>
      <p:sp>
        <p:nvSpPr>
          <p:cNvPr id="29" name="Rectangle 28">
            <a:extLst>
              <a:ext uri="{FF2B5EF4-FFF2-40B4-BE49-F238E27FC236}">
                <a16:creationId xmlns:a16="http://schemas.microsoft.com/office/drawing/2014/main" id="{1ECF99E8-1AE1-D7DE-4C7E-F125B8F92A83}"/>
              </a:ext>
            </a:extLst>
          </p:cNvPr>
          <p:cNvSpPr/>
          <p:nvPr/>
        </p:nvSpPr>
        <p:spPr bwMode="auto">
          <a:xfrm>
            <a:off x="295065" y="4336625"/>
            <a:ext cx="968400" cy="389455"/>
          </a:xfrm>
          <a:prstGeom prst="rect">
            <a:avLst/>
          </a:prstGeom>
          <a:solidFill>
            <a:srgbClr val="ED972F"/>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algn="ctr" defTabSz="914400" eaLnBrk="0" fontAlgn="base" hangingPunct="0">
              <a:spcBef>
                <a:spcPct val="0"/>
              </a:spcBef>
              <a:spcAft>
                <a:spcPct val="0"/>
              </a:spcAft>
            </a:pPr>
            <a:r>
              <a:rPr lang="en-US" altLang="zh-TW" sz="1000" b="1">
                <a:solidFill>
                  <a:schemeClr val="bg1"/>
                </a:solidFill>
                <a:latin typeface="微軟正黑體" panose="020B0604030504040204" pitchFamily="34" charset="-120"/>
                <a:ea typeface="微軟正黑體" panose="020B0604030504040204" pitchFamily="34" charset="-120"/>
              </a:rPr>
              <a:t>Q225 </a:t>
            </a:r>
            <a:r>
              <a:rPr lang="zh-TW" altLang="en-US" sz="1000" b="1">
                <a:solidFill>
                  <a:schemeClr val="bg1"/>
                </a:solidFill>
                <a:latin typeface="微軟正黑體" panose="020B0604030504040204" pitchFamily="34" charset="-120"/>
                <a:ea typeface="微軟正黑體" panose="020B0604030504040204" pitchFamily="34" charset="-120"/>
              </a:rPr>
              <a:t>營收</a:t>
            </a:r>
            <a:endParaRPr lang="en-US" altLang="zh-TW" sz="1000" b="1">
              <a:solidFill>
                <a:schemeClr val="bg1"/>
              </a:solidFill>
              <a:latin typeface="微軟正黑體" panose="020B0604030504040204" pitchFamily="34" charset="-120"/>
              <a:ea typeface="微軟正黑體" panose="020B0604030504040204" pitchFamily="34" charset="-120"/>
            </a:endParaRPr>
          </a:p>
          <a:p>
            <a:pPr algn="ctr" defTabSz="914400" eaLnBrk="0" fontAlgn="base" hangingPunct="0">
              <a:spcBef>
                <a:spcPct val="0"/>
              </a:spcBef>
              <a:spcAft>
                <a:spcPct val="0"/>
              </a:spcAft>
            </a:pPr>
            <a:r>
              <a:rPr lang="en-US" altLang="zh-TW" sz="1000" b="1">
                <a:solidFill>
                  <a:schemeClr val="bg1"/>
                </a:solidFill>
                <a:latin typeface="微軟正黑體" panose="020B0604030504040204" pitchFamily="34" charset="-120"/>
                <a:ea typeface="微軟正黑體" panose="020B0604030504040204" pitchFamily="34" charset="-120"/>
              </a:rPr>
              <a:t>QoQ +26.3%</a:t>
            </a:r>
          </a:p>
        </p:txBody>
      </p:sp>
      <p:sp>
        <p:nvSpPr>
          <p:cNvPr id="31" name="Rectangle 30">
            <a:extLst>
              <a:ext uri="{FF2B5EF4-FFF2-40B4-BE49-F238E27FC236}">
                <a16:creationId xmlns:a16="http://schemas.microsoft.com/office/drawing/2014/main" id="{34B94431-8DBE-79E8-D37B-DFC22FFB7A74}"/>
              </a:ext>
            </a:extLst>
          </p:cNvPr>
          <p:cNvSpPr/>
          <p:nvPr/>
        </p:nvSpPr>
        <p:spPr bwMode="auto">
          <a:xfrm>
            <a:off x="5176240" y="1788173"/>
            <a:ext cx="968400" cy="389455"/>
          </a:xfrm>
          <a:prstGeom prst="rect">
            <a:avLst/>
          </a:prstGeom>
          <a:solidFill>
            <a:srgbClr val="ED972F"/>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algn="ctr" defTabSz="914400" eaLnBrk="0" fontAlgn="base" hangingPunct="0">
              <a:spcBef>
                <a:spcPct val="0"/>
              </a:spcBef>
              <a:spcAft>
                <a:spcPct val="0"/>
              </a:spcAft>
            </a:pPr>
            <a:r>
              <a:rPr lang="en-US" altLang="zh-TW" sz="1000" b="1">
                <a:solidFill>
                  <a:schemeClr val="bg1"/>
                </a:solidFill>
                <a:latin typeface="微軟正黑體" panose="020B0604030504040204" pitchFamily="34" charset="-120"/>
                <a:ea typeface="微軟正黑體" panose="020B0604030504040204" pitchFamily="34" charset="-120"/>
              </a:rPr>
              <a:t>Q225 </a:t>
            </a:r>
            <a:r>
              <a:rPr lang="zh-TW" altLang="en-US" sz="1000" b="1">
                <a:solidFill>
                  <a:schemeClr val="bg1"/>
                </a:solidFill>
                <a:latin typeface="微軟正黑體" panose="020B0604030504040204" pitchFamily="34" charset="-120"/>
                <a:ea typeface="微軟正黑體" panose="020B0604030504040204" pitchFamily="34" charset="-120"/>
              </a:rPr>
              <a:t>營收</a:t>
            </a:r>
            <a:endParaRPr lang="en-US" altLang="zh-TW" sz="1000" b="1">
              <a:solidFill>
                <a:schemeClr val="bg1"/>
              </a:solidFill>
              <a:latin typeface="微軟正黑體" panose="020B0604030504040204" pitchFamily="34" charset="-120"/>
              <a:ea typeface="微軟正黑體" panose="020B0604030504040204" pitchFamily="34" charset="-120"/>
            </a:endParaRPr>
          </a:p>
          <a:p>
            <a:pPr algn="ctr" defTabSz="914400" eaLnBrk="0" fontAlgn="base" hangingPunct="0">
              <a:spcBef>
                <a:spcPct val="0"/>
              </a:spcBef>
              <a:spcAft>
                <a:spcPct val="0"/>
              </a:spcAft>
            </a:pPr>
            <a:r>
              <a:rPr lang="en-US" altLang="zh-TW" sz="1000" b="1">
                <a:solidFill>
                  <a:schemeClr val="bg1"/>
                </a:solidFill>
                <a:latin typeface="微軟正黑體" panose="020B0604030504040204" pitchFamily="34" charset="-120"/>
                <a:ea typeface="微軟正黑體" panose="020B0604030504040204" pitchFamily="34" charset="-120"/>
              </a:rPr>
              <a:t>QoQ +2.2%</a:t>
            </a:r>
          </a:p>
        </p:txBody>
      </p:sp>
      <p:sp>
        <p:nvSpPr>
          <p:cNvPr id="6" name="Rectangle 30">
            <a:extLst>
              <a:ext uri="{FF2B5EF4-FFF2-40B4-BE49-F238E27FC236}">
                <a16:creationId xmlns:a16="http://schemas.microsoft.com/office/drawing/2014/main" id="{E057AEAF-9564-E30E-2065-ABB01F7FEE60}"/>
              </a:ext>
            </a:extLst>
          </p:cNvPr>
          <p:cNvSpPr/>
          <p:nvPr/>
        </p:nvSpPr>
        <p:spPr bwMode="auto">
          <a:xfrm>
            <a:off x="289456" y="1786793"/>
            <a:ext cx="968400" cy="389455"/>
          </a:xfrm>
          <a:prstGeom prst="rect">
            <a:avLst/>
          </a:prstGeom>
          <a:solidFill>
            <a:srgbClr val="ED972F"/>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algn="ctr" defTabSz="914400" eaLnBrk="0" fontAlgn="base" hangingPunct="0">
              <a:spcBef>
                <a:spcPct val="0"/>
              </a:spcBef>
              <a:spcAft>
                <a:spcPct val="0"/>
              </a:spcAft>
            </a:pPr>
            <a:r>
              <a:rPr lang="en-US" altLang="zh-TW" sz="1000" b="1">
                <a:solidFill>
                  <a:schemeClr val="bg1"/>
                </a:solidFill>
                <a:latin typeface="微軟正黑體" panose="020B0604030504040204" pitchFamily="34" charset="-120"/>
                <a:ea typeface="微軟正黑體" panose="020B0604030504040204" pitchFamily="34" charset="-120"/>
              </a:rPr>
              <a:t>Q225 </a:t>
            </a:r>
            <a:r>
              <a:rPr lang="zh-TW" altLang="en-US" sz="1000" b="1">
                <a:solidFill>
                  <a:schemeClr val="bg1"/>
                </a:solidFill>
                <a:latin typeface="微軟正黑體" panose="020B0604030504040204" pitchFamily="34" charset="-120"/>
                <a:ea typeface="微軟正黑體" panose="020B0604030504040204" pitchFamily="34" charset="-120"/>
              </a:rPr>
              <a:t>營收</a:t>
            </a:r>
            <a:endParaRPr lang="en-US" altLang="zh-TW" sz="1000" b="1">
              <a:solidFill>
                <a:schemeClr val="bg1"/>
              </a:solidFill>
              <a:latin typeface="微軟正黑體" panose="020B0604030504040204" pitchFamily="34" charset="-120"/>
              <a:ea typeface="微軟正黑體" panose="020B0604030504040204" pitchFamily="34" charset="-120"/>
            </a:endParaRPr>
          </a:p>
          <a:p>
            <a:pPr algn="ctr" defTabSz="914400" eaLnBrk="0" fontAlgn="base" hangingPunct="0">
              <a:spcBef>
                <a:spcPct val="0"/>
              </a:spcBef>
              <a:spcAft>
                <a:spcPct val="0"/>
              </a:spcAft>
            </a:pPr>
            <a:r>
              <a:rPr lang="en-US" altLang="zh-TW" sz="1000" b="1">
                <a:solidFill>
                  <a:schemeClr val="bg1"/>
                </a:solidFill>
                <a:latin typeface="微軟正黑體" panose="020B0604030504040204" pitchFamily="34" charset="-120"/>
                <a:ea typeface="微軟正黑體" panose="020B0604030504040204" pitchFamily="34" charset="-120"/>
              </a:rPr>
              <a:t>QoQ +2.7%</a:t>
            </a:r>
            <a:endParaRPr kumimoji="0" lang="en-US" sz="1000" b="1" i="0" u="none" strike="noStrike" cap="none" normalizeH="0" baseline="0">
              <a:ln>
                <a:noFill/>
              </a:ln>
              <a:solidFill>
                <a:schemeClr val="bg1"/>
              </a:solidFill>
              <a:effectLst/>
              <a:latin typeface="微軟正黑體" panose="020B0604030504040204" pitchFamily="34" charset="-120"/>
              <a:ea typeface="微軟正黑體" panose="020B0604030504040204" pitchFamily="34" charset="-120"/>
            </a:endParaRPr>
          </a:p>
        </p:txBody>
      </p:sp>
      <p:sp>
        <p:nvSpPr>
          <p:cNvPr id="2" name="Rectangle 1">
            <a:extLst>
              <a:ext uri="{FF2B5EF4-FFF2-40B4-BE49-F238E27FC236}">
                <a16:creationId xmlns:a16="http://schemas.microsoft.com/office/drawing/2014/main" id="{8CA7C887-FFA0-58D4-0088-E9524022FF29}"/>
              </a:ext>
            </a:extLst>
          </p:cNvPr>
          <p:cNvSpPr/>
          <p:nvPr/>
        </p:nvSpPr>
        <p:spPr bwMode="auto">
          <a:xfrm>
            <a:off x="8672400" y="1436723"/>
            <a:ext cx="892800" cy="216000"/>
          </a:xfrm>
          <a:prstGeom prst="rect">
            <a:avLst/>
          </a:prstGeom>
          <a:solidFill>
            <a:srgbClr val="F3D163"/>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algn="ctr" defTabSz="914400" eaLnBrk="0" fontAlgn="base" hangingPunct="0">
              <a:spcBef>
                <a:spcPct val="0"/>
              </a:spcBef>
              <a:spcAft>
                <a:spcPct val="0"/>
              </a:spcAft>
            </a:pPr>
            <a:r>
              <a:rPr lang="zh-TW" altLang="en-US" sz="1000" b="1">
                <a:latin typeface="微軟正黑體" panose="020B0604030504040204" pitchFamily="34" charset="-120"/>
                <a:ea typeface="微軟正黑體" panose="020B0604030504040204" pitchFamily="34" charset="-120"/>
              </a:rPr>
              <a:t>歷史最高</a:t>
            </a:r>
            <a:endParaRPr lang="en-US" altLang="zh-TW" sz="1000" b="1">
              <a:latin typeface="微軟正黑體" panose="020B0604030504040204" pitchFamily="34" charset="-120"/>
              <a:ea typeface="微軟正黑體" panose="020B0604030504040204" pitchFamily="34" charset="-120"/>
            </a:endParaRPr>
          </a:p>
        </p:txBody>
      </p:sp>
      <p:sp>
        <p:nvSpPr>
          <p:cNvPr id="9" name="Rectangle 8">
            <a:extLst>
              <a:ext uri="{FF2B5EF4-FFF2-40B4-BE49-F238E27FC236}">
                <a16:creationId xmlns:a16="http://schemas.microsoft.com/office/drawing/2014/main" id="{475D2581-F018-C729-157F-ACC0CEBDE9C0}"/>
              </a:ext>
            </a:extLst>
          </p:cNvPr>
          <p:cNvSpPr/>
          <p:nvPr/>
        </p:nvSpPr>
        <p:spPr bwMode="auto">
          <a:xfrm>
            <a:off x="8672400" y="4000189"/>
            <a:ext cx="894191" cy="216000"/>
          </a:xfrm>
          <a:prstGeom prst="rect">
            <a:avLst/>
          </a:prstGeom>
          <a:solidFill>
            <a:srgbClr val="F3D163"/>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algn="ctr" eaLnBrk="0" fontAlgn="base" hangingPunct="0">
              <a:spcBef>
                <a:spcPct val="0"/>
              </a:spcBef>
              <a:spcAft>
                <a:spcPct val="0"/>
              </a:spcAft>
            </a:pPr>
            <a:r>
              <a:rPr lang="zh-TW" altLang="en-US" sz="1000" b="1">
                <a:latin typeface="微軟正黑體" panose="020B0604030504040204" pitchFamily="34" charset="-120"/>
                <a:ea typeface="微軟正黑體" panose="020B0604030504040204" pitchFamily="34" charset="-120"/>
              </a:rPr>
              <a:t>歷史第三高</a:t>
            </a:r>
            <a:endParaRPr lang="en-US" altLang="zh-TW" sz="1000" b="1">
              <a:latin typeface="微軟正黑體" panose="020B0604030504040204" pitchFamily="34" charset="-120"/>
              <a:ea typeface="微軟正黑體" panose="020B0604030504040204" pitchFamily="34" charset="-120"/>
            </a:endParaRPr>
          </a:p>
        </p:txBody>
      </p:sp>
      <p:sp>
        <p:nvSpPr>
          <p:cNvPr id="3" name="投影片編號版面配置區 6">
            <a:extLst>
              <a:ext uri="{FF2B5EF4-FFF2-40B4-BE49-F238E27FC236}">
                <a16:creationId xmlns:a16="http://schemas.microsoft.com/office/drawing/2014/main" id="{F5641C5A-3956-21D1-5C27-24D602D33A9D}"/>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pPr/>
              <a:t>20</a:t>
            </a:fld>
            <a:endParaRPr kumimoji="1" lang="zh-TW" altLang="en-US" sz="120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5" name="標題 1">
            <a:extLst>
              <a:ext uri="{FF2B5EF4-FFF2-40B4-BE49-F238E27FC236}">
                <a16:creationId xmlns:a16="http://schemas.microsoft.com/office/drawing/2014/main" id="{CB838EF0-5265-2335-1780-F05A6B0916E5}"/>
              </a:ext>
            </a:extLst>
          </p:cNvPr>
          <p:cNvSpPr>
            <a:spLocks noGrp="1"/>
          </p:cNvSpPr>
          <p:nvPr>
            <p:ph type="title"/>
          </p:nvPr>
        </p:nvSpPr>
        <p:spPr>
          <a:xfrm>
            <a:off x="311766" y="409087"/>
            <a:ext cx="8641425" cy="777873"/>
          </a:xfrm>
        </p:spPr>
        <p:txBody>
          <a:bodyPr vert="horz" lIns="91440" tIns="45720" rIns="91440" bIns="45720" rtlCol="0" anchor="ctr">
            <a:normAutofit/>
          </a:bodyPr>
          <a:lstStyle/>
          <a:p>
            <a:pPr defTabSz="914400">
              <a:lnSpc>
                <a:spcPct val="90000"/>
              </a:lnSpc>
            </a:pPr>
            <a:r>
              <a:rPr lang="zh-TW" altLang="en-US" sz="2400">
                <a:solidFill>
                  <a:srgbClr val="2B505B"/>
                </a:solidFill>
                <a:latin typeface="微軟正黑體" panose="020B0604030504040204" pitchFamily="34" charset="-120"/>
                <a:ea typeface="微軟正黑體" panose="020B0604030504040204" pitchFamily="34" charset="-120"/>
              </a:rPr>
              <a:t>重要集團公司之近期表現</a:t>
            </a:r>
            <a:r>
              <a:rPr lang="en-US" altLang="zh-TW" sz="2400">
                <a:solidFill>
                  <a:srgbClr val="2B505B"/>
                </a:solidFill>
                <a:latin typeface="微軟正黑體" panose="020B0604030504040204" pitchFamily="34" charset="-120"/>
                <a:ea typeface="微軟正黑體" panose="020B0604030504040204" pitchFamily="34" charset="-120"/>
              </a:rPr>
              <a:t>– (2) </a:t>
            </a:r>
            <a:endParaRPr lang="zh-TW" altLang="en-US" sz="2400">
              <a:solidFill>
                <a:srgbClr val="2B505B"/>
              </a:solidFill>
              <a:latin typeface="微軟正黑體" panose="020B0604030504040204" pitchFamily="34" charset="-120"/>
              <a:ea typeface="微軟正黑體" panose="020B0604030504040204" pitchFamily="34" charset="-120"/>
            </a:endParaRPr>
          </a:p>
        </p:txBody>
      </p:sp>
      <p:sp>
        <p:nvSpPr>
          <p:cNvPr id="40" name="Text Placeholder 4">
            <a:extLst>
              <a:ext uri="{FF2B5EF4-FFF2-40B4-BE49-F238E27FC236}">
                <a16:creationId xmlns:a16="http://schemas.microsoft.com/office/drawing/2014/main" id="{D914132E-05A6-B97B-5A7F-D74528FBB6F6}"/>
              </a:ext>
            </a:extLst>
          </p:cNvPr>
          <p:cNvSpPr txBox="1">
            <a:spLocks/>
          </p:cNvSpPr>
          <p:nvPr/>
        </p:nvSpPr>
        <p:spPr>
          <a:xfrm>
            <a:off x="427764" y="1056443"/>
            <a:ext cx="9370800" cy="428400"/>
          </a:xfrm>
          <a:prstGeom prst="rect">
            <a:avLst/>
          </a:prstGeom>
        </p:spPr>
        <p:txBody>
          <a:bodyPr vert="horz" lIns="0" tIns="0" rIns="0" bIns="0" rtlCol="0">
            <a:normAutofit/>
          </a:bodyPr>
          <a:lstStyle>
            <a:lvl1pPr marL="228600" indent="-228600" defTabSz="957263" fontAlgn="base">
              <a:lnSpc>
                <a:spcPct val="90000"/>
              </a:lnSpc>
              <a:spcBef>
                <a:spcPts val="0"/>
              </a:spcBef>
              <a:spcAft>
                <a:spcPts val="0"/>
              </a:spcAft>
              <a:buClr>
                <a:srgbClr val="CC3300"/>
              </a:buClr>
              <a:buFont typeface="Arial" panose="020B0604020202020204" pitchFamily="34" charset="0"/>
              <a:buChar char="•"/>
              <a:defRPr lang="en-US" sz="1400" b="1" baseline="0" dirty="0" smtClean="0">
                <a:solidFill>
                  <a:schemeClr val="accent1"/>
                </a:solidFill>
                <a:latin typeface="Arial" panose="020B0604020202020204" pitchFamily="34" charset="0"/>
                <a:ea typeface="MS PGothic" pitchFamily="34" charset="-128"/>
                <a:cs typeface="Arial" panose="020B0604020202020204" pitchFamily="34" charset="0"/>
              </a:defRPr>
            </a:lvl1pPr>
            <a:lvl2pPr marL="179388" marR="0" lvl="1" indent="-177800" defTabSz="815780" fontAlgn="base">
              <a:lnSpc>
                <a:spcPct val="120000"/>
              </a:lnSpc>
              <a:spcBef>
                <a:spcPts val="300"/>
              </a:spcBef>
              <a:spcAft>
                <a:spcPts val="300"/>
              </a:spcAft>
              <a:buClr>
                <a:srgbClr val="299DC1"/>
              </a:buClr>
              <a:buSzPct val="70000"/>
              <a:buFont typeface="Wingdings" pitchFamily="2" charset="2"/>
              <a:buChar char="n"/>
              <a:tabLst/>
              <a:defRPr kumimoji="0" sz="1200" b="0" i="0" u="none" strike="noStrike" kern="0" cap="none" spc="0" normalizeH="0" baseline="0">
                <a:ln>
                  <a:noFill/>
                </a:ln>
                <a:solidFill>
                  <a:srgbClr val="1E5F7C"/>
                </a:solidFill>
                <a:effectLst/>
                <a:uLnTx/>
                <a:uFillTx/>
                <a:latin typeface="微軟正黑體" panose="020B0604030504040204" pitchFamily="34" charset="-120"/>
                <a:ea typeface="微軟正黑體" panose="020B0604030504040204" pitchFamily="34" charset="-120"/>
              </a:defRPr>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1">
              <a:buClr>
                <a:srgbClr val="2B505B"/>
              </a:buClr>
              <a:buSzPct val="80000"/>
            </a:pPr>
            <a:r>
              <a:rPr lang="zh-TW" altLang="en-US">
                <a:solidFill>
                  <a:srgbClr val="2B505B"/>
                </a:solidFill>
              </a:rPr>
              <a:t>中美矽晶集團公司：環球晶圓、朋程、台特化及宏捷科營收成長逐步顯現，整體營運穩健增長。</a:t>
            </a:r>
          </a:p>
          <a:p>
            <a:pPr lvl="1"/>
            <a:endParaRPr lang="en-US">
              <a:solidFill>
                <a:srgbClr val="2B505B"/>
              </a:solidFill>
            </a:endParaRPr>
          </a:p>
        </p:txBody>
      </p:sp>
      <p:sp>
        <p:nvSpPr>
          <p:cNvPr id="30" name="Rectangle 29">
            <a:extLst>
              <a:ext uri="{FF2B5EF4-FFF2-40B4-BE49-F238E27FC236}">
                <a16:creationId xmlns:a16="http://schemas.microsoft.com/office/drawing/2014/main" id="{6E315632-DA39-F98A-DCFE-13852C684A24}"/>
              </a:ext>
            </a:extLst>
          </p:cNvPr>
          <p:cNvSpPr/>
          <p:nvPr/>
        </p:nvSpPr>
        <p:spPr bwMode="auto">
          <a:xfrm>
            <a:off x="5179936" y="4336625"/>
            <a:ext cx="966690" cy="389455"/>
          </a:xfrm>
          <a:prstGeom prst="rect">
            <a:avLst/>
          </a:prstGeom>
          <a:solidFill>
            <a:srgbClr val="ED972F"/>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algn="ctr" defTabSz="914400" eaLnBrk="0" fontAlgn="base" hangingPunct="0">
              <a:spcBef>
                <a:spcPct val="0"/>
              </a:spcBef>
              <a:spcAft>
                <a:spcPct val="0"/>
              </a:spcAft>
            </a:pPr>
            <a:r>
              <a:rPr lang="en-US" altLang="zh-TW" sz="1000" b="1">
                <a:solidFill>
                  <a:schemeClr val="bg1"/>
                </a:solidFill>
                <a:latin typeface="微軟正黑體" panose="020B0604030504040204" pitchFamily="34" charset="-120"/>
                <a:ea typeface="微軟正黑體" panose="020B0604030504040204" pitchFamily="34" charset="-120"/>
              </a:rPr>
              <a:t>Q225 </a:t>
            </a:r>
            <a:r>
              <a:rPr lang="zh-TW" altLang="en-US" sz="1000" b="1">
                <a:solidFill>
                  <a:schemeClr val="bg1"/>
                </a:solidFill>
                <a:latin typeface="微軟正黑體" panose="020B0604030504040204" pitchFamily="34" charset="-120"/>
                <a:ea typeface="微軟正黑體" panose="020B0604030504040204" pitchFamily="34" charset="-120"/>
              </a:rPr>
              <a:t>營收</a:t>
            </a:r>
            <a:endParaRPr lang="en-US" altLang="zh-TW" sz="1000" b="1">
              <a:solidFill>
                <a:schemeClr val="bg1"/>
              </a:solidFill>
              <a:latin typeface="微軟正黑體" panose="020B0604030504040204" pitchFamily="34" charset="-120"/>
              <a:ea typeface="微軟正黑體" panose="020B0604030504040204" pitchFamily="34" charset="-120"/>
            </a:endParaRPr>
          </a:p>
          <a:p>
            <a:pPr algn="ctr" defTabSz="914400" eaLnBrk="0" fontAlgn="base" hangingPunct="0">
              <a:spcBef>
                <a:spcPct val="0"/>
              </a:spcBef>
              <a:spcAft>
                <a:spcPct val="0"/>
              </a:spcAft>
            </a:pPr>
            <a:r>
              <a:rPr lang="en-US" altLang="zh-TW" sz="1000" b="1">
                <a:solidFill>
                  <a:schemeClr val="bg1"/>
                </a:solidFill>
                <a:latin typeface="微軟正黑體" panose="020B0604030504040204" pitchFamily="34" charset="-120"/>
                <a:ea typeface="微軟正黑體" panose="020B0604030504040204" pitchFamily="34" charset="-120"/>
              </a:rPr>
              <a:t>QoQ +19.6%</a:t>
            </a:r>
          </a:p>
        </p:txBody>
      </p:sp>
    </p:spTree>
    <p:extLst>
      <p:ext uri="{BB962C8B-B14F-4D97-AF65-F5344CB8AC3E}">
        <p14:creationId xmlns:p14="http://schemas.microsoft.com/office/powerpoint/2010/main" val="3082683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F180E-2E9E-FCD6-7D9F-98755A7F1DB9}"/>
            </a:ext>
          </a:extLst>
        </p:cNvPr>
        <p:cNvGrpSpPr/>
        <p:nvPr/>
      </p:nvGrpSpPr>
      <p:grpSpPr>
        <a:xfrm>
          <a:off x="0" y="0"/>
          <a:ext cx="0" cy="0"/>
          <a:chOff x="0" y="0"/>
          <a:chExt cx="0" cy="0"/>
        </a:xfrm>
      </p:grpSpPr>
      <p:graphicFrame>
        <p:nvGraphicFramePr>
          <p:cNvPr id="16" name="Content Placeholder 15">
            <a:extLst>
              <a:ext uri="{FF2B5EF4-FFF2-40B4-BE49-F238E27FC236}">
                <a16:creationId xmlns:a16="http://schemas.microsoft.com/office/drawing/2014/main" id="{67FA2B0A-62B4-F158-3162-1705DD1FBA97}"/>
              </a:ext>
            </a:extLst>
          </p:cNvPr>
          <p:cNvGraphicFramePr>
            <a:graphicFrameLocks/>
          </p:cNvGraphicFramePr>
          <p:nvPr>
            <p:extLst>
              <p:ext uri="{D42A27DB-BD31-4B8C-83A1-F6EECF244321}">
                <p14:modId xmlns:p14="http://schemas.microsoft.com/office/powerpoint/2010/main" val="2702605256"/>
              </p:ext>
            </p:extLst>
          </p:nvPr>
        </p:nvGraphicFramePr>
        <p:xfrm>
          <a:off x="5176238" y="4457774"/>
          <a:ext cx="4434840" cy="20801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ontent Placeholder 15">
            <a:extLst>
              <a:ext uri="{FF2B5EF4-FFF2-40B4-BE49-F238E27FC236}">
                <a16:creationId xmlns:a16="http://schemas.microsoft.com/office/drawing/2014/main" id="{58941E6F-52C8-9AC0-0430-DC1B76751CF9}"/>
              </a:ext>
            </a:extLst>
          </p:cNvPr>
          <p:cNvGraphicFramePr>
            <a:graphicFrameLocks/>
          </p:cNvGraphicFramePr>
          <p:nvPr>
            <p:extLst>
              <p:ext uri="{D42A27DB-BD31-4B8C-83A1-F6EECF244321}">
                <p14:modId xmlns:p14="http://schemas.microsoft.com/office/powerpoint/2010/main" val="2087061249"/>
              </p:ext>
            </p:extLst>
          </p:nvPr>
        </p:nvGraphicFramePr>
        <p:xfrm>
          <a:off x="295153" y="1912201"/>
          <a:ext cx="4434840" cy="1999318"/>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 Placeholder 4">
            <a:extLst>
              <a:ext uri="{FF2B5EF4-FFF2-40B4-BE49-F238E27FC236}">
                <a16:creationId xmlns:a16="http://schemas.microsoft.com/office/drawing/2014/main" id="{5CCAABF7-3D0E-169E-E9AD-1282AF3A60A1}"/>
              </a:ext>
            </a:extLst>
          </p:cNvPr>
          <p:cNvSpPr>
            <a:spLocks noGrp="1"/>
          </p:cNvSpPr>
          <p:nvPr>
            <p:ph type="body" sz="quarter" idx="15"/>
          </p:nvPr>
        </p:nvSpPr>
        <p:spPr>
          <a:xfrm>
            <a:off x="427764" y="1056443"/>
            <a:ext cx="9370800" cy="428400"/>
          </a:xfrm>
        </p:spPr>
        <p:txBody>
          <a:bodyPr>
            <a:normAutofit/>
          </a:bodyPr>
          <a:lstStyle/>
          <a:p>
            <a:pPr marL="179388" lvl="1" indent="-177800" defTabSz="815780" fontAlgn="base">
              <a:lnSpc>
                <a:spcPct val="120000"/>
              </a:lnSpc>
              <a:spcBef>
                <a:spcPts val="300"/>
              </a:spcBef>
              <a:spcAft>
                <a:spcPts val="300"/>
              </a:spcAft>
              <a:buClr>
                <a:srgbClr val="2B505B"/>
              </a:buClr>
              <a:buSzPct val="80000"/>
              <a:buFont typeface="Wingdings" pitchFamily="2" charset="2"/>
              <a:buChar char="n"/>
              <a:defRPr/>
            </a:pPr>
            <a:r>
              <a:rPr kumimoji="0" lang="zh-TW" altLang="en-US" sz="1200" b="0" i="0" u="none" strike="noStrike" kern="0" cap="none" spc="0" normalizeH="0" baseline="0" noProof="0">
                <a:ln>
                  <a:noFill/>
                </a:ln>
                <a:solidFill>
                  <a:srgbClr val="2B505B"/>
                </a:solidFill>
                <a:effectLst/>
                <a:uLnTx/>
                <a:uFillTx/>
                <a:latin typeface="微軟正黑體" panose="020B0604030504040204" pitchFamily="34" charset="-120"/>
                <a:ea typeface="微軟正黑體" panose="020B0604030504040204" pitchFamily="34" charset="-120"/>
              </a:rPr>
              <a:t>中美矽晶集團公司：環球</a:t>
            </a:r>
            <a:r>
              <a:rPr lang="zh-TW" altLang="en-US" sz="1200" kern="0">
                <a:solidFill>
                  <a:srgbClr val="2B505B"/>
                </a:solidFill>
                <a:latin typeface="微軟正黑體" panose="020B0604030504040204" pitchFamily="34" charset="-120"/>
                <a:ea typeface="微軟正黑體" panose="020B0604030504040204" pitchFamily="34" charset="-120"/>
              </a:rPr>
              <a:t>晶圓、宏捷科及</a:t>
            </a:r>
            <a:r>
              <a:rPr kumimoji="0" lang="zh-TW" altLang="en-US" sz="1200" b="0" i="0" u="none" strike="noStrike" kern="0" cap="none" spc="0" normalizeH="0" baseline="0" noProof="0">
                <a:ln>
                  <a:noFill/>
                </a:ln>
                <a:solidFill>
                  <a:srgbClr val="2B505B"/>
                </a:solidFill>
                <a:effectLst/>
                <a:uLnTx/>
                <a:uFillTx/>
                <a:latin typeface="微軟正黑體" panose="020B0604030504040204" pitchFamily="34" charset="-120"/>
                <a:ea typeface="微軟正黑體" panose="020B0604030504040204" pitchFamily="34" charset="-120"/>
              </a:rPr>
              <a:t>台特化</a:t>
            </a:r>
            <a:r>
              <a:rPr kumimoji="0" lang="en-US" altLang="zh-TW" sz="1200" b="0" i="0" u="none" strike="noStrike" kern="0" cap="none" spc="0" normalizeH="0" baseline="0" noProof="0">
                <a:ln>
                  <a:noFill/>
                </a:ln>
                <a:solidFill>
                  <a:srgbClr val="2B505B"/>
                </a:solidFill>
                <a:effectLst/>
                <a:uLnTx/>
                <a:uFillTx/>
                <a:latin typeface="微軟正黑體" panose="020B0604030504040204" pitchFamily="34" charset="-120"/>
                <a:ea typeface="微軟正黑體" panose="020B0604030504040204" pitchFamily="34" charset="-120"/>
              </a:rPr>
              <a:t>EPS</a:t>
            </a:r>
            <a:r>
              <a:rPr kumimoji="0" lang="zh-TW" altLang="en-US" sz="1200" b="0" i="0" u="none" strike="noStrike" kern="0" cap="none" spc="0" normalizeH="0" baseline="0" noProof="0">
                <a:ln>
                  <a:noFill/>
                </a:ln>
                <a:solidFill>
                  <a:srgbClr val="2B505B"/>
                </a:solidFill>
                <a:effectLst/>
                <a:uLnTx/>
                <a:uFillTx/>
                <a:latin typeface="微軟正黑體" panose="020B0604030504040204" pitchFamily="34" charset="-120"/>
                <a:ea typeface="微軟正黑體" panose="020B0604030504040204" pitchFamily="34" charset="-120"/>
              </a:rPr>
              <a:t>於</a:t>
            </a:r>
            <a:r>
              <a:rPr kumimoji="0" lang="en-US" altLang="zh-TW" sz="1200" b="0" i="0" u="none" strike="noStrike" kern="0" cap="none" spc="0" normalizeH="0" baseline="0" noProof="0">
                <a:ln>
                  <a:noFill/>
                </a:ln>
                <a:solidFill>
                  <a:srgbClr val="2B505B"/>
                </a:solidFill>
                <a:effectLst/>
                <a:uLnTx/>
                <a:uFillTx/>
                <a:latin typeface="微軟正黑體" panose="020B0604030504040204" pitchFamily="34" charset="-120"/>
                <a:ea typeface="微軟正黑體" panose="020B0604030504040204" pitchFamily="34" charset="-120"/>
              </a:rPr>
              <a:t>2025</a:t>
            </a:r>
            <a:r>
              <a:rPr kumimoji="0" lang="zh-TW" altLang="en-US" sz="1200" b="0" i="0" u="none" strike="noStrike" kern="0" cap="none" spc="0" normalizeH="0" baseline="0" noProof="0">
                <a:ln>
                  <a:noFill/>
                </a:ln>
                <a:solidFill>
                  <a:srgbClr val="2B505B"/>
                </a:solidFill>
                <a:effectLst/>
                <a:uLnTx/>
                <a:uFillTx/>
                <a:latin typeface="微軟正黑體" panose="020B0604030504040204" pitchFamily="34" charset="-120"/>
                <a:ea typeface="微軟正黑體" panose="020B0604030504040204" pitchFamily="34" charset="-120"/>
              </a:rPr>
              <a:t>上半年皆繳出亮眼成績。</a:t>
            </a:r>
          </a:p>
        </p:txBody>
      </p:sp>
      <p:sp>
        <p:nvSpPr>
          <p:cNvPr id="14" name="Text Placeholder 13">
            <a:extLst>
              <a:ext uri="{FF2B5EF4-FFF2-40B4-BE49-F238E27FC236}">
                <a16:creationId xmlns:a16="http://schemas.microsoft.com/office/drawing/2014/main" id="{2AE36A50-B88F-E7CF-FAF5-2F71C2E70DBF}"/>
              </a:ext>
            </a:extLst>
          </p:cNvPr>
          <p:cNvSpPr>
            <a:spLocks noGrp="1"/>
          </p:cNvSpPr>
          <p:nvPr>
            <p:ph type="body" idx="1"/>
          </p:nvPr>
        </p:nvSpPr>
        <p:spPr>
          <a:xfrm>
            <a:off x="266401" y="1590522"/>
            <a:ext cx="4434840" cy="216000"/>
          </a:xfrm>
        </p:spPr>
        <p:txBody>
          <a:bodyPr>
            <a:noAutofit/>
          </a:bodyPr>
          <a:lstStyle/>
          <a:p>
            <a:r>
              <a:rPr lang="zh-TW" altLang="en-US">
                <a:solidFill>
                  <a:srgbClr val="2B505B"/>
                </a:solidFill>
                <a:latin typeface="微軟正黑體" panose="020B0604030504040204" pitchFamily="34" charset="-120"/>
                <a:ea typeface="微軟正黑體" panose="020B0604030504040204" pitchFamily="34" charset="-120"/>
              </a:rPr>
              <a:t>環球晶圓</a:t>
            </a:r>
          </a:p>
        </p:txBody>
      </p:sp>
      <p:sp>
        <p:nvSpPr>
          <p:cNvPr id="13" name="Text Placeholder 12">
            <a:extLst>
              <a:ext uri="{FF2B5EF4-FFF2-40B4-BE49-F238E27FC236}">
                <a16:creationId xmlns:a16="http://schemas.microsoft.com/office/drawing/2014/main" id="{6F1CC738-9C26-A390-4B64-FC47088208EA}"/>
              </a:ext>
            </a:extLst>
          </p:cNvPr>
          <p:cNvSpPr>
            <a:spLocks noGrp="1"/>
          </p:cNvSpPr>
          <p:nvPr>
            <p:ph type="body" idx="22"/>
          </p:nvPr>
        </p:nvSpPr>
        <p:spPr>
          <a:xfrm>
            <a:off x="5141174" y="1590522"/>
            <a:ext cx="4434840" cy="216000"/>
          </a:xfrm>
        </p:spPr>
        <p:txBody>
          <a:bodyPr>
            <a:noAutofit/>
          </a:bodyPr>
          <a:lstStyle/>
          <a:p>
            <a:r>
              <a:rPr lang="zh-TW" altLang="en-US">
                <a:solidFill>
                  <a:srgbClr val="2B505B"/>
                </a:solidFill>
                <a:latin typeface="微軟正黑體" panose="020B0604030504040204" pitchFamily="34" charset="-120"/>
                <a:ea typeface="微軟正黑體" panose="020B0604030504040204" pitchFamily="34" charset="-120"/>
              </a:rPr>
              <a:t>朋程</a:t>
            </a:r>
            <a:endParaRPr lang="en-US">
              <a:solidFill>
                <a:srgbClr val="2B505B"/>
              </a:solidFill>
              <a:latin typeface="微軟正黑體" panose="020B0604030504040204" pitchFamily="34" charset="-120"/>
              <a:ea typeface="微軟正黑體" panose="020B0604030504040204" pitchFamily="34" charset="-120"/>
            </a:endParaRPr>
          </a:p>
        </p:txBody>
      </p:sp>
      <p:sp>
        <p:nvSpPr>
          <p:cNvPr id="19" name="Text Placeholder 18">
            <a:extLst>
              <a:ext uri="{FF2B5EF4-FFF2-40B4-BE49-F238E27FC236}">
                <a16:creationId xmlns:a16="http://schemas.microsoft.com/office/drawing/2014/main" id="{43B5C7A6-DF18-5643-BACC-77FD9A03BBE1}"/>
              </a:ext>
            </a:extLst>
          </p:cNvPr>
          <p:cNvSpPr>
            <a:spLocks noGrp="1"/>
          </p:cNvSpPr>
          <p:nvPr>
            <p:ph type="body" idx="23"/>
          </p:nvPr>
        </p:nvSpPr>
        <p:spPr>
          <a:xfrm>
            <a:off x="266401" y="4149104"/>
            <a:ext cx="4434840" cy="216000"/>
          </a:xfrm>
        </p:spPr>
        <p:txBody>
          <a:bodyPr>
            <a:noAutofit/>
          </a:bodyPr>
          <a:lstStyle/>
          <a:p>
            <a:r>
              <a:rPr lang="zh-TW" altLang="en-US">
                <a:solidFill>
                  <a:srgbClr val="2B505B"/>
                </a:solidFill>
                <a:latin typeface="微軟正黑體" panose="020B0604030504040204" pitchFamily="34" charset="-120"/>
                <a:ea typeface="微軟正黑體" panose="020B0604030504040204" pitchFamily="34" charset="-120"/>
              </a:rPr>
              <a:t>宏捷科</a:t>
            </a:r>
            <a:endParaRPr lang="en-US">
              <a:solidFill>
                <a:srgbClr val="2B505B"/>
              </a:solidFill>
              <a:latin typeface="微軟正黑體" panose="020B0604030504040204" pitchFamily="34" charset="-120"/>
              <a:ea typeface="微軟正黑體" panose="020B0604030504040204" pitchFamily="34" charset="-120"/>
            </a:endParaRPr>
          </a:p>
        </p:txBody>
      </p:sp>
      <p:sp>
        <p:nvSpPr>
          <p:cNvPr id="20" name="Text Placeholder 19">
            <a:extLst>
              <a:ext uri="{FF2B5EF4-FFF2-40B4-BE49-F238E27FC236}">
                <a16:creationId xmlns:a16="http://schemas.microsoft.com/office/drawing/2014/main" id="{02B9EE84-3DDB-0693-1437-D514B90F71DD}"/>
              </a:ext>
            </a:extLst>
          </p:cNvPr>
          <p:cNvSpPr>
            <a:spLocks noGrp="1"/>
          </p:cNvSpPr>
          <p:nvPr>
            <p:ph type="body" idx="24"/>
          </p:nvPr>
        </p:nvSpPr>
        <p:spPr>
          <a:xfrm>
            <a:off x="5141174" y="4149104"/>
            <a:ext cx="4434840" cy="216000"/>
          </a:xfrm>
        </p:spPr>
        <p:txBody>
          <a:bodyPr>
            <a:noAutofit/>
          </a:bodyPr>
          <a:lstStyle/>
          <a:p>
            <a:r>
              <a:rPr lang="zh-TW" altLang="en-US">
                <a:solidFill>
                  <a:srgbClr val="2B505B"/>
                </a:solidFill>
                <a:latin typeface="微軟正黑體" panose="020B0604030504040204" pitchFamily="34" charset="-120"/>
                <a:ea typeface="微軟正黑體" panose="020B0604030504040204" pitchFamily="34" charset="-120"/>
              </a:rPr>
              <a:t>台特化</a:t>
            </a:r>
            <a:endParaRPr lang="en-US" altLang="zh-TW">
              <a:solidFill>
                <a:srgbClr val="2B505B"/>
              </a:solidFill>
              <a:latin typeface="微軟正黑體" panose="020B0604030504040204" pitchFamily="34" charset="-120"/>
              <a:ea typeface="微軟正黑體" panose="020B0604030504040204" pitchFamily="34" charset="-120"/>
            </a:endParaRPr>
          </a:p>
        </p:txBody>
      </p:sp>
      <p:cxnSp>
        <p:nvCxnSpPr>
          <p:cNvPr id="4" name="Straight Connector 3">
            <a:extLst>
              <a:ext uri="{FF2B5EF4-FFF2-40B4-BE49-F238E27FC236}">
                <a16:creationId xmlns:a16="http://schemas.microsoft.com/office/drawing/2014/main" id="{09D864CF-4BAD-4341-6FEF-4EDCB7FEDE52}"/>
              </a:ext>
            </a:extLst>
          </p:cNvPr>
          <p:cNvCxnSpPr>
            <a:cxnSpLocks/>
          </p:cNvCxnSpPr>
          <p:nvPr/>
        </p:nvCxnSpPr>
        <p:spPr bwMode="auto">
          <a:xfrm>
            <a:off x="3896827" y="2185911"/>
            <a:ext cx="0" cy="1586639"/>
          </a:xfrm>
          <a:prstGeom prst="line">
            <a:avLst/>
          </a:prstGeom>
          <a:solidFill>
            <a:schemeClr val="accent2"/>
          </a:solidFill>
          <a:ln w="12700" cap="flat" cmpd="sng" algn="ctr">
            <a:solidFill>
              <a:schemeClr val="bg1">
                <a:lumMod val="50000"/>
              </a:schemeClr>
            </a:solidFill>
            <a:prstDash val="dash"/>
            <a:round/>
            <a:headEnd type="none" w="med" len="med"/>
            <a:tailEnd type="none" w="med" len="med"/>
          </a:ln>
          <a:effectLst/>
        </p:spPr>
      </p:cxnSp>
      <p:cxnSp>
        <p:nvCxnSpPr>
          <p:cNvPr id="18" name="Straight Connector 17">
            <a:extLst>
              <a:ext uri="{FF2B5EF4-FFF2-40B4-BE49-F238E27FC236}">
                <a16:creationId xmlns:a16="http://schemas.microsoft.com/office/drawing/2014/main" id="{87503E35-DDDA-0F7C-47BB-AAEDEFA4C397}"/>
              </a:ext>
            </a:extLst>
          </p:cNvPr>
          <p:cNvCxnSpPr>
            <a:cxnSpLocks/>
          </p:cNvCxnSpPr>
          <p:nvPr/>
        </p:nvCxnSpPr>
        <p:spPr bwMode="auto">
          <a:xfrm>
            <a:off x="3822687" y="4770746"/>
            <a:ext cx="0" cy="1586639"/>
          </a:xfrm>
          <a:prstGeom prst="line">
            <a:avLst/>
          </a:prstGeom>
          <a:solidFill>
            <a:schemeClr val="accent2"/>
          </a:solidFill>
          <a:ln w="12700" cap="flat" cmpd="sng" algn="ctr">
            <a:solidFill>
              <a:schemeClr val="bg1">
                <a:lumMod val="50000"/>
              </a:schemeClr>
            </a:solidFill>
            <a:prstDash val="dash"/>
            <a:round/>
            <a:headEnd type="none" w="med" len="med"/>
            <a:tailEnd type="none" w="med" len="med"/>
          </a:ln>
          <a:effectLst/>
        </p:spPr>
      </p:cxnSp>
      <p:cxnSp>
        <p:nvCxnSpPr>
          <p:cNvPr id="21" name="Straight Connector 20">
            <a:extLst>
              <a:ext uri="{FF2B5EF4-FFF2-40B4-BE49-F238E27FC236}">
                <a16:creationId xmlns:a16="http://schemas.microsoft.com/office/drawing/2014/main" id="{9964C52F-6B4B-02CB-5A70-362C20CA09E4}"/>
              </a:ext>
            </a:extLst>
          </p:cNvPr>
          <p:cNvCxnSpPr>
            <a:cxnSpLocks/>
          </p:cNvCxnSpPr>
          <p:nvPr/>
        </p:nvCxnSpPr>
        <p:spPr bwMode="auto">
          <a:xfrm>
            <a:off x="8668512" y="2247694"/>
            <a:ext cx="0" cy="1586639"/>
          </a:xfrm>
          <a:prstGeom prst="line">
            <a:avLst/>
          </a:prstGeom>
          <a:solidFill>
            <a:schemeClr val="accent2"/>
          </a:solidFill>
          <a:ln w="12700" cap="flat" cmpd="sng" algn="ctr">
            <a:solidFill>
              <a:schemeClr val="bg1">
                <a:lumMod val="50000"/>
              </a:schemeClr>
            </a:solidFill>
            <a:prstDash val="dash"/>
            <a:round/>
            <a:headEnd type="none" w="med" len="med"/>
            <a:tailEnd type="none" w="med" len="med"/>
          </a:ln>
          <a:effectLst/>
        </p:spPr>
      </p:cxnSp>
      <p:cxnSp>
        <p:nvCxnSpPr>
          <p:cNvPr id="23" name="Straight Connector 22">
            <a:extLst>
              <a:ext uri="{FF2B5EF4-FFF2-40B4-BE49-F238E27FC236}">
                <a16:creationId xmlns:a16="http://schemas.microsoft.com/office/drawing/2014/main" id="{EDF2CAB9-75A9-E6A7-44E6-C2DD02815B54}"/>
              </a:ext>
            </a:extLst>
          </p:cNvPr>
          <p:cNvCxnSpPr>
            <a:cxnSpLocks/>
          </p:cNvCxnSpPr>
          <p:nvPr/>
        </p:nvCxnSpPr>
        <p:spPr bwMode="auto">
          <a:xfrm>
            <a:off x="8700714" y="4763286"/>
            <a:ext cx="0" cy="1586639"/>
          </a:xfrm>
          <a:prstGeom prst="line">
            <a:avLst/>
          </a:prstGeom>
          <a:solidFill>
            <a:schemeClr val="accent2"/>
          </a:solidFill>
          <a:ln w="12700" cap="flat" cmpd="sng" algn="ctr">
            <a:solidFill>
              <a:schemeClr val="bg1">
                <a:lumMod val="50000"/>
              </a:schemeClr>
            </a:solidFill>
            <a:prstDash val="dash"/>
            <a:round/>
            <a:headEnd type="none" w="med" len="med"/>
            <a:tailEnd type="none" w="med" len="med"/>
          </a:ln>
          <a:effectLst/>
        </p:spPr>
      </p:cxnSp>
      <p:sp>
        <p:nvSpPr>
          <p:cNvPr id="30" name="Rectangle 29">
            <a:extLst>
              <a:ext uri="{FF2B5EF4-FFF2-40B4-BE49-F238E27FC236}">
                <a16:creationId xmlns:a16="http://schemas.microsoft.com/office/drawing/2014/main" id="{2945AD03-D143-A70B-F3B2-0F4E7D008FC7}"/>
              </a:ext>
            </a:extLst>
          </p:cNvPr>
          <p:cNvSpPr/>
          <p:nvPr/>
        </p:nvSpPr>
        <p:spPr bwMode="auto">
          <a:xfrm>
            <a:off x="5179936" y="4435481"/>
            <a:ext cx="968400" cy="389455"/>
          </a:xfrm>
          <a:prstGeom prst="rect">
            <a:avLst/>
          </a:prstGeom>
          <a:solidFill>
            <a:srgbClr val="ED972F"/>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algn="ctr" defTabSz="914400" eaLnBrk="0" fontAlgn="base" hangingPunct="0">
              <a:spcBef>
                <a:spcPct val="0"/>
              </a:spcBef>
              <a:spcAft>
                <a:spcPct val="0"/>
              </a:spcAft>
            </a:pPr>
            <a:r>
              <a:rPr lang="en-US" altLang="zh-TW" sz="1000" b="1">
                <a:solidFill>
                  <a:schemeClr val="bg1"/>
                </a:solidFill>
                <a:latin typeface="微軟正黑體" panose="020B0604030504040204" pitchFamily="34" charset="-120"/>
                <a:ea typeface="微軟正黑體" panose="020B0604030504040204" pitchFamily="34" charset="-120"/>
              </a:rPr>
              <a:t>Q225</a:t>
            </a:r>
            <a:r>
              <a:rPr kumimoji="0" lang="en-US" sz="1000" b="1" i="0" u="none" strike="noStrike" cap="none" normalizeH="0" baseline="0">
                <a:ln>
                  <a:noFill/>
                </a:ln>
                <a:solidFill>
                  <a:schemeClr val="bg1"/>
                </a:solidFill>
                <a:effectLst/>
                <a:latin typeface="微軟正黑體" panose="020B0604030504040204" pitchFamily="34" charset="-120"/>
                <a:ea typeface="微軟正黑體" panose="020B0604030504040204" pitchFamily="34" charset="-120"/>
              </a:rPr>
              <a:t> </a:t>
            </a:r>
            <a:r>
              <a:rPr kumimoji="0" lang="en-US" altLang="zh-TW" sz="1000" b="1" i="0" u="none" strike="noStrike" cap="none" normalizeH="0" baseline="0">
                <a:ln>
                  <a:noFill/>
                </a:ln>
                <a:solidFill>
                  <a:schemeClr val="bg1"/>
                </a:solidFill>
                <a:effectLst/>
                <a:latin typeface="微軟正黑體" panose="020B0604030504040204" pitchFamily="34" charset="-120"/>
                <a:ea typeface="微軟正黑體" panose="020B0604030504040204" pitchFamily="34" charset="-120"/>
              </a:rPr>
              <a:t>EPS</a:t>
            </a:r>
            <a:endParaRPr kumimoji="0" lang="en-US" sz="1000" b="1" i="0" u="none" strike="noStrike" cap="none" normalizeH="0" baseline="0">
              <a:ln>
                <a:noFill/>
              </a:ln>
              <a:solidFill>
                <a:schemeClr val="bg1"/>
              </a:solidFill>
              <a:effectLst/>
              <a:latin typeface="微軟正黑體" panose="020B0604030504040204" pitchFamily="34" charset="-120"/>
              <a:ea typeface="微軟正黑體" panose="020B0604030504040204" pitchFamily="34" charset="-120"/>
            </a:endParaRPr>
          </a:p>
          <a:p>
            <a:pPr marL="0" marR="0" indent="0" algn="ctr" defTabSz="914400" rtl="0" eaLnBrk="0" fontAlgn="base" latinLnBrk="0" hangingPunct="0">
              <a:lnSpc>
                <a:spcPct val="100000"/>
              </a:lnSpc>
              <a:spcBef>
                <a:spcPct val="0"/>
              </a:spcBef>
              <a:spcAft>
                <a:spcPct val="0"/>
              </a:spcAft>
              <a:buClrTx/>
              <a:buSzTx/>
              <a:buFontTx/>
              <a:buNone/>
              <a:tabLst/>
            </a:pPr>
            <a:r>
              <a:rPr lang="en-US" sz="1000" b="1">
                <a:solidFill>
                  <a:schemeClr val="bg1"/>
                </a:solidFill>
                <a:latin typeface="微軟正黑體" panose="020B0604030504040204" pitchFamily="34" charset="-120"/>
                <a:ea typeface="微軟正黑體" panose="020B0604030504040204" pitchFamily="34" charset="-120"/>
              </a:rPr>
              <a:t>QoQ +12.9</a:t>
            </a:r>
            <a:r>
              <a:rPr lang="en-US" altLang="zh-TW" sz="1000" b="1">
                <a:solidFill>
                  <a:schemeClr val="bg1"/>
                </a:solidFill>
                <a:latin typeface="微軟正黑體" panose="020B0604030504040204" pitchFamily="34" charset="-120"/>
                <a:ea typeface="微軟正黑體" panose="020B0604030504040204" pitchFamily="34" charset="-120"/>
              </a:rPr>
              <a:t>%</a:t>
            </a:r>
            <a:endParaRPr kumimoji="0" lang="en-US" sz="1000" b="1" i="0" u="none" strike="noStrike" cap="none" normalizeH="0" baseline="0">
              <a:ln>
                <a:noFill/>
              </a:ln>
              <a:solidFill>
                <a:schemeClr val="bg1"/>
              </a:solidFill>
              <a:effectLst/>
              <a:latin typeface="微軟正黑體" panose="020B0604030504040204" pitchFamily="34" charset="-120"/>
              <a:ea typeface="微軟正黑體" panose="020B0604030504040204" pitchFamily="34" charset="-120"/>
            </a:endParaRPr>
          </a:p>
        </p:txBody>
      </p:sp>
      <p:sp>
        <p:nvSpPr>
          <p:cNvPr id="3" name="投影片編號版面配置區 6">
            <a:extLst>
              <a:ext uri="{FF2B5EF4-FFF2-40B4-BE49-F238E27FC236}">
                <a16:creationId xmlns:a16="http://schemas.microsoft.com/office/drawing/2014/main" id="{2E9CFCE9-5279-4079-CD3F-A97FDBB60105}"/>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pPr/>
              <a:t>21</a:t>
            </a:fld>
            <a:endParaRPr kumimoji="1" lang="zh-TW" altLang="en-US" sz="120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7" name="Text Placeholder 2">
            <a:extLst>
              <a:ext uri="{FF2B5EF4-FFF2-40B4-BE49-F238E27FC236}">
                <a16:creationId xmlns:a16="http://schemas.microsoft.com/office/drawing/2014/main" id="{A27FC3CC-8C6B-5BF2-7EA3-9B4EEC433262}"/>
              </a:ext>
            </a:extLst>
          </p:cNvPr>
          <p:cNvSpPr txBox="1">
            <a:spLocks/>
          </p:cNvSpPr>
          <p:nvPr/>
        </p:nvSpPr>
        <p:spPr>
          <a:xfrm>
            <a:off x="266400" y="6525344"/>
            <a:ext cx="8568000" cy="231856"/>
          </a:xfrm>
          <a:prstGeom prst="rect">
            <a:avLst/>
          </a:prstGeom>
        </p:spPr>
        <p:txBody>
          <a:bodyPr lIns="0" tIns="0" rIns="0" bIns="0" anchor="b" anchorCtr="0"/>
          <a:lstStyle>
            <a:lvl1pPr marL="228600" indent="-228600" algn="l" defTabSz="957263" rtl="0" eaLnBrk="1" fontAlgn="base" hangingPunct="1">
              <a:spcBef>
                <a:spcPts val="0"/>
              </a:spcBef>
              <a:spcAft>
                <a:spcPts val="0"/>
              </a:spcAft>
              <a:buClrTx/>
              <a:buFontTx/>
              <a:buNone/>
              <a:defRPr lang="en-GB" sz="700" i="1" baseline="0" dirty="0" smtClean="0">
                <a:solidFill>
                  <a:schemeClr val="accent1"/>
                </a:solidFill>
                <a:latin typeface="+mn-lt"/>
                <a:ea typeface="MS PGothic" pitchFamily="34" charset="-128"/>
                <a:cs typeface="Arial Unicode MS" pitchFamily="34" charset="-128"/>
              </a:defRPr>
            </a:lvl1pPr>
            <a:lvl2pPr marL="244475" indent="-242888" algn="l" defTabSz="957263" rtl="0" eaLnBrk="1" fontAlgn="base" hangingPunct="1">
              <a:spcBef>
                <a:spcPct val="15000"/>
              </a:spcBef>
              <a:spcAft>
                <a:spcPct val="15000"/>
              </a:spcAft>
              <a:buClr>
                <a:schemeClr val="accent1"/>
              </a:buClr>
              <a:buSzPct val="70000"/>
              <a:buFont typeface="Wingdings" pitchFamily="2" charset="2"/>
              <a:buChar char="n"/>
              <a:defRPr sz="1200">
                <a:solidFill>
                  <a:schemeClr val="tx1"/>
                </a:solidFill>
                <a:latin typeface="+mn-lt"/>
                <a:ea typeface="Arial Unicode MS" pitchFamily="34" charset="-128"/>
                <a:cs typeface="Arial Unicode MS" pitchFamily="34" charset="-128"/>
              </a:defRPr>
            </a:lvl2pPr>
            <a:lvl3pPr marL="406400" indent="-160338"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ea typeface="Arial Unicode MS" pitchFamily="34" charset="-128"/>
                <a:cs typeface="Arial Unicode MS" pitchFamily="34" charset="-128"/>
              </a:defRPr>
            </a:lvl3pPr>
            <a:lvl4pPr marL="547688" indent="-139700"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ea typeface="Arial Unicode MS" pitchFamily="34" charset="-128"/>
                <a:cs typeface="Arial Unicode MS" pitchFamily="34" charset="-128"/>
              </a:defRPr>
            </a:lvl4pPr>
            <a:lvl5pPr marL="731838" indent="-182563"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ea typeface="Arial Unicode MS" pitchFamily="34" charset="-128"/>
                <a:cs typeface="Arial Unicode MS" pitchFamily="34" charset="-128"/>
              </a:defRPr>
            </a:lvl5pPr>
            <a:lvl6pPr marL="1189038" indent="-182563"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defRPr>
            </a:lvl6pPr>
            <a:lvl7pPr marL="1646238" indent="-182563"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defRPr>
            </a:lvl7pPr>
            <a:lvl8pPr marL="2103438" indent="-182563"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defRPr>
            </a:lvl8pPr>
            <a:lvl9pPr marL="2560638" indent="-182563"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defRPr>
            </a:lvl9pPr>
          </a:lstStyle>
          <a:p>
            <a:r>
              <a:rPr lang="zh-TW" altLang="en-US">
                <a:solidFill>
                  <a:srgbClr val="2B505B"/>
                </a:solidFill>
                <a:latin typeface="微軟正黑體" panose="020B0604030504040204" pitchFamily="34" charset="-120"/>
                <a:ea typeface="微軟正黑體" panose="020B0604030504040204" pitchFamily="34" charset="-120"/>
              </a:rPr>
              <a:t>備註：</a:t>
            </a:r>
            <a:r>
              <a:rPr lang="en-US">
                <a:solidFill>
                  <a:srgbClr val="2B505B"/>
                </a:solidFill>
                <a:latin typeface="微軟正黑體" panose="020B0604030504040204" pitchFamily="34" charset="-120"/>
                <a:ea typeface="微軟正黑體" panose="020B0604030504040204" pitchFamily="34" charset="-120"/>
              </a:rPr>
              <a:t> </a:t>
            </a:r>
            <a:r>
              <a:rPr lang="en-US" altLang="zh-TW">
                <a:solidFill>
                  <a:srgbClr val="2B505B"/>
                </a:solidFill>
                <a:latin typeface="微軟正黑體" panose="020B0604030504040204" pitchFamily="34" charset="-120"/>
                <a:ea typeface="微軟正黑體" panose="020B0604030504040204" pitchFamily="34" charset="-120"/>
              </a:rPr>
              <a:t>1. </a:t>
            </a:r>
            <a:r>
              <a:rPr lang="zh-TW" altLang="en-US">
                <a:solidFill>
                  <a:srgbClr val="2B505B"/>
                </a:solidFill>
                <a:latin typeface="微軟正黑體" panose="020B0604030504040204" pitchFamily="34" charset="-120"/>
                <a:ea typeface="微軟正黑體" panose="020B0604030504040204" pitchFamily="34" charset="-120"/>
              </a:rPr>
              <a:t>若不計入子公司環球晶圓持有的</a:t>
            </a:r>
            <a:r>
              <a:rPr lang="en-US" altLang="zh-TW">
                <a:solidFill>
                  <a:srgbClr val="2B505B"/>
                </a:solidFill>
                <a:latin typeface="微軟正黑體" panose="020B0604030504040204" pitchFamily="34" charset="-120"/>
                <a:ea typeface="微軟正黑體" panose="020B0604030504040204" pitchFamily="34" charset="-120"/>
              </a:rPr>
              <a:t>Siltronic AG</a:t>
            </a:r>
            <a:r>
              <a:rPr lang="zh-TW" altLang="en-US">
                <a:solidFill>
                  <a:srgbClr val="2B505B"/>
                </a:solidFill>
                <a:latin typeface="微軟正黑體" panose="020B0604030504040204" pitchFamily="34" charset="-120"/>
                <a:ea typeface="微軟正黑體" panose="020B0604030504040204" pitchFamily="34" charset="-120"/>
              </a:rPr>
              <a:t>股票的評價變動及以該持股發行之海外附認股權公司債，</a:t>
            </a:r>
            <a:r>
              <a:rPr lang="en-US" altLang="zh-TW">
                <a:solidFill>
                  <a:srgbClr val="2B505B"/>
                </a:solidFill>
                <a:latin typeface="微軟正黑體" panose="020B0604030504040204" pitchFamily="34" charset="-120"/>
                <a:ea typeface="微軟正黑體" panose="020B0604030504040204" pitchFamily="34" charset="-120"/>
              </a:rPr>
              <a:t> EPS</a:t>
            </a:r>
            <a:r>
              <a:rPr lang="zh-TW" altLang="en-US">
                <a:solidFill>
                  <a:srgbClr val="2B505B"/>
                </a:solidFill>
                <a:latin typeface="微軟正黑體" panose="020B0604030504040204" pitchFamily="34" charset="-120"/>
                <a:ea typeface="微軟正黑體" panose="020B0604030504040204" pitchFamily="34" charset="-120"/>
              </a:rPr>
              <a:t>呈現增長</a:t>
            </a:r>
            <a:r>
              <a:rPr lang="en-US" altLang="zh-TW">
                <a:solidFill>
                  <a:srgbClr val="2B505B"/>
                </a:solidFill>
                <a:latin typeface="微軟正黑體" panose="020B0604030504040204" pitchFamily="34" charset="-120"/>
                <a:ea typeface="微軟正黑體" panose="020B0604030504040204" pitchFamily="34" charset="-120"/>
              </a:rPr>
              <a:t>	</a:t>
            </a:r>
            <a:endParaRPr lang="en-US">
              <a:solidFill>
                <a:srgbClr val="2B505B"/>
              </a:solidFill>
              <a:latin typeface="微軟正黑體" panose="020B0604030504040204" pitchFamily="34" charset="-120"/>
              <a:ea typeface="微軟正黑體" panose="020B0604030504040204" pitchFamily="34" charset="-120"/>
            </a:endParaRPr>
          </a:p>
        </p:txBody>
      </p:sp>
      <p:sp>
        <p:nvSpPr>
          <p:cNvPr id="12" name="標題 1">
            <a:extLst>
              <a:ext uri="{FF2B5EF4-FFF2-40B4-BE49-F238E27FC236}">
                <a16:creationId xmlns:a16="http://schemas.microsoft.com/office/drawing/2014/main" id="{B903A30D-DF12-3597-4A6B-F3B2FFA627D7}"/>
              </a:ext>
            </a:extLst>
          </p:cNvPr>
          <p:cNvSpPr>
            <a:spLocks noGrp="1"/>
          </p:cNvSpPr>
          <p:nvPr>
            <p:ph type="title"/>
          </p:nvPr>
        </p:nvSpPr>
        <p:spPr>
          <a:xfrm>
            <a:off x="311766" y="409087"/>
            <a:ext cx="8641425" cy="777873"/>
          </a:xfrm>
        </p:spPr>
        <p:txBody>
          <a:bodyPr vert="horz" lIns="91440" tIns="45720" rIns="91440" bIns="45720" rtlCol="0" anchor="ctr">
            <a:normAutofit/>
          </a:bodyPr>
          <a:lstStyle/>
          <a:p>
            <a:pPr defTabSz="914400">
              <a:lnSpc>
                <a:spcPct val="90000"/>
              </a:lnSpc>
            </a:pPr>
            <a:r>
              <a:rPr lang="zh-TW" altLang="en-US" sz="2400">
                <a:solidFill>
                  <a:srgbClr val="2B505B"/>
                </a:solidFill>
                <a:latin typeface="微軟正黑體" panose="020B0604030504040204" pitchFamily="34" charset="-120"/>
                <a:ea typeface="微軟正黑體" panose="020B0604030504040204" pitchFamily="34" charset="-120"/>
              </a:rPr>
              <a:t>重要集團公司之近期表現</a:t>
            </a:r>
            <a:r>
              <a:rPr lang="en-US" altLang="zh-TW" sz="2400">
                <a:solidFill>
                  <a:srgbClr val="2B505B"/>
                </a:solidFill>
                <a:latin typeface="微軟正黑體" panose="020B0604030504040204" pitchFamily="34" charset="-120"/>
                <a:ea typeface="微軟正黑體" panose="020B0604030504040204" pitchFamily="34" charset="-120"/>
              </a:rPr>
              <a:t>– (3) </a:t>
            </a:r>
            <a:endParaRPr lang="zh-TW" altLang="en-US" sz="2400">
              <a:solidFill>
                <a:srgbClr val="2B505B"/>
              </a:solidFill>
              <a:latin typeface="微軟正黑體" panose="020B0604030504040204" pitchFamily="34" charset="-120"/>
              <a:ea typeface="微軟正黑體" panose="020B0604030504040204" pitchFamily="34" charset="-120"/>
            </a:endParaRPr>
          </a:p>
        </p:txBody>
      </p:sp>
      <p:sp>
        <p:nvSpPr>
          <p:cNvPr id="11" name="Rectangle 30">
            <a:extLst>
              <a:ext uri="{FF2B5EF4-FFF2-40B4-BE49-F238E27FC236}">
                <a16:creationId xmlns:a16="http://schemas.microsoft.com/office/drawing/2014/main" id="{9D0B7CA5-716E-AECE-0FEF-90F8F0CF28CC}"/>
              </a:ext>
            </a:extLst>
          </p:cNvPr>
          <p:cNvSpPr/>
          <p:nvPr/>
        </p:nvSpPr>
        <p:spPr bwMode="auto">
          <a:xfrm>
            <a:off x="244984" y="1886638"/>
            <a:ext cx="968400" cy="389455"/>
          </a:xfrm>
          <a:prstGeom prst="rect">
            <a:avLst/>
          </a:prstGeom>
          <a:solidFill>
            <a:srgbClr val="ED972F"/>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algn="ctr" defTabSz="914400" eaLnBrk="0" fontAlgn="base" hangingPunct="0">
              <a:spcBef>
                <a:spcPct val="0"/>
              </a:spcBef>
              <a:spcAft>
                <a:spcPct val="0"/>
              </a:spcAft>
            </a:pPr>
            <a:r>
              <a:rPr lang="en-US" altLang="zh-TW" sz="1000" b="1">
                <a:solidFill>
                  <a:schemeClr val="bg1"/>
                </a:solidFill>
                <a:latin typeface="微軟正黑體" panose="020B0604030504040204" pitchFamily="34" charset="-120"/>
                <a:ea typeface="微軟正黑體" panose="020B0604030504040204" pitchFamily="34" charset="-120"/>
              </a:rPr>
              <a:t>Q225</a:t>
            </a:r>
            <a:r>
              <a:rPr kumimoji="0" lang="en-US" sz="1000" b="1" i="0" u="none" strike="noStrike" cap="none" normalizeH="0" baseline="0">
                <a:ln>
                  <a:noFill/>
                </a:ln>
                <a:solidFill>
                  <a:schemeClr val="bg1"/>
                </a:solidFill>
                <a:effectLst/>
                <a:latin typeface="微軟正黑體" panose="020B0604030504040204" pitchFamily="34" charset="-120"/>
                <a:ea typeface="微軟正黑體" panose="020B0604030504040204" pitchFamily="34" charset="-120"/>
              </a:rPr>
              <a:t> </a:t>
            </a:r>
            <a:r>
              <a:rPr lang="en-US" altLang="zh-TW" sz="1000" b="1">
                <a:solidFill>
                  <a:schemeClr val="bg1"/>
                </a:solidFill>
                <a:latin typeface="微軟正黑體" panose="020B0604030504040204" pitchFamily="34" charset="-120"/>
                <a:ea typeface="微軟正黑體" panose="020B0604030504040204" pitchFamily="34" charset="-120"/>
              </a:rPr>
              <a:t>EPS</a:t>
            </a:r>
            <a:endParaRPr kumimoji="0" lang="en-US" sz="1000" b="1" i="0" u="none" strike="noStrike" cap="none" normalizeH="0" baseline="0">
              <a:ln>
                <a:noFill/>
              </a:ln>
              <a:solidFill>
                <a:schemeClr val="bg1"/>
              </a:solidFill>
              <a:effectLst/>
              <a:latin typeface="微軟正黑體" panose="020B0604030504040204" pitchFamily="34" charset="-120"/>
              <a:ea typeface="微軟正黑體" panose="020B0604030504040204" pitchFamily="34" charset="-120"/>
            </a:endParaRPr>
          </a:p>
          <a:p>
            <a:pPr marL="0" marR="0" indent="0" algn="ctr" defTabSz="914400" rtl="0" eaLnBrk="0" fontAlgn="base" latinLnBrk="0" hangingPunct="0">
              <a:lnSpc>
                <a:spcPct val="100000"/>
              </a:lnSpc>
              <a:spcBef>
                <a:spcPct val="0"/>
              </a:spcBef>
              <a:spcAft>
                <a:spcPct val="0"/>
              </a:spcAft>
              <a:buClrTx/>
              <a:buSzTx/>
              <a:buFontTx/>
              <a:buNone/>
              <a:tabLst/>
            </a:pPr>
            <a:r>
              <a:rPr lang="en-US" sz="1000" b="1">
                <a:solidFill>
                  <a:schemeClr val="bg1"/>
                </a:solidFill>
                <a:latin typeface="微軟正黑體" panose="020B0604030504040204" pitchFamily="34" charset="-120"/>
                <a:ea typeface="微軟正黑體" panose="020B0604030504040204" pitchFamily="34" charset="-120"/>
              </a:rPr>
              <a:t>QoQ +15.4%</a:t>
            </a:r>
            <a:endParaRPr kumimoji="0" lang="en-US" sz="1000" b="1" i="0" u="none" strike="noStrike" cap="none" normalizeH="0" baseline="0">
              <a:ln>
                <a:noFill/>
              </a:ln>
              <a:solidFill>
                <a:schemeClr val="bg1"/>
              </a:solidFill>
              <a:effectLst/>
              <a:latin typeface="微軟正黑體" panose="020B0604030504040204" pitchFamily="34" charset="-120"/>
              <a:ea typeface="微軟正黑體" panose="020B0604030504040204" pitchFamily="34" charset="-120"/>
            </a:endParaRPr>
          </a:p>
        </p:txBody>
      </p:sp>
      <p:graphicFrame>
        <p:nvGraphicFramePr>
          <p:cNvPr id="25" name="Content Placeholder 15">
            <a:extLst>
              <a:ext uri="{FF2B5EF4-FFF2-40B4-BE49-F238E27FC236}">
                <a16:creationId xmlns:a16="http://schemas.microsoft.com/office/drawing/2014/main" id="{34A86AC6-F70B-24DA-DC62-0E93B39AC6EF}"/>
              </a:ext>
            </a:extLst>
          </p:cNvPr>
          <p:cNvGraphicFramePr>
            <a:graphicFrameLocks/>
          </p:cNvGraphicFramePr>
          <p:nvPr>
            <p:extLst>
              <p:ext uri="{D42A27DB-BD31-4B8C-83A1-F6EECF244321}">
                <p14:modId xmlns:p14="http://schemas.microsoft.com/office/powerpoint/2010/main" val="3535180285"/>
              </p:ext>
            </p:extLst>
          </p:nvPr>
        </p:nvGraphicFramePr>
        <p:xfrm>
          <a:off x="5141174" y="1831396"/>
          <a:ext cx="4434840" cy="20801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7" name="Content Placeholder 15">
            <a:extLst>
              <a:ext uri="{FF2B5EF4-FFF2-40B4-BE49-F238E27FC236}">
                <a16:creationId xmlns:a16="http://schemas.microsoft.com/office/drawing/2014/main" id="{BA5F5804-3077-26F9-FA8E-4B2720CB9347}"/>
              </a:ext>
            </a:extLst>
          </p:cNvPr>
          <p:cNvGraphicFramePr>
            <a:graphicFrameLocks/>
          </p:cNvGraphicFramePr>
          <p:nvPr>
            <p:extLst>
              <p:ext uri="{D42A27DB-BD31-4B8C-83A1-F6EECF244321}">
                <p14:modId xmlns:p14="http://schemas.microsoft.com/office/powerpoint/2010/main" val="1602432900"/>
              </p:ext>
            </p:extLst>
          </p:nvPr>
        </p:nvGraphicFramePr>
        <p:xfrm>
          <a:off x="294920" y="4464040"/>
          <a:ext cx="4434840" cy="2080123"/>
        </p:xfrm>
        <a:graphic>
          <a:graphicData uri="http://schemas.openxmlformats.org/drawingml/2006/chart">
            <c:chart xmlns:c="http://schemas.openxmlformats.org/drawingml/2006/chart" xmlns:r="http://schemas.openxmlformats.org/officeDocument/2006/relationships" r:id="rId6"/>
          </a:graphicData>
        </a:graphic>
      </p:graphicFrame>
      <p:sp>
        <p:nvSpPr>
          <p:cNvPr id="28" name="Rectangle 29">
            <a:extLst>
              <a:ext uri="{FF2B5EF4-FFF2-40B4-BE49-F238E27FC236}">
                <a16:creationId xmlns:a16="http://schemas.microsoft.com/office/drawing/2014/main" id="{091D7290-D95F-50D4-AD39-82571BDC739A}"/>
              </a:ext>
            </a:extLst>
          </p:cNvPr>
          <p:cNvSpPr/>
          <p:nvPr/>
        </p:nvSpPr>
        <p:spPr bwMode="auto">
          <a:xfrm>
            <a:off x="333682" y="4454301"/>
            <a:ext cx="968400" cy="389455"/>
          </a:xfrm>
          <a:prstGeom prst="rect">
            <a:avLst/>
          </a:prstGeom>
          <a:solidFill>
            <a:srgbClr val="ED972F"/>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algn="ctr" defTabSz="914400" eaLnBrk="0" fontAlgn="base" hangingPunct="0">
              <a:spcBef>
                <a:spcPct val="0"/>
              </a:spcBef>
              <a:spcAft>
                <a:spcPct val="0"/>
              </a:spcAft>
            </a:pPr>
            <a:r>
              <a:rPr lang="en-US" sz="1000" b="1">
                <a:solidFill>
                  <a:schemeClr val="bg1"/>
                </a:solidFill>
                <a:latin typeface="微軟正黑體" panose="020B0604030504040204" pitchFamily="34" charset="-120"/>
                <a:ea typeface="微軟正黑體" panose="020B0604030504040204" pitchFamily="34" charset="-120"/>
              </a:rPr>
              <a:t>Q225 EPS</a:t>
            </a:r>
          </a:p>
          <a:p>
            <a:pPr algn="ctr" defTabSz="914400" eaLnBrk="0" fontAlgn="base" hangingPunct="0">
              <a:spcBef>
                <a:spcPct val="0"/>
              </a:spcBef>
              <a:spcAft>
                <a:spcPct val="0"/>
              </a:spcAft>
            </a:pPr>
            <a:r>
              <a:rPr lang="en-US" sz="1000" b="1">
                <a:solidFill>
                  <a:schemeClr val="bg1"/>
                </a:solidFill>
                <a:latin typeface="微軟正黑體" panose="020B0604030504040204" pitchFamily="34" charset="-120"/>
                <a:ea typeface="微軟正黑體" panose="020B0604030504040204" pitchFamily="34" charset="-120"/>
              </a:rPr>
              <a:t>QoQ +19.0%</a:t>
            </a:r>
          </a:p>
        </p:txBody>
      </p:sp>
      <p:sp>
        <p:nvSpPr>
          <p:cNvPr id="32" name="Rectangle 29">
            <a:extLst>
              <a:ext uri="{FF2B5EF4-FFF2-40B4-BE49-F238E27FC236}">
                <a16:creationId xmlns:a16="http://schemas.microsoft.com/office/drawing/2014/main" id="{5FE8491F-C7C2-4FAF-782F-99847D175848}"/>
              </a:ext>
            </a:extLst>
          </p:cNvPr>
          <p:cNvSpPr/>
          <p:nvPr/>
        </p:nvSpPr>
        <p:spPr bwMode="auto">
          <a:xfrm>
            <a:off x="5141174" y="1914637"/>
            <a:ext cx="968400" cy="389455"/>
          </a:xfrm>
          <a:prstGeom prst="rect">
            <a:avLst/>
          </a:prstGeom>
          <a:solidFill>
            <a:srgbClr val="ED972F"/>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algn="ctr" defTabSz="914400" eaLnBrk="0" fontAlgn="base" hangingPunct="0">
              <a:spcBef>
                <a:spcPct val="0"/>
              </a:spcBef>
              <a:spcAft>
                <a:spcPct val="0"/>
              </a:spcAft>
            </a:pPr>
            <a:r>
              <a:rPr lang="en-US" sz="1000" b="1">
                <a:solidFill>
                  <a:schemeClr val="bg1"/>
                </a:solidFill>
                <a:latin typeface="微軟正黑體" panose="020B0604030504040204" pitchFamily="34" charset="-120"/>
                <a:ea typeface="微軟正黑體" panose="020B0604030504040204" pitchFamily="34" charset="-120"/>
              </a:rPr>
              <a:t>Q225 EPS</a:t>
            </a:r>
            <a:endParaRPr lang="zh-TW" altLang="en-US" sz="1000" b="1">
              <a:solidFill>
                <a:schemeClr val="bg1"/>
              </a:solidFill>
              <a:latin typeface="微軟正黑體" panose="020B0604030504040204" pitchFamily="34" charset="-120"/>
              <a:ea typeface="微軟正黑體" panose="020B0604030504040204" pitchFamily="34" charset="-120"/>
            </a:endParaRPr>
          </a:p>
          <a:p>
            <a:pPr algn="ctr" defTabSz="914400" eaLnBrk="0" fontAlgn="base" hangingPunct="0">
              <a:spcBef>
                <a:spcPct val="0"/>
              </a:spcBef>
              <a:spcAft>
                <a:spcPct val="0"/>
              </a:spcAft>
            </a:pPr>
            <a:r>
              <a:rPr lang="en-US" sz="1000" b="1">
                <a:solidFill>
                  <a:schemeClr val="bg1"/>
                </a:solidFill>
                <a:latin typeface="微軟正黑體" panose="020B0604030504040204" pitchFamily="34" charset="-120"/>
                <a:ea typeface="微軟正黑體" panose="020B0604030504040204" pitchFamily="34" charset="-120"/>
              </a:rPr>
              <a:t>QoQ -86.3%</a:t>
            </a:r>
          </a:p>
        </p:txBody>
      </p:sp>
    </p:spTree>
    <p:extLst>
      <p:ext uri="{BB962C8B-B14F-4D97-AF65-F5344CB8AC3E}">
        <p14:creationId xmlns:p14="http://schemas.microsoft.com/office/powerpoint/2010/main" val="17121964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3C516-1846-5C7A-21C1-0425A876ED65}"/>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CDA1EFDB-1D2E-2050-7B1B-1ED339A7403F}"/>
              </a:ext>
            </a:extLst>
          </p:cNvPr>
          <p:cNvSpPr>
            <a:spLocks noGrp="1"/>
          </p:cNvSpPr>
          <p:nvPr>
            <p:ph type="title"/>
          </p:nvPr>
        </p:nvSpPr>
        <p:spPr/>
        <p:txBody>
          <a:bodyPr/>
          <a:lstStyle/>
          <a:p>
            <a:r>
              <a:rPr lang="en-US" err="1">
                <a:latin typeface="微軟正黑體"/>
                <a:ea typeface="微軟正黑體"/>
                <a:cs typeface="Arial"/>
              </a:rPr>
              <a:t>再生能源事業的啟動準備</a:t>
            </a:r>
            <a:endParaRPr lang="zh-TW" err="1">
              <a:cs typeface="Arial"/>
            </a:endParaRPr>
          </a:p>
        </p:txBody>
      </p:sp>
      <p:sp>
        <p:nvSpPr>
          <p:cNvPr id="3" name="內容版面配置區 2">
            <a:extLst>
              <a:ext uri="{FF2B5EF4-FFF2-40B4-BE49-F238E27FC236}">
                <a16:creationId xmlns:a16="http://schemas.microsoft.com/office/drawing/2014/main" id="{5322FF9E-9008-607B-E034-7CEB33BB5E8C}"/>
              </a:ext>
            </a:extLst>
          </p:cNvPr>
          <p:cNvSpPr>
            <a:spLocks noGrp="1"/>
          </p:cNvSpPr>
          <p:nvPr>
            <p:ph idx="1"/>
          </p:nvPr>
        </p:nvSpPr>
        <p:spPr>
          <a:xfrm>
            <a:off x="373311" y="1068608"/>
            <a:ext cx="8981446" cy="743981"/>
          </a:xfrm>
        </p:spPr>
        <p:txBody>
          <a:bodyPr>
            <a:noAutofit/>
          </a:bodyPr>
          <a:lstStyle/>
          <a:p>
            <a:pPr algn="just">
              <a:lnSpc>
                <a:spcPct val="150000"/>
              </a:lnSpc>
            </a:pPr>
            <a:r>
              <a:rPr lang="zh-TW" altLang="en-US">
                <a:latin typeface="微軟正黑體" panose="020B0604030504040204" pitchFamily="34" charset="-120"/>
                <a:ea typeface="微軟正黑體" panose="020B0604030504040204" pitchFamily="34" charset="-120"/>
              </a:rPr>
              <a:t>中美矽晶先前的組織架構重組</a:t>
            </a:r>
            <a:r>
              <a:rPr lang="zh-TW" altLang="en-US">
                <a:solidFill>
                  <a:srgbClr val="ED972F"/>
                </a:solidFill>
                <a:latin typeface="微軟正黑體" panose="020B0604030504040204" pitchFamily="34" charset="-120"/>
                <a:ea typeface="微軟正黑體" panose="020B0604030504040204" pitchFamily="34" charset="-120"/>
              </a:rPr>
              <a:t>旨在專注於發展再生能源製造和再生能源解決方案服務部門</a:t>
            </a:r>
            <a:r>
              <a:rPr lang="zh-TW" altLang="en-US">
                <a:latin typeface="微軟正黑體" panose="020B0604030504040204" pitchFamily="34" charset="-120"/>
                <a:ea typeface="微軟正黑體" panose="020B0604030504040204" pitchFamily="34" charset="-120"/>
              </a:rPr>
              <a:t>。現除原有的太陽能製造部門外，</a:t>
            </a:r>
            <a:r>
              <a:rPr lang="zh-TW" altLang="en-US">
                <a:solidFill>
                  <a:srgbClr val="ED972F"/>
                </a:solidFill>
                <a:latin typeface="微軟正黑體" panose="020B0604030504040204" pitchFamily="34" charset="-120"/>
                <a:ea typeface="微軟正黑體" panose="020B0604030504040204" pitchFamily="34" charset="-120"/>
              </a:rPr>
              <a:t>中美矽晶業務觸角正積極擴展至輕資產服務領域</a:t>
            </a:r>
            <a:r>
              <a:rPr lang="zh-TW" altLang="en-US">
                <a:latin typeface="微軟正黑體" panose="020B0604030504040204" pitchFamily="34" charset="-120"/>
                <a:ea typeface="微軟正黑體" panose="020B0604030504040204" pitchFamily="34" charset="-120"/>
              </a:rPr>
              <a:t>，如再生能源銷售、儲能管理和能源服務公司，為再生能源未來的成長做好準備。</a:t>
            </a:r>
            <a:endParaRPr lang="en-US" altLang="zh-TW">
              <a:latin typeface="微軟正黑體" panose="020B0604030504040204" pitchFamily="34" charset="-120"/>
              <a:ea typeface="微軟正黑體" panose="020B0604030504040204" pitchFamily="34" charset="-120"/>
            </a:endParaRPr>
          </a:p>
          <a:p>
            <a:pPr marL="0" indent="0" algn="just">
              <a:lnSpc>
                <a:spcPct val="150000"/>
              </a:lnSpc>
              <a:buNone/>
            </a:pPr>
            <a:endParaRPr lang="zh-TW" altLang="en-US" sz="200">
              <a:latin typeface="微軟正黑體" panose="020B0604030504040204" pitchFamily="34" charset="-120"/>
              <a:ea typeface="微軟正黑體" panose="020B0604030504040204" pitchFamily="34" charset="-120"/>
            </a:endParaRPr>
          </a:p>
        </p:txBody>
      </p:sp>
      <p:sp>
        <p:nvSpPr>
          <p:cNvPr id="5" name="投影片編號版面配置區 6">
            <a:extLst>
              <a:ext uri="{FF2B5EF4-FFF2-40B4-BE49-F238E27FC236}">
                <a16:creationId xmlns:a16="http://schemas.microsoft.com/office/drawing/2014/main" id="{014B5CC7-291A-052C-A65B-70661F6B46BF}"/>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pPr/>
              <a:t>22</a:t>
            </a:fld>
            <a:endParaRPr kumimoji="1" lang="zh-TW" altLang="en-US" sz="120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17" name="群組 16">
            <a:extLst>
              <a:ext uri="{FF2B5EF4-FFF2-40B4-BE49-F238E27FC236}">
                <a16:creationId xmlns:a16="http://schemas.microsoft.com/office/drawing/2014/main" id="{9AE2C6B6-B6BF-B964-9889-94CCC5E50C9B}"/>
              </a:ext>
            </a:extLst>
          </p:cNvPr>
          <p:cNvGrpSpPr/>
          <p:nvPr/>
        </p:nvGrpSpPr>
        <p:grpSpPr>
          <a:xfrm>
            <a:off x="286668" y="1818012"/>
            <a:ext cx="10002405" cy="4673305"/>
            <a:chOff x="83472" y="1935996"/>
            <a:chExt cx="10002405" cy="4673305"/>
          </a:xfrm>
        </p:grpSpPr>
        <p:grpSp>
          <p:nvGrpSpPr>
            <p:cNvPr id="81" name="群組 80">
              <a:extLst>
                <a:ext uri="{FF2B5EF4-FFF2-40B4-BE49-F238E27FC236}">
                  <a16:creationId xmlns:a16="http://schemas.microsoft.com/office/drawing/2014/main" id="{80FA3B10-346F-4C01-CE56-0C2DC29ADAD4}"/>
                </a:ext>
              </a:extLst>
            </p:cNvPr>
            <p:cNvGrpSpPr/>
            <p:nvPr/>
          </p:nvGrpSpPr>
          <p:grpSpPr>
            <a:xfrm>
              <a:off x="989501" y="3454205"/>
              <a:ext cx="5219868" cy="952907"/>
              <a:chOff x="989501" y="3844557"/>
              <a:chExt cx="5219868" cy="952907"/>
            </a:xfrm>
          </p:grpSpPr>
          <p:cxnSp>
            <p:nvCxnSpPr>
              <p:cNvPr id="43" name="直線單箭頭接點 42">
                <a:extLst>
                  <a:ext uri="{FF2B5EF4-FFF2-40B4-BE49-F238E27FC236}">
                    <a16:creationId xmlns:a16="http://schemas.microsoft.com/office/drawing/2014/main" id="{57495327-2107-2EA1-8F52-C051939D0E43}"/>
                  </a:ext>
                </a:extLst>
              </p:cNvPr>
              <p:cNvCxnSpPr>
                <a:cxnSpLocks/>
              </p:cNvCxnSpPr>
              <p:nvPr/>
            </p:nvCxnSpPr>
            <p:spPr>
              <a:xfrm>
                <a:off x="4467381" y="4571576"/>
                <a:ext cx="0" cy="224337"/>
              </a:xfrm>
              <a:prstGeom prst="straightConnector1">
                <a:avLst/>
              </a:prstGeom>
              <a:ln w="12700">
                <a:solidFill>
                  <a:srgbClr val="3A3A3A"/>
                </a:solidFill>
                <a:tailEnd type="triangle"/>
              </a:ln>
            </p:spPr>
            <p:style>
              <a:lnRef idx="2">
                <a:schemeClr val="accent1"/>
              </a:lnRef>
              <a:fillRef idx="0">
                <a:schemeClr val="accent1"/>
              </a:fillRef>
              <a:effectRef idx="1">
                <a:schemeClr val="accent1"/>
              </a:effectRef>
              <a:fontRef idx="minor">
                <a:schemeClr val="tx1"/>
              </a:fontRef>
            </p:style>
          </p:cxnSp>
          <p:cxnSp>
            <p:nvCxnSpPr>
              <p:cNvPr id="54" name="直線單箭頭接點 53">
                <a:extLst>
                  <a:ext uri="{FF2B5EF4-FFF2-40B4-BE49-F238E27FC236}">
                    <a16:creationId xmlns:a16="http://schemas.microsoft.com/office/drawing/2014/main" id="{F43C50B6-6D9A-2C00-8918-384755D00473}"/>
                  </a:ext>
                </a:extLst>
              </p:cNvPr>
              <p:cNvCxnSpPr>
                <a:cxnSpLocks/>
              </p:cNvCxnSpPr>
              <p:nvPr/>
            </p:nvCxnSpPr>
            <p:spPr>
              <a:xfrm>
                <a:off x="2618812" y="4573127"/>
                <a:ext cx="0" cy="224337"/>
              </a:xfrm>
              <a:prstGeom prst="straightConnector1">
                <a:avLst/>
              </a:prstGeom>
              <a:ln w="12700">
                <a:solidFill>
                  <a:srgbClr val="3A3A3A"/>
                </a:solidFill>
                <a:tailEnd type="triangle"/>
              </a:ln>
            </p:spPr>
            <p:style>
              <a:lnRef idx="2">
                <a:schemeClr val="accent1"/>
              </a:lnRef>
              <a:fillRef idx="0">
                <a:schemeClr val="accent1"/>
              </a:fillRef>
              <a:effectRef idx="1">
                <a:schemeClr val="accent1"/>
              </a:effectRef>
              <a:fontRef idx="minor">
                <a:schemeClr val="tx1"/>
              </a:fontRef>
            </p:style>
          </p:cxnSp>
          <p:grpSp>
            <p:nvGrpSpPr>
              <p:cNvPr id="11" name="群組 10">
                <a:extLst>
                  <a:ext uri="{FF2B5EF4-FFF2-40B4-BE49-F238E27FC236}">
                    <a16:creationId xmlns:a16="http://schemas.microsoft.com/office/drawing/2014/main" id="{E91CA47D-149E-E70E-8539-CD8FC039EF07}"/>
                  </a:ext>
                </a:extLst>
              </p:cNvPr>
              <p:cNvGrpSpPr/>
              <p:nvPr/>
            </p:nvGrpSpPr>
            <p:grpSpPr>
              <a:xfrm>
                <a:off x="989501" y="3844557"/>
                <a:ext cx="5219868" cy="949974"/>
                <a:chOff x="3757611" y="3572878"/>
                <a:chExt cx="5219868" cy="949974"/>
              </a:xfrm>
            </p:grpSpPr>
            <p:cxnSp>
              <p:nvCxnSpPr>
                <p:cNvPr id="7" name="直線單箭頭接點 6">
                  <a:extLst>
                    <a:ext uri="{FF2B5EF4-FFF2-40B4-BE49-F238E27FC236}">
                      <a16:creationId xmlns:a16="http://schemas.microsoft.com/office/drawing/2014/main" id="{6DA0A099-A61F-A859-91CF-DE6A8E094E0A}"/>
                    </a:ext>
                  </a:extLst>
                </p:cNvPr>
                <p:cNvCxnSpPr/>
                <p:nvPr/>
              </p:nvCxnSpPr>
              <p:spPr bwMode="auto">
                <a:xfrm>
                  <a:off x="3757611" y="4298515"/>
                  <a:ext cx="0" cy="224337"/>
                </a:xfrm>
                <a:prstGeom prst="straightConnector1">
                  <a:avLst/>
                </a:prstGeom>
                <a:solidFill>
                  <a:srgbClr val="FFFFFF"/>
                </a:solidFill>
                <a:ln w="9525" cap="flat" cmpd="sng" algn="ctr">
                  <a:solidFill>
                    <a:schemeClr val="bg2">
                      <a:lumMod val="2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 name="直線單箭頭接點 7">
                  <a:extLst>
                    <a:ext uri="{FF2B5EF4-FFF2-40B4-BE49-F238E27FC236}">
                      <a16:creationId xmlns:a16="http://schemas.microsoft.com/office/drawing/2014/main" id="{8CD72D12-6E1C-22E1-FCB2-B332C613BF8D}"/>
                    </a:ext>
                  </a:extLst>
                </p:cNvPr>
                <p:cNvCxnSpPr/>
                <p:nvPr/>
              </p:nvCxnSpPr>
              <p:spPr bwMode="auto">
                <a:xfrm>
                  <a:off x="8974929" y="4288355"/>
                  <a:ext cx="0" cy="224337"/>
                </a:xfrm>
                <a:prstGeom prst="straightConnector1">
                  <a:avLst/>
                </a:prstGeom>
                <a:solidFill>
                  <a:srgbClr val="FFFFFF"/>
                </a:solidFill>
                <a:ln w="9525" cap="flat" cmpd="sng" algn="ctr">
                  <a:solidFill>
                    <a:schemeClr val="bg2">
                      <a:lumMod val="2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 name="直線接點 8">
                  <a:extLst>
                    <a:ext uri="{FF2B5EF4-FFF2-40B4-BE49-F238E27FC236}">
                      <a16:creationId xmlns:a16="http://schemas.microsoft.com/office/drawing/2014/main" id="{AE32AD88-0996-96B5-803D-FCD44E19F330}"/>
                    </a:ext>
                  </a:extLst>
                </p:cNvPr>
                <p:cNvCxnSpPr>
                  <a:cxnSpLocks/>
                </p:cNvCxnSpPr>
                <p:nvPr/>
              </p:nvCxnSpPr>
              <p:spPr>
                <a:xfrm>
                  <a:off x="3757611" y="4298515"/>
                  <a:ext cx="5219868"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0" name="直線接點 9">
                  <a:extLst>
                    <a:ext uri="{FF2B5EF4-FFF2-40B4-BE49-F238E27FC236}">
                      <a16:creationId xmlns:a16="http://schemas.microsoft.com/office/drawing/2014/main" id="{5A877AA0-C2C9-20D1-D2E2-3234D4FD7BA8}"/>
                    </a:ext>
                  </a:extLst>
                </p:cNvPr>
                <p:cNvCxnSpPr>
                  <a:cxnSpLocks/>
                </p:cNvCxnSpPr>
                <p:nvPr/>
              </p:nvCxnSpPr>
              <p:spPr>
                <a:xfrm flipV="1">
                  <a:off x="6190667" y="3572878"/>
                  <a:ext cx="0" cy="726054"/>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grpSp>
        <p:sp>
          <p:nvSpPr>
            <p:cNvPr id="4" name="文字方塊 3">
              <a:extLst>
                <a:ext uri="{FF2B5EF4-FFF2-40B4-BE49-F238E27FC236}">
                  <a16:creationId xmlns:a16="http://schemas.microsoft.com/office/drawing/2014/main" id="{A1D3E880-8136-5025-FBDB-82B079BC01E6}"/>
                </a:ext>
              </a:extLst>
            </p:cNvPr>
            <p:cNvSpPr txBox="1"/>
            <p:nvPr/>
          </p:nvSpPr>
          <p:spPr>
            <a:xfrm>
              <a:off x="699360" y="3274886"/>
              <a:ext cx="1767563" cy="246221"/>
            </a:xfrm>
            <a:prstGeom prst="rect">
              <a:avLst/>
            </a:prstGeom>
            <a:noFill/>
          </p:spPr>
          <p:txBody>
            <a:bodyPr wrap="square">
              <a:spAutoFit/>
            </a:bodyPr>
            <a:lstStyle/>
            <a:p>
              <a:r>
                <a:rPr lang="en-US" altLang="zh-TW" sz="1000">
                  <a:solidFill>
                    <a:srgbClr val="1E5F7C"/>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1000">
                  <a:solidFill>
                    <a:srgbClr val="1E5F7C"/>
                  </a:solidFill>
                  <a:latin typeface="微軟正黑體" panose="020B0604030504040204" pitchFamily="34" charset="-120"/>
                  <a:ea typeface="微軟正黑體" panose="020B0604030504040204" pitchFamily="34" charset="-120"/>
                  <a:cs typeface="Arial" panose="020B0604020202020204" pitchFamily="34" charset="0"/>
                </a:rPr>
                <a:t>中美矽晶</a:t>
              </a:r>
              <a:r>
                <a:rPr lang="en-US" altLang="zh-TW" sz="1000">
                  <a:solidFill>
                    <a:srgbClr val="1E5F7C"/>
                  </a:solidFill>
                  <a:latin typeface="微軟正黑體" panose="020B0604030504040204" pitchFamily="34" charset="-120"/>
                  <a:ea typeface="微軟正黑體" panose="020B0604030504040204" pitchFamily="34" charset="-120"/>
                  <a:cs typeface="Arial" panose="020B0604020202020204" pitchFamily="34" charset="0"/>
                </a:rPr>
                <a:t>100%</a:t>
              </a:r>
              <a:r>
                <a:rPr lang="zh-TW" altLang="en-US" sz="1000">
                  <a:solidFill>
                    <a:srgbClr val="1E5F7C"/>
                  </a:solidFill>
                  <a:latin typeface="微軟正黑體" panose="020B0604030504040204" pitchFamily="34" charset="-120"/>
                  <a:ea typeface="微軟正黑體" panose="020B0604030504040204" pitchFamily="34" charset="-120"/>
                  <a:cs typeface="Arial" panose="020B0604020202020204" pitchFamily="34" charset="0"/>
                </a:rPr>
                <a:t>持有子公司</a:t>
              </a:r>
              <a:r>
                <a:rPr lang="en-US" altLang="zh-TW" sz="1000">
                  <a:solidFill>
                    <a:srgbClr val="1E5F7C"/>
                  </a:solidFill>
                  <a:latin typeface="微軟正黑體" panose="020B0604030504040204" pitchFamily="34" charset="-120"/>
                  <a:ea typeface="微軟正黑體" panose="020B0604030504040204" pitchFamily="34" charset="-120"/>
                  <a:cs typeface="Arial" panose="020B0604020202020204" pitchFamily="34" charset="0"/>
                </a:rPr>
                <a:t>)</a:t>
              </a:r>
              <a:endParaRPr lang="zh-TW" altLang="en-US" sz="1000">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14" name="群組 13">
              <a:extLst>
                <a:ext uri="{FF2B5EF4-FFF2-40B4-BE49-F238E27FC236}">
                  <a16:creationId xmlns:a16="http://schemas.microsoft.com/office/drawing/2014/main" id="{F74861D2-42A5-6D83-2166-1663BD0803B2}"/>
                </a:ext>
              </a:extLst>
            </p:cNvPr>
            <p:cNvGrpSpPr/>
            <p:nvPr/>
          </p:nvGrpSpPr>
          <p:grpSpPr>
            <a:xfrm>
              <a:off x="83472" y="1935996"/>
              <a:ext cx="10002405" cy="4673305"/>
              <a:chOff x="83472" y="1926164"/>
              <a:chExt cx="10002405" cy="4673305"/>
            </a:xfrm>
          </p:grpSpPr>
          <p:sp>
            <p:nvSpPr>
              <p:cNvPr id="86" name="文字方塊 85">
                <a:extLst>
                  <a:ext uri="{FF2B5EF4-FFF2-40B4-BE49-F238E27FC236}">
                    <a16:creationId xmlns:a16="http://schemas.microsoft.com/office/drawing/2014/main" id="{72CBAB9E-8C15-E8AD-6575-FBF24A6704D8}"/>
                  </a:ext>
                </a:extLst>
              </p:cNvPr>
              <p:cNvSpPr txBox="1"/>
              <p:nvPr/>
            </p:nvSpPr>
            <p:spPr>
              <a:xfrm>
                <a:off x="4100417" y="5962449"/>
                <a:ext cx="1233023" cy="246221"/>
              </a:xfrm>
              <a:prstGeom prst="rect">
                <a:avLst/>
              </a:prstGeom>
              <a:noFill/>
            </p:spPr>
            <p:txBody>
              <a:bodyPr wrap="square">
                <a:spAutoFit/>
              </a:bodyPr>
              <a:lstStyle/>
              <a:p>
                <a:r>
                  <a:rPr lang="en-US" altLang="zh-TW" sz="1000">
                    <a:solidFill>
                      <a:srgbClr val="1E5F7C"/>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1000">
                    <a:solidFill>
                      <a:srgbClr val="1E5F7C"/>
                    </a:solidFill>
                    <a:latin typeface="微軟正黑體" panose="020B0604030504040204" pitchFamily="34" charset="-120"/>
                    <a:ea typeface="微軟正黑體" panose="020B0604030504040204" pitchFamily="34" charset="-120"/>
                    <a:cs typeface="Arial" panose="020B0604020202020204" pitchFamily="34" charset="0"/>
                  </a:rPr>
                  <a:t>續升持股</a:t>
                </a:r>
                <a:r>
                  <a:rPr lang="en-US" altLang="zh-TW" sz="1000">
                    <a:solidFill>
                      <a:srgbClr val="1E5F7C"/>
                    </a:solidFill>
                    <a:latin typeface="微軟正黑體" panose="020B0604030504040204" pitchFamily="34" charset="-120"/>
                    <a:ea typeface="微軟正黑體" panose="020B0604030504040204" pitchFamily="34" charset="-120"/>
                    <a:cs typeface="Arial" panose="020B0604020202020204" pitchFamily="34" charset="0"/>
                  </a:rPr>
                  <a:t>60%)</a:t>
                </a:r>
              </a:p>
            </p:txBody>
          </p:sp>
          <p:sp>
            <p:nvSpPr>
              <p:cNvPr id="88" name="文字方塊 87">
                <a:extLst>
                  <a:ext uri="{FF2B5EF4-FFF2-40B4-BE49-F238E27FC236}">
                    <a16:creationId xmlns:a16="http://schemas.microsoft.com/office/drawing/2014/main" id="{111CD0AF-6616-01D5-2CF7-BB7D65223C13}"/>
                  </a:ext>
                </a:extLst>
              </p:cNvPr>
              <p:cNvSpPr txBox="1"/>
              <p:nvPr/>
            </p:nvSpPr>
            <p:spPr>
              <a:xfrm>
                <a:off x="5781334" y="5946630"/>
                <a:ext cx="1488426" cy="246221"/>
              </a:xfrm>
              <a:prstGeom prst="rect">
                <a:avLst/>
              </a:prstGeom>
              <a:noFill/>
            </p:spPr>
            <p:txBody>
              <a:bodyPr wrap="square">
                <a:spAutoFit/>
              </a:bodyPr>
              <a:lstStyle/>
              <a:p>
                <a:r>
                  <a:rPr lang="en-US" altLang="zh-TW" sz="1000">
                    <a:solidFill>
                      <a:srgbClr val="1E5F7C"/>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1000">
                    <a:solidFill>
                      <a:srgbClr val="1E5F7C"/>
                    </a:solidFill>
                    <a:latin typeface="微軟正黑體" panose="020B0604030504040204" pitchFamily="34" charset="-120"/>
                    <a:ea typeface="微軟正黑體" panose="020B0604030504040204" pitchFamily="34" charset="-120"/>
                    <a:cs typeface="Arial" panose="020B0604020202020204" pitchFamily="34" charset="0"/>
                  </a:rPr>
                  <a:t>續升持股</a:t>
                </a:r>
                <a:r>
                  <a:rPr lang="en-US" altLang="zh-TW" sz="1000">
                    <a:solidFill>
                      <a:srgbClr val="1E5F7C"/>
                    </a:solidFill>
                    <a:latin typeface="微軟正黑體" panose="020B0604030504040204" pitchFamily="34" charset="-120"/>
                    <a:ea typeface="微軟正黑體" panose="020B0604030504040204" pitchFamily="34" charset="-120"/>
                    <a:cs typeface="Arial" panose="020B0604020202020204" pitchFamily="34" charset="0"/>
                  </a:rPr>
                  <a:t>60%)</a:t>
                </a:r>
              </a:p>
            </p:txBody>
          </p:sp>
          <p:grpSp>
            <p:nvGrpSpPr>
              <p:cNvPr id="6" name="群組 5">
                <a:extLst>
                  <a:ext uri="{FF2B5EF4-FFF2-40B4-BE49-F238E27FC236}">
                    <a16:creationId xmlns:a16="http://schemas.microsoft.com/office/drawing/2014/main" id="{AB553D2B-78E1-5741-4155-F4446A224882}"/>
                  </a:ext>
                </a:extLst>
              </p:cNvPr>
              <p:cNvGrpSpPr/>
              <p:nvPr/>
            </p:nvGrpSpPr>
            <p:grpSpPr>
              <a:xfrm>
                <a:off x="83472" y="1926164"/>
                <a:ext cx="10002405" cy="4673305"/>
                <a:chOff x="83472" y="1935996"/>
                <a:chExt cx="10002405" cy="4673305"/>
              </a:xfrm>
            </p:grpSpPr>
            <p:grpSp>
              <p:nvGrpSpPr>
                <p:cNvPr id="39" name="群組 38">
                  <a:extLst>
                    <a:ext uri="{FF2B5EF4-FFF2-40B4-BE49-F238E27FC236}">
                      <a16:creationId xmlns:a16="http://schemas.microsoft.com/office/drawing/2014/main" id="{E6C2BA2E-9273-111D-1DF4-2A930EA02253}"/>
                    </a:ext>
                  </a:extLst>
                </p:cNvPr>
                <p:cNvGrpSpPr/>
                <p:nvPr/>
              </p:nvGrpSpPr>
              <p:grpSpPr>
                <a:xfrm>
                  <a:off x="520944" y="2521869"/>
                  <a:ext cx="9564933" cy="1570153"/>
                  <a:chOff x="536717" y="2676683"/>
                  <a:chExt cx="9564933" cy="1570153"/>
                </a:xfrm>
              </p:grpSpPr>
              <p:sp>
                <p:nvSpPr>
                  <p:cNvPr id="15" name="矩形: 圓角 14">
                    <a:extLst>
                      <a:ext uri="{FF2B5EF4-FFF2-40B4-BE49-F238E27FC236}">
                        <a16:creationId xmlns:a16="http://schemas.microsoft.com/office/drawing/2014/main" id="{69F6648A-DE34-43DF-06E3-AA9B0EE4895D}"/>
                      </a:ext>
                    </a:extLst>
                  </p:cNvPr>
                  <p:cNvSpPr/>
                  <p:nvPr/>
                </p:nvSpPr>
                <p:spPr>
                  <a:xfrm>
                    <a:off x="5343487" y="3149976"/>
                    <a:ext cx="1868801" cy="445807"/>
                  </a:xfrm>
                  <a:prstGeom prst="roundRect">
                    <a:avLst/>
                  </a:prstGeom>
                  <a:solidFill>
                    <a:srgbClr val="ED972F"/>
                  </a:solidFill>
                  <a:ln w="28575">
                    <a:noFill/>
                    <a:prstDash val="solid"/>
                  </a:ln>
                </p:spPr>
                <p:style>
                  <a:lnRef idx="2">
                    <a:schemeClr val="accent4"/>
                  </a:lnRef>
                  <a:fillRef idx="1">
                    <a:schemeClr val="lt1"/>
                  </a:fillRef>
                  <a:effectRef idx="0">
                    <a:schemeClr val="accent4"/>
                  </a:effectRef>
                  <a:fontRef idx="minor">
                    <a:schemeClr val="dk1"/>
                  </a:fontRef>
                </p:style>
                <p:txBody>
                  <a:bodyPr rtlCol="0" anchor="ctr"/>
                  <a:lstStyle/>
                  <a:p>
                    <a:pPr algn="ctr"/>
                    <a:r>
                      <a:rPr lang="zh-TW" altLang="en-US" sz="14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再生能源製造事業</a:t>
                    </a:r>
                  </a:p>
                </p:txBody>
              </p:sp>
              <p:sp>
                <p:nvSpPr>
                  <p:cNvPr id="16" name="文字方塊 15">
                    <a:extLst>
                      <a:ext uri="{FF2B5EF4-FFF2-40B4-BE49-F238E27FC236}">
                        <a16:creationId xmlns:a16="http://schemas.microsoft.com/office/drawing/2014/main" id="{E93EE312-0560-FA51-9541-539E1B41EA28}"/>
                      </a:ext>
                    </a:extLst>
                  </p:cNvPr>
                  <p:cNvSpPr txBox="1"/>
                  <p:nvPr/>
                </p:nvSpPr>
                <p:spPr>
                  <a:xfrm>
                    <a:off x="1079340" y="3145221"/>
                    <a:ext cx="1856489" cy="276999"/>
                  </a:xfrm>
                  <a:prstGeom prst="rect">
                    <a:avLst/>
                  </a:prstGeom>
                  <a:noFill/>
                </p:spPr>
                <p:txBody>
                  <a:bodyPr wrap="square" rtlCol="0">
                    <a:spAutoFit/>
                  </a:bodyPr>
                  <a:lstStyle/>
                  <a:p>
                    <a:pPr algn="ctr"/>
                    <a:endParaRPr lang="zh-TW" altLang="en-US" sz="1200">
                      <a:solidFill>
                        <a:schemeClr val="bg2">
                          <a:lumMod val="25000"/>
                        </a:schemeClr>
                      </a:solidFill>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18" name="群組 17">
                    <a:extLst>
                      <a:ext uri="{FF2B5EF4-FFF2-40B4-BE49-F238E27FC236}">
                        <a16:creationId xmlns:a16="http://schemas.microsoft.com/office/drawing/2014/main" id="{9551196F-930F-FB65-3DD6-BBBA8D28E5F6}"/>
                      </a:ext>
                    </a:extLst>
                  </p:cNvPr>
                  <p:cNvGrpSpPr/>
                  <p:nvPr/>
                </p:nvGrpSpPr>
                <p:grpSpPr>
                  <a:xfrm>
                    <a:off x="3447823" y="2676683"/>
                    <a:ext cx="2832194" cy="401297"/>
                    <a:chOff x="5221650" y="2913529"/>
                    <a:chExt cx="685232" cy="848522"/>
                  </a:xfrm>
                </p:grpSpPr>
                <p:cxnSp>
                  <p:nvCxnSpPr>
                    <p:cNvPr id="37" name="直線單箭頭接點 36">
                      <a:extLst>
                        <a:ext uri="{FF2B5EF4-FFF2-40B4-BE49-F238E27FC236}">
                          <a16:creationId xmlns:a16="http://schemas.microsoft.com/office/drawing/2014/main" id="{70767BF1-FA39-B8E2-1A96-D8AAD568A3CD}"/>
                        </a:ext>
                      </a:extLst>
                    </p:cNvPr>
                    <p:cNvCxnSpPr/>
                    <p:nvPr/>
                  </p:nvCxnSpPr>
                  <p:spPr bwMode="auto">
                    <a:xfrm>
                      <a:off x="5221650" y="3287701"/>
                      <a:ext cx="0" cy="474350"/>
                    </a:xfrm>
                    <a:prstGeom prst="straightConnector1">
                      <a:avLst/>
                    </a:prstGeom>
                    <a:solidFill>
                      <a:srgbClr val="FFFFFF"/>
                    </a:solidFill>
                    <a:ln w="9525" cap="flat" cmpd="sng" algn="ctr">
                      <a:solidFill>
                        <a:schemeClr val="bg2">
                          <a:lumMod val="2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0" name="直線單箭頭接點 39">
                      <a:extLst>
                        <a:ext uri="{FF2B5EF4-FFF2-40B4-BE49-F238E27FC236}">
                          <a16:creationId xmlns:a16="http://schemas.microsoft.com/office/drawing/2014/main" id="{709AE96A-7B97-03A1-CEAB-4D84E0A8B533}"/>
                        </a:ext>
                      </a:extLst>
                    </p:cNvPr>
                    <p:cNvCxnSpPr/>
                    <p:nvPr/>
                  </p:nvCxnSpPr>
                  <p:spPr bwMode="auto">
                    <a:xfrm>
                      <a:off x="5906882" y="3287702"/>
                      <a:ext cx="0" cy="474349"/>
                    </a:xfrm>
                    <a:prstGeom prst="straightConnector1">
                      <a:avLst/>
                    </a:prstGeom>
                    <a:solidFill>
                      <a:srgbClr val="FFFFFF"/>
                    </a:solidFill>
                    <a:ln w="9525" cap="flat" cmpd="sng" algn="ctr">
                      <a:solidFill>
                        <a:schemeClr val="bg2">
                          <a:lumMod val="2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1" name="直線接點 40">
                      <a:extLst>
                        <a:ext uri="{FF2B5EF4-FFF2-40B4-BE49-F238E27FC236}">
                          <a16:creationId xmlns:a16="http://schemas.microsoft.com/office/drawing/2014/main" id="{94143741-EE10-ACDF-A145-B6ACBC73E78E}"/>
                        </a:ext>
                      </a:extLst>
                    </p:cNvPr>
                    <p:cNvCxnSpPr>
                      <a:cxnSpLocks/>
                    </p:cNvCxnSpPr>
                    <p:nvPr/>
                  </p:nvCxnSpPr>
                  <p:spPr>
                    <a:xfrm>
                      <a:off x="5221650" y="3287702"/>
                      <a:ext cx="685232"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E9E83CE4-4C6F-92DC-0FB0-BF5EAAD00622}"/>
                        </a:ext>
                      </a:extLst>
                    </p:cNvPr>
                    <p:cNvCxnSpPr>
                      <a:cxnSpLocks/>
                    </p:cNvCxnSpPr>
                    <p:nvPr/>
                  </p:nvCxnSpPr>
                  <p:spPr>
                    <a:xfrm flipV="1">
                      <a:off x="5558064" y="2913529"/>
                      <a:ext cx="0" cy="374172"/>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sp>
                <p:nvSpPr>
                  <p:cNvPr id="20" name="矩形: 圓角 19">
                    <a:extLst>
                      <a:ext uri="{FF2B5EF4-FFF2-40B4-BE49-F238E27FC236}">
                        <a16:creationId xmlns:a16="http://schemas.microsoft.com/office/drawing/2014/main" id="{9159D816-6899-9D67-19D2-661C50ACE202}"/>
                      </a:ext>
                    </a:extLst>
                  </p:cNvPr>
                  <p:cNvSpPr/>
                  <p:nvPr/>
                </p:nvSpPr>
                <p:spPr>
                  <a:xfrm>
                    <a:off x="2408339" y="3143518"/>
                    <a:ext cx="1999023" cy="452028"/>
                  </a:xfrm>
                  <a:prstGeom prst="roundRect">
                    <a:avLst/>
                  </a:prstGeom>
                  <a:solidFill>
                    <a:srgbClr val="ED972F"/>
                  </a:solidFill>
                  <a:ln w="28575">
                    <a:noFill/>
                    <a:prstDash val="solid"/>
                  </a:ln>
                </p:spPr>
                <p:style>
                  <a:lnRef idx="2">
                    <a:schemeClr val="accent4"/>
                  </a:lnRef>
                  <a:fillRef idx="1">
                    <a:schemeClr val="lt1"/>
                  </a:fillRef>
                  <a:effectRef idx="0">
                    <a:schemeClr val="accent4"/>
                  </a:effectRef>
                  <a:fontRef idx="minor">
                    <a:schemeClr val="dk1"/>
                  </a:fontRef>
                </p:style>
                <p:txBody>
                  <a:bodyPr rtlCol="0" anchor="ctr"/>
                  <a:lstStyle/>
                  <a:p>
                    <a:pPr algn="ctr"/>
                    <a:r>
                      <a:rPr lang="zh-TW" altLang="en-US" sz="14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再生能源銷售暨服務</a:t>
                    </a:r>
                  </a:p>
                </p:txBody>
              </p:sp>
              <p:sp>
                <p:nvSpPr>
                  <p:cNvPr id="33" name="文字方塊 32">
                    <a:extLst>
                      <a:ext uri="{FF2B5EF4-FFF2-40B4-BE49-F238E27FC236}">
                        <a16:creationId xmlns:a16="http://schemas.microsoft.com/office/drawing/2014/main" id="{A448C6A8-9D93-2851-9726-B534CFC15F4F}"/>
                      </a:ext>
                    </a:extLst>
                  </p:cNvPr>
                  <p:cNvSpPr txBox="1"/>
                  <p:nvPr/>
                </p:nvSpPr>
                <p:spPr>
                  <a:xfrm>
                    <a:off x="7113428" y="3657328"/>
                    <a:ext cx="2988222" cy="589508"/>
                  </a:xfrm>
                  <a:prstGeom prst="rect">
                    <a:avLst/>
                  </a:prstGeom>
                  <a:noFill/>
                </p:spPr>
                <p:txBody>
                  <a:bodyPr wrap="square" rtlCol="0" anchor="t">
                    <a:noAutofit/>
                  </a:bodyPr>
                  <a:lstStyle>
                    <a:defPPr>
                      <a:defRPr lang="en-US"/>
                    </a:defPPr>
                    <a:lvl1pPr marL="171450" indent="-171450">
                      <a:lnSpc>
                        <a:spcPct val="150000"/>
                      </a:lnSpc>
                      <a:buFont typeface="Arial" panose="020B0604020202090204" pitchFamily="34" charset="0"/>
                      <a:buChar char="•"/>
                      <a:defRPr sz="1000">
                        <a:solidFill>
                          <a:schemeClr val="bg2">
                            <a:lumMod val="25000"/>
                          </a:schemeClr>
                        </a:solidFill>
                        <a:latin typeface="+mj-ea"/>
                        <a:ea typeface="+mj-ea"/>
                      </a:defRPr>
                    </a:lvl1pPr>
                  </a:lstStyle>
                  <a:p>
                    <a:pPr>
                      <a:lnSpc>
                        <a:spcPct val="100000"/>
                      </a:lnSpc>
                    </a:pPr>
                    <a:r>
                      <a:rPr lang="zh-TW" altLang="en-US" sz="1100">
                        <a:solidFill>
                          <a:srgbClr val="1E5F7C"/>
                        </a:solidFill>
                        <a:latin typeface="微軟正黑體" panose="020B0604030504040204" pitchFamily="34" charset="-120"/>
                        <a:ea typeface="微軟正黑體" panose="020B0604030504040204" pitchFamily="34" charset="-120"/>
                        <a:cs typeface="Arial" panose="020B0604020202020204" pitchFamily="34" charset="0"/>
                      </a:rPr>
                      <a:t>專注於製造效能效率提升</a:t>
                    </a:r>
                  </a:p>
                  <a:p>
                    <a:pPr>
                      <a:lnSpc>
                        <a:spcPct val="100000"/>
                      </a:lnSpc>
                    </a:pPr>
                    <a:r>
                      <a:rPr lang="zh-TW" altLang="en-US" sz="1100">
                        <a:solidFill>
                          <a:srgbClr val="1E5F7C"/>
                        </a:solidFill>
                        <a:latin typeface="微軟正黑體" panose="020B0604030504040204" pitchFamily="34" charset="-120"/>
                        <a:ea typeface="微軟正黑體" panose="020B0604030504040204" pitchFamily="34" charset="-120"/>
                        <a:cs typeface="Arial" panose="020B0604020202020204" pitchFamily="34" charset="0"/>
                      </a:rPr>
                      <a:t>增加對外策略合作機會</a:t>
                    </a:r>
                  </a:p>
                </p:txBody>
              </p:sp>
              <p:sp>
                <p:nvSpPr>
                  <p:cNvPr id="36" name="文字方塊 35">
                    <a:extLst>
                      <a:ext uri="{FF2B5EF4-FFF2-40B4-BE49-F238E27FC236}">
                        <a16:creationId xmlns:a16="http://schemas.microsoft.com/office/drawing/2014/main" id="{141BECCE-B29D-8A58-5F8D-C958DD4804C4}"/>
                      </a:ext>
                    </a:extLst>
                  </p:cNvPr>
                  <p:cNvSpPr txBox="1"/>
                  <p:nvPr/>
                </p:nvSpPr>
                <p:spPr>
                  <a:xfrm>
                    <a:off x="536717" y="3673544"/>
                    <a:ext cx="3115442" cy="558289"/>
                  </a:xfrm>
                  <a:prstGeom prst="rect">
                    <a:avLst/>
                  </a:prstGeom>
                  <a:noFill/>
                </p:spPr>
                <p:txBody>
                  <a:bodyPr wrap="square" rtlCol="0" anchor="t">
                    <a:noAutofit/>
                  </a:bodyPr>
                  <a:lstStyle/>
                  <a:p>
                    <a:pPr marL="171450" indent="-171450">
                      <a:buFont typeface="Arial" panose="020B0604020202090204" pitchFamily="34" charset="0"/>
                      <a:buChar char="•"/>
                    </a:pPr>
                    <a:r>
                      <a:rPr lang="zh-TW" altLang="en-US" sz="1100">
                        <a:solidFill>
                          <a:srgbClr val="2A6377"/>
                        </a:solidFill>
                        <a:latin typeface="微軟正黑體" panose="020B0604030504040204" pitchFamily="34" charset="-120"/>
                        <a:ea typeface="微軟正黑體" panose="020B0604030504040204" pitchFamily="34" charset="-120"/>
                        <a:cs typeface="Arial" panose="020B0604020202020204" pitchFamily="34" charset="0"/>
                      </a:rPr>
                      <a:t>涵蓋再生能源服務部門</a:t>
                    </a:r>
                  </a:p>
                  <a:p>
                    <a:pPr marL="171450" indent="-171450">
                      <a:buFont typeface="Arial" panose="020B0604020202090204" pitchFamily="34" charset="0"/>
                      <a:buChar char="•"/>
                    </a:pPr>
                    <a:r>
                      <a:rPr lang="zh-TW" altLang="en-US" sz="1100">
                        <a:solidFill>
                          <a:srgbClr val="2A6377"/>
                        </a:solidFill>
                        <a:latin typeface="微軟正黑體" panose="020B0604030504040204" pitchFamily="34" charset="-120"/>
                        <a:ea typeface="微軟正黑體" panose="020B0604030504040204" pitchFamily="34" charset="-120"/>
                        <a:cs typeface="Arial" panose="020B0604020202020204" pitchFamily="34" charset="0"/>
                      </a:rPr>
                      <a:t>成為國內再生能源服務的領導廠商</a:t>
                    </a:r>
                  </a:p>
                </p:txBody>
              </p:sp>
            </p:grpSp>
            <p:sp>
              <p:nvSpPr>
                <p:cNvPr id="30" name="箭號: 向下 29">
                  <a:extLst>
                    <a:ext uri="{FF2B5EF4-FFF2-40B4-BE49-F238E27FC236}">
                      <a16:creationId xmlns:a16="http://schemas.microsoft.com/office/drawing/2014/main" id="{FE65340F-0D84-4674-5AFE-8CB8A18483E0}"/>
                    </a:ext>
                  </a:extLst>
                </p:cNvPr>
                <p:cNvSpPr/>
                <p:nvPr/>
              </p:nvSpPr>
              <p:spPr>
                <a:xfrm>
                  <a:off x="8121464" y="4061605"/>
                  <a:ext cx="243840" cy="217290"/>
                </a:xfrm>
                <a:prstGeom prst="down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2" name="文字方塊 31">
                  <a:extLst>
                    <a:ext uri="{FF2B5EF4-FFF2-40B4-BE49-F238E27FC236}">
                      <a16:creationId xmlns:a16="http://schemas.microsoft.com/office/drawing/2014/main" id="{3BF1C9EB-68BD-906A-109E-D3B2B71EA4F3}"/>
                    </a:ext>
                  </a:extLst>
                </p:cNvPr>
                <p:cNvSpPr txBox="1"/>
                <p:nvPr/>
              </p:nvSpPr>
              <p:spPr>
                <a:xfrm>
                  <a:off x="7195888" y="4351081"/>
                  <a:ext cx="2096960" cy="680240"/>
                </a:xfrm>
                <a:prstGeom prst="rect">
                  <a:avLst/>
                </a:prstGeom>
                <a:noFill/>
              </p:spPr>
              <p:txBody>
                <a:bodyPr wrap="square" rtlCol="0" anchor="t">
                  <a:noAutofit/>
                </a:bodyPr>
                <a:lstStyle>
                  <a:defPPr>
                    <a:defRPr lang="en-US"/>
                  </a:defPPr>
                  <a:lvl1pPr marL="171450" indent="-171450">
                    <a:lnSpc>
                      <a:spcPct val="100000"/>
                    </a:lnSpc>
                    <a:buFont typeface="Arial" panose="020B0604020202090204" pitchFamily="34" charset="0"/>
                    <a:buChar char="•"/>
                    <a:defRPr sz="1000">
                      <a:solidFill>
                        <a:srgbClr val="1E5F7C"/>
                      </a:solidFill>
                      <a:latin typeface="Arial"/>
                    </a:defRPr>
                  </a:lvl1pPr>
                </a:lstStyle>
                <a:p>
                  <a:pPr marL="0" indent="0" algn="ctr">
                    <a:buNone/>
                  </a:pPr>
                  <a:r>
                    <a:rPr lang="zh-TW" altLang="en-US" sz="1100">
                      <a:latin typeface="微軟正黑體" panose="020B0604030504040204" pitchFamily="34" charset="-120"/>
                      <a:ea typeface="微軟正黑體" panose="020B0604030504040204" pitchFamily="34" charset="-120"/>
                      <a:cs typeface="Arial" panose="020B0604020202020204" pitchFamily="34" charset="0"/>
                    </a:rPr>
                    <a:t>太陽能電池已通過海外客戶驗證，預計開始放量，挹注未來營收與獲利</a:t>
                  </a:r>
                </a:p>
              </p:txBody>
            </p:sp>
            <p:sp>
              <p:nvSpPr>
                <p:cNvPr id="19" name="文字方塊 18">
                  <a:extLst>
                    <a:ext uri="{FF2B5EF4-FFF2-40B4-BE49-F238E27FC236}">
                      <a16:creationId xmlns:a16="http://schemas.microsoft.com/office/drawing/2014/main" id="{E2B2C43A-4DE3-7B4A-E6F6-D367D845BB66}"/>
                    </a:ext>
                  </a:extLst>
                </p:cNvPr>
                <p:cNvSpPr txBox="1"/>
                <p:nvPr/>
              </p:nvSpPr>
              <p:spPr>
                <a:xfrm>
                  <a:off x="1001748" y="2814689"/>
                  <a:ext cx="1105526" cy="523220"/>
                </a:xfrm>
                <a:prstGeom prst="rect">
                  <a:avLst/>
                </a:prstGeom>
                <a:noFill/>
              </p:spPr>
              <p:txBody>
                <a:bodyPr wrap="square">
                  <a:spAutoFit/>
                </a:bodyPr>
                <a:lstStyle/>
                <a:p>
                  <a:pPr algn="ctr"/>
                  <a:r>
                    <a:rPr lang="zh-TW" altLang="en-US" sz="1400" b="1">
                      <a:solidFill>
                        <a:srgbClr val="2A6377"/>
                      </a:solidFill>
                      <a:latin typeface="微軟正黑體" panose="020B0604030504040204" pitchFamily="34" charset="-120"/>
                      <a:ea typeface="微軟正黑體" panose="020B0604030504040204" pitchFamily="34" charset="-120"/>
                      <a:cs typeface="Arial" panose="020B0604020202020204" pitchFamily="34" charset="0"/>
                    </a:rPr>
                    <a:t>子公司</a:t>
                  </a:r>
                  <a:endParaRPr lang="en-US" altLang="zh-TW" sz="1400" b="1">
                    <a:solidFill>
                      <a:srgbClr val="2A6377"/>
                    </a:solidFill>
                    <a:latin typeface="微軟正黑體" panose="020B0604030504040204" pitchFamily="34" charset="-120"/>
                    <a:ea typeface="微軟正黑體" panose="020B0604030504040204" pitchFamily="34" charset="-120"/>
                    <a:cs typeface="Arial" panose="020B0604020202020204" pitchFamily="34" charset="0"/>
                  </a:endParaRPr>
                </a:p>
                <a:p>
                  <a:pPr algn="ctr"/>
                  <a:r>
                    <a:rPr lang="zh-TW" altLang="en-US" sz="1400" b="1">
                      <a:solidFill>
                        <a:srgbClr val="2A6377"/>
                      </a:solidFill>
                      <a:latin typeface="微軟正黑體" panose="020B0604030504040204" pitchFamily="34" charset="-120"/>
                      <a:ea typeface="微軟正黑體" panose="020B0604030504040204" pitchFamily="34" charset="-120"/>
                      <a:cs typeface="Arial" panose="020B0604020202020204" pitchFamily="34" charset="0"/>
                    </a:rPr>
                    <a:t>續升</a:t>
                  </a:r>
                  <a:r>
                    <a:rPr lang="en-US" altLang="zh-TW" sz="1400" b="1" baseline="30000">
                      <a:solidFill>
                        <a:schemeClr val="tx1">
                          <a:lumMod val="50000"/>
                          <a:lumOff val="50000"/>
                        </a:schemeClr>
                      </a:solidFill>
                    </a:rPr>
                    <a:t>1</a:t>
                  </a:r>
                  <a:endParaRPr lang="en-US" altLang="zh-TW" sz="1400" b="1">
                    <a:solidFill>
                      <a:srgbClr val="2A6377"/>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4" name="文字方塊 23">
                  <a:extLst>
                    <a:ext uri="{FF2B5EF4-FFF2-40B4-BE49-F238E27FC236}">
                      <a16:creationId xmlns:a16="http://schemas.microsoft.com/office/drawing/2014/main" id="{F9A8AB88-00E5-4CD9-F473-1AFA0D308F66}"/>
                    </a:ext>
                  </a:extLst>
                </p:cNvPr>
                <p:cNvSpPr txBox="1"/>
                <p:nvPr/>
              </p:nvSpPr>
              <p:spPr>
                <a:xfrm>
                  <a:off x="7381270" y="2791775"/>
                  <a:ext cx="1105526" cy="523220"/>
                </a:xfrm>
                <a:prstGeom prst="rect">
                  <a:avLst/>
                </a:prstGeom>
                <a:noFill/>
              </p:spPr>
              <p:txBody>
                <a:bodyPr wrap="square">
                  <a:spAutoFit/>
                </a:bodyPr>
                <a:lstStyle/>
                <a:p>
                  <a:pPr algn="ctr"/>
                  <a:r>
                    <a:rPr lang="zh-TW" altLang="en-US" sz="1400" b="1">
                      <a:solidFill>
                        <a:srgbClr val="2A6377"/>
                      </a:solidFill>
                      <a:latin typeface="微軟正黑體" panose="020B0604030504040204" pitchFamily="34" charset="-120"/>
                      <a:ea typeface="微軟正黑體" panose="020B0604030504040204" pitchFamily="34" charset="-120"/>
                      <a:cs typeface="Arial" panose="020B0604020202020204" pitchFamily="34" charset="0"/>
                    </a:rPr>
                    <a:t>子公司</a:t>
                  </a:r>
                  <a:endParaRPr lang="en-US" altLang="zh-TW" sz="1400" b="1">
                    <a:solidFill>
                      <a:srgbClr val="2A6377"/>
                    </a:solidFill>
                    <a:latin typeface="微軟正黑體" panose="020B0604030504040204" pitchFamily="34" charset="-120"/>
                    <a:ea typeface="微軟正黑體" panose="020B0604030504040204" pitchFamily="34" charset="-120"/>
                    <a:cs typeface="Arial" panose="020B0604020202020204" pitchFamily="34" charset="0"/>
                  </a:endParaRPr>
                </a:p>
                <a:p>
                  <a:pPr algn="ctr"/>
                  <a:r>
                    <a:rPr lang="zh-TW" altLang="en-US" sz="1400" b="1">
                      <a:solidFill>
                        <a:srgbClr val="2A6377"/>
                      </a:solidFill>
                      <a:latin typeface="微軟正黑體" panose="020B0604030504040204" pitchFamily="34" charset="-120"/>
                      <a:ea typeface="微軟正黑體" panose="020B0604030504040204" pitchFamily="34" charset="-120"/>
                      <a:cs typeface="Arial" panose="020B0604020202020204" pitchFamily="34" charset="0"/>
                    </a:rPr>
                    <a:t>續日</a:t>
                  </a:r>
                  <a:endParaRPr lang="en-US" altLang="zh-TW" sz="1400" b="1">
                    <a:solidFill>
                      <a:srgbClr val="2A6377"/>
                    </a:solidFill>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82" name="群組 81">
                  <a:extLst>
                    <a:ext uri="{FF2B5EF4-FFF2-40B4-BE49-F238E27FC236}">
                      <a16:creationId xmlns:a16="http://schemas.microsoft.com/office/drawing/2014/main" id="{CF4E821D-2B28-095C-5327-A4F12334ED7E}"/>
                    </a:ext>
                  </a:extLst>
                </p:cNvPr>
                <p:cNvGrpSpPr/>
                <p:nvPr/>
              </p:nvGrpSpPr>
              <p:grpSpPr>
                <a:xfrm>
                  <a:off x="83472" y="4444378"/>
                  <a:ext cx="6915036" cy="2081400"/>
                  <a:chOff x="83472" y="4583524"/>
                  <a:chExt cx="6915036" cy="2081400"/>
                </a:xfrm>
              </p:grpSpPr>
              <p:pic>
                <p:nvPicPr>
                  <p:cNvPr id="58" name="圖片 57">
                    <a:extLst>
                      <a:ext uri="{FF2B5EF4-FFF2-40B4-BE49-F238E27FC236}">
                        <a16:creationId xmlns:a16="http://schemas.microsoft.com/office/drawing/2014/main" id="{CEB52850-70B0-B482-4AF5-501EDB88E20C}"/>
                      </a:ext>
                    </a:extLst>
                  </p:cNvPr>
                  <p:cNvPicPr>
                    <a:picLocks noChangeAspect="1"/>
                  </p:cNvPicPr>
                  <p:nvPr/>
                </p:nvPicPr>
                <p:blipFill>
                  <a:blip r:embed="rId3"/>
                  <a:stretch>
                    <a:fillRect/>
                  </a:stretch>
                </p:blipFill>
                <p:spPr>
                  <a:xfrm>
                    <a:off x="1750157" y="5979149"/>
                    <a:ext cx="483307" cy="487846"/>
                  </a:xfrm>
                  <a:prstGeom prst="rect">
                    <a:avLst/>
                  </a:prstGeom>
                </p:spPr>
              </p:pic>
              <p:pic>
                <p:nvPicPr>
                  <p:cNvPr id="47" name="Picture 11" descr="A yellow lightning bolt in a circle&#10;&#10;Description automatically generated">
                    <a:extLst>
                      <a:ext uri="{FF2B5EF4-FFF2-40B4-BE49-F238E27FC236}">
                        <a16:creationId xmlns:a16="http://schemas.microsoft.com/office/drawing/2014/main" id="{62D64334-9DB1-BC38-5891-D8CE4F5F72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3378" y="5971610"/>
                    <a:ext cx="522587" cy="522587"/>
                  </a:xfrm>
                  <a:prstGeom prst="rect">
                    <a:avLst/>
                  </a:prstGeom>
                </p:spPr>
              </p:pic>
              <p:sp>
                <p:nvSpPr>
                  <p:cNvPr id="34" name="文字方塊 33">
                    <a:extLst>
                      <a:ext uri="{FF2B5EF4-FFF2-40B4-BE49-F238E27FC236}">
                        <a16:creationId xmlns:a16="http://schemas.microsoft.com/office/drawing/2014/main" id="{A62BC117-D871-8CD8-24AF-11D377DEBB22}"/>
                      </a:ext>
                    </a:extLst>
                  </p:cNvPr>
                  <p:cNvSpPr txBox="1"/>
                  <p:nvPr/>
                </p:nvSpPr>
                <p:spPr>
                  <a:xfrm>
                    <a:off x="2873813" y="5662449"/>
                    <a:ext cx="811685" cy="307777"/>
                  </a:xfrm>
                  <a:prstGeom prst="rect">
                    <a:avLst/>
                  </a:prstGeom>
                  <a:noFill/>
                </p:spPr>
                <p:txBody>
                  <a:bodyPr wrap="square" rtlCol="0">
                    <a:spAutoFit/>
                  </a:bodyPr>
                  <a:lstStyle/>
                  <a:p>
                    <a:pPr algn="ctr"/>
                    <a:r>
                      <a:rPr lang="en-US" altLang="zh-TW" sz="1400" b="1">
                        <a:solidFill>
                          <a:schemeClr val="accent2">
                            <a:lumMod val="75000"/>
                          </a:schemeClr>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1400" b="1">
                        <a:solidFill>
                          <a:schemeClr val="accent2">
                            <a:lumMod val="75000"/>
                          </a:schemeClr>
                        </a:solidFill>
                        <a:latin typeface="微軟正黑體" panose="020B0604030504040204" pitchFamily="34" charset="-120"/>
                        <a:ea typeface="微軟正黑體" panose="020B0604030504040204" pitchFamily="34" charset="-120"/>
                        <a:cs typeface="Arial" panose="020B0604020202020204" pitchFamily="34" charset="0"/>
                      </a:rPr>
                      <a:t>艾涅爾</a:t>
                    </a:r>
                    <a:endParaRPr lang="en-US" altLang="zh-TW" sz="1400" b="1">
                      <a:solidFill>
                        <a:schemeClr val="accent2">
                          <a:lumMod val="75000"/>
                        </a:schemeClr>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49" name="文字方塊 48">
                    <a:extLst>
                      <a:ext uri="{FF2B5EF4-FFF2-40B4-BE49-F238E27FC236}">
                        <a16:creationId xmlns:a16="http://schemas.microsoft.com/office/drawing/2014/main" id="{A5EEBCC5-A91B-06D1-9941-52AB92065456}"/>
                      </a:ext>
                    </a:extLst>
                  </p:cNvPr>
                  <p:cNvSpPr txBox="1"/>
                  <p:nvPr/>
                </p:nvSpPr>
                <p:spPr>
                  <a:xfrm>
                    <a:off x="1554511" y="5655896"/>
                    <a:ext cx="811685" cy="307777"/>
                  </a:xfrm>
                  <a:prstGeom prst="rect">
                    <a:avLst/>
                  </a:prstGeom>
                  <a:noFill/>
                </p:spPr>
                <p:txBody>
                  <a:bodyPr wrap="square" rtlCol="0">
                    <a:spAutoFit/>
                  </a:bodyPr>
                  <a:lstStyle/>
                  <a:p>
                    <a:pPr algn="ctr"/>
                    <a:r>
                      <a:rPr lang="zh-TW" altLang="en-US" sz="1400" b="1">
                        <a:solidFill>
                          <a:schemeClr val="accent2">
                            <a:lumMod val="75000"/>
                          </a:schemeClr>
                        </a:solidFill>
                        <a:latin typeface="微軟正黑體" panose="020B0604030504040204" pitchFamily="34" charset="-120"/>
                        <a:ea typeface="微軟正黑體" panose="020B0604030504040204" pitchFamily="34" charset="-120"/>
                        <a:cs typeface="Arial" panose="020B0604020202020204" pitchFamily="34" charset="0"/>
                      </a:rPr>
                      <a:t>續興</a:t>
                    </a:r>
                    <a:endParaRPr lang="en-US" altLang="zh-TW" sz="1400" b="1">
                      <a:solidFill>
                        <a:schemeClr val="accent2">
                          <a:lumMod val="75000"/>
                        </a:schemeClr>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61" name="文字方塊 60">
                    <a:extLst>
                      <a:ext uri="{FF2B5EF4-FFF2-40B4-BE49-F238E27FC236}">
                        <a16:creationId xmlns:a16="http://schemas.microsoft.com/office/drawing/2014/main" id="{9454A870-1880-38DF-4E95-A53D9B525F41}"/>
                      </a:ext>
                    </a:extLst>
                  </p:cNvPr>
                  <p:cNvSpPr txBox="1"/>
                  <p:nvPr/>
                </p:nvSpPr>
                <p:spPr>
                  <a:xfrm>
                    <a:off x="4100418" y="5661019"/>
                    <a:ext cx="811685" cy="307777"/>
                  </a:xfrm>
                  <a:prstGeom prst="rect">
                    <a:avLst/>
                  </a:prstGeom>
                  <a:noFill/>
                </p:spPr>
                <p:txBody>
                  <a:bodyPr wrap="square" rtlCol="0">
                    <a:spAutoFit/>
                  </a:bodyPr>
                  <a:lstStyle/>
                  <a:p>
                    <a:pPr algn="ctr"/>
                    <a:r>
                      <a:rPr lang="zh-TW" altLang="en-US" sz="1400" b="1">
                        <a:solidFill>
                          <a:schemeClr val="accent2">
                            <a:lumMod val="75000"/>
                          </a:schemeClr>
                        </a:solidFill>
                        <a:latin typeface="微軟正黑體" panose="020B0604030504040204" pitchFamily="34" charset="-120"/>
                        <a:ea typeface="微軟正黑體" panose="020B0604030504040204" pitchFamily="34" charset="-120"/>
                        <a:cs typeface="Arial" panose="020B0604020202020204" pitchFamily="34" charset="0"/>
                      </a:rPr>
                      <a:t>續齊</a:t>
                    </a:r>
                    <a:endParaRPr lang="en-US" altLang="zh-TW" sz="1400" b="1">
                      <a:solidFill>
                        <a:schemeClr val="accent2">
                          <a:lumMod val="75000"/>
                        </a:schemeClr>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62" name="文字方塊 61">
                    <a:extLst>
                      <a:ext uri="{FF2B5EF4-FFF2-40B4-BE49-F238E27FC236}">
                        <a16:creationId xmlns:a16="http://schemas.microsoft.com/office/drawing/2014/main" id="{BF09D9E3-EDD9-58CE-9BB5-716033C3C186}"/>
                      </a:ext>
                    </a:extLst>
                  </p:cNvPr>
                  <p:cNvSpPr txBox="1"/>
                  <p:nvPr/>
                </p:nvSpPr>
                <p:spPr>
                  <a:xfrm>
                    <a:off x="5902982" y="5661019"/>
                    <a:ext cx="811685" cy="307777"/>
                  </a:xfrm>
                  <a:prstGeom prst="rect">
                    <a:avLst/>
                  </a:prstGeom>
                  <a:noFill/>
                </p:spPr>
                <p:txBody>
                  <a:bodyPr wrap="square" rtlCol="0">
                    <a:spAutoFit/>
                  </a:bodyPr>
                  <a:lstStyle/>
                  <a:p>
                    <a:pPr algn="ctr"/>
                    <a:r>
                      <a:rPr lang="zh-TW" altLang="en-US" sz="1400" b="1">
                        <a:solidFill>
                          <a:schemeClr val="accent2">
                            <a:lumMod val="75000"/>
                          </a:schemeClr>
                        </a:solidFill>
                        <a:latin typeface="微軟正黑體" panose="020B0604030504040204" pitchFamily="34" charset="-120"/>
                        <a:ea typeface="微軟正黑體" panose="020B0604030504040204" pitchFamily="34" charset="-120"/>
                        <a:cs typeface="Arial" panose="020B0604020202020204" pitchFamily="34" charset="0"/>
                      </a:rPr>
                      <a:t>續翔</a:t>
                    </a:r>
                    <a:endParaRPr lang="en-US" altLang="zh-TW" sz="1400" b="1">
                      <a:solidFill>
                        <a:schemeClr val="accent2">
                          <a:lumMod val="75000"/>
                        </a:schemeClr>
                      </a:solidFill>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52" name="群組 51">
                    <a:extLst>
                      <a:ext uri="{FF2B5EF4-FFF2-40B4-BE49-F238E27FC236}">
                        <a16:creationId xmlns:a16="http://schemas.microsoft.com/office/drawing/2014/main" id="{F5325151-0C7F-0177-67F2-0BFA1DD99AAE}"/>
                      </a:ext>
                    </a:extLst>
                  </p:cNvPr>
                  <p:cNvGrpSpPr/>
                  <p:nvPr/>
                </p:nvGrpSpPr>
                <p:grpSpPr>
                  <a:xfrm>
                    <a:off x="252132" y="4662100"/>
                    <a:ext cx="1430445" cy="475264"/>
                    <a:chOff x="232533" y="4874291"/>
                    <a:chExt cx="1430445" cy="475264"/>
                  </a:xfrm>
                </p:grpSpPr>
                <p:sp>
                  <p:nvSpPr>
                    <p:cNvPr id="25" name="矩形: 圓角 24">
                      <a:extLst>
                        <a:ext uri="{FF2B5EF4-FFF2-40B4-BE49-F238E27FC236}">
                          <a16:creationId xmlns:a16="http://schemas.microsoft.com/office/drawing/2014/main" id="{62CBA643-EFB2-8E4D-74AA-7C709ED33576}"/>
                        </a:ext>
                      </a:extLst>
                    </p:cNvPr>
                    <p:cNvSpPr/>
                    <p:nvPr/>
                  </p:nvSpPr>
                  <p:spPr>
                    <a:xfrm>
                      <a:off x="232533" y="4874291"/>
                      <a:ext cx="1430445" cy="475264"/>
                    </a:xfrm>
                    <a:prstGeom prst="roundRect">
                      <a:avLst/>
                    </a:prstGeom>
                    <a:solidFill>
                      <a:srgbClr val="EBD426"/>
                    </a:solidFill>
                    <a:ln w="19050">
                      <a:solidFill>
                        <a:srgbClr val="EBD4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3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13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維運服務     </a:t>
                      </a:r>
                      <a:endParaRPr lang="en-US" altLang="zh-TW" sz="13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p>
                      <a:pPr algn="ctr"/>
                      <a:r>
                        <a:rPr lang="en-US" altLang="zh-TW" sz="13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EPC</a:t>
                      </a:r>
                      <a:endParaRPr lang="zh-TW" altLang="en-US" sz="13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29" name="圖片 28">
                      <a:extLst>
                        <a:ext uri="{FF2B5EF4-FFF2-40B4-BE49-F238E27FC236}">
                          <a16:creationId xmlns:a16="http://schemas.microsoft.com/office/drawing/2014/main" id="{3F420752-6A82-B70B-2F33-634958419C9C}"/>
                        </a:ext>
                      </a:extLst>
                    </p:cNvPr>
                    <p:cNvPicPr>
                      <a:picLocks noChangeAspect="1"/>
                    </p:cNvPicPr>
                    <p:nvPr/>
                  </p:nvPicPr>
                  <p:blipFill>
                    <a:blip r:embed="rId5">
                      <a:biLevel thresh="75000"/>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Lst>
                    </a:blip>
                    <a:stretch>
                      <a:fillRect/>
                    </a:stretch>
                  </p:blipFill>
                  <p:spPr>
                    <a:xfrm>
                      <a:off x="389748" y="4948639"/>
                      <a:ext cx="371686" cy="343604"/>
                    </a:xfrm>
                    <a:prstGeom prst="rect">
                      <a:avLst/>
                    </a:prstGeom>
                  </p:spPr>
                </p:pic>
              </p:grpSp>
              <p:grpSp>
                <p:nvGrpSpPr>
                  <p:cNvPr id="53" name="群組 52">
                    <a:extLst>
                      <a:ext uri="{FF2B5EF4-FFF2-40B4-BE49-F238E27FC236}">
                        <a16:creationId xmlns:a16="http://schemas.microsoft.com/office/drawing/2014/main" id="{6E50BBFD-B8E3-FAA6-3B75-3F01C016C52F}"/>
                      </a:ext>
                    </a:extLst>
                  </p:cNvPr>
                  <p:cNvGrpSpPr/>
                  <p:nvPr/>
                </p:nvGrpSpPr>
                <p:grpSpPr>
                  <a:xfrm>
                    <a:off x="1671426" y="4583524"/>
                    <a:ext cx="1976112" cy="663154"/>
                    <a:chOff x="1723446" y="4794532"/>
                    <a:chExt cx="1809700" cy="663154"/>
                  </a:xfrm>
                </p:grpSpPr>
                <p:sp>
                  <p:nvSpPr>
                    <p:cNvPr id="35" name="矩形: 圓角 34">
                      <a:extLst>
                        <a:ext uri="{FF2B5EF4-FFF2-40B4-BE49-F238E27FC236}">
                          <a16:creationId xmlns:a16="http://schemas.microsoft.com/office/drawing/2014/main" id="{80635F26-F8EC-79EB-0BDD-F636C2CC4733}"/>
                        </a:ext>
                      </a:extLst>
                    </p:cNvPr>
                    <p:cNvSpPr/>
                    <p:nvPr/>
                  </p:nvSpPr>
                  <p:spPr>
                    <a:xfrm>
                      <a:off x="1823104" y="4873108"/>
                      <a:ext cx="1710042" cy="475264"/>
                    </a:xfrm>
                    <a:prstGeom prst="roundRect">
                      <a:avLst/>
                    </a:prstGeom>
                    <a:solidFill>
                      <a:srgbClr val="EBD426"/>
                    </a:solidFill>
                    <a:ln w="19050">
                      <a:solidFill>
                        <a:srgbClr val="EBD4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TW" altLang="en-US" sz="13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全方位綠電服務</a:t>
                      </a:r>
                    </a:p>
                  </p:txBody>
                </p:sp>
                <p:pic>
                  <p:nvPicPr>
                    <p:cNvPr id="38" name="圖片 37">
                      <a:extLst>
                        <a:ext uri="{FF2B5EF4-FFF2-40B4-BE49-F238E27FC236}">
                          <a16:creationId xmlns:a16="http://schemas.microsoft.com/office/drawing/2014/main" id="{E4E90534-CB4E-0979-F414-8BA37036EB29}"/>
                        </a:ext>
                      </a:extLst>
                    </p:cNvPr>
                    <p:cNvPicPr>
                      <a:picLocks noChangeAspect="1"/>
                    </p:cNvPicPr>
                    <p:nvPr/>
                  </p:nvPicPr>
                  <p:blipFill>
                    <a:blip r:embed="rId7">
                      <a:biLevel thresh="75000"/>
                      <a:extLst>
                        <a:ext uri="{BEBA8EAE-BF5A-486C-A8C5-ECC9F3942E4B}">
                          <a14:imgProps xmlns:a14="http://schemas.microsoft.com/office/drawing/2010/main">
                            <a14:imgLayer r:embed="rId8">
                              <a14:imgEffect>
                                <a14:backgroundRemoval t="10000" b="90000" l="10000" r="90000">
                                  <a14:foregroundMark x1="46394" y1="56010" x2="47115" y2="61538"/>
                                  <a14:foregroundMark x1="53846" y1="56490" x2="54087" y2="60577"/>
                                </a14:backgroundRemoval>
                              </a14:imgEffect>
                              <a14:imgEffect>
                                <a14:colorTemperature colorTemp="4700"/>
                              </a14:imgEffect>
                            </a14:imgLayer>
                          </a14:imgProps>
                        </a:ext>
                      </a:extLst>
                    </a:blip>
                    <a:stretch>
                      <a:fillRect/>
                    </a:stretch>
                  </p:blipFill>
                  <p:spPr>
                    <a:xfrm>
                      <a:off x="1723446" y="4794532"/>
                      <a:ext cx="640313" cy="663154"/>
                    </a:xfrm>
                    <a:prstGeom prst="rect">
                      <a:avLst/>
                    </a:prstGeom>
                  </p:spPr>
                </p:pic>
              </p:grpSp>
              <p:grpSp>
                <p:nvGrpSpPr>
                  <p:cNvPr id="63" name="群組 62">
                    <a:extLst>
                      <a:ext uri="{FF2B5EF4-FFF2-40B4-BE49-F238E27FC236}">
                        <a16:creationId xmlns:a16="http://schemas.microsoft.com/office/drawing/2014/main" id="{6A65F6FC-E846-88C4-215A-3C8D37E9808B}"/>
                      </a:ext>
                    </a:extLst>
                  </p:cNvPr>
                  <p:cNvGrpSpPr/>
                  <p:nvPr/>
                </p:nvGrpSpPr>
                <p:grpSpPr>
                  <a:xfrm>
                    <a:off x="3763011" y="4662100"/>
                    <a:ext cx="1481304" cy="475264"/>
                    <a:chOff x="3438925" y="4866793"/>
                    <a:chExt cx="1481304" cy="475264"/>
                  </a:xfrm>
                </p:grpSpPr>
                <p:sp>
                  <p:nvSpPr>
                    <p:cNvPr id="44" name="矩形: 圓角 43">
                      <a:extLst>
                        <a:ext uri="{FF2B5EF4-FFF2-40B4-BE49-F238E27FC236}">
                          <a16:creationId xmlns:a16="http://schemas.microsoft.com/office/drawing/2014/main" id="{DB31563E-0819-D82F-52F5-47A32DA66792}"/>
                        </a:ext>
                      </a:extLst>
                    </p:cNvPr>
                    <p:cNvSpPr/>
                    <p:nvPr/>
                  </p:nvSpPr>
                  <p:spPr>
                    <a:xfrm>
                      <a:off x="3438925" y="4866793"/>
                      <a:ext cx="1481304" cy="475264"/>
                    </a:xfrm>
                    <a:prstGeom prst="roundRect">
                      <a:avLst/>
                    </a:prstGeom>
                    <a:solidFill>
                      <a:srgbClr val="EBD426"/>
                    </a:solidFill>
                    <a:ln w="19050">
                      <a:solidFill>
                        <a:srgbClr val="EBD4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zh-TW" altLang="en-US" sz="13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儲能服務  </a:t>
                      </a:r>
                    </a:p>
                  </p:txBody>
                </p:sp>
                <p:pic>
                  <p:nvPicPr>
                    <p:cNvPr id="45" name="圖片 44">
                      <a:extLst>
                        <a:ext uri="{FF2B5EF4-FFF2-40B4-BE49-F238E27FC236}">
                          <a16:creationId xmlns:a16="http://schemas.microsoft.com/office/drawing/2014/main" id="{3742EA39-0B8D-316F-8B2C-EA77AD507F3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66" b="89844" l="2344" r="90234">
                                  <a14:foregroundMark x1="52344" y1="37891" x2="51953" y2="61328"/>
                                  <a14:foregroundMark x1="51953" y1="61328" x2="50000" y2="40625"/>
                                  <a14:foregroundMark x1="50000" y1="40625" x2="53125" y2="60938"/>
                                  <a14:foregroundMark x1="53125" y1="60938" x2="42188" y2="44531"/>
                                  <a14:foregroundMark x1="42188" y1="44531" x2="48438" y2="44922"/>
                                  <a14:foregroundMark x1="9375" y1="34766" x2="10156" y2="76172"/>
                                  <a14:foregroundMark x1="1172" y1="75391" x2="65625" y2="73438"/>
                                  <a14:foregroundMark x1="65625" y1="73438" x2="94922" y2="77344"/>
                                  <a14:foregroundMark x1="94922" y1="77344" x2="10156" y2="80859"/>
                                  <a14:foregroundMark x1="10156" y1="80859" x2="2344" y2="78906"/>
                                  <a14:foregroundMark x1="89063" y1="32813" x2="90234" y2="73438"/>
                                </a14:backgroundRemoval>
                              </a14:imgEffect>
                            </a14:imgLayer>
                          </a14:imgProps>
                        </a:ext>
                      </a:extLst>
                    </a:blip>
                    <a:stretch>
                      <a:fillRect/>
                    </a:stretch>
                  </p:blipFill>
                  <p:spPr>
                    <a:xfrm>
                      <a:off x="3658162" y="4947992"/>
                      <a:ext cx="352688" cy="343604"/>
                    </a:xfrm>
                    <a:prstGeom prst="rect">
                      <a:avLst/>
                    </a:prstGeom>
                  </p:spPr>
                </p:pic>
              </p:grpSp>
              <p:grpSp>
                <p:nvGrpSpPr>
                  <p:cNvPr id="65" name="群組 64">
                    <a:extLst>
                      <a:ext uri="{FF2B5EF4-FFF2-40B4-BE49-F238E27FC236}">
                        <a16:creationId xmlns:a16="http://schemas.microsoft.com/office/drawing/2014/main" id="{1C20DD39-5A04-A487-86F3-06AA2CC89CE4}"/>
                      </a:ext>
                    </a:extLst>
                  </p:cNvPr>
                  <p:cNvGrpSpPr/>
                  <p:nvPr/>
                </p:nvGrpSpPr>
                <p:grpSpPr>
                  <a:xfrm>
                    <a:off x="5430582" y="4654742"/>
                    <a:ext cx="1567926" cy="475264"/>
                    <a:chOff x="5203767" y="4865402"/>
                    <a:chExt cx="1567926" cy="475264"/>
                  </a:xfrm>
                </p:grpSpPr>
                <p:sp>
                  <p:nvSpPr>
                    <p:cNvPr id="46" name="矩形: 圓角 45">
                      <a:extLst>
                        <a:ext uri="{FF2B5EF4-FFF2-40B4-BE49-F238E27FC236}">
                          <a16:creationId xmlns:a16="http://schemas.microsoft.com/office/drawing/2014/main" id="{D4D3D47E-1490-B91E-E7DE-1DE8AFEE37AF}"/>
                        </a:ext>
                      </a:extLst>
                    </p:cNvPr>
                    <p:cNvSpPr/>
                    <p:nvPr/>
                  </p:nvSpPr>
                  <p:spPr>
                    <a:xfrm>
                      <a:off x="5203767" y="4865402"/>
                      <a:ext cx="1567926" cy="475264"/>
                    </a:xfrm>
                    <a:prstGeom prst="roundRect">
                      <a:avLst/>
                    </a:prstGeom>
                    <a:solidFill>
                      <a:srgbClr val="EBD426"/>
                    </a:solidFill>
                    <a:ln w="19050">
                      <a:solidFill>
                        <a:srgbClr val="EBD426"/>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r"/>
                      <a:r>
                        <a:rPr lang="zh-TW" altLang="en-US" sz="1300" b="1">
                          <a:solidFill>
                            <a:schemeClr val="bg1"/>
                          </a:solidFill>
                          <a:latin typeface="微軟正黑體"/>
                          <a:ea typeface="微軟正黑體"/>
                          <a:cs typeface="Arial"/>
                        </a:rPr>
                        <a:t>節能服務</a:t>
                      </a:r>
                      <a:endParaRPr lang="en-US" altLang="zh-TW" sz="1300" b="1">
                        <a:solidFill>
                          <a:schemeClr val="bg1"/>
                        </a:solidFill>
                        <a:latin typeface="微軟正黑體"/>
                        <a:ea typeface="微軟正黑體"/>
                        <a:cs typeface="Arial"/>
                      </a:endParaRPr>
                    </a:p>
                    <a:p>
                      <a:pPr algn="r"/>
                      <a:r>
                        <a:rPr lang="en-US" altLang="zh-TW" sz="1300" b="1">
                          <a:solidFill>
                            <a:schemeClr val="bg1"/>
                          </a:solidFill>
                          <a:latin typeface="微軟正黑體"/>
                          <a:ea typeface="微軟正黑體"/>
                          <a:cs typeface="Arial"/>
                        </a:rPr>
                        <a:t>(ESCO)</a:t>
                      </a:r>
                      <a:endParaRPr lang="zh-TW" altLang="en-US" sz="1300" b="1">
                        <a:solidFill>
                          <a:schemeClr val="bg1"/>
                        </a:solidFill>
                        <a:latin typeface="微軟正黑體"/>
                        <a:ea typeface="微軟正黑體"/>
                        <a:cs typeface="Arial"/>
                      </a:endParaRPr>
                    </a:p>
                  </p:txBody>
                </p:sp>
                <p:pic>
                  <p:nvPicPr>
                    <p:cNvPr id="48" name="圖片 47">
                      <a:extLst>
                        <a:ext uri="{FF2B5EF4-FFF2-40B4-BE49-F238E27FC236}">
                          <a16:creationId xmlns:a16="http://schemas.microsoft.com/office/drawing/2014/main" id="{2944C455-C3F0-5404-7A40-BE3FFBE4742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44141" y1="57031" x2="59375" y2="69922"/>
                                  <a14:foregroundMark x1="59375" y1="69922" x2="39844" y2="62500"/>
                                  <a14:foregroundMark x1="39844" y1="47266" x2="59375" y2="44531"/>
                                  <a14:foregroundMark x1="59375" y1="44531" x2="46875" y2="42578"/>
                                </a14:backgroundRemoval>
                              </a14:imgEffect>
                            </a14:imgLayer>
                          </a14:imgProps>
                        </a:ext>
                      </a:extLst>
                    </a:blip>
                    <a:stretch>
                      <a:fillRect/>
                    </a:stretch>
                  </p:blipFill>
                  <p:spPr>
                    <a:xfrm>
                      <a:off x="5276454" y="4913478"/>
                      <a:ext cx="410864" cy="410864"/>
                    </a:xfrm>
                    <a:prstGeom prst="rect">
                      <a:avLst/>
                    </a:prstGeom>
                  </p:spPr>
                </p:pic>
              </p:grpSp>
              <p:cxnSp>
                <p:nvCxnSpPr>
                  <p:cNvPr id="68" name="直線接點 67">
                    <a:extLst>
                      <a:ext uri="{FF2B5EF4-FFF2-40B4-BE49-F238E27FC236}">
                        <a16:creationId xmlns:a16="http://schemas.microsoft.com/office/drawing/2014/main" id="{D47B6242-CDB7-0C2E-07FD-637EE7776731}"/>
                      </a:ext>
                    </a:extLst>
                  </p:cNvPr>
                  <p:cNvCxnSpPr>
                    <a:cxnSpLocks/>
                  </p:cNvCxnSpPr>
                  <p:nvPr/>
                </p:nvCxnSpPr>
                <p:spPr>
                  <a:xfrm flipV="1">
                    <a:off x="982781" y="5323304"/>
                    <a:ext cx="0" cy="25317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70" name="文字方塊 69">
                    <a:extLst>
                      <a:ext uri="{FF2B5EF4-FFF2-40B4-BE49-F238E27FC236}">
                        <a16:creationId xmlns:a16="http://schemas.microsoft.com/office/drawing/2014/main" id="{700B2C27-6C63-3B4A-2075-0F87FA7CFE46}"/>
                      </a:ext>
                    </a:extLst>
                  </p:cNvPr>
                  <p:cNvSpPr txBox="1"/>
                  <p:nvPr/>
                </p:nvSpPr>
                <p:spPr>
                  <a:xfrm>
                    <a:off x="582492" y="5654125"/>
                    <a:ext cx="811685" cy="307777"/>
                  </a:xfrm>
                  <a:prstGeom prst="rect">
                    <a:avLst/>
                  </a:prstGeom>
                  <a:noFill/>
                </p:spPr>
                <p:txBody>
                  <a:bodyPr wrap="square" rtlCol="0">
                    <a:spAutoFit/>
                  </a:bodyPr>
                  <a:lstStyle/>
                  <a:p>
                    <a:pPr algn="ctr"/>
                    <a:r>
                      <a:rPr lang="zh-TW" altLang="en-US" sz="1400" b="1">
                        <a:solidFill>
                          <a:schemeClr val="accent2">
                            <a:lumMod val="75000"/>
                          </a:schemeClr>
                        </a:solidFill>
                        <a:latin typeface="微軟正黑體" panose="020B0604030504040204" pitchFamily="34" charset="-120"/>
                        <a:ea typeface="微軟正黑體" panose="020B0604030504040204" pitchFamily="34" charset="-120"/>
                        <a:cs typeface="Arial" panose="020B0604020202020204" pitchFamily="34" charset="0"/>
                      </a:rPr>
                      <a:t>旭鑫</a:t>
                    </a:r>
                    <a:endParaRPr lang="en-US" altLang="zh-TW" sz="1400" b="1">
                      <a:solidFill>
                        <a:schemeClr val="accent2">
                          <a:lumMod val="75000"/>
                        </a:schemeClr>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71" name="矩形: 圓角 70">
                    <a:extLst>
                      <a:ext uri="{FF2B5EF4-FFF2-40B4-BE49-F238E27FC236}">
                        <a16:creationId xmlns:a16="http://schemas.microsoft.com/office/drawing/2014/main" id="{3DE98FA7-D167-15A0-98D0-CAA226126DD9}"/>
                      </a:ext>
                    </a:extLst>
                  </p:cNvPr>
                  <p:cNvSpPr/>
                  <p:nvPr/>
                </p:nvSpPr>
                <p:spPr>
                  <a:xfrm>
                    <a:off x="83472" y="5772515"/>
                    <a:ext cx="1668778" cy="892409"/>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000">
                        <a:solidFill>
                          <a:srgbClr val="1E5F7C"/>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1000">
                        <a:solidFill>
                          <a:srgbClr val="1E5F7C"/>
                        </a:solidFill>
                        <a:latin typeface="微軟正黑體" panose="020B0604030504040204" pitchFamily="34" charset="-120"/>
                        <a:ea typeface="微軟正黑體" panose="020B0604030504040204" pitchFamily="34" charset="-120"/>
                        <a:cs typeface="Arial" panose="020B0604020202020204" pitchFamily="34" charset="0"/>
                      </a:rPr>
                      <a:t>續升分公司</a:t>
                    </a:r>
                    <a:r>
                      <a:rPr lang="en-US" altLang="zh-TW" sz="1000">
                        <a:solidFill>
                          <a:srgbClr val="1E5F7C"/>
                        </a:solidFill>
                        <a:latin typeface="微軟正黑體" panose="020B0604030504040204" pitchFamily="34" charset="-120"/>
                        <a:ea typeface="微軟正黑體" panose="020B0604030504040204" pitchFamily="34" charset="-120"/>
                        <a:cs typeface="Arial" panose="020B0604020202020204" pitchFamily="34" charset="0"/>
                      </a:rPr>
                      <a:t>,</a:t>
                    </a:r>
                  </a:p>
                  <a:p>
                    <a:pPr algn="ctr"/>
                    <a:r>
                      <a:rPr lang="zh-TW" altLang="en-US" sz="1000">
                        <a:solidFill>
                          <a:srgbClr val="1E5F7C"/>
                        </a:solidFill>
                        <a:latin typeface="微軟正黑體" panose="020B0604030504040204" pitchFamily="34" charset="-120"/>
                        <a:ea typeface="微軟正黑體" panose="020B0604030504040204" pitchFamily="34" charset="-120"/>
                        <a:cs typeface="Arial" panose="020B0604020202020204" pitchFamily="34" charset="0"/>
                      </a:rPr>
                      <a:t>續升</a:t>
                    </a:r>
                    <a:r>
                      <a:rPr lang="en-US" altLang="zh-TW" sz="1000">
                        <a:solidFill>
                          <a:srgbClr val="1E5F7C"/>
                        </a:solidFill>
                        <a:latin typeface="微軟正黑體" panose="020B0604030504040204" pitchFamily="34" charset="-120"/>
                        <a:ea typeface="微軟正黑體" panose="020B0604030504040204" pitchFamily="34" charset="-120"/>
                        <a:cs typeface="Arial" panose="020B0604020202020204" pitchFamily="34" charset="0"/>
                      </a:rPr>
                      <a:t>100%</a:t>
                    </a:r>
                    <a:r>
                      <a:rPr lang="zh-TW" altLang="en-US" sz="1000">
                        <a:solidFill>
                          <a:srgbClr val="1E5F7C"/>
                        </a:solidFill>
                        <a:latin typeface="微軟正黑體" panose="020B0604030504040204" pitchFamily="34" charset="-120"/>
                        <a:ea typeface="微軟正黑體" panose="020B0604030504040204" pitchFamily="34" charset="-120"/>
                        <a:cs typeface="Arial" panose="020B0604020202020204" pitchFamily="34" charset="0"/>
                      </a:rPr>
                      <a:t>持有</a:t>
                    </a:r>
                    <a:r>
                      <a:rPr lang="en-US" altLang="zh-TW" sz="1000">
                        <a:solidFill>
                          <a:srgbClr val="1E5F7C"/>
                        </a:solidFill>
                        <a:latin typeface="微軟正黑體" panose="020B0604030504040204" pitchFamily="34" charset="-120"/>
                        <a:ea typeface="微軟正黑體" panose="020B0604030504040204" pitchFamily="34" charset="-120"/>
                        <a:cs typeface="Arial" panose="020B0604020202020204" pitchFamily="34" charset="0"/>
                      </a:rPr>
                      <a:t>)</a:t>
                    </a:r>
                  </a:p>
                </p:txBody>
              </p:sp>
              <p:grpSp>
                <p:nvGrpSpPr>
                  <p:cNvPr id="78" name="群組 77">
                    <a:extLst>
                      <a:ext uri="{FF2B5EF4-FFF2-40B4-BE49-F238E27FC236}">
                        <a16:creationId xmlns:a16="http://schemas.microsoft.com/office/drawing/2014/main" id="{7212CA67-4456-93C3-53B0-35D1847877F9}"/>
                      </a:ext>
                    </a:extLst>
                  </p:cNvPr>
                  <p:cNvGrpSpPr/>
                  <p:nvPr/>
                </p:nvGrpSpPr>
                <p:grpSpPr>
                  <a:xfrm>
                    <a:off x="1955732" y="5294187"/>
                    <a:ext cx="1325880" cy="321225"/>
                    <a:chOff x="3038537" y="2964980"/>
                    <a:chExt cx="1325880" cy="510808"/>
                  </a:xfrm>
                </p:grpSpPr>
                <p:cxnSp>
                  <p:nvCxnSpPr>
                    <p:cNvPr id="74" name="直線接點 73">
                      <a:extLst>
                        <a:ext uri="{FF2B5EF4-FFF2-40B4-BE49-F238E27FC236}">
                          <a16:creationId xmlns:a16="http://schemas.microsoft.com/office/drawing/2014/main" id="{DA38D164-CA08-C6F8-9F45-D5E9EE30C6C4}"/>
                        </a:ext>
                      </a:extLst>
                    </p:cNvPr>
                    <p:cNvCxnSpPr/>
                    <p:nvPr/>
                  </p:nvCxnSpPr>
                  <p:spPr>
                    <a:xfrm>
                      <a:off x="3702377" y="2964980"/>
                      <a:ext cx="0" cy="259976"/>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5" name="直線接點 74">
                      <a:extLst>
                        <a:ext uri="{FF2B5EF4-FFF2-40B4-BE49-F238E27FC236}">
                          <a16:creationId xmlns:a16="http://schemas.microsoft.com/office/drawing/2014/main" id="{CB616B2A-62D0-6E95-F5EE-4D96E5C6EFFE}"/>
                        </a:ext>
                      </a:extLst>
                    </p:cNvPr>
                    <p:cNvCxnSpPr/>
                    <p:nvPr/>
                  </p:nvCxnSpPr>
                  <p:spPr>
                    <a:xfrm>
                      <a:off x="3038537" y="3224956"/>
                      <a:ext cx="1325880" cy="0"/>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6" name="直線接點 75">
                      <a:extLst>
                        <a:ext uri="{FF2B5EF4-FFF2-40B4-BE49-F238E27FC236}">
                          <a16:creationId xmlns:a16="http://schemas.microsoft.com/office/drawing/2014/main" id="{57A5321F-7595-8DC2-AB01-F3C0C1E06B0F}"/>
                        </a:ext>
                      </a:extLst>
                    </p:cNvPr>
                    <p:cNvCxnSpPr/>
                    <p:nvPr/>
                  </p:nvCxnSpPr>
                  <p:spPr>
                    <a:xfrm>
                      <a:off x="4364417" y="3215812"/>
                      <a:ext cx="0" cy="259976"/>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7" name="直線接點 76">
                      <a:extLst>
                        <a:ext uri="{FF2B5EF4-FFF2-40B4-BE49-F238E27FC236}">
                          <a16:creationId xmlns:a16="http://schemas.microsoft.com/office/drawing/2014/main" id="{8297BDB5-215D-255D-F9C4-9ACAF205E274}"/>
                        </a:ext>
                      </a:extLst>
                    </p:cNvPr>
                    <p:cNvCxnSpPr/>
                    <p:nvPr/>
                  </p:nvCxnSpPr>
                  <p:spPr>
                    <a:xfrm>
                      <a:off x="3038537" y="3215812"/>
                      <a:ext cx="0" cy="259976"/>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cxnSp>
                <p:nvCxnSpPr>
                  <p:cNvPr id="79" name="直線接點 78">
                    <a:extLst>
                      <a:ext uri="{FF2B5EF4-FFF2-40B4-BE49-F238E27FC236}">
                        <a16:creationId xmlns:a16="http://schemas.microsoft.com/office/drawing/2014/main" id="{A55246CB-C0DA-4E79-E072-D30AD4D4EF8A}"/>
                      </a:ext>
                    </a:extLst>
                  </p:cNvPr>
                  <p:cNvCxnSpPr>
                    <a:cxnSpLocks/>
                  </p:cNvCxnSpPr>
                  <p:nvPr/>
                </p:nvCxnSpPr>
                <p:spPr>
                  <a:xfrm flipV="1">
                    <a:off x="4500446" y="5334602"/>
                    <a:ext cx="0" cy="25317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0" name="直線接點 79">
                    <a:extLst>
                      <a:ext uri="{FF2B5EF4-FFF2-40B4-BE49-F238E27FC236}">
                        <a16:creationId xmlns:a16="http://schemas.microsoft.com/office/drawing/2014/main" id="{48BD8777-CEBE-A9B0-1530-B5930AB84993}"/>
                      </a:ext>
                    </a:extLst>
                  </p:cNvPr>
                  <p:cNvCxnSpPr>
                    <a:cxnSpLocks/>
                  </p:cNvCxnSpPr>
                  <p:nvPr/>
                </p:nvCxnSpPr>
                <p:spPr>
                  <a:xfrm flipV="1">
                    <a:off x="6262114" y="5334748"/>
                    <a:ext cx="0" cy="25317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sp>
              <p:nvSpPr>
                <p:cNvPr id="84" name="文字方塊 83">
                  <a:extLst>
                    <a:ext uri="{FF2B5EF4-FFF2-40B4-BE49-F238E27FC236}">
                      <a16:creationId xmlns:a16="http://schemas.microsoft.com/office/drawing/2014/main" id="{BA06E48D-4E70-16C0-DB60-A427F54FED84}"/>
                    </a:ext>
                  </a:extLst>
                </p:cNvPr>
                <p:cNvSpPr txBox="1"/>
                <p:nvPr/>
              </p:nvSpPr>
              <p:spPr>
                <a:xfrm>
                  <a:off x="1461083" y="6363080"/>
                  <a:ext cx="1397058" cy="246221"/>
                </a:xfrm>
                <a:prstGeom prst="rect">
                  <a:avLst/>
                </a:prstGeom>
                <a:noFill/>
              </p:spPr>
              <p:txBody>
                <a:bodyPr wrap="square">
                  <a:spAutoFit/>
                </a:bodyPr>
                <a:lstStyle/>
                <a:p>
                  <a:r>
                    <a:rPr lang="en-US" altLang="zh-TW" sz="1000">
                      <a:solidFill>
                        <a:srgbClr val="1E5F7C"/>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1000">
                      <a:solidFill>
                        <a:srgbClr val="1E5F7C"/>
                      </a:solidFill>
                      <a:latin typeface="微軟正黑體" panose="020B0604030504040204" pitchFamily="34" charset="-120"/>
                      <a:ea typeface="微軟正黑體" panose="020B0604030504040204" pitchFamily="34" charset="-120"/>
                      <a:cs typeface="Arial" panose="020B0604020202020204" pitchFamily="34" charset="0"/>
                    </a:rPr>
                    <a:t>續升</a:t>
                  </a:r>
                  <a:r>
                    <a:rPr lang="en-US" altLang="zh-TW" sz="1000">
                      <a:solidFill>
                        <a:srgbClr val="1E5F7C"/>
                      </a:solidFill>
                      <a:latin typeface="微軟正黑體" panose="020B0604030504040204" pitchFamily="34" charset="-120"/>
                      <a:ea typeface="微軟正黑體" panose="020B0604030504040204" pitchFamily="34" charset="-120"/>
                      <a:cs typeface="Arial" panose="020B0604020202020204" pitchFamily="34" charset="0"/>
                    </a:rPr>
                    <a:t>100%</a:t>
                  </a:r>
                  <a:r>
                    <a:rPr lang="zh-TW" altLang="en-US" sz="1000">
                      <a:solidFill>
                        <a:srgbClr val="1E5F7C"/>
                      </a:solidFill>
                      <a:latin typeface="微軟正黑體" panose="020B0604030504040204" pitchFamily="34" charset="-120"/>
                      <a:ea typeface="微軟正黑體" panose="020B0604030504040204" pitchFamily="34" charset="-120"/>
                      <a:cs typeface="Arial" panose="020B0604020202020204" pitchFamily="34" charset="0"/>
                    </a:rPr>
                    <a:t>持有</a:t>
                  </a:r>
                  <a:r>
                    <a:rPr lang="en-US" altLang="zh-TW" sz="1000">
                      <a:solidFill>
                        <a:srgbClr val="1E5F7C"/>
                      </a:solidFill>
                      <a:latin typeface="微軟正黑體" panose="020B0604030504040204" pitchFamily="34" charset="-120"/>
                      <a:ea typeface="微軟正黑體" panose="020B0604030504040204" pitchFamily="34" charset="-120"/>
                      <a:cs typeface="Arial" panose="020B0604020202020204" pitchFamily="34" charset="0"/>
                    </a:rPr>
                    <a:t>)</a:t>
                  </a:r>
                  <a:endParaRPr lang="zh-TW" altLang="en-US" sz="1000">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85" name="文字方塊 84">
                  <a:extLst>
                    <a:ext uri="{FF2B5EF4-FFF2-40B4-BE49-F238E27FC236}">
                      <a16:creationId xmlns:a16="http://schemas.microsoft.com/office/drawing/2014/main" id="{178849D2-9701-707F-40CE-B9894B85A06D}"/>
                    </a:ext>
                  </a:extLst>
                </p:cNvPr>
                <p:cNvSpPr txBox="1"/>
                <p:nvPr/>
              </p:nvSpPr>
              <p:spPr>
                <a:xfrm>
                  <a:off x="2810410" y="6347331"/>
                  <a:ext cx="1325880" cy="246221"/>
                </a:xfrm>
                <a:prstGeom prst="rect">
                  <a:avLst/>
                </a:prstGeom>
                <a:noFill/>
              </p:spPr>
              <p:txBody>
                <a:bodyPr wrap="square">
                  <a:spAutoFit/>
                </a:bodyPr>
                <a:lstStyle/>
                <a:p>
                  <a:r>
                    <a:rPr lang="en-US" altLang="zh-TW" sz="1000">
                      <a:solidFill>
                        <a:srgbClr val="1E5F7C"/>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1000">
                      <a:solidFill>
                        <a:srgbClr val="1E5F7C"/>
                      </a:solidFill>
                      <a:latin typeface="微軟正黑體" panose="020B0604030504040204" pitchFamily="34" charset="-120"/>
                      <a:ea typeface="微軟正黑體" panose="020B0604030504040204" pitchFamily="34" charset="-120"/>
                      <a:cs typeface="Arial" panose="020B0604020202020204" pitchFamily="34" charset="0"/>
                    </a:rPr>
                    <a:t>續升持股</a:t>
                  </a:r>
                  <a:r>
                    <a:rPr lang="en-US" altLang="zh-TW" sz="1000">
                      <a:solidFill>
                        <a:srgbClr val="1E5F7C"/>
                      </a:solidFill>
                      <a:latin typeface="微軟正黑體" panose="020B0604030504040204" pitchFamily="34" charset="-120"/>
                      <a:ea typeface="微軟正黑體" panose="020B0604030504040204" pitchFamily="34" charset="-120"/>
                      <a:cs typeface="Arial" panose="020B0604020202020204" pitchFamily="34" charset="0"/>
                    </a:rPr>
                    <a:t>48.3%)</a:t>
                  </a:r>
                  <a:endParaRPr lang="zh-TW" altLang="en-US" sz="1000">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2" name="文字方塊 11">
                  <a:extLst>
                    <a:ext uri="{FF2B5EF4-FFF2-40B4-BE49-F238E27FC236}">
                      <a16:creationId xmlns:a16="http://schemas.microsoft.com/office/drawing/2014/main" id="{06DFAB59-EE8F-E865-9100-B754348BAEC2}"/>
                    </a:ext>
                  </a:extLst>
                </p:cNvPr>
                <p:cNvSpPr txBox="1"/>
                <p:nvPr/>
              </p:nvSpPr>
              <p:spPr>
                <a:xfrm>
                  <a:off x="7186863" y="3267406"/>
                  <a:ext cx="1810931" cy="246221"/>
                </a:xfrm>
                <a:prstGeom prst="rect">
                  <a:avLst/>
                </a:prstGeom>
                <a:noFill/>
              </p:spPr>
              <p:txBody>
                <a:bodyPr wrap="square">
                  <a:spAutoFit/>
                </a:bodyPr>
                <a:lstStyle/>
                <a:p>
                  <a:r>
                    <a:rPr lang="en-US" altLang="zh-TW" sz="1000">
                      <a:latin typeface="微軟正黑體" panose="020B0604030504040204" pitchFamily="34" charset="-120"/>
                      <a:ea typeface="微軟正黑體" panose="020B0604030504040204" pitchFamily="34" charset="-120"/>
                      <a:cs typeface="Arial" panose="020B0604020202020204" pitchFamily="34" charset="0"/>
                    </a:rPr>
                    <a:t>(</a:t>
                  </a:r>
                  <a:r>
                    <a:rPr lang="zh-TW" altLang="en-US" sz="1000">
                      <a:solidFill>
                        <a:srgbClr val="1E5F7C"/>
                      </a:solidFill>
                      <a:latin typeface="微軟正黑體" panose="020B0604030504040204" pitchFamily="34" charset="-120"/>
                      <a:ea typeface="微軟正黑體" panose="020B0604030504040204" pitchFamily="34" charset="-120"/>
                      <a:cs typeface="Arial" panose="020B0604020202020204" pitchFamily="34" charset="0"/>
                    </a:rPr>
                    <a:t>中美矽晶</a:t>
                  </a:r>
                  <a:r>
                    <a:rPr lang="en-US" altLang="zh-TW" sz="1000">
                      <a:solidFill>
                        <a:srgbClr val="1E5F7C"/>
                      </a:solidFill>
                      <a:latin typeface="微軟正黑體" panose="020B0604030504040204" pitchFamily="34" charset="-120"/>
                      <a:ea typeface="微軟正黑體" panose="020B0604030504040204" pitchFamily="34" charset="-120"/>
                      <a:cs typeface="Arial" panose="020B0604020202020204" pitchFamily="34" charset="0"/>
                    </a:rPr>
                    <a:t>100%</a:t>
                  </a:r>
                  <a:r>
                    <a:rPr lang="zh-TW" altLang="en-US" sz="1000">
                      <a:solidFill>
                        <a:srgbClr val="1E5F7C"/>
                      </a:solidFill>
                      <a:latin typeface="微軟正黑體" panose="020B0604030504040204" pitchFamily="34" charset="-120"/>
                      <a:ea typeface="微軟正黑體" panose="020B0604030504040204" pitchFamily="34" charset="-120"/>
                      <a:cs typeface="Arial" panose="020B0604020202020204" pitchFamily="34" charset="0"/>
                    </a:rPr>
                    <a:t>持有子公司</a:t>
                  </a:r>
                  <a:r>
                    <a:rPr lang="en-US" altLang="zh-TW" sz="1000">
                      <a:solidFill>
                        <a:srgbClr val="1E5F7C"/>
                      </a:solidFill>
                      <a:latin typeface="微軟正黑體" panose="020B0604030504040204" pitchFamily="34" charset="-120"/>
                      <a:ea typeface="微軟正黑體" panose="020B0604030504040204" pitchFamily="34" charset="-120"/>
                      <a:cs typeface="Arial" panose="020B0604020202020204" pitchFamily="34" charset="0"/>
                    </a:rPr>
                    <a:t>)</a:t>
                  </a:r>
                  <a:endParaRPr lang="zh-TW" altLang="en-US" sz="1000">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13" name="圖片 11">
                  <a:extLst>
                    <a:ext uri="{FF2B5EF4-FFF2-40B4-BE49-F238E27FC236}">
                      <a16:creationId xmlns:a16="http://schemas.microsoft.com/office/drawing/2014/main" id="{93EAF849-C3C2-32C4-36F0-C760610696BF}"/>
                    </a:ext>
                  </a:extLst>
                </p:cNvPr>
                <p:cNvPicPr>
                  <a:picLocks noChangeAspect="1"/>
                </p:cNvPicPr>
                <p:nvPr/>
              </p:nvPicPr>
              <p:blipFill>
                <a:blip r:embed="rId13">
                  <a:extLst>
                    <a:ext uri="{28A0092B-C50C-407E-A947-70E740481C1C}">
                      <a14:useLocalDpi xmlns:a14="http://schemas.microsoft.com/office/drawing/2010/main" val="0"/>
                    </a:ext>
                  </a:extLst>
                </a:blip>
                <a:srcRect r="79870" b="-2813"/>
                <a:stretch>
                  <a:fillRect/>
                </a:stretch>
              </p:blipFill>
              <p:spPr>
                <a:xfrm>
                  <a:off x="4481600" y="1935996"/>
                  <a:ext cx="762718" cy="688857"/>
                </a:xfrm>
                <a:prstGeom prst="rect">
                  <a:avLst/>
                </a:prstGeom>
              </p:spPr>
            </p:pic>
          </p:grpSp>
        </p:grpSp>
      </p:grpSp>
      <p:sp>
        <p:nvSpPr>
          <p:cNvPr id="21" name="Text Placeholder 2">
            <a:extLst>
              <a:ext uri="{FF2B5EF4-FFF2-40B4-BE49-F238E27FC236}">
                <a16:creationId xmlns:a16="http://schemas.microsoft.com/office/drawing/2014/main" id="{BE34053D-2768-F581-35A0-FBA2EDFFC26F}"/>
              </a:ext>
            </a:extLst>
          </p:cNvPr>
          <p:cNvSpPr txBox="1">
            <a:spLocks/>
          </p:cNvSpPr>
          <p:nvPr/>
        </p:nvSpPr>
        <p:spPr>
          <a:xfrm>
            <a:off x="267624" y="6577164"/>
            <a:ext cx="8568000" cy="231856"/>
          </a:xfrm>
          <a:prstGeom prst="rect">
            <a:avLst/>
          </a:prstGeom>
        </p:spPr>
        <p:txBody>
          <a:bodyPr lIns="0" tIns="0" rIns="0" bIns="0" anchor="b" anchorCtr="0"/>
          <a:lstStyle>
            <a:lvl1pPr marL="228600" indent="-228600" defTabSz="957263" fontAlgn="base">
              <a:lnSpc>
                <a:spcPct val="120000"/>
              </a:lnSpc>
              <a:spcBef>
                <a:spcPts val="0"/>
              </a:spcBef>
              <a:spcAft>
                <a:spcPts val="0"/>
              </a:spcAft>
              <a:buClrTx/>
              <a:buFontTx/>
              <a:buNone/>
              <a:defRPr sz="700" i="1" baseline="0">
                <a:solidFill>
                  <a:schemeClr val="accent1"/>
                </a:solidFill>
                <a:ea typeface="MS PGothic" pitchFamily="34" charset="-128"/>
                <a:cs typeface="Arial Unicode MS" pitchFamily="34" charset="-128"/>
              </a:defRPr>
            </a:lvl1pPr>
            <a:lvl2pPr marL="244475" indent="-242888" defTabSz="957263" fontAlgn="base">
              <a:spcBef>
                <a:spcPct val="15000"/>
              </a:spcBef>
              <a:spcAft>
                <a:spcPct val="15000"/>
              </a:spcAft>
              <a:buClr>
                <a:schemeClr val="accent1"/>
              </a:buClr>
              <a:buSzPct val="70000"/>
              <a:buFont typeface="Wingdings" pitchFamily="2" charset="2"/>
              <a:buChar char="n"/>
              <a:defRPr sz="1200">
                <a:ea typeface="Arial Unicode MS" pitchFamily="34" charset="-128"/>
                <a:cs typeface="Arial Unicode MS" pitchFamily="34" charset="-128"/>
              </a:defRPr>
            </a:lvl2pPr>
            <a:lvl3pPr marL="406400" indent="-160338" defTabSz="957263" fontAlgn="base">
              <a:spcBef>
                <a:spcPct val="15000"/>
              </a:spcBef>
              <a:spcAft>
                <a:spcPct val="15000"/>
              </a:spcAft>
              <a:buClr>
                <a:schemeClr val="accent1"/>
              </a:buClr>
              <a:buFont typeface="Symbol" pitchFamily="18" charset="2"/>
              <a:buChar char="-"/>
              <a:defRPr sz="1200">
                <a:ea typeface="Arial Unicode MS" pitchFamily="34" charset="-128"/>
                <a:cs typeface="Arial Unicode MS" pitchFamily="34" charset="-128"/>
              </a:defRPr>
            </a:lvl3pPr>
            <a:lvl4pPr marL="547688" indent="-139700" defTabSz="957263" fontAlgn="base">
              <a:spcBef>
                <a:spcPct val="15000"/>
              </a:spcBef>
              <a:spcAft>
                <a:spcPct val="15000"/>
              </a:spcAft>
              <a:buClr>
                <a:schemeClr val="accent1"/>
              </a:buClr>
              <a:buFont typeface="Symbol" pitchFamily="18" charset="2"/>
              <a:buChar char="-"/>
              <a:defRPr sz="1200">
                <a:ea typeface="Arial Unicode MS" pitchFamily="34" charset="-128"/>
                <a:cs typeface="Arial Unicode MS" pitchFamily="34" charset="-128"/>
              </a:defRPr>
            </a:lvl4pPr>
            <a:lvl5pPr marL="731838" indent="-182563" defTabSz="957263" fontAlgn="base">
              <a:spcBef>
                <a:spcPct val="15000"/>
              </a:spcBef>
              <a:spcAft>
                <a:spcPct val="15000"/>
              </a:spcAft>
              <a:buClr>
                <a:schemeClr val="accent1"/>
              </a:buClr>
              <a:buFont typeface="Symbol" pitchFamily="18" charset="2"/>
              <a:buChar char="-"/>
              <a:defRPr sz="1200">
                <a:ea typeface="Arial Unicode MS" pitchFamily="34" charset="-128"/>
                <a:cs typeface="Arial Unicode MS" pitchFamily="34" charset="-128"/>
              </a:defRPr>
            </a:lvl5pPr>
            <a:lvl6pPr marL="1189038" indent="-182563" defTabSz="957263" fontAlgn="base">
              <a:spcBef>
                <a:spcPct val="15000"/>
              </a:spcBef>
              <a:spcAft>
                <a:spcPct val="15000"/>
              </a:spcAft>
              <a:buClr>
                <a:schemeClr val="accent1"/>
              </a:buClr>
              <a:buFont typeface="Symbol" pitchFamily="18" charset="2"/>
              <a:buChar char="-"/>
              <a:defRPr sz="1200"/>
            </a:lvl6pPr>
            <a:lvl7pPr marL="1646238" indent="-182563" defTabSz="957263" fontAlgn="base">
              <a:spcBef>
                <a:spcPct val="15000"/>
              </a:spcBef>
              <a:spcAft>
                <a:spcPct val="15000"/>
              </a:spcAft>
              <a:buClr>
                <a:schemeClr val="accent1"/>
              </a:buClr>
              <a:buFont typeface="Symbol" pitchFamily="18" charset="2"/>
              <a:buChar char="-"/>
              <a:defRPr sz="1200"/>
            </a:lvl7pPr>
            <a:lvl8pPr marL="2103438" indent="-182563" defTabSz="957263" fontAlgn="base">
              <a:spcBef>
                <a:spcPct val="15000"/>
              </a:spcBef>
              <a:spcAft>
                <a:spcPct val="15000"/>
              </a:spcAft>
              <a:buClr>
                <a:schemeClr val="accent1"/>
              </a:buClr>
              <a:buFont typeface="Symbol" pitchFamily="18" charset="2"/>
              <a:buChar char="-"/>
              <a:defRPr sz="1200"/>
            </a:lvl8pPr>
            <a:lvl9pPr marL="2560638" indent="-182563" defTabSz="957263" fontAlgn="base">
              <a:spcBef>
                <a:spcPct val="15000"/>
              </a:spcBef>
              <a:spcAft>
                <a:spcPct val="15000"/>
              </a:spcAft>
              <a:buClr>
                <a:schemeClr val="accent1"/>
              </a:buClr>
              <a:buFont typeface="Symbol" pitchFamily="18" charset="2"/>
              <a:buChar char="-"/>
              <a:defRPr sz="1200"/>
            </a:lvl9pPr>
          </a:lstStyle>
          <a:p>
            <a:r>
              <a:rPr lang="zh-TW" alt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備註：</a:t>
            </a:r>
            <a:r>
              <a:rPr lang="en-US" altLang="zh-TW">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1. </a:t>
            </a:r>
            <a:r>
              <a:rPr lang="zh-TW" alt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公司更名：續升綠能股份有限公司</a:t>
            </a:r>
            <a:r>
              <a:rPr lang="en-US" altLang="zh-TW">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簡稱續升</a:t>
            </a:r>
            <a:r>
              <a:rPr lang="en-US" altLang="zh-TW">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之前身為 </a:t>
            </a:r>
            <a:r>
              <a:rPr lang="zh-TW" altLang="zh-TW">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旭仁能源股份有限公司</a:t>
            </a:r>
            <a:r>
              <a:rPr lang="zh-TW" alt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a:t>
            </a:r>
            <a:endParaRPr lang="en-US" altLang="zh-TW">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550044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8AAD5-04B2-BD45-1E0A-00CA783709D5}"/>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5FFE06E8-365B-C500-B73D-0178BC5AA819}"/>
              </a:ext>
            </a:extLst>
          </p:cNvPr>
          <p:cNvSpPr>
            <a:spLocks noGrp="1"/>
          </p:cNvSpPr>
          <p:nvPr>
            <p:ph type="title"/>
          </p:nvPr>
        </p:nvSpPr>
        <p:spPr>
          <a:xfrm>
            <a:off x="311766" y="409087"/>
            <a:ext cx="9220924" cy="777873"/>
          </a:xfrm>
        </p:spPr>
        <p:txBody>
          <a:bodyPr/>
          <a:lstStyle/>
          <a:p>
            <a:r>
              <a:rPr lang="zh-TW" altLang="en-US">
                <a:latin typeface="微軟正黑體" panose="020B0604030504040204" pitchFamily="34" charset="-120"/>
                <a:ea typeface="微軟正黑體" panose="020B0604030504040204" pitchFamily="34" charset="-120"/>
              </a:rPr>
              <a:t>續興與艾涅爾</a:t>
            </a:r>
            <a:r>
              <a:rPr lang="fr-FR" altLang="zh-TW">
                <a:latin typeface="微軟正黑體" panose="020B0604030504040204" pitchFamily="34" charset="-120"/>
                <a:ea typeface="微軟正黑體" panose="020B0604030504040204" pitchFamily="34" charset="-120"/>
              </a:rPr>
              <a:t>-</a:t>
            </a:r>
            <a:r>
              <a:rPr lang="zh-TW" altLang="en-US">
                <a:latin typeface="微軟正黑體" panose="020B0604030504040204" pitchFamily="34" charset="-120"/>
                <a:ea typeface="微軟正黑體" panose="020B0604030504040204" pitchFamily="34" charset="-120"/>
              </a:rPr>
              <a:t>以客戶為核心的再生能源服務</a:t>
            </a:r>
          </a:p>
        </p:txBody>
      </p:sp>
      <p:grpSp>
        <p:nvGrpSpPr>
          <p:cNvPr id="56" name="群組 55">
            <a:extLst>
              <a:ext uri="{FF2B5EF4-FFF2-40B4-BE49-F238E27FC236}">
                <a16:creationId xmlns:a16="http://schemas.microsoft.com/office/drawing/2014/main" id="{98ABFD94-E281-51AB-090F-4595B1A13852}"/>
              </a:ext>
            </a:extLst>
          </p:cNvPr>
          <p:cNvGrpSpPr/>
          <p:nvPr/>
        </p:nvGrpSpPr>
        <p:grpSpPr>
          <a:xfrm>
            <a:off x="3124764" y="3021796"/>
            <a:ext cx="3724440" cy="3202477"/>
            <a:chOff x="3028435" y="3009663"/>
            <a:chExt cx="3724440" cy="3202477"/>
          </a:xfrm>
        </p:grpSpPr>
        <p:grpSp>
          <p:nvGrpSpPr>
            <p:cNvPr id="51" name="群組 50">
              <a:extLst>
                <a:ext uri="{FF2B5EF4-FFF2-40B4-BE49-F238E27FC236}">
                  <a16:creationId xmlns:a16="http://schemas.microsoft.com/office/drawing/2014/main" id="{F1A34465-AF22-BB0E-5FD1-A34152A77B91}"/>
                </a:ext>
              </a:extLst>
            </p:cNvPr>
            <p:cNvGrpSpPr/>
            <p:nvPr/>
          </p:nvGrpSpPr>
          <p:grpSpPr>
            <a:xfrm flipH="1">
              <a:off x="3571544" y="3009663"/>
              <a:ext cx="3181331" cy="3182842"/>
              <a:chOff x="49150" y="3352006"/>
              <a:chExt cx="3411129" cy="3412749"/>
            </a:xfrm>
          </p:grpSpPr>
          <p:sp>
            <p:nvSpPr>
              <p:cNvPr id="52" name="局部圓 51">
                <a:extLst>
                  <a:ext uri="{FF2B5EF4-FFF2-40B4-BE49-F238E27FC236}">
                    <a16:creationId xmlns:a16="http://schemas.microsoft.com/office/drawing/2014/main" id="{08FB4CFA-6F52-F432-417A-B417E75E3011}"/>
                  </a:ext>
                </a:extLst>
              </p:cNvPr>
              <p:cNvSpPr/>
              <p:nvPr/>
            </p:nvSpPr>
            <p:spPr>
              <a:xfrm>
                <a:off x="49480" y="3353704"/>
                <a:ext cx="3409464" cy="3409464"/>
              </a:xfrm>
              <a:prstGeom prst="pie">
                <a:avLst>
                  <a:gd name="adj1" fmla="val 5387962"/>
                  <a:gd name="adj2" fmla="val 10754667"/>
                </a:avLst>
              </a:prstGeom>
              <a:solidFill>
                <a:srgbClr val="3AA3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53" name="局部圓 52">
                <a:extLst>
                  <a:ext uri="{FF2B5EF4-FFF2-40B4-BE49-F238E27FC236}">
                    <a16:creationId xmlns:a16="http://schemas.microsoft.com/office/drawing/2014/main" id="{E79D15F3-AF6E-DCEC-9194-5CDD8AC3114F}"/>
                  </a:ext>
                </a:extLst>
              </p:cNvPr>
              <p:cNvSpPr/>
              <p:nvPr/>
            </p:nvSpPr>
            <p:spPr>
              <a:xfrm>
                <a:off x="49315" y="3355291"/>
                <a:ext cx="3409464" cy="3409464"/>
              </a:xfrm>
              <a:prstGeom prst="pie">
                <a:avLst>
                  <a:gd name="adj1" fmla="val 10734789"/>
                  <a:gd name="adj2" fmla="val 16200000"/>
                </a:avLst>
              </a:prstGeom>
              <a:solidFill>
                <a:srgbClr val="48B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54" name="局部圓 53">
                <a:extLst>
                  <a:ext uri="{FF2B5EF4-FFF2-40B4-BE49-F238E27FC236}">
                    <a16:creationId xmlns:a16="http://schemas.microsoft.com/office/drawing/2014/main" id="{C5865236-18E3-7DA3-D783-282CF9419A33}"/>
                  </a:ext>
                </a:extLst>
              </p:cNvPr>
              <p:cNvSpPr/>
              <p:nvPr/>
            </p:nvSpPr>
            <p:spPr>
              <a:xfrm>
                <a:off x="49150" y="3353404"/>
                <a:ext cx="3409464" cy="3409464"/>
              </a:xfrm>
              <a:prstGeom prst="pie">
                <a:avLst>
                  <a:gd name="adj1" fmla="val 13112497"/>
                  <a:gd name="adj2" fmla="val 16200000"/>
                </a:avLst>
              </a:prstGeom>
              <a:solidFill>
                <a:srgbClr val="75C6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55" name="局部圓 54">
                <a:extLst>
                  <a:ext uri="{FF2B5EF4-FFF2-40B4-BE49-F238E27FC236}">
                    <a16:creationId xmlns:a16="http://schemas.microsoft.com/office/drawing/2014/main" id="{55FACD1F-A20A-20A0-C3F5-01193CD094CC}"/>
                  </a:ext>
                </a:extLst>
              </p:cNvPr>
              <p:cNvSpPr/>
              <p:nvPr/>
            </p:nvSpPr>
            <p:spPr>
              <a:xfrm>
                <a:off x="50815" y="3352006"/>
                <a:ext cx="3409464" cy="3409464"/>
              </a:xfrm>
              <a:prstGeom prst="pie">
                <a:avLst>
                  <a:gd name="adj1" fmla="val 5387962"/>
                  <a:gd name="adj2" fmla="val 8341211"/>
                </a:avLst>
              </a:prstGeom>
              <a:solidFill>
                <a:srgbClr val="3492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p:txBody>
          </p:sp>
        </p:grpSp>
        <p:grpSp>
          <p:nvGrpSpPr>
            <p:cNvPr id="45" name="群組 44">
              <a:extLst>
                <a:ext uri="{FF2B5EF4-FFF2-40B4-BE49-F238E27FC236}">
                  <a16:creationId xmlns:a16="http://schemas.microsoft.com/office/drawing/2014/main" id="{B61007B2-6236-0BED-FD55-ECF8AF7A8B94}"/>
                </a:ext>
              </a:extLst>
            </p:cNvPr>
            <p:cNvGrpSpPr/>
            <p:nvPr/>
          </p:nvGrpSpPr>
          <p:grpSpPr>
            <a:xfrm>
              <a:off x="3028435" y="3029298"/>
              <a:ext cx="3181331" cy="3182842"/>
              <a:chOff x="49150" y="3352006"/>
              <a:chExt cx="3411129" cy="3412749"/>
            </a:xfrm>
          </p:grpSpPr>
          <p:sp>
            <p:nvSpPr>
              <p:cNvPr id="41" name="局部圓 40">
                <a:extLst>
                  <a:ext uri="{FF2B5EF4-FFF2-40B4-BE49-F238E27FC236}">
                    <a16:creationId xmlns:a16="http://schemas.microsoft.com/office/drawing/2014/main" id="{BD05C0CF-F9EE-6DE4-FEBC-C8CDD896C8BF}"/>
                  </a:ext>
                </a:extLst>
              </p:cNvPr>
              <p:cNvSpPr/>
              <p:nvPr/>
            </p:nvSpPr>
            <p:spPr>
              <a:xfrm>
                <a:off x="49480" y="3353704"/>
                <a:ext cx="3409464" cy="3409464"/>
              </a:xfrm>
              <a:prstGeom prst="pie">
                <a:avLst>
                  <a:gd name="adj1" fmla="val 5387962"/>
                  <a:gd name="adj2" fmla="val 10754667"/>
                </a:avLst>
              </a:prstGeom>
              <a:solidFill>
                <a:srgbClr val="3AA3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9" name="局部圓 38">
                <a:extLst>
                  <a:ext uri="{FF2B5EF4-FFF2-40B4-BE49-F238E27FC236}">
                    <a16:creationId xmlns:a16="http://schemas.microsoft.com/office/drawing/2014/main" id="{A9453BE2-0B17-E90C-1BAE-07CC4CEA08CF}"/>
                  </a:ext>
                </a:extLst>
              </p:cNvPr>
              <p:cNvSpPr/>
              <p:nvPr/>
            </p:nvSpPr>
            <p:spPr>
              <a:xfrm>
                <a:off x="49315" y="3355291"/>
                <a:ext cx="3409464" cy="3409464"/>
              </a:xfrm>
              <a:prstGeom prst="pie">
                <a:avLst>
                  <a:gd name="adj1" fmla="val 10734789"/>
                  <a:gd name="adj2" fmla="val 16200000"/>
                </a:avLst>
              </a:prstGeom>
              <a:solidFill>
                <a:srgbClr val="48B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40" name="局部圓 39">
                <a:extLst>
                  <a:ext uri="{FF2B5EF4-FFF2-40B4-BE49-F238E27FC236}">
                    <a16:creationId xmlns:a16="http://schemas.microsoft.com/office/drawing/2014/main" id="{BC4F0542-B379-F96D-6A9D-C59ADD6FF9C9}"/>
                  </a:ext>
                </a:extLst>
              </p:cNvPr>
              <p:cNvSpPr/>
              <p:nvPr/>
            </p:nvSpPr>
            <p:spPr>
              <a:xfrm>
                <a:off x="49150" y="3353404"/>
                <a:ext cx="3409464" cy="3409464"/>
              </a:xfrm>
              <a:prstGeom prst="pie">
                <a:avLst>
                  <a:gd name="adj1" fmla="val 13214101"/>
                  <a:gd name="adj2" fmla="val 16200000"/>
                </a:avLst>
              </a:prstGeom>
              <a:solidFill>
                <a:srgbClr val="75C6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42" name="局部圓 41">
                <a:extLst>
                  <a:ext uri="{FF2B5EF4-FFF2-40B4-BE49-F238E27FC236}">
                    <a16:creationId xmlns:a16="http://schemas.microsoft.com/office/drawing/2014/main" id="{290F7771-6CA4-CC70-83A3-D6D0A7CA21E8}"/>
                  </a:ext>
                </a:extLst>
              </p:cNvPr>
              <p:cNvSpPr/>
              <p:nvPr/>
            </p:nvSpPr>
            <p:spPr>
              <a:xfrm>
                <a:off x="50815" y="3352006"/>
                <a:ext cx="3409464" cy="3409464"/>
              </a:xfrm>
              <a:prstGeom prst="pie">
                <a:avLst>
                  <a:gd name="adj1" fmla="val 5387962"/>
                  <a:gd name="adj2" fmla="val 8341211"/>
                </a:avLst>
              </a:prstGeom>
              <a:solidFill>
                <a:srgbClr val="3492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p:txBody>
          </p:sp>
        </p:grpSp>
        <p:sp>
          <p:nvSpPr>
            <p:cNvPr id="24" name="矩形: 圓角 23">
              <a:extLst>
                <a:ext uri="{FF2B5EF4-FFF2-40B4-BE49-F238E27FC236}">
                  <a16:creationId xmlns:a16="http://schemas.microsoft.com/office/drawing/2014/main" id="{692A607D-BB55-89F2-6CEC-528E1B5A82BA}"/>
                </a:ext>
              </a:extLst>
            </p:cNvPr>
            <p:cNvSpPr/>
            <p:nvPr/>
          </p:nvSpPr>
          <p:spPr>
            <a:xfrm>
              <a:off x="3808625" y="3881980"/>
              <a:ext cx="2245890" cy="1483996"/>
            </a:xfrm>
            <a:prstGeom prst="roundRect">
              <a:avLst>
                <a:gd name="adj" fmla="val 50000"/>
              </a:avLst>
            </a:prstGeom>
            <a:solidFill>
              <a:srgbClr val="CDCD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cs typeface="Arial" panose="020B0604020202020204" pitchFamily="34" charset="0"/>
              </a:endParaRPr>
            </a:p>
          </p:txBody>
        </p:sp>
      </p:grpSp>
      <p:sp>
        <p:nvSpPr>
          <p:cNvPr id="28" name="矩形: 圓角 27">
            <a:extLst>
              <a:ext uri="{FF2B5EF4-FFF2-40B4-BE49-F238E27FC236}">
                <a16:creationId xmlns:a16="http://schemas.microsoft.com/office/drawing/2014/main" id="{E77AB8BC-0143-CE70-9378-CA13E3BC824E}"/>
              </a:ext>
            </a:extLst>
          </p:cNvPr>
          <p:cNvSpPr/>
          <p:nvPr/>
        </p:nvSpPr>
        <p:spPr>
          <a:xfrm>
            <a:off x="475013" y="2401702"/>
            <a:ext cx="9057677" cy="311813"/>
          </a:xfrm>
          <a:prstGeom prst="roundRect">
            <a:avLst>
              <a:gd name="adj" fmla="val 50000"/>
            </a:avLst>
          </a:prstGeom>
          <a:solidFill>
            <a:srgbClr val="75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專業實績與關鍵優勢</a:t>
            </a:r>
            <a:endPar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31" name="圖片 30" descr="一張含有 文字, 字型, 圖形, 標誌 的圖片&#10;&#10;AI 產生的內容可能不正確。">
            <a:extLst>
              <a:ext uri="{FF2B5EF4-FFF2-40B4-BE49-F238E27FC236}">
                <a16:creationId xmlns:a16="http://schemas.microsoft.com/office/drawing/2014/main" id="{D7B1B83C-3F7F-FD98-7F50-CE7DCE82E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4155" y="5485225"/>
            <a:ext cx="421817" cy="421817"/>
          </a:xfrm>
          <a:prstGeom prst="rect">
            <a:avLst/>
          </a:prstGeom>
        </p:spPr>
      </p:pic>
      <p:pic>
        <p:nvPicPr>
          <p:cNvPr id="33" name="內容版面配置區 21" descr="一張含有 符號, 圖形, 標誌, 美工圖案 的圖片&#10;&#10;AI 產生的內容可能不正確。">
            <a:extLst>
              <a:ext uri="{FF2B5EF4-FFF2-40B4-BE49-F238E27FC236}">
                <a16:creationId xmlns:a16="http://schemas.microsoft.com/office/drawing/2014/main" id="{7D25356A-0FEA-3DB7-2C66-809AA906DDB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191788" y="4850600"/>
            <a:ext cx="461962" cy="461962"/>
          </a:xfrm>
        </p:spPr>
      </p:pic>
      <p:pic>
        <p:nvPicPr>
          <p:cNvPr id="35" name="圖片 34" descr="一張含有 文字, 字型, 符號, 行 的圖片&#10;&#10;AI 產生的內容可能不正確。">
            <a:extLst>
              <a:ext uri="{FF2B5EF4-FFF2-40B4-BE49-F238E27FC236}">
                <a16:creationId xmlns:a16="http://schemas.microsoft.com/office/drawing/2014/main" id="{1583A3D4-E999-F8B3-D07C-93D4F43027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1845" y="4820188"/>
            <a:ext cx="455803" cy="455803"/>
          </a:xfrm>
          <a:prstGeom prst="rect">
            <a:avLst/>
          </a:prstGeom>
        </p:spPr>
      </p:pic>
      <p:sp>
        <p:nvSpPr>
          <p:cNvPr id="47" name="文字方塊 46">
            <a:extLst>
              <a:ext uri="{FF2B5EF4-FFF2-40B4-BE49-F238E27FC236}">
                <a16:creationId xmlns:a16="http://schemas.microsoft.com/office/drawing/2014/main" id="{C95D4A3E-775A-E1EE-9A76-0D8D2B9AFBBF}"/>
              </a:ext>
            </a:extLst>
          </p:cNvPr>
          <p:cNvSpPr txBox="1"/>
          <p:nvPr/>
        </p:nvSpPr>
        <p:spPr>
          <a:xfrm>
            <a:off x="693282" y="3058516"/>
            <a:ext cx="2598357" cy="688715"/>
          </a:xfrm>
          <a:prstGeom prst="rect">
            <a:avLst/>
          </a:prstGeom>
          <a:noFill/>
        </p:spPr>
        <p:txBody>
          <a:bodyPr wrap="square" rtlCol="0">
            <a:spAutoFit/>
          </a:bodyPr>
          <a:lstStyle/>
          <a:p>
            <a:pPr>
              <a:lnSpc>
                <a:spcPts val="1600"/>
              </a:lnSpc>
            </a:pPr>
            <a:r>
              <a:rPr lang="zh-TW" altLang="en-US" sz="1100" b="1">
                <a:solidFill>
                  <a:srgbClr val="307F98"/>
                </a:solidFill>
                <a:latin typeface="微軟正黑體" panose="020B0604030504040204" pitchFamily="34" charset="-120"/>
                <a:ea typeface="微軟正黑體" panose="020B0604030504040204" pitchFamily="34" charset="-120"/>
                <a:cs typeface="Arial" panose="020B0604020202020204" pitchFamily="34" charset="0"/>
              </a:rPr>
              <a:t>風力、太陽能與水力整合之綠電供應商</a:t>
            </a:r>
            <a:r>
              <a:rPr lang="zh-TW" altLang="en-US" sz="100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rPr>
              <a:t>提供多元再生能源整合的</a:t>
            </a:r>
            <a:br>
              <a:rPr lang="en-US" altLang="zh-TW" sz="100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rPr>
            </a:br>
            <a:r>
              <a:rPr lang="en-US" altLang="zh-TW" sz="100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rPr>
              <a:t>24 </a:t>
            </a:r>
            <a:r>
              <a:rPr lang="zh-TW" altLang="en-US" sz="100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rPr>
              <a:t>小時不間斷供電服務</a:t>
            </a:r>
          </a:p>
        </p:txBody>
      </p:sp>
      <p:sp>
        <p:nvSpPr>
          <p:cNvPr id="57" name="文字方塊 56">
            <a:extLst>
              <a:ext uri="{FF2B5EF4-FFF2-40B4-BE49-F238E27FC236}">
                <a16:creationId xmlns:a16="http://schemas.microsoft.com/office/drawing/2014/main" id="{B03EA59F-4ECE-AC4C-4F47-7E339A143558}"/>
              </a:ext>
            </a:extLst>
          </p:cNvPr>
          <p:cNvSpPr txBox="1"/>
          <p:nvPr/>
        </p:nvSpPr>
        <p:spPr>
          <a:xfrm>
            <a:off x="693283" y="3954558"/>
            <a:ext cx="2293134" cy="688715"/>
          </a:xfrm>
          <a:prstGeom prst="rect">
            <a:avLst/>
          </a:prstGeom>
          <a:noFill/>
        </p:spPr>
        <p:txBody>
          <a:bodyPr wrap="square" rtlCol="0">
            <a:spAutoFit/>
          </a:bodyPr>
          <a:lstStyle/>
          <a:p>
            <a:pPr>
              <a:lnSpc>
                <a:spcPts val="1600"/>
              </a:lnSpc>
            </a:pPr>
            <a:r>
              <a:rPr lang="zh-TW" altLang="en-US" sz="1100" b="1">
                <a:solidFill>
                  <a:srgbClr val="307F98"/>
                </a:solidFill>
                <a:latin typeface="微軟正黑體" panose="020B0604030504040204" pitchFamily="34" charset="-120"/>
                <a:ea typeface="微軟正黑體" panose="020B0604030504040204" pitchFamily="34" charset="-120"/>
                <a:cs typeface="Arial" panose="020B0604020202020204" pitchFamily="34" charset="0"/>
              </a:rPr>
              <a:t>生質能與綠色再生能源憑證</a:t>
            </a:r>
            <a:endParaRPr lang="en-US" altLang="zh-TW" sz="1100" b="1">
              <a:solidFill>
                <a:srgbClr val="307F98"/>
              </a:solidFill>
              <a:latin typeface="微軟正黑體" panose="020B0604030504040204" pitchFamily="34" charset="-120"/>
              <a:ea typeface="微軟正黑體" panose="020B0604030504040204" pitchFamily="34" charset="-120"/>
              <a:cs typeface="Arial" panose="020B0604020202020204" pitchFamily="34" charset="0"/>
            </a:endParaRPr>
          </a:p>
          <a:p>
            <a:pPr>
              <a:lnSpc>
                <a:spcPts val="1600"/>
              </a:lnSpc>
            </a:pPr>
            <a:r>
              <a:rPr lang="zh-TW" altLang="en-US" sz="100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rPr>
              <a:t>協助需要高比例使用再生能源的客戶達成永續目標</a:t>
            </a:r>
          </a:p>
        </p:txBody>
      </p:sp>
      <p:sp>
        <p:nvSpPr>
          <p:cNvPr id="58" name="文字方塊 57">
            <a:extLst>
              <a:ext uri="{FF2B5EF4-FFF2-40B4-BE49-F238E27FC236}">
                <a16:creationId xmlns:a16="http://schemas.microsoft.com/office/drawing/2014/main" id="{71D8DBFF-3A4E-20D2-F139-BC2096AE01CA}"/>
              </a:ext>
            </a:extLst>
          </p:cNvPr>
          <p:cNvSpPr txBox="1"/>
          <p:nvPr/>
        </p:nvSpPr>
        <p:spPr>
          <a:xfrm>
            <a:off x="693283" y="4850600"/>
            <a:ext cx="2599448" cy="480581"/>
          </a:xfrm>
          <a:prstGeom prst="rect">
            <a:avLst/>
          </a:prstGeom>
          <a:noFill/>
        </p:spPr>
        <p:txBody>
          <a:bodyPr wrap="square" rtlCol="0">
            <a:spAutoFit/>
          </a:bodyPr>
          <a:lstStyle/>
          <a:p>
            <a:pPr>
              <a:lnSpc>
                <a:spcPts val="1600"/>
              </a:lnSpc>
            </a:pPr>
            <a:r>
              <a:rPr lang="zh-TW" altLang="en-US" sz="1100" b="1">
                <a:solidFill>
                  <a:srgbClr val="307F98"/>
                </a:solidFill>
                <a:latin typeface="微軟正黑體" panose="020B0604030504040204" pitchFamily="34" charset="-120"/>
                <a:ea typeface="微軟正黑體" panose="020B0604030504040204" pitchFamily="34" charset="-120"/>
                <a:cs typeface="Arial" panose="020B0604020202020204" pitchFamily="34" charset="0"/>
              </a:rPr>
              <a:t>再生能源調度能力</a:t>
            </a:r>
            <a:endParaRPr lang="en-US" altLang="zh-TW" sz="1100" b="1">
              <a:solidFill>
                <a:srgbClr val="307F98"/>
              </a:solidFill>
              <a:latin typeface="微軟正黑體" panose="020B0604030504040204" pitchFamily="34" charset="-120"/>
              <a:ea typeface="微軟正黑體" panose="020B0604030504040204" pitchFamily="34" charset="-120"/>
              <a:cs typeface="Arial" panose="020B0604020202020204" pitchFamily="34" charset="0"/>
            </a:endParaRPr>
          </a:p>
          <a:p>
            <a:pPr>
              <a:lnSpc>
                <a:spcPts val="1600"/>
              </a:lnSpc>
            </a:pPr>
            <a:r>
              <a:rPr lang="zh-TW" altLang="en-US" sz="100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rPr>
              <a:t>具成效的餘電管理技術</a:t>
            </a:r>
          </a:p>
        </p:txBody>
      </p:sp>
      <p:sp>
        <p:nvSpPr>
          <p:cNvPr id="59" name="文字方塊 58">
            <a:extLst>
              <a:ext uri="{FF2B5EF4-FFF2-40B4-BE49-F238E27FC236}">
                <a16:creationId xmlns:a16="http://schemas.microsoft.com/office/drawing/2014/main" id="{31D21846-97BB-65F7-CDE6-D08A08736DFA}"/>
              </a:ext>
            </a:extLst>
          </p:cNvPr>
          <p:cNvSpPr txBox="1"/>
          <p:nvPr/>
        </p:nvSpPr>
        <p:spPr>
          <a:xfrm>
            <a:off x="693283" y="5538508"/>
            <a:ext cx="2599448" cy="480837"/>
          </a:xfrm>
          <a:prstGeom prst="rect">
            <a:avLst/>
          </a:prstGeom>
          <a:noFill/>
        </p:spPr>
        <p:txBody>
          <a:bodyPr wrap="square" rtlCol="0">
            <a:spAutoFit/>
          </a:bodyPr>
          <a:lstStyle/>
          <a:p>
            <a:pPr>
              <a:lnSpc>
                <a:spcPts val="1600"/>
              </a:lnSpc>
            </a:pPr>
            <a:r>
              <a:rPr lang="zh-TW" altLang="en-US" sz="1100" b="1">
                <a:solidFill>
                  <a:srgbClr val="307F98"/>
                </a:solidFill>
                <a:latin typeface="微軟正黑體" panose="020B0604030504040204" pitchFamily="34" charset="-120"/>
                <a:ea typeface="微軟正黑體" panose="020B0604030504040204" pitchFamily="34" charset="-120"/>
                <a:cs typeface="Arial" panose="020B0604020202020204" pitchFamily="34" charset="0"/>
              </a:rPr>
              <a:t>遵循 </a:t>
            </a:r>
            <a:r>
              <a:rPr lang="en-US" altLang="zh-TW" sz="1100" b="1">
                <a:solidFill>
                  <a:srgbClr val="307F98"/>
                </a:solidFill>
                <a:latin typeface="微軟正黑體" panose="020B0604030504040204" pitchFamily="34" charset="-120"/>
                <a:ea typeface="微軟正黑體" panose="020B0604030504040204" pitchFamily="34" charset="-120"/>
                <a:cs typeface="Arial" panose="020B0604020202020204" pitchFamily="34" charset="0"/>
              </a:rPr>
              <a:t>RBA </a:t>
            </a:r>
            <a:r>
              <a:rPr lang="zh-TW" altLang="en-US" sz="1100" b="1">
                <a:solidFill>
                  <a:srgbClr val="307F98"/>
                </a:solidFill>
                <a:latin typeface="微軟正黑體" panose="020B0604030504040204" pitchFamily="34" charset="-120"/>
                <a:ea typeface="微軟正黑體" panose="020B0604030504040204" pitchFamily="34" charset="-120"/>
                <a:cs typeface="Arial" panose="020B0604020202020204" pitchFamily="34" charset="0"/>
              </a:rPr>
              <a:t>責任商業聯盟認證</a:t>
            </a:r>
            <a:endParaRPr lang="en-US" altLang="zh-TW" sz="1100" b="1">
              <a:solidFill>
                <a:srgbClr val="FF0000"/>
              </a:solidFill>
              <a:highlight>
                <a:srgbClr val="FFFF00"/>
              </a:highlight>
              <a:latin typeface="微軟正黑體" panose="020B0604030504040204" pitchFamily="34" charset="-120"/>
              <a:ea typeface="微軟正黑體" panose="020B0604030504040204" pitchFamily="34" charset="-120"/>
              <a:cs typeface="Arial" panose="020B0604020202020204" pitchFamily="34" charset="0"/>
            </a:endParaRPr>
          </a:p>
          <a:p>
            <a:pPr>
              <a:lnSpc>
                <a:spcPts val="1600"/>
              </a:lnSpc>
            </a:pPr>
            <a:r>
              <a:rPr lang="zh-TW" altLang="en-US" sz="100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rPr>
              <a:t>符合客戶對供應商的高標準責任要求</a:t>
            </a:r>
          </a:p>
        </p:txBody>
      </p:sp>
      <p:sp>
        <p:nvSpPr>
          <p:cNvPr id="69" name="文字方塊 68">
            <a:extLst>
              <a:ext uri="{FF2B5EF4-FFF2-40B4-BE49-F238E27FC236}">
                <a16:creationId xmlns:a16="http://schemas.microsoft.com/office/drawing/2014/main" id="{DDB588E7-1C38-EE39-9AFA-D81D7DE23582}"/>
              </a:ext>
            </a:extLst>
          </p:cNvPr>
          <p:cNvSpPr txBox="1"/>
          <p:nvPr/>
        </p:nvSpPr>
        <p:spPr>
          <a:xfrm>
            <a:off x="7225283" y="5030307"/>
            <a:ext cx="2601951" cy="637631"/>
          </a:xfrm>
          <a:prstGeom prst="rect">
            <a:avLst/>
          </a:prstGeom>
          <a:noFill/>
        </p:spPr>
        <p:txBody>
          <a:bodyPr wrap="square" rtlCol="0" anchor="t">
            <a:noAutofit/>
          </a:bodyPr>
          <a:lstStyle/>
          <a:p>
            <a:pPr>
              <a:lnSpc>
                <a:spcPts val="1000"/>
              </a:lnSpc>
              <a:spcBef>
                <a:spcPts val="600"/>
              </a:spcBef>
            </a:pPr>
            <a:r>
              <a:rPr lang="en-US" altLang="zh-TW" sz="1200" b="1">
                <a:solidFill>
                  <a:srgbClr val="ED972F"/>
                </a:solidFill>
                <a:latin typeface="微軟正黑體" panose="020B0604030504040204" pitchFamily="34" charset="-120"/>
                <a:ea typeface="微軟正黑體" panose="020B0604030504040204" pitchFamily="34" charset="-120"/>
                <a:cs typeface="Arial" panose="020B0604020202020204" pitchFamily="34" charset="0"/>
              </a:rPr>
              <a:t>900+ </a:t>
            </a:r>
          </a:p>
          <a:p>
            <a:pPr>
              <a:lnSpc>
                <a:spcPts val="1000"/>
              </a:lnSpc>
              <a:spcBef>
                <a:spcPts val="600"/>
              </a:spcBef>
            </a:pPr>
            <a:r>
              <a:rPr lang="zh-TW" altLang="en-US" sz="105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rPr>
              <a:t>再生能源電廠整合</a:t>
            </a:r>
            <a:endParaRPr lang="en-US" altLang="zh-TW" sz="105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70" name="文字方塊 69">
            <a:extLst>
              <a:ext uri="{FF2B5EF4-FFF2-40B4-BE49-F238E27FC236}">
                <a16:creationId xmlns:a16="http://schemas.microsoft.com/office/drawing/2014/main" id="{9CCE4770-6CA8-13DA-5BBD-E5523266492C}"/>
              </a:ext>
            </a:extLst>
          </p:cNvPr>
          <p:cNvSpPr txBox="1"/>
          <p:nvPr/>
        </p:nvSpPr>
        <p:spPr>
          <a:xfrm>
            <a:off x="7225283" y="5629838"/>
            <a:ext cx="2601951" cy="637631"/>
          </a:xfrm>
          <a:prstGeom prst="rect">
            <a:avLst/>
          </a:prstGeom>
          <a:noFill/>
        </p:spPr>
        <p:txBody>
          <a:bodyPr wrap="square" rtlCol="0" anchor="t">
            <a:noAutofit/>
          </a:bodyPr>
          <a:lstStyle/>
          <a:p>
            <a:pPr>
              <a:lnSpc>
                <a:spcPts val="1000"/>
              </a:lnSpc>
              <a:spcBef>
                <a:spcPts val="600"/>
              </a:spcBef>
            </a:pPr>
            <a:r>
              <a:rPr lang="zh-TW" altLang="en-US" sz="1200" b="1">
                <a:solidFill>
                  <a:srgbClr val="ED972F"/>
                </a:solidFill>
                <a:latin typeface="微軟正黑體" panose="020B0604030504040204" pitchFamily="34" charset="-120"/>
                <a:ea typeface="微軟正黑體" panose="020B0604030504040204" pitchFamily="34" charset="-120"/>
                <a:cs typeface="Arial" panose="020B0604020202020204" pitchFamily="34" charset="0"/>
              </a:rPr>
              <a:t>近</a:t>
            </a:r>
            <a:r>
              <a:rPr lang="en-US" altLang="zh-TW" sz="1200" b="1">
                <a:solidFill>
                  <a:srgbClr val="ED972F"/>
                </a:solidFill>
                <a:latin typeface="微軟正黑體" panose="020B0604030504040204" pitchFamily="34" charset="-120"/>
                <a:ea typeface="微軟正黑體" panose="020B0604030504040204" pitchFamily="34" charset="-120"/>
                <a:cs typeface="Arial" panose="020B0604020202020204" pitchFamily="34" charset="0"/>
              </a:rPr>
              <a:t> 500 MW </a:t>
            </a:r>
          </a:p>
          <a:p>
            <a:pPr>
              <a:lnSpc>
                <a:spcPts val="1000"/>
              </a:lnSpc>
              <a:spcBef>
                <a:spcPts val="600"/>
              </a:spcBef>
            </a:pPr>
            <a:r>
              <a:rPr lang="zh-TW" altLang="en-US" sz="100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rPr>
              <a:t>已建置太陽光電裝置容量</a:t>
            </a:r>
            <a:endParaRPr lang="en-US" altLang="zh-TW" sz="100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72" name="文字方塊 71">
            <a:extLst>
              <a:ext uri="{FF2B5EF4-FFF2-40B4-BE49-F238E27FC236}">
                <a16:creationId xmlns:a16="http://schemas.microsoft.com/office/drawing/2014/main" id="{D71D87C4-D151-CB96-1CA6-C7BF61B0B662}"/>
              </a:ext>
            </a:extLst>
          </p:cNvPr>
          <p:cNvSpPr txBox="1"/>
          <p:nvPr/>
        </p:nvSpPr>
        <p:spPr>
          <a:xfrm>
            <a:off x="7220219" y="3872362"/>
            <a:ext cx="2601951" cy="637631"/>
          </a:xfrm>
          <a:prstGeom prst="rect">
            <a:avLst/>
          </a:prstGeom>
          <a:noFill/>
        </p:spPr>
        <p:txBody>
          <a:bodyPr wrap="square" rtlCol="0" anchor="t">
            <a:noAutofit/>
          </a:bodyPr>
          <a:lstStyle/>
          <a:p>
            <a:pPr>
              <a:lnSpc>
                <a:spcPts val="1000"/>
              </a:lnSpc>
              <a:spcBef>
                <a:spcPts val="600"/>
              </a:spcBef>
            </a:pPr>
            <a:r>
              <a:rPr lang="zh-TW" altLang="en-US" sz="1200" b="1">
                <a:solidFill>
                  <a:srgbClr val="ED972F"/>
                </a:solidFill>
                <a:latin typeface="微軟正黑體" panose="020B0604030504040204" pitchFamily="34" charset="-120"/>
                <a:ea typeface="微軟正黑體" panose="020B0604030504040204" pitchFamily="34" charset="-120"/>
                <a:cs typeface="Arial" panose="020B0604020202020204" pitchFamily="34" charset="0"/>
              </a:rPr>
              <a:t>超過 </a:t>
            </a:r>
            <a:r>
              <a:rPr lang="en-US" altLang="zh-TW" sz="1200" b="1">
                <a:solidFill>
                  <a:srgbClr val="ED972F"/>
                </a:solidFill>
                <a:latin typeface="微軟正黑體" panose="020B0604030504040204" pitchFamily="34" charset="-120"/>
                <a:ea typeface="微軟正黑體" panose="020B0604030504040204" pitchFamily="34" charset="-120"/>
                <a:cs typeface="Arial" panose="020B0604020202020204" pitchFamily="34" charset="0"/>
              </a:rPr>
              <a:t>5 </a:t>
            </a:r>
            <a:r>
              <a:rPr lang="zh-TW" altLang="en-US" sz="1200" b="1">
                <a:solidFill>
                  <a:srgbClr val="ED972F"/>
                </a:solidFill>
                <a:latin typeface="微軟正黑體" panose="020B0604030504040204" pitchFamily="34" charset="-120"/>
                <a:ea typeface="微軟正黑體" panose="020B0604030504040204" pitchFamily="34" charset="-120"/>
                <a:cs typeface="Arial" panose="020B0604020202020204" pitchFamily="34" charset="0"/>
              </a:rPr>
              <a:t>億度</a:t>
            </a:r>
            <a:endParaRPr lang="en-US" altLang="zh-TW" sz="100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endParaRPr>
          </a:p>
          <a:p>
            <a:pPr>
              <a:lnSpc>
                <a:spcPts val="1000"/>
              </a:lnSpc>
              <a:spcBef>
                <a:spcPts val="600"/>
              </a:spcBef>
            </a:pPr>
            <a:r>
              <a:rPr lang="zh-TW" altLang="en-US" sz="100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rPr>
              <a:t>年度再生能源供電量</a:t>
            </a:r>
            <a:endParaRPr lang="en-US" altLang="zh-TW" sz="100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73" name="文字方塊 72">
            <a:extLst>
              <a:ext uri="{FF2B5EF4-FFF2-40B4-BE49-F238E27FC236}">
                <a16:creationId xmlns:a16="http://schemas.microsoft.com/office/drawing/2014/main" id="{E5F392F5-F475-CC3A-E88F-B0A09FDCD754}"/>
              </a:ext>
            </a:extLst>
          </p:cNvPr>
          <p:cNvSpPr txBox="1"/>
          <p:nvPr/>
        </p:nvSpPr>
        <p:spPr>
          <a:xfrm>
            <a:off x="7218666" y="4467058"/>
            <a:ext cx="2601951" cy="637631"/>
          </a:xfrm>
          <a:prstGeom prst="rect">
            <a:avLst/>
          </a:prstGeom>
          <a:noFill/>
        </p:spPr>
        <p:txBody>
          <a:bodyPr wrap="square" rtlCol="0" anchor="t">
            <a:noAutofit/>
          </a:bodyPr>
          <a:lstStyle/>
          <a:p>
            <a:pPr>
              <a:lnSpc>
                <a:spcPts val="1000"/>
              </a:lnSpc>
              <a:spcBef>
                <a:spcPts val="600"/>
              </a:spcBef>
            </a:pPr>
            <a:r>
              <a:rPr lang="en-US" altLang="zh-TW" sz="1200" b="1">
                <a:solidFill>
                  <a:srgbClr val="ED972F"/>
                </a:solidFill>
                <a:latin typeface="微軟正黑體" panose="020B0604030504040204" pitchFamily="34" charset="-120"/>
                <a:ea typeface="微軟正黑體" panose="020B0604030504040204" pitchFamily="34" charset="-120"/>
                <a:cs typeface="Arial" panose="020B0604020202020204" pitchFamily="34" charset="0"/>
              </a:rPr>
              <a:t>80,000+</a:t>
            </a:r>
            <a:r>
              <a:rPr lang="en-US" altLang="zh-TW" b="1">
                <a:solidFill>
                  <a:srgbClr val="ED972F"/>
                </a:solidFill>
                <a:latin typeface="微軟正黑體" panose="020B0604030504040204" pitchFamily="34" charset="-120"/>
                <a:ea typeface="微軟正黑體" panose="020B0604030504040204" pitchFamily="34" charset="-120"/>
                <a:cs typeface="Arial" panose="020B0604020202020204" pitchFamily="34" charset="0"/>
              </a:rPr>
              <a:t> </a:t>
            </a:r>
          </a:p>
          <a:p>
            <a:pPr>
              <a:lnSpc>
                <a:spcPts val="1000"/>
              </a:lnSpc>
              <a:spcBef>
                <a:spcPts val="600"/>
              </a:spcBef>
            </a:pPr>
            <a:r>
              <a:rPr lang="zh-TW" altLang="en-US" sz="100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rPr>
              <a:t>累計再生能源憑證</a:t>
            </a:r>
            <a:endParaRPr lang="en-US" altLang="zh-TW" sz="100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83" name="圖片 82" descr="一張含有 螢幕擷取畫面, 行, Rectangle, 設計 的圖片&#10;&#10;AI 產生的內容可能不正確。">
            <a:extLst>
              <a:ext uri="{FF2B5EF4-FFF2-40B4-BE49-F238E27FC236}">
                <a16:creationId xmlns:a16="http://schemas.microsoft.com/office/drawing/2014/main" id="{6E211D43-1EEE-7F19-E366-0FF41A0EF2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7772" y="3973608"/>
            <a:ext cx="510234" cy="510234"/>
          </a:xfrm>
          <a:prstGeom prst="rect">
            <a:avLst/>
          </a:prstGeom>
        </p:spPr>
      </p:pic>
      <p:pic>
        <p:nvPicPr>
          <p:cNvPr id="85" name="圖片 84" descr="一張含有 文字, 字型, 符號, 圖形 的圖片&#10;&#10;AI 產生的內容可能不正確。">
            <a:extLst>
              <a:ext uri="{FF2B5EF4-FFF2-40B4-BE49-F238E27FC236}">
                <a16:creationId xmlns:a16="http://schemas.microsoft.com/office/drawing/2014/main" id="{2F4E28A8-F174-C34A-099D-E590AFA4E2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0505" y="5469953"/>
            <a:ext cx="511588" cy="511588"/>
          </a:xfrm>
          <a:prstGeom prst="rect">
            <a:avLst/>
          </a:prstGeom>
        </p:spPr>
      </p:pic>
      <p:pic>
        <p:nvPicPr>
          <p:cNvPr id="89" name="圖片 88" descr="一張含有 符號, 白色, 字型, 設計 的圖片&#10;&#10;AI 產生的內容可能不正確。">
            <a:extLst>
              <a:ext uri="{FF2B5EF4-FFF2-40B4-BE49-F238E27FC236}">
                <a16:creationId xmlns:a16="http://schemas.microsoft.com/office/drawing/2014/main" id="{0F1DD037-606F-38EF-3D93-88B02D849E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95305" y="3998422"/>
            <a:ext cx="511571" cy="511571"/>
          </a:xfrm>
          <a:prstGeom prst="rect">
            <a:avLst/>
          </a:prstGeom>
        </p:spPr>
      </p:pic>
      <p:pic>
        <p:nvPicPr>
          <p:cNvPr id="91" name="圖片 90" descr="一張含有 文字, 字型, 圖形, 符號 的圖片&#10;&#10;AI 產生的內容可能不正確。">
            <a:extLst>
              <a:ext uri="{FF2B5EF4-FFF2-40B4-BE49-F238E27FC236}">
                <a16:creationId xmlns:a16="http://schemas.microsoft.com/office/drawing/2014/main" id="{01009198-AC4E-84D5-71D4-1CF1E218DB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3282" y="3303583"/>
            <a:ext cx="509178" cy="509178"/>
          </a:xfrm>
          <a:prstGeom prst="rect">
            <a:avLst/>
          </a:prstGeom>
        </p:spPr>
      </p:pic>
      <p:pic>
        <p:nvPicPr>
          <p:cNvPr id="93" name="圖片 92" descr="一張含有 文字, 符號, 字型, 白色 的圖片&#10;&#10;AI 產生的內容可能不正確。">
            <a:extLst>
              <a:ext uri="{FF2B5EF4-FFF2-40B4-BE49-F238E27FC236}">
                <a16:creationId xmlns:a16="http://schemas.microsoft.com/office/drawing/2014/main" id="{A41AE73F-07FF-A9ED-1824-CF7F65C034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86958" y="3313573"/>
            <a:ext cx="509178" cy="509178"/>
          </a:xfrm>
          <a:prstGeom prst="rect">
            <a:avLst/>
          </a:prstGeom>
        </p:spPr>
      </p:pic>
      <p:sp>
        <p:nvSpPr>
          <p:cNvPr id="98" name="文字方塊 97">
            <a:extLst>
              <a:ext uri="{FF2B5EF4-FFF2-40B4-BE49-F238E27FC236}">
                <a16:creationId xmlns:a16="http://schemas.microsoft.com/office/drawing/2014/main" id="{8E3D7A87-E6A2-1408-55B1-DEE44CF030C2}"/>
              </a:ext>
            </a:extLst>
          </p:cNvPr>
          <p:cNvSpPr txBox="1"/>
          <p:nvPr/>
        </p:nvSpPr>
        <p:spPr>
          <a:xfrm>
            <a:off x="3903401" y="4522320"/>
            <a:ext cx="1081384" cy="278602"/>
          </a:xfrm>
          <a:prstGeom prst="rect">
            <a:avLst/>
          </a:prstGeom>
          <a:noFill/>
        </p:spPr>
        <p:txBody>
          <a:bodyPr wrap="square" rtlCol="0">
            <a:spAutoFit/>
          </a:bodyPr>
          <a:lstStyle/>
          <a:p>
            <a:pPr algn="ctr">
              <a:lnSpc>
                <a:spcPts val="1600"/>
              </a:lnSpc>
            </a:pPr>
            <a:r>
              <a:rPr lang="zh-TW" altLang="en-US" sz="11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核心優勢</a:t>
            </a:r>
            <a:endParaRPr lang="zh-TW" altLang="en-US" sz="10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01" name="局部圓 100">
            <a:extLst>
              <a:ext uri="{FF2B5EF4-FFF2-40B4-BE49-F238E27FC236}">
                <a16:creationId xmlns:a16="http://schemas.microsoft.com/office/drawing/2014/main" id="{ECD02445-D578-CD28-2954-80C6B738209A}"/>
              </a:ext>
            </a:extLst>
          </p:cNvPr>
          <p:cNvSpPr/>
          <p:nvPr/>
        </p:nvSpPr>
        <p:spPr>
          <a:xfrm rot="16200000">
            <a:off x="4672401" y="3891347"/>
            <a:ext cx="1485814" cy="1489977"/>
          </a:xfrm>
          <a:prstGeom prst="pie">
            <a:avLst>
              <a:gd name="adj1" fmla="val 0"/>
              <a:gd name="adj2" fmla="val 10802274"/>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02" name="矩形 101">
            <a:extLst>
              <a:ext uri="{FF2B5EF4-FFF2-40B4-BE49-F238E27FC236}">
                <a16:creationId xmlns:a16="http://schemas.microsoft.com/office/drawing/2014/main" id="{0BC81943-A3BE-24DA-BB7B-6D7957B761CC}"/>
              </a:ext>
            </a:extLst>
          </p:cNvPr>
          <p:cNvSpPr/>
          <p:nvPr/>
        </p:nvSpPr>
        <p:spPr>
          <a:xfrm>
            <a:off x="4986338" y="3894113"/>
            <a:ext cx="431560" cy="148399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99" name="文字方塊 98">
            <a:extLst>
              <a:ext uri="{FF2B5EF4-FFF2-40B4-BE49-F238E27FC236}">
                <a16:creationId xmlns:a16="http://schemas.microsoft.com/office/drawing/2014/main" id="{645591B4-7493-0BE1-00D7-7444BACEF1E1}"/>
              </a:ext>
            </a:extLst>
          </p:cNvPr>
          <p:cNvSpPr txBox="1"/>
          <p:nvPr/>
        </p:nvSpPr>
        <p:spPr>
          <a:xfrm>
            <a:off x="4967286" y="4522320"/>
            <a:ext cx="1191981" cy="278602"/>
          </a:xfrm>
          <a:prstGeom prst="rect">
            <a:avLst/>
          </a:prstGeom>
          <a:noFill/>
        </p:spPr>
        <p:txBody>
          <a:bodyPr wrap="square" rtlCol="0">
            <a:spAutoFit/>
          </a:bodyPr>
          <a:lstStyle/>
          <a:p>
            <a:pPr algn="ctr">
              <a:lnSpc>
                <a:spcPts val="1600"/>
              </a:lnSpc>
            </a:pPr>
            <a:r>
              <a:rPr lang="zh-TW" altLang="en-US" sz="11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績效亮點</a:t>
            </a:r>
            <a:r>
              <a:rPr lang="en-US" altLang="zh-TW" sz="1100" b="1" baseline="300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1</a:t>
            </a:r>
            <a:endParaRPr lang="zh-TW" altLang="en-US" sz="1100" b="1" baseline="300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03" name="Text Placeholder 2">
            <a:extLst>
              <a:ext uri="{FF2B5EF4-FFF2-40B4-BE49-F238E27FC236}">
                <a16:creationId xmlns:a16="http://schemas.microsoft.com/office/drawing/2014/main" id="{9E87057D-16E5-21D1-68DA-1A459AB309D7}"/>
              </a:ext>
            </a:extLst>
          </p:cNvPr>
          <p:cNvSpPr txBox="1">
            <a:spLocks/>
          </p:cNvSpPr>
          <p:nvPr/>
        </p:nvSpPr>
        <p:spPr>
          <a:xfrm>
            <a:off x="266400" y="6525344"/>
            <a:ext cx="8568000" cy="231856"/>
          </a:xfrm>
          <a:prstGeom prst="rect">
            <a:avLst/>
          </a:prstGeom>
        </p:spPr>
        <p:txBody>
          <a:bodyPr lIns="0" tIns="0" rIns="0" bIns="0" anchor="b" anchorCtr="0"/>
          <a:lstStyle>
            <a:lvl1pPr marL="228600" indent="-228600" algn="l" defTabSz="957263" rtl="0" eaLnBrk="1" fontAlgn="base" hangingPunct="1">
              <a:spcBef>
                <a:spcPts val="0"/>
              </a:spcBef>
              <a:spcAft>
                <a:spcPts val="0"/>
              </a:spcAft>
              <a:buClrTx/>
              <a:buFontTx/>
              <a:buNone/>
              <a:defRPr lang="en-GB" sz="700" i="1" baseline="0" dirty="0" smtClean="0">
                <a:solidFill>
                  <a:schemeClr val="accent1"/>
                </a:solidFill>
                <a:latin typeface="+mn-lt"/>
                <a:ea typeface="MS PGothic" pitchFamily="34" charset="-128"/>
                <a:cs typeface="Arial Unicode MS" pitchFamily="34" charset="-128"/>
              </a:defRPr>
            </a:lvl1pPr>
            <a:lvl2pPr marL="244475" indent="-242888" algn="l" defTabSz="957263" rtl="0" eaLnBrk="1" fontAlgn="base" hangingPunct="1">
              <a:spcBef>
                <a:spcPct val="15000"/>
              </a:spcBef>
              <a:spcAft>
                <a:spcPct val="15000"/>
              </a:spcAft>
              <a:buClr>
                <a:schemeClr val="accent1"/>
              </a:buClr>
              <a:buSzPct val="70000"/>
              <a:buFont typeface="Wingdings" pitchFamily="2" charset="2"/>
              <a:buChar char="n"/>
              <a:defRPr sz="1200">
                <a:solidFill>
                  <a:schemeClr val="tx1"/>
                </a:solidFill>
                <a:latin typeface="+mn-lt"/>
                <a:ea typeface="Arial Unicode MS" pitchFamily="34" charset="-128"/>
                <a:cs typeface="Arial Unicode MS" pitchFamily="34" charset="-128"/>
              </a:defRPr>
            </a:lvl2pPr>
            <a:lvl3pPr marL="406400" indent="-160338"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ea typeface="Arial Unicode MS" pitchFamily="34" charset="-128"/>
                <a:cs typeface="Arial Unicode MS" pitchFamily="34" charset="-128"/>
              </a:defRPr>
            </a:lvl3pPr>
            <a:lvl4pPr marL="547688" indent="-139700"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ea typeface="Arial Unicode MS" pitchFamily="34" charset="-128"/>
                <a:cs typeface="Arial Unicode MS" pitchFamily="34" charset="-128"/>
              </a:defRPr>
            </a:lvl4pPr>
            <a:lvl5pPr marL="731838" indent="-182563"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ea typeface="Arial Unicode MS" pitchFamily="34" charset="-128"/>
                <a:cs typeface="Arial Unicode MS" pitchFamily="34" charset="-128"/>
              </a:defRPr>
            </a:lvl5pPr>
            <a:lvl6pPr marL="1189038" indent="-182563"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defRPr>
            </a:lvl6pPr>
            <a:lvl7pPr marL="1646238" indent="-182563"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defRPr>
            </a:lvl7pPr>
            <a:lvl8pPr marL="2103438" indent="-182563"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defRPr>
            </a:lvl8pPr>
            <a:lvl9pPr marL="2560638" indent="-182563"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defRPr>
            </a:lvl9pPr>
          </a:lstStyle>
          <a:p>
            <a:endParaRPr 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a:p>
            <a:r>
              <a:rPr lang="zh-TW" altLang="en-US">
                <a:solidFill>
                  <a:srgbClr val="2B505B"/>
                </a:solidFill>
                <a:latin typeface="微軟正黑體" panose="020B0604030504040204" pitchFamily="34" charset="-120"/>
                <a:ea typeface="微軟正黑體" panose="020B0604030504040204" pitchFamily="34" charset="-120"/>
              </a:rPr>
              <a:t>備註：</a:t>
            </a:r>
            <a:r>
              <a:rPr lang="en-US" altLang="zh-TW">
                <a:solidFill>
                  <a:srgbClr val="2B505B"/>
                </a:solidFill>
                <a:latin typeface="微軟正黑體" panose="020B0604030504040204" pitchFamily="34" charset="-120"/>
                <a:ea typeface="微軟正黑體" panose="020B0604030504040204" pitchFamily="34" charset="-120"/>
              </a:rPr>
              <a:t> </a:t>
            </a:r>
            <a:r>
              <a:rPr 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1. </a:t>
            </a:r>
            <a:r>
              <a:rPr lang="zh-TW" alt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績效亮點資料截至 </a:t>
            </a:r>
            <a:r>
              <a:rPr lang="en-US" altLang="zh-TW">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2025 </a:t>
            </a:r>
            <a:r>
              <a:rPr lang="zh-TW" alt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年 </a:t>
            </a:r>
            <a:r>
              <a:rPr lang="en-US" altLang="zh-TW">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6 </a:t>
            </a:r>
            <a:r>
              <a:rPr lang="zh-TW" alt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月 </a:t>
            </a:r>
            <a:r>
              <a:rPr lang="en-US" altLang="zh-TW">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30 </a:t>
            </a:r>
            <a:r>
              <a:rPr lang="zh-TW" alt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日</a:t>
            </a:r>
            <a:endParaRPr 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04" name="投影片編號版面配置區 6">
            <a:extLst>
              <a:ext uri="{FF2B5EF4-FFF2-40B4-BE49-F238E27FC236}">
                <a16:creationId xmlns:a16="http://schemas.microsoft.com/office/drawing/2014/main" id="{8D352D00-D021-9CA6-1CB2-A1E6BBC678CA}"/>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pPr/>
              <a:t>23</a:t>
            </a:fld>
            <a:endParaRPr kumimoji="1" lang="zh-TW" altLang="en-US" sz="120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2" name="文字方塊 11">
            <a:extLst>
              <a:ext uri="{FF2B5EF4-FFF2-40B4-BE49-F238E27FC236}">
                <a16:creationId xmlns:a16="http://schemas.microsoft.com/office/drawing/2014/main" id="{D21BFCEC-7C53-1899-2982-C77B06D80D20}"/>
              </a:ext>
            </a:extLst>
          </p:cNvPr>
          <p:cNvSpPr txBox="1"/>
          <p:nvPr/>
        </p:nvSpPr>
        <p:spPr>
          <a:xfrm>
            <a:off x="7225283" y="3171828"/>
            <a:ext cx="2601951" cy="637631"/>
          </a:xfrm>
          <a:prstGeom prst="rect">
            <a:avLst/>
          </a:prstGeom>
          <a:noFill/>
        </p:spPr>
        <p:txBody>
          <a:bodyPr wrap="square" rtlCol="0" anchor="t">
            <a:noAutofit/>
          </a:bodyPr>
          <a:lstStyle/>
          <a:p>
            <a:pPr>
              <a:lnSpc>
                <a:spcPts val="1000"/>
              </a:lnSpc>
              <a:spcBef>
                <a:spcPts val="600"/>
              </a:spcBef>
            </a:pPr>
            <a:r>
              <a:rPr lang="zh-TW" altLang="en-US" sz="1200" b="1">
                <a:solidFill>
                  <a:srgbClr val="ED972F"/>
                </a:solidFill>
                <a:latin typeface="微軟正黑體" panose="020B0604030504040204" pitchFamily="34" charset="-120"/>
                <a:ea typeface="微軟正黑體" panose="020B0604030504040204" pitchFamily="34" charset="-120"/>
                <a:cs typeface="Arial" panose="020B0604020202020204" pitchFamily="34" charset="0"/>
              </a:rPr>
              <a:t>超過 </a:t>
            </a:r>
            <a:r>
              <a:rPr lang="en-US" altLang="zh-TW" sz="1200" b="1">
                <a:solidFill>
                  <a:srgbClr val="ED972F"/>
                </a:solidFill>
                <a:latin typeface="微軟正黑體" panose="020B0604030504040204" pitchFamily="34" charset="-120"/>
                <a:ea typeface="微軟正黑體" panose="020B0604030504040204" pitchFamily="34" charset="-120"/>
                <a:cs typeface="Arial" panose="020B0604020202020204" pitchFamily="34" charset="0"/>
              </a:rPr>
              <a:t>160 </a:t>
            </a:r>
            <a:r>
              <a:rPr lang="zh-TW" altLang="en-US" sz="1200" b="1">
                <a:solidFill>
                  <a:srgbClr val="ED972F"/>
                </a:solidFill>
                <a:latin typeface="微軟正黑體" panose="020B0604030504040204" pitchFamily="34" charset="-120"/>
                <a:ea typeface="微軟正黑體" panose="020B0604030504040204" pitchFamily="34" charset="-120"/>
                <a:cs typeface="Arial" panose="020B0604020202020204" pitchFamily="34" charset="0"/>
              </a:rPr>
              <a:t>億度</a:t>
            </a:r>
            <a:endParaRPr lang="en-US" altLang="zh-TW" sz="1200" b="1">
              <a:solidFill>
                <a:srgbClr val="ED972F"/>
              </a:solidFill>
              <a:latin typeface="微軟正黑體" panose="020B0604030504040204" pitchFamily="34" charset="-120"/>
              <a:ea typeface="微軟正黑體" panose="020B0604030504040204" pitchFamily="34" charset="-120"/>
              <a:cs typeface="Arial" panose="020B0604020202020204" pitchFamily="34" charset="0"/>
            </a:endParaRPr>
          </a:p>
          <a:p>
            <a:pPr>
              <a:lnSpc>
                <a:spcPts val="1000"/>
              </a:lnSpc>
              <a:spcBef>
                <a:spcPts val="600"/>
              </a:spcBef>
            </a:pPr>
            <a:r>
              <a:rPr lang="zh-TW" altLang="en-US" sz="100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rPr>
              <a:t>再生能源已簽約訂單</a:t>
            </a:r>
            <a:endParaRPr lang="en-US" altLang="zh-TW" sz="100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7" name="內容版面配置區 2">
            <a:extLst>
              <a:ext uri="{FF2B5EF4-FFF2-40B4-BE49-F238E27FC236}">
                <a16:creationId xmlns:a16="http://schemas.microsoft.com/office/drawing/2014/main" id="{310B14C8-7517-AD20-1EC9-25B2E6E57B93}"/>
              </a:ext>
            </a:extLst>
          </p:cNvPr>
          <p:cNvSpPr txBox="1">
            <a:spLocks/>
          </p:cNvSpPr>
          <p:nvPr/>
        </p:nvSpPr>
        <p:spPr>
          <a:xfrm>
            <a:off x="373310" y="1146085"/>
            <a:ext cx="9245475" cy="1943253"/>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505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50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zh-TW" altLang="en-US">
                <a:solidFill>
                  <a:srgbClr val="ED972F"/>
                </a:solidFill>
                <a:latin typeface="微軟正黑體" panose="020B0604030504040204" pitchFamily="34" charset="-120"/>
                <a:ea typeface="微軟正黑體" panose="020B0604030504040204" pitchFamily="34" charset="-120"/>
              </a:rPr>
              <a:t>憑藉多元化能源組合與一站式綠電解決方案</a:t>
            </a:r>
            <a:r>
              <a:rPr lang="zh-TW" altLang="en-US">
                <a:latin typeface="微軟正黑體" panose="020B0604030504040204" pitchFamily="34" charset="-120"/>
                <a:ea typeface="微軟正黑體" panose="020B0604030504040204" pitchFamily="34" charset="-120"/>
              </a:rPr>
              <a:t>，續興與艾涅爾協助客戶推動能源轉型、邁向 </a:t>
            </a:r>
            <a:r>
              <a:rPr lang="en-US" altLang="zh-TW">
                <a:latin typeface="微軟正黑體" panose="020B0604030504040204" pitchFamily="34" charset="-120"/>
                <a:ea typeface="微軟正黑體" panose="020B0604030504040204" pitchFamily="34" charset="-120"/>
              </a:rPr>
              <a:t>RE100 </a:t>
            </a:r>
            <a:r>
              <a:rPr lang="zh-TW" altLang="en-US">
                <a:latin typeface="微軟正黑體" panose="020B0604030504040204" pitchFamily="34" charset="-120"/>
                <a:ea typeface="微軟正黑體" panose="020B0604030504040204" pitchFamily="34" charset="-120"/>
              </a:rPr>
              <a:t>目標。</a:t>
            </a:r>
            <a:endParaRPr lang="en-US" altLang="zh-TW">
              <a:latin typeface="微軟正黑體" panose="020B0604030504040204" pitchFamily="34" charset="-120"/>
              <a:ea typeface="微軟正黑體" panose="020B0604030504040204" pitchFamily="34" charset="-120"/>
            </a:endParaRPr>
          </a:p>
          <a:p>
            <a:pPr algn="just"/>
            <a:r>
              <a:rPr lang="zh-TW" altLang="en-US">
                <a:latin typeface="微軟正黑體" panose="020B0604030504040204" pitchFamily="34" charset="-120"/>
                <a:ea typeface="微軟正黑體" panose="020B0604030504040204" pitchFamily="34" charset="-120"/>
              </a:rPr>
              <a:t>截至 </a:t>
            </a:r>
            <a:r>
              <a:rPr lang="en-US" altLang="zh-TW">
                <a:latin typeface="微軟正黑體" panose="020B0604030504040204" pitchFamily="34" charset="-120"/>
                <a:ea typeface="微軟正黑體" panose="020B0604030504040204" pitchFamily="34" charset="-120"/>
              </a:rPr>
              <a:t>2025 </a:t>
            </a:r>
            <a:r>
              <a:rPr lang="zh-TW" altLang="en-US">
                <a:latin typeface="微軟正黑體" panose="020B0604030504040204" pitchFamily="34" charset="-120"/>
                <a:ea typeface="微軟正黑體" panose="020B0604030504040204" pitchFamily="34" charset="-120"/>
              </a:rPr>
              <a:t>年 </a:t>
            </a:r>
            <a:r>
              <a:rPr lang="en-US" altLang="zh-TW">
                <a:latin typeface="微軟正黑體" panose="020B0604030504040204" pitchFamily="34" charset="-120"/>
                <a:ea typeface="微軟正黑體" panose="020B0604030504040204" pitchFamily="34" charset="-120"/>
              </a:rPr>
              <a:t>6 </a:t>
            </a:r>
            <a:r>
              <a:rPr lang="zh-TW" altLang="en-US">
                <a:latin typeface="微軟正黑體" panose="020B0604030504040204" pitchFamily="34" charset="-120"/>
                <a:ea typeface="微軟正黑體" panose="020B0604030504040204" pitchFamily="34" charset="-120"/>
              </a:rPr>
              <a:t>月，</a:t>
            </a:r>
            <a:r>
              <a:rPr lang="zh-TW" altLang="en-US">
                <a:solidFill>
                  <a:srgbClr val="ED972F"/>
                </a:solidFill>
                <a:latin typeface="微軟正黑體" panose="020B0604030504040204" pitchFamily="34" charset="-120"/>
                <a:ea typeface="微軟正黑體" panose="020B0604030504040204" pitchFamily="34" charset="-120"/>
              </a:rPr>
              <a:t>續興與艾涅爾的太陽能再生能源憑證交易量名列前茅</a:t>
            </a:r>
            <a:r>
              <a:rPr lang="zh-TW" altLang="en-US">
                <a:solidFill>
                  <a:srgbClr val="00B0F0"/>
                </a:solidFill>
                <a:latin typeface="微軟正黑體" panose="020B0604030504040204" pitchFamily="34" charset="-120"/>
                <a:ea typeface="微軟正黑體" panose="020B0604030504040204" pitchFamily="34" charset="-120"/>
              </a:rPr>
              <a:t>，</a:t>
            </a:r>
            <a:r>
              <a:rPr lang="zh-TW" altLang="en-US">
                <a:latin typeface="微軟正黑體" panose="020B0604030504040204" pitchFamily="34" charset="-120"/>
                <a:ea typeface="微軟正黑體" panose="020B0604030504040204" pitchFamily="34" charset="-120"/>
              </a:rPr>
              <a:t>已簽約訂單超過 </a:t>
            </a:r>
            <a:r>
              <a:rPr lang="en-US" altLang="zh-TW">
                <a:latin typeface="微軟正黑體" panose="020B0604030504040204" pitchFamily="34" charset="-120"/>
                <a:ea typeface="微軟正黑體" panose="020B0604030504040204" pitchFamily="34" charset="-120"/>
              </a:rPr>
              <a:t>160 </a:t>
            </a:r>
            <a:r>
              <a:rPr lang="zh-TW" altLang="en-US">
                <a:latin typeface="微軟正黑體" panose="020B0604030504040204" pitchFamily="34" charset="-120"/>
                <a:ea typeface="微軟正黑體" panose="020B0604030504040204" pitchFamily="34" charset="-120"/>
              </a:rPr>
              <a:t>億度，展現其穩定的供應能力與優異的市場信譽。</a:t>
            </a:r>
            <a:endParaRPr lang="en-US" altLang="zh-TW">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40634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64D25-F2DD-0096-C215-E23D8583C66A}"/>
            </a:ext>
          </a:extLst>
        </p:cNvPr>
        <p:cNvGrpSpPr/>
        <p:nvPr/>
      </p:nvGrpSpPr>
      <p:grpSpPr>
        <a:xfrm>
          <a:off x="0" y="0"/>
          <a:ext cx="0" cy="0"/>
          <a:chOff x="0" y="0"/>
          <a:chExt cx="0" cy="0"/>
        </a:xfrm>
      </p:grpSpPr>
      <p:sp>
        <p:nvSpPr>
          <p:cNvPr id="11" name="內容版面配置區 2">
            <a:extLst>
              <a:ext uri="{FF2B5EF4-FFF2-40B4-BE49-F238E27FC236}">
                <a16:creationId xmlns:a16="http://schemas.microsoft.com/office/drawing/2014/main" id="{11310969-0C57-8C2A-94A2-C9BEE17B0256}"/>
              </a:ext>
            </a:extLst>
          </p:cNvPr>
          <p:cNvSpPr>
            <a:spLocks noGrp="1"/>
          </p:cNvSpPr>
          <p:nvPr>
            <p:ph idx="1"/>
          </p:nvPr>
        </p:nvSpPr>
        <p:spPr>
          <a:xfrm>
            <a:off x="348759" y="1091517"/>
            <a:ext cx="9005998" cy="2015934"/>
          </a:xfrm>
        </p:spPr>
        <p:txBody>
          <a:bodyPr>
            <a:noAutofit/>
          </a:bodyPr>
          <a:lstStyle/>
          <a:p>
            <a:pPr algn="just">
              <a:lnSpc>
                <a:spcPct val="150000"/>
              </a:lnSpc>
            </a:pPr>
            <a:r>
              <a:rPr lang="zh-TW" altLang="en-US">
                <a:latin typeface="微軟正黑體" panose="020B0604030504040204" pitchFamily="34" charset="-120"/>
                <a:ea typeface="微軟正黑體" panose="020B0604030504040204" pitchFamily="34" charset="-120"/>
              </a:rPr>
              <a:t>在印度國家電力計畫 </a:t>
            </a:r>
            <a:r>
              <a:rPr lang="en-US" altLang="zh-TW">
                <a:latin typeface="微軟正黑體" panose="020B0604030504040204" pitchFamily="34" charset="-120"/>
                <a:ea typeface="微軟正黑體" panose="020B0604030504040204" pitchFamily="34" charset="-120"/>
              </a:rPr>
              <a:t>(National Electricity Plan, NEP)</a:t>
            </a:r>
            <a:r>
              <a:rPr lang="zh-TW" altLang="en-US">
                <a:latin typeface="微軟正黑體" panose="020B0604030504040204" pitchFamily="34" charset="-120"/>
                <a:ea typeface="微軟正黑體" panose="020B0604030504040204" pitchFamily="34" charset="-120"/>
              </a:rPr>
              <a:t> 的政策框架下，</a:t>
            </a:r>
            <a:r>
              <a:rPr lang="zh-TW" altLang="en-US">
                <a:solidFill>
                  <a:srgbClr val="ED972F"/>
                </a:solidFill>
                <a:latin typeface="微軟正黑體" panose="020B0604030504040204" pitchFamily="34" charset="-120"/>
                <a:ea typeface="微軟正黑體" panose="020B0604030504040204" pitchFamily="34" charset="-120"/>
              </a:rPr>
              <a:t>印度須在 </a:t>
            </a:r>
            <a:r>
              <a:rPr lang="en-US" altLang="zh-TW">
                <a:solidFill>
                  <a:srgbClr val="ED972F"/>
                </a:solidFill>
                <a:latin typeface="微軟正黑體" panose="020B0604030504040204" pitchFamily="34" charset="-120"/>
                <a:ea typeface="微軟正黑體" panose="020B0604030504040204" pitchFamily="34" charset="-120"/>
              </a:rPr>
              <a:t>2030 </a:t>
            </a:r>
            <a:r>
              <a:rPr lang="zh-TW" altLang="en-US">
                <a:solidFill>
                  <a:srgbClr val="ED972F"/>
                </a:solidFill>
                <a:latin typeface="微軟正黑體" panose="020B0604030504040204" pitchFamily="34" charset="-120"/>
                <a:ea typeface="微軟正黑體" panose="020B0604030504040204" pitchFamily="34" charset="-120"/>
              </a:rPr>
              <a:t>年達到太陽能累計裝置容量 </a:t>
            </a:r>
            <a:r>
              <a:rPr lang="en-US" altLang="zh-TW">
                <a:solidFill>
                  <a:srgbClr val="ED972F"/>
                </a:solidFill>
                <a:latin typeface="微軟正黑體" panose="020B0604030504040204" pitchFamily="34" charset="-120"/>
                <a:ea typeface="微軟正黑體" panose="020B0604030504040204" pitchFamily="34" charset="-120"/>
              </a:rPr>
              <a:t>280 GW </a:t>
            </a:r>
            <a:r>
              <a:rPr lang="zh-TW" altLang="en-US">
                <a:solidFill>
                  <a:srgbClr val="ED972F"/>
                </a:solidFill>
                <a:latin typeface="微軟正黑體" panose="020B0604030504040204" pitchFamily="34" charset="-120"/>
                <a:ea typeface="微軟正黑體" panose="020B0604030504040204" pitchFamily="34" charset="-120"/>
              </a:rPr>
              <a:t>的目標</a:t>
            </a:r>
            <a:r>
              <a:rPr lang="zh-TW" altLang="en-US">
                <a:latin typeface="微軟正黑體" panose="020B0604030504040204" pitchFamily="34" charset="-120"/>
                <a:ea typeface="微軟正黑體" panose="020B0604030504040204" pitchFamily="34" charset="-120"/>
              </a:rPr>
              <a:t>，即平均每年須新增 </a:t>
            </a:r>
            <a:r>
              <a:rPr lang="en-US" altLang="zh-TW">
                <a:latin typeface="微軟正黑體" panose="020B0604030504040204" pitchFamily="34" charset="-120"/>
                <a:ea typeface="微軟正黑體" panose="020B0604030504040204" pitchFamily="34" charset="-120"/>
              </a:rPr>
              <a:t>30 GW </a:t>
            </a:r>
            <a:r>
              <a:rPr lang="zh-TW" altLang="en-US">
                <a:latin typeface="微軟正黑體" panose="020B0604030504040204" pitchFamily="34" charset="-120"/>
                <a:ea typeface="微軟正黑體" panose="020B0604030504040204" pitchFamily="34" charset="-120"/>
              </a:rPr>
              <a:t>太陽能裝機；另基於太陽能園區和超大型太陽能項目開發計畫、總理太陽能家庭計畫及農民能源安全與發展計畫，皆以 </a:t>
            </a:r>
            <a:r>
              <a:rPr lang="en-US" altLang="zh-TW">
                <a:latin typeface="微軟正黑體" panose="020B0604030504040204" pitchFamily="34" charset="-120"/>
                <a:ea typeface="微軟正黑體" panose="020B0604030504040204" pitchFamily="34" charset="-120"/>
              </a:rPr>
              <a:t>2026 </a:t>
            </a:r>
            <a:r>
              <a:rPr lang="zh-TW" altLang="en-US">
                <a:latin typeface="微軟正黑體" panose="020B0604030504040204" pitchFamily="34" charset="-120"/>
                <a:ea typeface="微軟正黑體" panose="020B0604030504040204" pitchFamily="34" charset="-120"/>
              </a:rPr>
              <a:t>財年作為裝機目標節點，</a:t>
            </a:r>
            <a:r>
              <a:rPr lang="en-US" altLang="zh-TW">
                <a:latin typeface="微軟正黑體" panose="020B0604030504040204" pitchFamily="34" charset="-120"/>
                <a:ea typeface="微軟正黑體" panose="020B0604030504040204" pitchFamily="34" charset="-120"/>
              </a:rPr>
              <a:t>2025 </a:t>
            </a:r>
            <a:r>
              <a:rPr lang="zh-TW" altLang="en-US">
                <a:latin typeface="微軟正黑體" panose="020B0604030504040204" pitchFamily="34" charset="-120"/>
                <a:ea typeface="微軟正黑體" panose="020B0604030504040204" pitchFamily="34" charset="-120"/>
              </a:rPr>
              <a:t>年將會是印度太陽能市場的關鍵發展期，</a:t>
            </a:r>
            <a:r>
              <a:rPr lang="zh-TW" altLang="en-US">
                <a:solidFill>
                  <a:srgbClr val="ED972F"/>
                </a:solidFill>
                <a:latin typeface="微軟正黑體" panose="020B0604030504040204" pitchFamily="34" charset="-120"/>
                <a:ea typeface="微軟正黑體" panose="020B0604030504040204" pitchFamily="34" charset="-120"/>
              </a:rPr>
              <a:t>預計 </a:t>
            </a:r>
            <a:r>
              <a:rPr lang="en-US" altLang="zh-TW">
                <a:solidFill>
                  <a:srgbClr val="ED972F"/>
                </a:solidFill>
                <a:latin typeface="微軟正黑體" panose="020B0604030504040204" pitchFamily="34" charset="-120"/>
                <a:ea typeface="微軟正黑體" panose="020B0604030504040204" pitchFamily="34" charset="-120"/>
              </a:rPr>
              <a:t>2025 </a:t>
            </a:r>
            <a:r>
              <a:rPr lang="zh-TW" altLang="en-US">
                <a:solidFill>
                  <a:srgbClr val="ED972F"/>
                </a:solidFill>
                <a:latin typeface="微軟正黑體" panose="020B0604030504040204" pitchFamily="34" charset="-120"/>
                <a:ea typeface="微軟正黑體" panose="020B0604030504040204" pitchFamily="34" charset="-120"/>
              </a:rPr>
              <a:t>年太陽能需求將達到 </a:t>
            </a:r>
            <a:r>
              <a:rPr lang="en-US" altLang="zh-TW">
                <a:solidFill>
                  <a:srgbClr val="ED972F"/>
                </a:solidFill>
                <a:latin typeface="微軟正黑體" panose="020B0604030504040204" pitchFamily="34" charset="-120"/>
                <a:ea typeface="微軟正黑體" panose="020B0604030504040204" pitchFamily="34" charset="-120"/>
              </a:rPr>
              <a:t>35-40 GW</a:t>
            </a:r>
            <a:r>
              <a:rPr lang="zh-TW" altLang="en-US">
                <a:solidFill>
                  <a:srgbClr val="ED972F"/>
                </a:solidFill>
                <a:latin typeface="微軟正黑體" panose="020B0604030504040204" pitchFamily="34" charset="-120"/>
                <a:ea typeface="微軟正黑體" panose="020B0604030504040204" pitchFamily="34" charset="-120"/>
              </a:rPr>
              <a:t>。</a:t>
            </a:r>
            <a:endParaRPr lang="en-US" altLang="zh-TW">
              <a:solidFill>
                <a:srgbClr val="ED972F"/>
              </a:solidFill>
              <a:latin typeface="微軟正黑體" panose="020B0604030504040204" pitchFamily="34" charset="-120"/>
              <a:ea typeface="微軟正黑體" panose="020B0604030504040204" pitchFamily="34" charset="-120"/>
            </a:endParaRPr>
          </a:p>
          <a:p>
            <a:pPr algn="just">
              <a:lnSpc>
                <a:spcPct val="150000"/>
              </a:lnSpc>
              <a:spcBef>
                <a:spcPts val="600"/>
              </a:spcBef>
            </a:pPr>
            <a:r>
              <a:rPr lang="zh-TW" altLang="en-US">
                <a:latin typeface="微軟正黑體" panose="020B0604030504040204" pitchFamily="34" charset="-120"/>
                <a:ea typeface="微軟正黑體" panose="020B0604030504040204" pitchFamily="34" charset="-120"/>
              </a:rPr>
              <a:t>中美矽晶與印度企業</a:t>
            </a:r>
            <a:r>
              <a:rPr lang="en-US" altLang="zh-TW">
                <a:latin typeface="微軟正黑體" panose="020B0604030504040204" pitchFamily="34" charset="-120"/>
                <a:ea typeface="微軟正黑體" panose="020B0604030504040204" pitchFamily="34" charset="-120"/>
              </a:rPr>
              <a:t>Premier Energies</a:t>
            </a:r>
            <a:r>
              <a:rPr lang="zh-TW" altLang="en-US">
                <a:latin typeface="微軟正黑體" panose="020B0604030504040204" pitchFamily="34" charset="-120"/>
                <a:ea typeface="微軟正黑體" panose="020B0604030504040204" pitchFamily="34" charset="-120"/>
              </a:rPr>
              <a:t>在印度共同合資設立一家擁有年產能</a:t>
            </a:r>
            <a:r>
              <a:rPr lang="en-US" altLang="zh-TW">
                <a:latin typeface="微軟正黑體" panose="020B0604030504040204" pitchFamily="34" charset="-120"/>
                <a:ea typeface="微軟正黑體" panose="020B0604030504040204" pitchFamily="34" charset="-120"/>
              </a:rPr>
              <a:t>2GW</a:t>
            </a:r>
            <a:r>
              <a:rPr lang="zh-TW" altLang="en-US">
                <a:latin typeface="微軟正黑體" panose="020B0604030504040204" pitchFamily="34" charset="-120"/>
                <a:ea typeface="微軟正黑體" panose="020B0604030504040204" pitchFamily="34" charset="-120"/>
              </a:rPr>
              <a:t>的新公司，</a:t>
            </a:r>
            <a:r>
              <a:rPr lang="zh-TW" altLang="en-US">
                <a:solidFill>
                  <a:srgbClr val="ED972F"/>
                </a:solidFill>
                <a:latin typeface="微軟正黑體" panose="020B0604030504040204" pitchFamily="34" charset="-120"/>
                <a:ea typeface="微軟正黑體" panose="020B0604030504040204" pitchFamily="34" charset="-120"/>
              </a:rPr>
              <a:t>由中美矽晶持有</a:t>
            </a:r>
            <a:r>
              <a:rPr lang="en-US" altLang="zh-TW">
                <a:solidFill>
                  <a:srgbClr val="ED972F"/>
                </a:solidFill>
                <a:latin typeface="微軟正黑體" panose="020B0604030504040204" pitchFamily="34" charset="-120"/>
                <a:ea typeface="微軟正黑體" panose="020B0604030504040204" pitchFamily="34" charset="-120"/>
              </a:rPr>
              <a:t>26%</a:t>
            </a:r>
            <a:r>
              <a:rPr lang="zh-TW" altLang="en-US">
                <a:solidFill>
                  <a:srgbClr val="ED972F"/>
                </a:solidFill>
                <a:latin typeface="微軟正黑體" panose="020B0604030504040204" pitchFamily="34" charset="-120"/>
                <a:ea typeface="微軟正黑體" panose="020B0604030504040204" pitchFamily="34" charset="-120"/>
              </a:rPr>
              <a:t>的股權</a:t>
            </a:r>
            <a:r>
              <a:rPr lang="zh-TW" altLang="en-US">
                <a:latin typeface="微軟正黑體" panose="020B0604030504040204" pitchFamily="34" charset="-120"/>
                <a:ea typeface="微軟正黑體" panose="020B0604030504040204" pitchFamily="34" charset="-120"/>
              </a:rPr>
              <a:t>。該公司主要在印度生產用於太陽能電池的高品質矽晶片。</a:t>
            </a:r>
            <a:endParaRPr lang="en-US" altLang="zh-TW">
              <a:solidFill>
                <a:srgbClr val="ED972F"/>
              </a:solidFill>
              <a:latin typeface="微軟正黑體" panose="020B0604030504040204" pitchFamily="34" charset="-120"/>
              <a:ea typeface="微軟正黑體" panose="020B0604030504040204" pitchFamily="34" charset="-120"/>
            </a:endParaRPr>
          </a:p>
        </p:txBody>
      </p:sp>
      <p:sp>
        <p:nvSpPr>
          <p:cNvPr id="12" name="標題 1">
            <a:extLst>
              <a:ext uri="{FF2B5EF4-FFF2-40B4-BE49-F238E27FC236}">
                <a16:creationId xmlns:a16="http://schemas.microsoft.com/office/drawing/2014/main" id="{53E50A9A-2B70-9D19-A43C-7C1A623FC370}"/>
              </a:ext>
            </a:extLst>
          </p:cNvPr>
          <p:cNvSpPr>
            <a:spLocks noGrp="1"/>
          </p:cNvSpPr>
          <p:nvPr>
            <p:ph type="title"/>
          </p:nvPr>
        </p:nvSpPr>
        <p:spPr>
          <a:xfrm>
            <a:off x="311766" y="409087"/>
            <a:ext cx="8641425" cy="777873"/>
          </a:xfrm>
        </p:spPr>
        <p:txBody>
          <a:bodyPr>
            <a:normAutofit/>
          </a:bodyPr>
          <a:lstStyle/>
          <a:p>
            <a:r>
              <a:rPr lang="zh-TW" altLang="en-US">
                <a:latin typeface="微軟正黑體" panose="020B0604030504040204" pitchFamily="34" charset="-120"/>
                <a:ea typeface="微軟正黑體" panose="020B0604030504040204" pitchFamily="34" charset="-120"/>
              </a:rPr>
              <a:t>再生能源業務 </a:t>
            </a:r>
            <a:r>
              <a:rPr lang="en-US" altLang="zh-TW">
                <a:latin typeface="微軟正黑體" panose="020B0604030504040204" pitchFamily="34" charset="-120"/>
                <a:ea typeface="微軟正黑體" panose="020B0604030504040204" pitchFamily="34" charset="-120"/>
              </a:rPr>
              <a:t>-</a:t>
            </a:r>
            <a:r>
              <a:rPr lang="zh-TW" altLang="en-US">
                <a:latin typeface="微軟正黑體" panose="020B0604030504040204" pitchFamily="34" charset="-120"/>
                <a:ea typeface="微軟正黑體" panose="020B0604030504040204" pitchFamily="34" charset="-120"/>
              </a:rPr>
              <a:t> 印度合資企業</a:t>
            </a:r>
            <a:endParaRPr lang="en-US" altLang="zh-TW">
              <a:latin typeface="微軟正黑體" panose="020B0604030504040204" pitchFamily="34" charset="-120"/>
              <a:ea typeface="微軟正黑體" panose="020B0604030504040204" pitchFamily="34" charset="-120"/>
            </a:endParaRPr>
          </a:p>
        </p:txBody>
      </p:sp>
      <p:sp>
        <p:nvSpPr>
          <p:cNvPr id="42" name="Text Placeholder 2">
            <a:extLst>
              <a:ext uri="{FF2B5EF4-FFF2-40B4-BE49-F238E27FC236}">
                <a16:creationId xmlns:a16="http://schemas.microsoft.com/office/drawing/2014/main" id="{3EDDD325-61C7-9079-CE4E-27954846F0DA}"/>
              </a:ext>
            </a:extLst>
          </p:cNvPr>
          <p:cNvSpPr txBox="1">
            <a:spLocks/>
          </p:cNvSpPr>
          <p:nvPr/>
        </p:nvSpPr>
        <p:spPr>
          <a:xfrm>
            <a:off x="190833" y="6487211"/>
            <a:ext cx="8568000" cy="231856"/>
          </a:xfrm>
          <a:prstGeom prst="rect">
            <a:avLst/>
          </a:prstGeom>
        </p:spPr>
        <p:txBody>
          <a:bodyPr lIns="0" tIns="0" rIns="0" bIns="0" anchor="b" anchorCtr="0"/>
          <a:lstStyle>
            <a:lvl1pPr marL="228600" indent="-228600" defTabSz="957263" fontAlgn="base">
              <a:lnSpc>
                <a:spcPct val="120000"/>
              </a:lnSpc>
              <a:spcBef>
                <a:spcPts val="0"/>
              </a:spcBef>
              <a:spcAft>
                <a:spcPts val="0"/>
              </a:spcAft>
              <a:buClrTx/>
              <a:buFontTx/>
              <a:buNone/>
              <a:defRPr sz="700" i="1" baseline="0">
                <a:solidFill>
                  <a:schemeClr val="accent1"/>
                </a:solidFill>
                <a:ea typeface="MS PGothic" pitchFamily="34" charset="-128"/>
                <a:cs typeface="Arial Unicode MS" pitchFamily="34" charset="-128"/>
              </a:defRPr>
            </a:lvl1pPr>
            <a:lvl2pPr marL="244475" indent="-242888" defTabSz="957263" fontAlgn="base">
              <a:spcBef>
                <a:spcPct val="15000"/>
              </a:spcBef>
              <a:spcAft>
                <a:spcPct val="15000"/>
              </a:spcAft>
              <a:buClr>
                <a:schemeClr val="accent1"/>
              </a:buClr>
              <a:buSzPct val="70000"/>
              <a:buFont typeface="Wingdings" pitchFamily="2" charset="2"/>
              <a:buChar char="n"/>
              <a:defRPr sz="1200">
                <a:ea typeface="Arial Unicode MS" pitchFamily="34" charset="-128"/>
                <a:cs typeface="Arial Unicode MS" pitchFamily="34" charset="-128"/>
              </a:defRPr>
            </a:lvl2pPr>
            <a:lvl3pPr marL="406400" indent="-160338" defTabSz="957263" fontAlgn="base">
              <a:spcBef>
                <a:spcPct val="15000"/>
              </a:spcBef>
              <a:spcAft>
                <a:spcPct val="15000"/>
              </a:spcAft>
              <a:buClr>
                <a:schemeClr val="accent1"/>
              </a:buClr>
              <a:buFont typeface="Symbol" pitchFamily="18" charset="2"/>
              <a:buChar char="-"/>
              <a:defRPr sz="1200">
                <a:ea typeface="Arial Unicode MS" pitchFamily="34" charset="-128"/>
                <a:cs typeface="Arial Unicode MS" pitchFamily="34" charset="-128"/>
              </a:defRPr>
            </a:lvl3pPr>
            <a:lvl4pPr marL="547688" indent="-139700" defTabSz="957263" fontAlgn="base">
              <a:spcBef>
                <a:spcPct val="15000"/>
              </a:spcBef>
              <a:spcAft>
                <a:spcPct val="15000"/>
              </a:spcAft>
              <a:buClr>
                <a:schemeClr val="accent1"/>
              </a:buClr>
              <a:buFont typeface="Symbol" pitchFamily="18" charset="2"/>
              <a:buChar char="-"/>
              <a:defRPr sz="1200">
                <a:ea typeface="Arial Unicode MS" pitchFamily="34" charset="-128"/>
                <a:cs typeface="Arial Unicode MS" pitchFamily="34" charset="-128"/>
              </a:defRPr>
            </a:lvl4pPr>
            <a:lvl5pPr marL="731838" indent="-182563" defTabSz="957263" fontAlgn="base">
              <a:spcBef>
                <a:spcPct val="15000"/>
              </a:spcBef>
              <a:spcAft>
                <a:spcPct val="15000"/>
              </a:spcAft>
              <a:buClr>
                <a:schemeClr val="accent1"/>
              </a:buClr>
              <a:buFont typeface="Symbol" pitchFamily="18" charset="2"/>
              <a:buChar char="-"/>
              <a:defRPr sz="1200">
                <a:ea typeface="Arial Unicode MS" pitchFamily="34" charset="-128"/>
                <a:cs typeface="Arial Unicode MS" pitchFamily="34" charset="-128"/>
              </a:defRPr>
            </a:lvl5pPr>
            <a:lvl6pPr marL="1189038" indent="-182563" defTabSz="957263" fontAlgn="base">
              <a:spcBef>
                <a:spcPct val="15000"/>
              </a:spcBef>
              <a:spcAft>
                <a:spcPct val="15000"/>
              </a:spcAft>
              <a:buClr>
                <a:schemeClr val="accent1"/>
              </a:buClr>
              <a:buFont typeface="Symbol" pitchFamily="18" charset="2"/>
              <a:buChar char="-"/>
              <a:defRPr sz="1200"/>
            </a:lvl6pPr>
            <a:lvl7pPr marL="1646238" indent="-182563" defTabSz="957263" fontAlgn="base">
              <a:spcBef>
                <a:spcPct val="15000"/>
              </a:spcBef>
              <a:spcAft>
                <a:spcPct val="15000"/>
              </a:spcAft>
              <a:buClr>
                <a:schemeClr val="accent1"/>
              </a:buClr>
              <a:buFont typeface="Symbol" pitchFamily="18" charset="2"/>
              <a:buChar char="-"/>
              <a:defRPr sz="1200"/>
            </a:lvl7pPr>
            <a:lvl8pPr marL="2103438" indent="-182563" defTabSz="957263" fontAlgn="base">
              <a:spcBef>
                <a:spcPct val="15000"/>
              </a:spcBef>
              <a:spcAft>
                <a:spcPct val="15000"/>
              </a:spcAft>
              <a:buClr>
                <a:schemeClr val="accent1"/>
              </a:buClr>
              <a:buFont typeface="Symbol" pitchFamily="18" charset="2"/>
              <a:buChar char="-"/>
              <a:defRPr sz="1200"/>
            </a:lvl8pPr>
            <a:lvl9pPr marL="2560638" indent="-182563" defTabSz="957263" fontAlgn="base">
              <a:spcBef>
                <a:spcPct val="15000"/>
              </a:spcBef>
              <a:spcAft>
                <a:spcPct val="15000"/>
              </a:spcAft>
              <a:buClr>
                <a:schemeClr val="accent1"/>
              </a:buClr>
              <a:buFont typeface="Symbol" pitchFamily="18" charset="2"/>
              <a:buChar char="-"/>
              <a:defRPr sz="1200"/>
            </a:lvl9pPr>
          </a:lstStyle>
          <a:p>
            <a:r>
              <a:rPr lang="zh-TW" alt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資料來源：</a:t>
            </a:r>
            <a:r>
              <a:rPr lang="en-US" altLang="zh-TW" err="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InfoLink</a:t>
            </a:r>
            <a:r>
              <a:rPr lang="en-US" altLang="zh-TW">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Consulting_</a:t>
            </a:r>
            <a:r>
              <a:rPr lang="zh-TW" alt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印度太陽能政策及</a:t>
            </a:r>
            <a:r>
              <a:rPr lang="en-US" altLang="zh-TW">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2025</a:t>
            </a:r>
            <a:r>
              <a:rPr lang="zh-TW" alt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年市場展望，</a:t>
            </a:r>
            <a:r>
              <a:rPr lang="en-US" altLang="zh-TW">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SAS</a:t>
            </a:r>
            <a:r>
              <a:rPr lang="zh-TW" alt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內部情報</a:t>
            </a:r>
            <a:endParaRPr lang="en-US" altLang="zh-TW">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40" name="群組 39">
            <a:extLst>
              <a:ext uri="{FF2B5EF4-FFF2-40B4-BE49-F238E27FC236}">
                <a16:creationId xmlns:a16="http://schemas.microsoft.com/office/drawing/2014/main" id="{CD72F4AC-ABCB-5141-4172-6BE64905D7CE}"/>
              </a:ext>
            </a:extLst>
          </p:cNvPr>
          <p:cNvGrpSpPr/>
          <p:nvPr/>
        </p:nvGrpSpPr>
        <p:grpSpPr>
          <a:xfrm>
            <a:off x="702805" y="3194882"/>
            <a:ext cx="3977612" cy="3130409"/>
            <a:chOff x="1242845" y="4135642"/>
            <a:chExt cx="4398002" cy="2265103"/>
          </a:xfrm>
        </p:grpSpPr>
        <p:sp>
          <p:nvSpPr>
            <p:cNvPr id="41" name="文字方塊 40">
              <a:extLst>
                <a:ext uri="{FF2B5EF4-FFF2-40B4-BE49-F238E27FC236}">
                  <a16:creationId xmlns:a16="http://schemas.microsoft.com/office/drawing/2014/main" id="{4984254D-E273-DABC-96BC-7EE9FEF2CBC3}"/>
                </a:ext>
              </a:extLst>
            </p:cNvPr>
            <p:cNvSpPr txBox="1"/>
            <p:nvPr/>
          </p:nvSpPr>
          <p:spPr>
            <a:xfrm>
              <a:off x="1242845" y="5166784"/>
              <a:ext cx="4398002" cy="1233961"/>
            </a:xfrm>
            <a:prstGeom prst="rect">
              <a:avLst/>
            </a:prstGeom>
            <a:noFill/>
          </p:spPr>
          <p:txBody>
            <a:bodyPr wrap="square" rtlCol="0" anchor="t">
              <a:noAutofit/>
            </a:bodyPr>
            <a:lstStyle/>
            <a:p>
              <a:pPr algn="ctr"/>
              <a:r>
                <a:rPr lang="zh-TW" altLang="en-US" sz="1600" b="1">
                  <a:solidFill>
                    <a:schemeClr val="accent6">
                      <a:lumMod val="75000"/>
                    </a:schemeClr>
                  </a:solidFill>
                  <a:latin typeface="微軟正黑體" panose="020B0604030504040204" pitchFamily="34" charset="-120"/>
                  <a:ea typeface="微軟正黑體" panose="020B0604030504040204" pitchFamily="34" charset="-120"/>
                  <a:cs typeface="Arial" panose="020B0604020202020204" pitchFamily="34" charset="0"/>
                </a:rPr>
                <a:t>面對全球貿易政策變化將更具韌性</a:t>
              </a:r>
              <a:endParaRPr lang="zh-TW" altLang="en-US" sz="500">
                <a:latin typeface="微軟正黑體" panose="020B0604030504040204" pitchFamily="34" charset="-120"/>
                <a:ea typeface="微軟正黑體" panose="020B0604030504040204" pitchFamily="34" charset="-120"/>
                <a:cs typeface="Arial" panose="020B0604020202020204" pitchFamily="34" charset="0"/>
              </a:endParaRPr>
            </a:p>
            <a:p>
              <a:pPr marL="171450" indent="-171450">
                <a:lnSpc>
                  <a:spcPts val="1400"/>
                </a:lnSpc>
                <a:spcBef>
                  <a:spcPts val="1200"/>
                </a:spcBef>
                <a:buFont typeface="Arial" panose="020B0604020202090204" pitchFamily="34" charset="0"/>
                <a:buChar char="•"/>
              </a:pPr>
              <a:r>
                <a:rPr lang="zh-TW" altLang="en-US" sz="1200">
                  <a:solidFill>
                    <a:srgbClr val="1E5F7C"/>
                  </a:solidFill>
                  <a:latin typeface="微軟正黑體" panose="020B0604030504040204" pitchFamily="34" charset="-120"/>
                  <a:ea typeface="微軟正黑體" panose="020B0604030504040204" pitchFamily="34" charset="-120"/>
                  <a:cs typeface="Arial" panose="020B0604020202020204" pitchFamily="34" charset="0"/>
                </a:rPr>
                <a:t>供應印度內需市場以及在地緣政治下的海外市場需求</a:t>
              </a:r>
              <a:endParaRPr lang="en-US" altLang="zh-TW" sz="1200">
                <a:solidFill>
                  <a:srgbClr val="1E5F7C"/>
                </a:solidFill>
                <a:latin typeface="微軟正黑體" panose="020B0604030504040204" pitchFamily="34" charset="-120"/>
                <a:ea typeface="微軟正黑體" panose="020B0604030504040204" pitchFamily="34" charset="-120"/>
                <a:cs typeface="Arial" panose="020B0604020202020204" pitchFamily="34" charset="0"/>
              </a:endParaRPr>
            </a:p>
            <a:p>
              <a:pPr marL="171450" indent="-171450">
                <a:lnSpc>
                  <a:spcPct val="150000"/>
                </a:lnSpc>
                <a:spcBef>
                  <a:spcPts val="600"/>
                </a:spcBef>
                <a:buFont typeface="Arial" panose="020B0604020202090204" pitchFamily="34" charset="0"/>
                <a:buChar char="•"/>
              </a:pPr>
              <a:r>
                <a:rPr lang="zh-TW" altLang="en-US" sz="1200">
                  <a:solidFill>
                    <a:srgbClr val="1E5F7C"/>
                  </a:solidFill>
                  <a:latin typeface="微軟正黑體" panose="020B0604030504040204" pitchFamily="34" charset="-120"/>
                  <a:ea typeface="微軟正黑體" panose="020B0604030504040204" pitchFamily="34" charset="-120"/>
                  <a:cs typeface="Arial" panose="020B0604020202020204" pitchFamily="34" charset="0"/>
                </a:rPr>
                <a:t>深化中美矽晶集團於再生能源產業鏈的整合，並強化國際貿易下的營運韌性與長期成長動能。</a:t>
              </a:r>
              <a:endParaRPr lang="en-US" altLang="zh-TW" sz="1600">
                <a:solidFill>
                  <a:srgbClr val="1E5F7C"/>
                </a:solidFill>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43" name="Picture 2" descr="中美矽晶製品股份有限公司">
              <a:extLst>
                <a:ext uri="{FF2B5EF4-FFF2-40B4-BE49-F238E27FC236}">
                  <a16:creationId xmlns:a16="http://schemas.microsoft.com/office/drawing/2014/main" id="{8AE64D6B-0FFF-9077-9267-54766D73583E}"/>
                </a:ext>
              </a:extLst>
            </p:cNvPr>
            <p:cNvPicPr>
              <a:picLocks noChangeArrowheads="1"/>
            </p:cNvPicPr>
            <p:nvPr/>
          </p:nvPicPr>
          <p:blipFill rotWithShape="1">
            <a:blip r:embed="rId3" cstate="print">
              <a:extLst>
                <a:ext uri="{28A0092B-C50C-407E-A947-70E740481C1C}">
                  <a14:useLocalDpi xmlns:a14="http://schemas.microsoft.com/office/drawing/2010/main" val="0"/>
                </a:ext>
              </a:extLst>
            </a:blip>
            <a:srcRect r="78450"/>
            <a:stretch/>
          </p:blipFill>
          <p:spPr bwMode="auto">
            <a:xfrm>
              <a:off x="2832990" y="4135642"/>
              <a:ext cx="1159112" cy="827128"/>
            </a:xfrm>
            <a:prstGeom prst="ellipse">
              <a:avLst/>
            </a:prstGeom>
            <a:effectLst>
              <a:outerShdw blurRad="50800" dist="38100" dir="2700000" algn="tl" rotWithShape="0">
                <a:schemeClr val="tx1">
                  <a:lumMod val="50000"/>
                  <a:lumOff val="50000"/>
                  <a:alpha val="40000"/>
                </a:schemeClr>
              </a:outerShdw>
            </a:effectLst>
            <a:extLst>
              <a:ext uri="{909E8E84-426E-40DD-AFC4-6F175D3DCCD1}">
                <a14:hiddenFill xmlns:a14="http://schemas.microsoft.com/office/drawing/2010/main">
                  <a:solidFill>
                    <a:srgbClr val="FFFFFF"/>
                  </a:solidFill>
                </a14:hiddenFill>
              </a:ext>
            </a:extLst>
          </p:spPr>
        </p:pic>
      </p:grpSp>
      <p:grpSp>
        <p:nvGrpSpPr>
          <p:cNvPr id="3" name="群組 2">
            <a:extLst>
              <a:ext uri="{FF2B5EF4-FFF2-40B4-BE49-F238E27FC236}">
                <a16:creationId xmlns:a16="http://schemas.microsoft.com/office/drawing/2014/main" id="{84C0A955-9987-EAD8-CFFF-07BDADE035B7}"/>
              </a:ext>
            </a:extLst>
          </p:cNvPr>
          <p:cNvGrpSpPr/>
          <p:nvPr/>
        </p:nvGrpSpPr>
        <p:grpSpPr>
          <a:xfrm>
            <a:off x="4953000" y="3039499"/>
            <a:ext cx="5016052" cy="3358090"/>
            <a:chOff x="4731986" y="3060005"/>
            <a:chExt cx="5082296" cy="3362886"/>
          </a:xfrm>
        </p:grpSpPr>
        <p:grpSp>
          <p:nvGrpSpPr>
            <p:cNvPr id="39" name="群組 38">
              <a:extLst>
                <a:ext uri="{FF2B5EF4-FFF2-40B4-BE49-F238E27FC236}">
                  <a16:creationId xmlns:a16="http://schemas.microsoft.com/office/drawing/2014/main" id="{840D96CF-CA4F-B6F7-3074-236AF5C78C40}"/>
                </a:ext>
              </a:extLst>
            </p:cNvPr>
            <p:cNvGrpSpPr/>
            <p:nvPr/>
          </p:nvGrpSpPr>
          <p:grpSpPr>
            <a:xfrm>
              <a:off x="4731986" y="3060005"/>
              <a:ext cx="5082296" cy="3362886"/>
              <a:chOff x="490194" y="3165635"/>
              <a:chExt cx="5082296" cy="3362886"/>
            </a:xfrm>
          </p:grpSpPr>
          <p:sp>
            <p:nvSpPr>
              <p:cNvPr id="16" name="矩形: 圓角 15">
                <a:extLst>
                  <a:ext uri="{FF2B5EF4-FFF2-40B4-BE49-F238E27FC236}">
                    <a16:creationId xmlns:a16="http://schemas.microsoft.com/office/drawing/2014/main" id="{E18BE659-9A04-5367-27D1-ECF8BCC62799}"/>
                  </a:ext>
                </a:extLst>
              </p:cNvPr>
              <p:cNvSpPr/>
              <p:nvPr/>
            </p:nvSpPr>
            <p:spPr>
              <a:xfrm>
                <a:off x="490194" y="3165635"/>
                <a:ext cx="4251487" cy="267876"/>
              </a:xfrm>
              <a:prstGeom prst="roundRect">
                <a:avLst>
                  <a:gd name="adj" fmla="val 50000"/>
                </a:avLst>
              </a:prstGeom>
              <a:solidFill>
                <a:srgbClr val="75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印度太陽能光電累計裝置容量</a:t>
                </a:r>
                <a:endPar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7" name="Arrow: Right 17">
                <a:extLst>
                  <a:ext uri="{FF2B5EF4-FFF2-40B4-BE49-F238E27FC236}">
                    <a16:creationId xmlns:a16="http://schemas.microsoft.com/office/drawing/2014/main" id="{7C3929F0-B303-79C4-C382-D330BA7E6D81}"/>
                  </a:ext>
                </a:extLst>
              </p:cNvPr>
              <p:cNvSpPr/>
              <p:nvPr/>
            </p:nvSpPr>
            <p:spPr bwMode="auto">
              <a:xfrm rot="20112332">
                <a:off x="1584524" y="4749723"/>
                <a:ext cx="2678740" cy="642301"/>
              </a:xfrm>
              <a:custGeom>
                <a:avLst/>
                <a:gdLst>
                  <a:gd name="connsiteX0" fmla="*/ 0 w 2908004"/>
                  <a:gd name="connsiteY0" fmla="*/ 130101 h 784121"/>
                  <a:gd name="connsiteX1" fmla="*/ 2453151 w 2908004"/>
                  <a:gd name="connsiteY1" fmla="*/ 130101 h 784121"/>
                  <a:gd name="connsiteX2" fmla="*/ 2453151 w 2908004"/>
                  <a:gd name="connsiteY2" fmla="*/ 0 h 784121"/>
                  <a:gd name="connsiteX3" fmla="*/ 2908004 w 2908004"/>
                  <a:gd name="connsiteY3" fmla="*/ 392061 h 784121"/>
                  <a:gd name="connsiteX4" fmla="*/ 2453151 w 2908004"/>
                  <a:gd name="connsiteY4" fmla="*/ 784121 h 784121"/>
                  <a:gd name="connsiteX5" fmla="*/ 2453151 w 2908004"/>
                  <a:gd name="connsiteY5" fmla="*/ 654020 h 784121"/>
                  <a:gd name="connsiteX6" fmla="*/ 0 w 2908004"/>
                  <a:gd name="connsiteY6" fmla="*/ 654020 h 784121"/>
                  <a:gd name="connsiteX7" fmla="*/ 0 w 2908004"/>
                  <a:gd name="connsiteY7" fmla="*/ 130101 h 784121"/>
                  <a:gd name="connsiteX0" fmla="*/ 0 w 2908004"/>
                  <a:gd name="connsiteY0" fmla="*/ 654020 h 784121"/>
                  <a:gd name="connsiteX1" fmla="*/ 2453151 w 2908004"/>
                  <a:gd name="connsiteY1" fmla="*/ 130101 h 784121"/>
                  <a:gd name="connsiteX2" fmla="*/ 2453151 w 2908004"/>
                  <a:gd name="connsiteY2" fmla="*/ 0 h 784121"/>
                  <a:gd name="connsiteX3" fmla="*/ 2908004 w 2908004"/>
                  <a:gd name="connsiteY3" fmla="*/ 392061 h 784121"/>
                  <a:gd name="connsiteX4" fmla="*/ 2453151 w 2908004"/>
                  <a:gd name="connsiteY4" fmla="*/ 784121 h 784121"/>
                  <a:gd name="connsiteX5" fmla="*/ 2453151 w 2908004"/>
                  <a:gd name="connsiteY5" fmla="*/ 654020 h 784121"/>
                  <a:gd name="connsiteX6" fmla="*/ 0 w 2908004"/>
                  <a:gd name="connsiteY6" fmla="*/ 654020 h 784121"/>
                  <a:gd name="connsiteX0" fmla="*/ 0 w 3474488"/>
                  <a:gd name="connsiteY0" fmla="*/ 196058 h 784121"/>
                  <a:gd name="connsiteX1" fmla="*/ 3019635 w 3474488"/>
                  <a:gd name="connsiteY1" fmla="*/ 130101 h 784121"/>
                  <a:gd name="connsiteX2" fmla="*/ 3019635 w 3474488"/>
                  <a:gd name="connsiteY2" fmla="*/ 0 h 784121"/>
                  <a:gd name="connsiteX3" fmla="*/ 3474488 w 3474488"/>
                  <a:gd name="connsiteY3" fmla="*/ 392061 h 784121"/>
                  <a:gd name="connsiteX4" fmla="*/ 3019635 w 3474488"/>
                  <a:gd name="connsiteY4" fmla="*/ 784121 h 784121"/>
                  <a:gd name="connsiteX5" fmla="*/ 3019635 w 3474488"/>
                  <a:gd name="connsiteY5" fmla="*/ 654020 h 784121"/>
                  <a:gd name="connsiteX6" fmla="*/ 0 w 3474488"/>
                  <a:gd name="connsiteY6" fmla="*/ 196058 h 784121"/>
                  <a:gd name="connsiteX0" fmla="*/ 0 w 3474488"/>
                  <a:gd name="connsiteY0" fmla="*/ 196058 h 784121"/>
                  <a:gd name="connsiteX1" fmla="*/ 3019635 w 3474488"/>
                  <a:gd name="connsiteY1" fmla="*/ 130101 h 784121"/>
                  <a:gd name="connsiteX2" fmla="*/ 3019635 w 3474488"/>
                  <a:gd name="connsiteY2" fmla="*/ 0 h 784121"/>
                  <a:gd name="connsiteX3" fmla="*/ 3474488 w 3474488"/>
                  <a:gd name="connsiteY3" fmla="*/ 392061 h 784121"/>
                  <a:gd name="connsiteX4" fmla="*/ 3019635 w 3474488"/>
                  <a:gd name="connsiteY4" fmla="*/ 784121 h 784121"/>
                  <a:gd name="connsiteX5" fmla="*/ 3019635 w 3474488"/>
                  <a:gd name="connsiteY5" fmla="*/ 654020 h 784121"/>
                  <a:gd name="connsiteX6" fmla="*/ 0 w 3474488"/>
                  <a:gd name="connsiteY6" fmla="*/ 196058 h 784121"/>
                  <a:gd name="connsiteX0" fmla="*/ 0 w 3474488"/>
                  <a:gd name="connsiteY0" fmla="*/ 196058 h 784121"/>
                  <a:gd name="connsiteX1" fmla="*/ 3019635 w 3474488"/>
                  <a:gd name="connsiteY1" fmla="*/ 130101 h 784121"/>
                  <a:gd name="connsiteX2" fmla="*/ 3019635 w 3474488"/>
                  <a:gd name="connsiteY2" fmla="*/ 0 h 784121"/>
                  <a:gd name="connsiteX3" fmla="*/ 3474488 w 3474488"/>
                  <a:gd name="connsiteY3" fmla="*/ 392061 h 784121"/>
                  <a:gd name="connsiteX4" fmla="*/ 3019635 w 3474488"/>
                  <a:gd name="connsiteY4" fmla="*/ 784121 h 784121"/>
                  <a:gd name="connsiteX5" fmla="*/ 3019635 w 3474488"/>
                  <a:gd name="connsiteY5" fmla="*/ 654020 h 784121"/>
                  <a:gd name="connsiteX6" fmla="*/ 0 w 3474488"/>
                  <a:gd name="connsiteY6" fmla="*/ 196058 h 784121"/>
                  <a:gd name="connsiteX0" fmla="*/ 0 w 3474488"/>
                  <a:gd name="connsiteY0" fmla="*/ 196058 h 784121"/>
                  <a:gd name="connsiteX1" fmla="*/ 3019635 w 3474488"/>
                  <a:gd name="connsiteY1" fmla="*/ 130101 h 784121"/>
                  <a:gd name="connsiteX2" fmla="*/ 3019635 w 3474488"/>
                  <a:gd name="connsiteY2" fmla="*/ 0 h 784121"/>
                  <a:gd name="connsiteX3" fmla="*/ 3474488 w 3474488"/>
                  <a:gd name="connsiteY3" fmla="*/ 392061 h 784121"/>
                  <a:gd name="connsiteX4" fmla="*/ 3019635 w 3474488"/>
                  <a:gd name="connsiteY4" fmla="*/ 784121 h 784121"/>
                  <a:gd name="connsiteX5" fmla="*/ 3019635 w 3474488"/>
                  <a:gd name="connsiteY5" fmla="*/ 654020 h 784121"/>
                  <a:gd name="connsiteX6" fmla="*/ 0 w 3474488"/>
                  <a:gd name="connsiteY6" fmla="*/ 196058 h 784121"/>
                  <a:gd name="connsiteX0" fmla="*/ 0 w 3474488"/>
                  <a:gd name="connsiteY0" fmla="*/ 196058 h 784121"/>
                  <a:gd name="connsiteX1" fmla="*/ 3019635 w 3474488"/>
                  <a:gd name="connsiteY1" fmla="*/ 130101 h 784121"/>
                  <a:gd name="connsiteX2" fmla="*/ 3019635 w 3474488"/>
                  <a:gd name="connsiteY2" fmla="*/ 0 h 784121"/>
                  <a:gd name="connsiteX3" fmla="*/ 3474488 w 3474488"/>
                  <a:gd name="connsiteY3" fmla="*/ 392061 h 784121"/>
                  <a:gd name="connsiteX4" fmla="*/ 3019635 w 3474488"/>
                  <a:gd name="connsiteY4" fmla="*/ 784121 h 784121"/>
                  <a:gd name="connsiteX5" fmla="*/ 3019635 w 3474488"/>
                  <a:gd name="connsiteY5" fmla="*/ 654020 h 784121"/>
                  <a:gd name="connsiteX6" fmla="*/ 0 w 3474488"/>
                  <a:gd name="connsiteY6" fmla="*/ 196058 h 784121"/>
                  <a:gd name="connsiteX0" fmla="*/ 0 w 3474488"/>
                  <a:gd name="connsiteY0" fmla="*/ 196058 h 784121"/>
                  <a:gd name="connsiteX1" fmla="*/ 3019635 w 3474488"/>
                  <a:gd name="connsiteY1" fmla="*/ 130101 h 784121"/>
                  <a:gd name="connsiteX2" fmla="*/ 3019635 w 3474488"/>
                  <a:gd name="connsiteY2" fmla="*/ 0 h 784121"/>
                  <a:gd name="connsiteX3" fmla="*/ 3474488 w 3474488"/>
                  <a:gd name="connsiteY3" fmla="*/ 392061 h 784121"/>
                  <a:gd name="connsiteX4" fmla="*/ 3019635 w 3474488"/>
                  <a:gd name="connsiteY4" fmla="*/ 784121 h 784121"/>
                  <a:gd name="connsiteX5" fmla="*/ 3019635 w 3474488"/>
                  <a:gd name="connsiteY5" fmla="*/ 654020 h 784121"/>
                  <a:gd name="connsiteX6" fmla="*/ 0 w 3474488"/>
                  <a:gd name="connsiteY6" fmla="*/ 196058 h 784121"/>
                  <a:gd name="connsiteX0" fmla="*/ 0 w 3264930"/>
                  <a:gd name="connsiteY0" fmla="*/ 0 h 981265"/>
                  <a:gd name="connsiteX1" fmla="*/ 2810077 w 3264930"/>
                  <a:gd name="connsiteY1" fmla="*/ 327245 h 981265"/>
                  <a:gd name="connsiteX2" fmla="*/ 2810077 w 3264930"/>
                  <a:gd name="connsiteY2" fmla="*/ 197144 h 981265"/>
                  <a:gd name="connsiteX3" fmla="*/ 3264930 w 3264930"/>
                  <a:gd name="connsiteY3" fmla="*/ 589205 h 981265"/>
                  <a:gd name="connsiteX4" fmla="*/ 2810077 w 3264930"/>
                  <a:gd name="connsiteY4" fmla="*/ 981265 h 981265"/>
                  <a:gd name="connsiteX5" fmla="*/ 2810077 w 3264930"/>
                  <a:gd name="connsiteY5" fmla="*/ 851164 h 981265"/>
                  <a:gd name="connsiteX6" fmla="*/ 0 w 3264930"/>
                  <a:gd name="connsiteY6" fmla="*/ 0 h 981265"/>
                  <a:gd name="connsiteX0" fmla="*/ 0 w 3264930"/>
                  <a:gd name="connsiteY0" fmla="*/ 0 h 981265"/>
                  <a:gd name="connsiteX1" fmla="*/ 2810077 w 3264930"/>
                  <a:gd name="connsiteY1" fmla="*/ 327245 h 981265"/>
                  <a:gd name="connsiteX2" fmla="*/ 2810077 w 3264930"/>
                  <a:gd name="connsiteY2" fmla="*/ 197144 h 981265"/>
                  <a:gd name="connsiteX3" fmla="*/ 3264930 w 3264930"/>
                  <a:gd name="connsiteY3" fmla="*/ 589205 h 981265"/>
                  <a:gd name="connsiteX4" fmla="*/ 2810077 w 3264930"/>
                  <a:gd name="connsiteY4" fmla="*/ 981265 h 981265"/>
                  <a:gd name="connsiteX5" fmla="*/ 2810077 w 3264930"/>
                  <a:gd name="connsiteY5" fmla="*/ 851164 h 981265"/>
                  <a:gd name="connsiteX6" fmla="*/ 0 w 3264930"/>
                  <a:gd name="connsiteY6" fmla="*/ 0 h 981265"/>
                  <a:gd name="connsiteX0" fmla="*/ 0 w 3264930"/>
                  <a:gd name="connsiteY0" fmla="*/ 0 h 981265"/>
                  <a:gd name="connsiteX1" fmla="*/ 2810077 w 3264930"/>
                  <a:gd name="connsiteY1" fmla="*/ 327245 h 981265"/>
                  <a:gd name="connsiteX2" fmla="*/ 2810077 w 3264930"/>
                  <a:gd name="connsiteY2" fmla="*/ 197144 h 981265"/>
                  <a:gd name="connsiteX3" fmla="*/ 3264930 w 3264930"/>
                  <a:gd name="connsiteY3" fmla="*/ 589205 h 981265"/>
                  <a:gd name="connsiteX4" fmla="*/ 2810077 w 3264930"/>
                  <a:gd name="connsiteY4" fmla="*/ 981265 h 981265"/>
                  <a:gd name="connsiteX5" fmla="*/ 2810077 w 3264930"/>
                  <a:gd name="connsiteY5" fmla="*/ 851164 h 981265"/>
                  <a:gd name="connsiteX6" fmla="*/ 0 w 3264930"/>
                  <a:gd name="connsiteY6" fmla="*/ 0 h 981265"/>
                  <a:gd name="connsiteX0" fmla="*/ 0 w 3264930"/>
                  <a:gd name="connsiteY0" fmla="*/ 0 h 981265"/>
                  <a:gd name="connsiteX1" fmla="*/ 2810077 w 3264930"/>
                  <a:gd name="connsiteY1" fmla="*/ 327245 h 981265"/>
                  <a:gd name="connsiteX2" fmla="*/ 2810077 w 3264930"/>
                  <a:gd name="connsiteY2" fmla="*/ 197144 h 981265"/>
                  <a:gd name="connsiteX3" fmla="*/ 3264930 w 3264930"/>
                  <a:gd name="connsiteY3" fmla="*/ 589205 h 981265"/>
                  <a:gd name="connsiteX4" fmla="*/ 2810077 w 3264930"/>
                  <a:gd name="connsiteY4" fmla="*/ 981265 h 981265"/>
                  <a:gd name="connsiteX5" fmla="*/ 2810077 w 3264930"/>
                  <a:gd name="connsiteY5" fmla="*/ 851164 h 981265"/>
                  <a:gd name="connsiteX6" fmla="*/ 0 w 3264930"/>
                  <a:gd name="connsiteY6" fmla="*/ 0 h 981265"/>
                  <a:gd name="connsiteX0" fmla="*/ 0 w 3264930"/>
                  <a:gd name="connsiteY0" fmla="*/ 0 h 981265"/>
                  <a:gd name="connsiteX1" fmla="*/ 2810077 w 3264930"/>
                  <a:gd name="connsiteY1" fmla="*/ 327245 h 981265"/>
                  <a:gd name="connsiteX2" fmla="*/ 2810077 w 3264930"/>
                  <a:gd name="connsiteY2" fmla="*/ 197144 h 981265"/>
                  <a:gd name="connsiteX3" fmla="*/ 3264930 w 3264930"/>
                  <a:gd name="connsiteY3" fmla="*/ 589205 h 981265"/>
                  <a:gd name="connsiteX4" fmla="*/ 2810077 w 3264930"/>
                  <a:gd name="connsiteY4" fmla="*/ 981265 h 981265"/>
                  <a:gd name="connsiteX5" fmla="*/ 2810077 w 3264930"/>
                  <a:gd name="connsiteY5" fmla="*/ 851164 h 981265"/>
                  <a:gd name="connsiteX6" fmla="*/ 0 w 3264930"/>
                  <a:gd name="connsiteY6" fmla="*/ 0 h 98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4930" h="981265">
                    <a:moveTo>
                      <a:pt x="0" y="0"/>
                    </a:moveTo>
                    <a:cubicBezTo>
                      <a:pt x="563277" y="161569"/>
                      <a:pt x="1733216" y="477014"/>
                      <a:pt x="2810077" y="327245"/>
                    </a:cubicBezTo>
                    <a:lnTo>
                      <a:pt x="2810077" y="197144"/>
                    </a:lnTo>
                    <a:lnTo>
                      <a:pt x="3264930" y="589205"/>
                    </a:lnTo>
                    <a:lnTo>
                      <a:pt x="2810077" y="981265"/>
                    </a:lnTo>
                    <a:lnTo>
                      <a:pt x="2810077" y="851164"/>
                    </a:lnTo>
                    <a:cubicBezTo>
                      <a:pt x="1274183" y="890505"/>
                      <a:pt x="488753" y="336947"/>
                      <a:pt x="0" y="0"/>
                    </a:cubicBezTo>
                    <a:close/>
                  </a:path>
                </a:pathLst>
              </a:custGeom>
              <a:gradFill flip="none" rotWithShape="1">
                <a:gsLst>
                  <a:gs pos="11000">
                    <a:schemeClr val="bg1"/>
                  </a:gs>
                  <a:gs pos="45000">
                    <a:schemeClr val="accent2">
                      <a:lumMod val="40000"/>
                      <a:lumOff val="60000"/>
                    </a:schemeClr>
                  </a:gs>
                </a:gsLst>
                <a:lin ang="0" scaled="1"/>
                <a:tileRect/>
              </a:gra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p:txBody>
          </p:sp>
          <p:graphicFrame>
            <p:nvGraphicFramePr>
              <p:cNvPr id="29" name="圖表 9">
                <a:extLst>
                  <a:ext uri="{FF2B5EF4-FFF2-40B4-BE49-F238E27FC236}">
                    <a16:creationId xmlns:a16="http://schemas.microsoft.com/office/drawing/2014/main" id="{E5B00C4B-C21C-57F9-6AB8-330486563979}"/>
                  </a:ext>
                </a:extLst>
              </p:cNvPr>
              <p:cNvGraphicFramePr/>
              <p:nvPr/>
            </p:nvGraphicFramePr>
            <p:xfrm>
              <a:off x="1079106" y="4217643"/>
              <a:ext cx="4493384" cy="2310878"/>
            </p:xfrm>
            <a:graphic>
              <a:graphicData uri="http://schemas.openxmlformats.org/drawingml/2006/chart">
                <c:chart xmlns:c="http://schemas.openxmlformats.org/drawingml/2006/chart" xmlns:r="http://schemas.openxmlformats.org/officeDocument/2006/relationships" r:id="rId4"/>
              </a:graphicData>
            </a:graphic>
          </p:graphicFrame>
          <p:sp>
            <p:nvSpPr>
              <p:cNvPr id="30" name="Rectangle 36">
                <a:extLst>
                  <a:ext uri="{FF2B5EF4-FFF2-40B4-BE49-F238E27FC236}">
                    <a16:creationId xmlns:a16="http://schemas.microsoft.com/office/drawing/2014/main" id="{5DA40D1F-AC50-897B-B972-B18C61296602}"/>
                  </a:ext>
                </a:extLst>
              </p:cNvPr>
              <p:cNvSpPr/>
              <p:nvPr/>
            </p:nvSpPr>
            <p:spPr bwMode="gray">
              <a:xfrm>
                <a:off x="2244135" y="3538087"/>
                <a:ext cx="610384" cy="345280"/>
              </a:xfrm>
              <a:prstGeom prst="rect">
                <a:avLst/>
              </a:prstGeom>
              <a:no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457200" fontAlgn="base">
                  <a:spcBef>
                    <a:spcPct val="0"/>
                  </a:spcBef>
                  <a:spcAft>
                    <a:spcPct val="0"/>
                  </a:spcAft>
                  <a:defRPr/>
                </a:pPr>
                <a:r>
                  <a:rPr lang="en-US" altLang="zh-CN" sz="1050" b="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19% </a:t>
                </a:r>
              </a:p>
              <a:p>
                <a:pPr algn="ctr" defTabSz="457200" fontAlgn="base">
                  <a:spcBef>
                    <a:spcPct val="0"/>
                  </a:spcBef>
                  <a:spcAft>
                    <a:spcPct val="0"/>
                  </a:spcAft>
                  <a:defRPr/>
                </a:pPr>
                <a:r>
                  <a:rPr lang="en-US" altLang="zh-CN" sz="1050" b="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CAGR</a:t>
                </a:r>
                <a:endParaRPr lang="en-US" sz="1050" b="1">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31" name="群組 11">
                <a:extLst>
                  <a:ext uri="{FF2B5EF4-FFF2-40B4-BE49-F238E27FC236}">
                    <a16:creationId xmlns:a16="http://schemas.microsoft.com/office/drawing/2014/main" id="{FF522597-65CE-6BC2-61FC-6675F4F72EA8}"/>
                  </a:ext>
                </a:extLst>
              </p:cNvPr>
              <p:cNvGrpSpPr/>
              <p:nvPr/>
            </p:nvGrpSpPr>
            <p:grpSpPr>
              <a:xfrm>
                <a:off x="1835939" y="3713987"/>
                <a:ext cx="346377" cy="1584176"/>
                <a:chOff x="1079947" y="3437607"/>
                <a:chExt cx="288000" cy="1623922"/>
              </a:xfrm>
            </p:grpSpPr>
            <p:cxnSp>
              <p:nvCxnSpPr>
                <p:cNvPr id="35" name="直線接點 15">
                  <a:extLst>
                    <a:ext uri="{FF2B5EF4-FFF2-40B4-BE49-F238E27FC236}">
                      <a16:creationId xmlns:a16="http://schemas.microsoft.com/office/drawing/2014/main" id="{0BF2D113-53DE-9E76-8366-CC304756A71B}"/>
                    </a:ext>
                  </a:extLst>
                </p:cNvPr>
                <p:cNvCxnSpPr>
                  <a:cxnSpLocks/>
                </p:cNvCxnSpPr>
                <p:nvPr/>
              </p:nvCxnSpPr>
              <p:spPr>
                <a:xfrm flipV="1">
                  <a:off x="1089185" y="3437607"/>
                  <a:ext cx="0" cy="1623922"/>
                </a:xfrm>
                <a:prstGeom prst="line">
                  <a:avLst/>
                </a:prstGeom>
                <a:ln>
                  <a:solidFill>
                    <a:schemeClr val="tx1"/>
                  </a:solidFill>
                </a:ln>
              </p:spPr>
              <p:style>
                <a:lnRef idx="1">
                  <a:schemeClr val="accent6"/>
                </a:lnRef>
                <a:fillRef idx="0">
                  <a:schemeClr val="accent6"/>
                </a:fillRef>
                <a:effectRef idx="0">
                  <a:schemeClr val="accent6"/>
                </a:effectRef>
                <a:fontRef idx="minor">
                  <a:schemeClr val="tx1"/>
                </a:fontRef>
              </p:style>
            </p:cxnSp>
            <p:cxnSp>
              <p:nvCxnSpPr>
                <p:cNvPr id="36" name="直線接點 16">
                  <a:extLst>
                    <a:ext uri="{FF2B5EF4-FFF2-40B4-BE49-F238E27FC236}">
                      <a16:creationId xmlns:a16="http://schemas.microsoft.com/office/drawing/2014/main" id="{852248CD-FFAE-CE09-93B5-673268347F7B}"/>
                    </a:ext>
                  </a:extLst>
                </p:cNvPr>
                <p:cNvCxnSpPr>
                  <a:cxnSpLocks/>
                </p:cNvCxnSpPr>
                <p:nvPr/>
              </p:nvCxnSpPr>
              <p:spPr>
                <a:xfrm>
                  <a:off x="1079947" y="3437607"/>
                  <a:ext cx="288000" cy="0"/>
                </a:xfrm>
                <a:prstGeom prst="line">
                  <a:avLst/>
                </a:prstGeom>
                <a:ln>
                  <a:solidFill>
                    <a:schemeClr val="tx1"/>
                  </a:solidFill>
                </a:ln>
              </p:spPr>
              <p:style>
                <a:lnRef idx="1">
                  <a:schemeClr val="accent6"/>
                </a:lnRef>
                <a:fillRef idx="0">
                  <a:schemeClr val="accent6"/>
                </a:fillRef>
                <a:effectRef idx="0">
                  <a:schemeClr val="accent6"/>
                </a:effectRef>
                <a:fontRef idx="minor">
                  <a:schemeClr val="tx1"/>
                </a:fontRef>
              </p:style>
            </p:cxnSp>
          </p:grpSp>
          <p:grpSp>
            <p:nvGrpSpPr>
              <p:cNvPr id="32" name="群組 12">
                <a:extLst>
                  <a:ext uri="{FF2B5EF4-FFF2-40B4-BE49-F238E27FC236}">
                    <a16:creationId xmlns:a16="http://schemas.microsoft.com/office/drawing/2014/main" id="{F3079AA9-1107-D196-9422-353173F3A0DD}"/>
                  </a:ext>
                </a:extLst>
              </p:cNvPr>
              <p:cNvGrpSpPr/>
              <p:nvPr/>
            </p:nvGrpSpPr>
            <p:grpSpPr>
              <a:xfrm>
                <a:off x="2884626" y="3713987"/>
                <a:ext cx="303782" cy="526784"/>
                <a:chOff x="1914569" y="3406877"/>
                <a:chExt cx="252584" cy="540001"/>
              </a:xfrm>
            </p:grpSpPr>
            <p:cxnSp>
              <p:nvCxnSpPr>
                <p:cNvPr id="33" name="直線接點 13">
                  <a:extLst>
                    <a:ext uri="{FF2B5EF4-FFF2-40B4-BE49-F238E27FC236}">
                      <a16:creationId xmlns:a16="http://schemas.microsoft.com/office/drawing/2014/main" id="{0142F071-AAB1-58D5-7242-D1F6F720C80A}"/>
                    </a:ext>
                  </a:extLst>
                </p:cNvPr>
                <p:cNvCxnSpPr/>
                <p:nvPr/>
              </p:nvCxnSpPr>
              <p:spPr>
                <a:xfrm>
                  <a:off x="1914569" y="3406877"/>
                  <a:ext cx="252000" cy="0"/>
                </a:xfrm>
                <a:prstGeom prst="line">
                  <a:avLst/>
                </a:prstGeom>
                <a:ln>
                  <a:solidFill>
                    <a:schemeClr val="tx1"/>
                  </a:solidFill>
                </a:ln>
              </p:spPr>
              <p:style>
                <a:lnRef idx="1">
                  <a:schemeClr val="accent6"/>
                </a:lnRef>
                <a:fillRef idx="0">
                  <a:schemeClr val="accent6"/>
                </a:fillRef>
                <a:effectRef idx="0">
                  <a:schemeClr val="accent6"/>
                </a:effectRef>
                <a:fontRef idx="minor">
                  <a:schemeClr val="tx1"/>
                </a:fontRef>
              </p:style>
            </p:cxnSp>
            <p:cxnSp>
              <p:nvCxnSpPr>
                <p:cNvPr id="34" name="直線接點 14">
                  <a:extLst>
                    <a:ext uri="{FF2B5EF4-FFF2-40B4-BE49-F238E27FC236}">
                      <a16:creationId xmlns:a16="http://schemas.microsoft.com/office/drawing/2014/main" id="{0A6FE5DE-D1AB-D2EF-D350-0DF6702A3C62}"/>
                    </a:ext>
                  </a:extLst>
                </p:cNvPr>
                <p:cNvCxnSpPr/>
                <p:nvPr/>
              </p:nvCxnSpPr>
              <p:spPr>
                <a:xfrm>
                  <a:off x="2167153" y="3406878"/>
                  <a:ext cx="0" cy="540000"/>
                </a:xfrm>
                <a:prstGeom prst="line">
                  <a:avLst/>
                </a:prstGeom>
                <a:ln>
                  <a:solidFill>
                    <a:schemeClr val="tx1"/>
                  </a:solidFill>
                </a:ln>
              </p:spPr>
              <p:style>
                <a:lnRef idx="1">
                  <a:schemeClr val="accent6"/>
                </a:lnRef>
                <a:fillRef idx="0">
                  <a:schemeClr val="accent6"/>
                </a:fillRef>
                <a:effectRef idx="0">
                  <a:schemeClr val="accent6"/>
                </a:effectRef>
                <a:fontRef idx="minor">
                  <a:schemeClr val="tx1"/>
                </a:fontRef>
              </p:style>
            </p:cxnSp>
          </p:grpSp>
        </p:grpSp>
        <p:sp>
          <p:nvSpPr>
            <p:cNvPr id="2" name="Rectangle 38">
              <a:extLst>
                <a:ext uri="{FF2B5EF4-FFF2-40B4-BE49-F238E27FC236}">
                  <a16:creationId xmlns:a16="http://schemas.microsoft.com/office/drawing/2014/main" id="{1663719A-58A1-93B6-F16B-3DDB7B41941F}"/>
                </a:ext>
              </a:extLst>
            </p:cNvPr>
            <p:cNvSpPr/>
            <p:nvPr/>
          </p:nvSpPr>
          <p:spPr>
            <a:xfrm>
              <a:off x="4980699" y="3457776"/>
              <a:ext cx="641873" cy="153888"/>
            </a:xfrm>
            <a:prstGeom prst="rect">
              <a:avLst/>
            </a:prstGeom>
          </p:spPr>
          <p:txBody>
            <a:bodyPr wrap="square" lIns="0" tIns="0" rIns="0" bIns="0">
              <a:spAutoFit/>
            </a:bodyPr>
            <a:lstStyle/>
            <a:p>
              <a:r>
                <a:rPr lang="en-GB" sz="1000" b="1" i="1">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rPr>
                <a:t>(in GW)</a:t>
              </a:r>
            </a:p>
          </p:txBody>
        </p:sp>
      </p:grpSp>
      <p:sp>
        <p:nvSpPr>
          <p:cNvPr id="4" name="投影片編號版面配置區 6">
            <a:extLst>
              <a:ext uri="{FF2B5EF4-FFF2-40B4-BE49-F238E27FC236}">
                <a16:creationId xmlns:a16="http://schemas.microsoft.com/office/drawing/2014/main" id="{4BBAF963-D57D-F93A-ACBC-03B89B3625A8}"/>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pPr/>
              <a:t>24</a:t>
            </a:fld>
            <a:endParaRPr kumimoji="1" lang="zh-TW" altLang="en-US" sz="120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488215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130A42A2-F656-9EB1-FA15-E35C6A06D855}"/>
              </a:ext>
            </a:extLst>
          </p:cNvPr>
          <p:cNvSpPr>
            <a:spLocks noGrp="1"/>
          </p:cNvSpPr>
          <p:nvPr>
            <p:ph type="ftr" sz="quarter" idx="3"/>
          </p:nvPr>
        </p:nvSpPr>
        <p:spPr/>
        <p:txBody>
          <a:bodyPr/>
          <a:lstStyle/>
          <a:p>
            <a:pPr algn="r"/>
            <a:fld id="{B1F92669-E9AC-495A-9485-4D654D029480}" type="slidenum">
              <a:rPr lang="en-GB" smtClean="0">
                <a:latin typeface="Arial" panose="020B0604020202020204" pitchFamily="34" charset="0"/>
                <a:cs typeface="Arial" panose="020B0604020202020204" pitchFamily="34" charset="0"/>
              </a:rPr>
              <a:pPr algn="r"/>
              <a:t>25</a:t>
            </a:fld>
            <a:endParaRPr lang="en-GB">
              <a:latin typeface="Arial" panose="020B0604020202020204" pitchFamily="34" charset="0"/>
              <a:cs typeface="Arial" panose="020B0604020202020204" pitchFamily="34" charset="0"/>
            </a:endParaRPr>
          </a:p>
        </p:txBody>
      </p:sp>
      <p:sp>
        <p:nvSpPr>
          <p:cNvPr id="13" name="Title 3">
            <a:extLst>
              <a:ext uri="{FF2B5EF4-FFF2-40B4-BE49-F238E27FC236}">
                <a16:creationId xmlns:a16="http://schemas.microsoft.com/office/drawing/2014/main" id="{213AC8E5-DE2C-321E-5F39-3B98EEE85147}"/>
              </a:ext>
            </a:extLst>
          </p:cNvPr>
          <p:cNvSpPr txBox="1">
            <a:spLocks/>
          </p:cNvSpPr>
          <p:nvPr/>
        </p:nvSpPr>
        <p:spPr>
          <a:xfrm>
            <a:off x="118394" y="-748112"/>
            <a:ext cx="8975572" cy="748112"/>
          </a:xfrm>
          <a:prstGeom prst="rect">
            <a:avLst/>
          </a:prstGeom>
        </p:spPr>
        <p:txBody>
          <a:bodyPr vert="horz" lIns="91440" tIns="45720" rIns="91440" bIns="45720" rtlCol="0" anchor="ctr">
            <a:normAutofit/>
          </a:bodyPr>
          <a:lstStyle>
            <a:lvl1pPr defTabSz="914400">
              <a:lnSpc>
                <a:spcPct val="90000"/>
              </a:lnSpc>
              <a:spcBef>
                <a:spcPct val="0"/>
              </a:spcBef>
              <a:buNone/>
              <a:defRPr sz="2400" b="1">
                <a:solidFill>
                  <a:srgbClr val="2B505B"/>
                </a:solidFill>
                <a:latin typeface="Arial" panose="020B0604020202020204" pitchFamily="34" charset="0"/>
                <a:ea typeface="+mj-ea"/>
                <a:cs typeface="Arial" panose="020B0604020202020204" pitchFamily="34" charset="0"/>
              </a:defRPr>
            </a:lvl1pPr>
            <a:lvl2pPr algn="l" defTabSz="957263" rtl="0" eaLnBrk="1" fontAlgn="base" hangingPunct="1">
              <a:spcBef>
                <a:spcPct val="0"/>
              </a:spcBef>
              <a:spcAft>
                <a:spcPct val="0"/>
              </a:spcAft>
              <a:defRPr sz="2400" b="1">
                <a:solidFill>
                  <a:schemeClr val="tx1"/>
                </a:solidFill>
                <a:latin typeface="Arial" charset="0"/>
                <a:ea typeface="Arial Unicode MS" pitchFamily="34" charset="-128"/>
                <a:cs typeface="Arial Unicode MS" pitchFamily="34" charset="-128"/>
              </a:defRPr>
            </a:lvl2pPr>
            <a:lvl3pPr algn="l" defTabSz="957263" rtl="0" eaLnBrk="1" fontAlgn="base" hangingPunct="1">
              <a:spcBef>
                <a:spcPct val="0"/>
              </a:spcBef>
              <a:spcAft>
                <a:spcPct val="0"/>
              </a:spcAft>
              <a:defRPr sz="2400" b="1">
                <a:solidFill>
                  <a:schemeClr val="tx1"/>
                </a:solidFill>
                <a:latin typeface="Arial" charset="0"/>
                <a:ea typeface="Arial Unicode MS" pitchFamily="34" charset="-128"/>
                <a:cs typeface="Arial Unicode MS" pitchFamily="34" charset="-128"/>
              </a:defRPr>
            </a:lvl3pPr>
            <a:lvl4pPr algn="l" defTabSz="957263" rtl="0" eaLnBrk="1" fontAlgn="base" hangingPunct="1">
              <a:spcBef>
                <a:spcPct val="0"/>
              </a:spcBef>
              <a:spcAft>
                <a:spcPct val="0"/>
              </a:spcAft>
              <a:defRPr sz="2400" b="1">
                <a:solidFill>
                  <a:schemeClr val="tx1"/>
                </a:solidFill>
                <a:latin typeface="Arial" charset="0"/>
                <a:ea typeface="Arial Unicode MS" pitchFamily="34" charset="-128"/>
                <a:cs typeface="Arial Unicode MS" pitchFamily="34" charset="-128"/>
              </a:defRPr>
            </a:lvl4pPr>
            <a:lvl5pPr algn="l" defTabSz="957263" rtl="0" eaLnBrk="1" fontAlgn="base" hangingPunct="1">
              <a:spcBef>
                <a:spcPct val="0"/>
              </a:spcBef>
              <a:spcAft>
                <a:spcPct val="0"/>
              </a:spcAft>
              <a:defRPr sz="2400" b="1">
                <a:solidFill>
                  <a:schemeClr val="tx1"/>
                </a:solidFill>
                <a:latin typeface="Arial" charset="0"/>
                <a:ea typeface="Arial Unicode MS" pitchFamily="34" charset="-128"/>
                <a:cs typeface="Arial Unicode MS" pitchFamily="34" charset="-128"/>
              </a:defRPr>
            </a:lvl5pPr>
            <a:lvl6pPr marL="457200" algn="l" defTabSz="957263" rtl="0" eaLnBrk="1" fontAlgn="base" hangingPunct="1">
              <a:spcBef>
                <a:spcPct val="0"/>
              </a:spcBef>
              <a:spcAft>
                <a:spcPct val="0"/>
              </a:spcAft>
              <a:defRPr sz="2400" b="1">
                <a:solidFill>
                  <a:schemeClr val="tx1"/>
                </a:solidFill>
                <a:latin typeface="Arial" charset="0"/>
              </a:defRPr>
            </a:lvl6pPr>
            <a:lvl7pPr marL="914400" algn="l" defTabSz="957263" rtl="0" eaLnBrk="1" fontAlgn="base" hangingPunct="1">
              <a:spcBef>
                <a:spcPct val="0"/>
              </a:spcBef>
              <a:spcAft>
                <a:spcPct val="0"/>
              </a:spcAft>
              <a:defRPr sz="2400" b="1">
                <a:solidFill>
                  <a:schemeClr val="tx1"/>
                </a:solidFill>
                <a:latin typeface="Arial" charset="0"/>
              </a:defRPr>
            </a:lvl7pPr>
            <a:lvl8pPr marL="1371600" algn="l" defTabSz="957263" rtl="0" eaLnBrk="1" fontAlgn="base" hangingPunct="1">
              <a:spcBef>
                <a:spcPct val="0"/>
              </a:spcBef>
              <a:spcAft>
                <a:spcPct val="0"/>
              </a:spcAft>
              <a:defRPr sz="2400" b="1">
                <a:solidFill>
                  <a:schemeClr val="tx1"/>
                </a:solidFill>
                <a:latin typeface="Arial" charset="0"/>
              </a:defRPr>
            </a:lvl8pPr>
            <a:lvl9pPr marL="1828800" algn="l" defTabSz="957263" rtl="0" eaLnBrk="1" fontAlgn="base" hangingPunct="1">
              <a:spcBef>
                <a:spcPct val="0"/>
              </a:spcBef>
              <a:spcAft>
                <a:spcPct val="0"/>
              </a:spcAft>
              <a:defRPr sz="2400" b="1">
                <a:solidFill>
                  <a:schemeClr val="tx1"/>
                </a:solidFill>
                <a:latin typeface="Arial" charset="0"/>
              </a:defRPr>
            </a:lvl9pPr>
          </a:lstStyle>
          <a:p>
            <a:endParaRPr lang="en-US"/>
          </a:p>
        </p:txBody>
      </p:sp>
      <p:sp>
        <p:nvSpPr>
          <p:cNvPr id="18" name="Text Placeholder 8">
            <a:extLst>
              <a:ext uri="{FF2B5EF4-FFF2-40B4-BE49-F238E27FC236}">
                <a16:creationId xmlns:a16="http://schemas.microsoft.com/office/drawing/2014/main" id="{D0E8BE35-E92A-3DB7-4001-5F495CE1C5CA}"/>
              </a:ext>
            </a:extLst>
          </p:cNvPr>
          <p:cNvSpPr txBox="1">
            <a:spLocks/>
          </p:cNvSpPr>
          <p:nvPr/>
        </p:nvSpPr>
        <p:spPr>
          <a:xfrm>
            <a:off x="433821" y="1218223"/>
            <a:ext cx="9470405" cy="428400"/>
          </a:xfrm>
          <a:prstGeom prst="rect">
            <a:avLst/>
          </a:prstGeom>
        </p:spPr>
        <p:txBody>
          <a:bodyPr lIns="0" tIns="0" rIns="0" bIns="0" anchor="t"/>
          <a:lstStyle>
            <a:lvl1pPr algn="l" defTabSz="957263" rtl="0" eaLnBrk="1" fontAlgn="base" hangingPunct="1">
              <a:spcBef>
                <a:spcPts val="0"/>
              </a:spcBef>
              <a:spcAft>
                <a:spcPts val="0"/>
              </a:spcAft>
              <a:buClr>
                <a:srgbClr val="CC3300"/>
              </a:buClr>
              <a:defRPr sz="1600" b="1" baseline="0">
                <a:solidFill>
                  <a:schemeClr val="accent1"/>
                </a:solidFill>
                <a:latin typeface="+mj-lt"/>
                <a:ea typeface="MS PGothic" pitchFamily="34" charset="-128"/>
                <a:cs typeface="Arial Unicode MS" pitchFamily="34" charset="-128"/>
              </a:defRPr>
            </a:lvl1pPr>
            <a:lvl2pPr marL="244475" indent="-242888" algn="l" defTabSz="957263" rtl="0" eaLnBrk="1" fontAlgn="base" hangingPunct="1">
              <a:spcBef>
                <a:spcPct val="15000"/>
              </a:spcBef>
              <a:spcAft>
                <a:spcPct val="15000"/>
              </a:spcAft>
              <a:buClr>
                <a:schemeClr val="accent1"/>
              </a:buClr>
              <a:buSzPct val="70000"/>
              <a:buFont typeface="Wingdings" pitchFamily="2" charset="2"/>
              <a:buChar char="n"/>
              <a:defRPr sz="1200">
                <a:solidFill>
                  <a:schemeClr val="tx1"/>
                </a:solidFill>
                <a:latin typeface="+mn-lt"/>
                <a:ea typeface="Arial Unicode MS" pitchFamily="34" charset="-128"/>
                <a:cs typeface="Arial Unicode MS" pitchFamily="34" charset="-128"/>
              </a:defRPr>
            </a:lvl2pPr>
            <a:lvl3pPr marL="406400" indent="-160338"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ea typeface="Arial Unicode MS" pitchFamily="34" charset="-128"/>
                <a:cs typeface="Arial Unicode MS" pitchFamily="34" charset="-128"/>
              </a:defRPr>
            </a:lvl3pPr>
            <a:lvl4pPr marL="547688" indent="-139700"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ea typeface="Arial Unicode MS" pitchFamily="34" charset="-128"/>
                <a:cs typeface="Arial Unicode MS" pitchFamily="34" charset="-128"/>
              </a:defRPr>
            </a:lvl4pPr>
            <a:lvl5pPr marL="731838" indent="-182563"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ea typeface="Arial Unicode MS" pitchFamily="34" charset="-128"/>
                <a:cs typeface="Arial Unicode MS" pitchFamily="34" charset="-128"/>
              </a:defRPr>
            </a:lvl5pPr>
            <a:lvl6pPr marL="1189038" indent="-182563"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defRPr>
            </a:lvl6pPr>
            <a:lvl7pPr marL="1646238" indent="-182563"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defRPr>
            </a:lvl7pPr>
            <a:lvl8pPr marL="2103438" indent="-182563"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defRPr>
            </a:lvl8pPr>
            <a:lvl9pPr marL="2560638" indent="-182563"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defRPr>
            </a:lvl9pPr>
          </a:lstStyle>
          <a:p>
            <a:pPr marL="179070" lvl="1" indent="-177800" defTabSz="815780">
              <a:lnSpc>
                <a:spcPct val="120000"/>
              </a:lnSpc>
              <a:spcBef>
                <a:spcPts val="300"/>
              </a:spcBef>
              <a:spcAft>
                <a:spcPts val="300"/>
              </a:spcAft>
              <a:buClr>
                <a:srgbClr val="2B505B"/>
              </a:buClr>
            </a:pPr>
            <a:r>
              <a:rPr lang="zh-TW" altLang="en-US" kern="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中美矽晶的投資策略已展現穩健價值，但市場潛力尚未充分反映於當前估值。</a:t>
            </a:r>
            <a:endParaRPr lang="en-US" kern="0">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a:p>
            <a:pPr marL="179070" lvl="1" indent="-177800" defTabSz="815780">
              <a:lnSpc>
                <a:spcPct val="120000"/>
              </a:lnSpc>
              <a:spcBef>
                <a:spcPts val="300"/>
              </a:spcBef>
              <a:spcAft>
                <a:spcPts val="300"/>
              </a:spcAft>
              <a:buClr>
                <a:srgbClr val="2B505B"/>
              </a:buClr>
            </a:pPr>
            <a:r>
              <a:rPr lang="zh-TW" altLang="en-US" kern="0">
                <a:solidFill>
                  <a:srgbClr val="2B505B"/>
                </a:solidFill>
                <a:latin typeface="微軟正黑體"/>
                <a:ea typeface="微軟正黑體"/>
                <a:cs typeface="Arial"/>
              </a:rPr>
              <a:t>中美矽晶目前交易價格相較於市值折價31</a:t>
            </a:r>
            <a:r>
              <a:rPr lang="en-US" altLang="zh-TW" kern="0">
                <a:solidFill>
                  <a:srgbClr val="2B505B"/>
                </a:solidFill>
                <a:latin typeface="微軟正黑體"/>
                <a:ea typeface="微軟正黑體"/>
                <a:cs typeface="Arial"/>
              </a:rPr>
              <a:t>%</a:t>
            </a:r>
            <a:r>
              <a:rPr lang="zh-TW" altLang="en-US" kern="0">
                <a:solidFill>
                  <a:srgbClr val="2B505B"/>
                </a:solidFill>
                <a:latin typeface="微軟正黑體"/>
                <a:ea typeface="微軟正黑體"/>
                <a:cs typeface="Arial"/>
              </a:rPr>
              <a:t>，提供具吸引力之投資機會。</a:t>
            </a:r>
            <a:endParaRPr lang="en-US" kern="0">
              <a:solidFill>
                <a:srgbClr val="2B505B"/>
              </a:solidFill>
              <a:latin typeface="微軟正黑體"/>
              <a:ea typeface="微軟正黑體"/>
              <a:cs typeface="Arial"/>
            </a:endParaRPr>
          </a:p>
        </p:txBody>
      </p:sp>
      <p:sp>
        <p:nvSpPr>
          <p:cNvPr id="24" name="Text Placeholder 23">
            <a:extLst>
              <a:ext uri="{FF2B5EF4-FFF2-40B4-BE49-F238E27FC236}">
                <a16:creationId xmlns:a16="http://schemas.microsoft.com/office/drawing/2014/main" id="{DF3E4EA8-C891-696D-D77C-6977097D0602}"/>
              </a:ext>
            </a:extLst>
          </p:cNvPr>
          <p:cNvSpPr>
            <a:spLocks noGrp="1"/>
          </p:cNvSpPr>
          <p:nvPr>
            <p:ph type="body" sz="quarter" idx="14"/>
          </p:nvPr>
        </p:nvSpPr>
        <p:spPr/>
        <p:txBody>
          <a:bodyPr/>
          <a:lstStyle/>
          <a:p>
            <a:r>
              <a:rPr lang="zh-TW" alt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資料來源</a:t>
            </a:r>
            <a:r>
              <a:rPr 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台灣證券交易所</a:t>
            </a:r>
            <a:r>
              <a:rPr lang="en-US" altLang="zh-TW">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(TWSE) &amp;</a:t>
            </a:r>
            <a:r>
              <a:rPr lang="zh-TW" alt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證券櫃檯買賣中心</a:t>
            </a:r>
            <a:r>
              <a:rPr lang="en-US" altLang="zh-TW">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a:t>
            </a:r>
            <a:r>
              <a:rPr 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Taipei Exchange</a:t>
            </a:r>
            <a:r>
              <a:rPr lang="en-US" altLang="zh-TW">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a:t>
            </a:r>
            <a:endParaRPr 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7" name="群組 6">
            <a:extLst>
              <a:ext uri="{FF2B5EF4-FFF2-40B4-BE49-F238E27FC236}">
                <a16:creationId xmlns:a16="http://schemas.microsoft.com/office/drawing/2014/main" id="{6D1C1413-0D49-EA3C-26A9-F1BB02508098}"/>
              </a:ext>
            </a:extLst>
          </p:cNvPr>
          <p:cNvGrpSpPr/>
          <p:nvPr/>
        </p:nvGrpSpPr>
        <p:grpSpPr>
          <a:xfrm>
            <a:off x="343895" y="1816757"/>
            <a:ext cx="9032641" cy="4571829"/>
            <a:chOff x="61322" y="1961897"/>
            <a:chExt cx="9032641" cy="4571829"/>
          </a:xfrm>
        </p:grpSpPr>
        <mc:AlternateContent xmlns:mc="http://schemas.openxmlformats.org/markup-compatibility/2006" xmlns:cx1="http://schemas.microsoft.com/office/drawing/2015/9/8/chartex">
          <mc:Choice Requires="cx1">
            <p:graphicFrame>
              <p:nvGraphicFramePr>
                <p:cNvPr id="2" name="Chart 1">
                  <a:extLst>
                    <a:ext uri="{FF2B5EF4-FFF2-40B4-BE49-F238E27FC236}">
                      <a16:creationId xmlns:a16="http://schemas.microsoft.com/office/drawing/2014/main" id="{03A96D27-2986-4B70-6DF0-C0006417F181}"/>
                    </a:ext>
                  </a:extLst>
                </p:cNvPr>
                <p:cNvGraphicFramePr/>
                <p:nvPr>
                  <p:custDataLst>
                    <p:tags r:id="rId1"/>
                  </p:custDataLst>
                  <p:extLst>
                    <p:ext uri="{D42A27DB-BD31-4B8C-83A1-F6EECF244321}">
                      <p14:modId xmlns:p14="http://schemas.microsoft.com/office/powerpoint/2010/main" val="389681070"/>
                    </p:ext>
                  </p:extLst>
                </p:nvPr>
              </p:nvGraphicFramePr>
              <p:xfrm>
                <a:off x="920552" y="2160006"/>
                <a:ext cx="8160646" cy="3225375"/>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2" name="Chart 1">
                  <a:extLst>
                    <a:ext uri="{FF2B5EF4-FFF2-40B4-BE49-F238E27FC236}">
                      <a16:creationId xmlns:a16="http://schemas.microsoft.com/office/drawing/2014/main" id="{03A96D27-2986-4B70-6DF0-C0006417F181}"/>
                    </a:ext>
                  </a:extLst>
                </p:cNvPr>
                <p:cNvPicPr>
                  <a:picLocks noGrp="1" noRot="1" noChangeAspect="1" noMove="1" noResize="1" noEditPoints="1" noAdjustHandles="1" noChangeArrowheads="1" noChangeShapeType="1"/>
                </p:cNvPicPr>
                <p:nvPr/>
              </p:nvPicPr>
              <p:blipFill>
                <a:blip r:embed="rId5"/>
                <a:stretch>
                  <a:fillRect/>
                </a:stretch>
              </p:blipFill>
              <p:spPr>
                <a:xfrm>
                  <a:off x="1203125" y="2014866"/>
                  <a:ext cx="8160646" cy="3225375"/>
                </a:xfrm>
                <a:prstGeom prst="rect">
                  <a:avLst/>
                </a:prstGeom>
              </p:spPr>
            </p:pic>
          </mc:Fallback>
        </mc:AlternateContent>
        <p:pic>
          <p:nvPicPr>
            <p:cNvPr id="4" name="Picture 2" descr="Sino-American Silicon Products Inc.: Shareholders Board Members Managers  and Company Profile | TW0005483002 | MarketScreener">
              <a:extLst>
                <a:ext uri="{FF2B5EF4-FFF2-40B4-BE49-F238E27FC236}">
                  <a16:creationId xmlns:a16="http://schemas.microsoft.com/office/drawing/2014/main" id="{8B6BA27B-09B2-D30A-EE0B-D0C8048C8C2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261022" y="5444038"/>
              <a:ext cx="484185" cy="4841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descr="Admin KL">
              <a:extLst>
                <a:ext uri="{FF2B5EF4-FFF2-40B4-BE49-F238E27FC236}">
                  <a16:creationId xmlns:a16="http://schemas.microsoft.com/office/drawing/2014/main" id="{5EE09FD2-61AB-5C4D-17ED-8DDC0846D46C}"/>
                </a:ext>
              </a:extLst>
            </p:cNvPr>
            <p:cNvPicPr>
              <a:picLocks noChangeAspect="1" noChangeArrowheads="1"/>
            </p:cNvPicPr>
            <p:nvPr/>
          </p:nvPicPr>
          <p:blipFill rotWithShape="1">
            <a:blip r:embed="rId7" cstate="print">
              <a:clrChange>
                <a:clrFrom>
                  <a:srgbClr val="FCFEFD"/>
                </a:clrFrom>
                <a:clrTo>
                  <a:srgbClr val="FCFEFD">
                    <a:alpha val="0"/>
                  </a:srgbClr>
                </a:clrTo>
              </a:clrChange>
              <a:extLst>
                <a:ext uri="{28A0092B-C50C-407E-A947-70E740481C1C}">
                  <a14:useLocalDpi xmlns:a14="http://schemas.microsoft.com/office/drawing/2010/main"/>
                </a:ext>
              </a:extLst>
            </a:blip>
            <a:srcRect l="12167" t="21333" r="12167" b="25838"/>
            <a:stretch/>
          </p:blipFill>
          <p:spPr bwMode="auto">
            <a:xfrm>
              <a:off x="1170268" y="5514741"/>
              <a:ext cx="713165" cy="4979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4783178-4E64-08E6-63E1-4051DA2796F4}"/>
                </a:ext>
              </a:extLst>
            </p:cNvPr>
            <p:cNvPicPr>
              <a:picLocks noChangeAspect="1"/>
            </p:cNvPicPr>
            <p:nvPr/>
          </p:nvPicPr>
          <p:blipFill>
            <a:blip r:embed="rId8">
              <a:clrChange>
                <a:clrFrom>
                  <a:srgbClr val="F4FBFD"/>
                </a:clrFrom>
                <a:clrTo>
                  <a:srgbClr val="F4FBFD">
                    <a:alpha val="0"/>
                  </a:srgbClr>
                </a:clrTo>
              </a:clrChange>
            </a:blip>
            <a:stretch>
              <a:fillRect/>
            </a:stretch>
          </p:blipFill>
          <p:spPr>
            <a:xfrm>
              <a:off x="3145674" y="5570159"/>
              <a:ext cx="743780" cy="387069"/>
            </a:xfrm>
            <a:prstGeom prst="rect">
              <a:avLst/>
            </a:prstGeom>
          </p:spPr>
        </p:pic>
        <p:pic>
          <p:nvPicPr>
            <p:cNvPr id="9" name="Picture 8">
              <a:extLst>
                <a:ext uri="{FF2B5EF4-FFF2-40B4-BE49-F238E27FC236}">
                  <a16:creationId xmlns:a16="http://schemas.microsoft.com/office/drawing/2014/main" id="{B477CC24-C307-7F57-7903-9972017E5F43}"/>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80947" y="5598368"/>
              <a:ext cx="813461" cy="330651"/>
            </a:xfrm>
            <a:prstGeom prst="rect">
              <a:avLst/>
            </a:prstGeom>
          </p:spPr>
        </p:pic>
        <p:sp>
          <p:nvSpPr>
            <p:cNvPr id="10" name="object 20">
              <a:extLst>
                <a:ext uri="{FF2B5EF4-FFF2-40B4-BE49-F238E27FC236}">
                  <a16:creationId xmlns:a16="http://schemas.microsoft.com/office/drawing/2014/main" id="{FD4F791A-4CE7-6A0F-CC62-FF8D8F1CAA7E}"/>
                </a:ext>
              </a:extLst>
            </p:cNvPr>
            <p:cNvSpPr>
              <a:spLocks noChangeAspect="1"/>
            </p:cNvSpPr>
            <p:nvPr/>
          </p:nvSpPr>
          <p:spPr>
            <a:xfrm>
              <a:off x="2262619" y="5516730"/>
              <a:ext cx="541759" cy="493927"/>
            </a:xfrm>
            <a:prstGeom prst="rect">
              <a:avLst/>
            </a:prstGeom>
            <a:blipFill>
              <a:blip r:embed="rId10" cstate="print"/>
              <a:srcRect/>
              <a:stretch>
                <a:fillRect l="-5133" t="-7593" r="-5133" b="-7593"/>
              </a:stretch>
            </a:blipFill>
          </p:spPr>
          <p:txBody>
            <a:bodyPr wrap="square" lIns="0" tIns="0" rIns="0" bIns="0" rtlCol="0"/>
            <a:lstStyle/>
            <a:p>
              <a:endParaRPr>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22" name="Picture 4" descr="Actron Technology Corp (8255) | LinkedIn">
              <a:extLst>
                <a:ext uri="{FF2B5EF4-FFF2-40B4-BE49-F238E27FC236}">
                  <a16:creationId xmlns:a16="http://schemas.microsoft.com/office/drawing/2014/main" id="{1ABE3545-B59A-3135-2BDF-8ACA5CE75A3C}"/>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l="8668" t="2757" r="8597" b="16750"/>
            <a:stretch/>
          </p:blipFill>
          <p:spPr bwMode="auto">
            <a:xfrm>
              <a:off x="4270196" y="5528162"/>
              <a:ext cx="484185" cy="47106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DF99C3C9-EDD8-3BAE-222D-97DC8403D38E}"/>
                </a:ext>
              </a:extLst>
            </p:cNvPr>
            <p:cNvSpPr/>
            <p:nvPr/>
          </p:nvSpPr>
          <p:spPr bwMode="auto">
            <a:xfrm>
              <a:off x="1232735" y="6157959"/>
              <a:ext cx="661821" cy="274320"/>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eaLnBrk="0" fontAlgn="base" hangingPunct="0">
                <a:spcBef>
                  <a:spcPct val="0"/>
                </a:spcBef>
                <a:spcAft>
                  <a:spcPct val="0"/>
                </a:spcAft>
              </a:pPr>
              <a:r>
                <a:rPr lang="en-GB" sz="1100" i="1">
                  <a:solidFill>
                    <a:schemeClr val="bg2">
                      <a:lumMod val="25000"/>
                    </a:schemeClr>
                  </a:solidFill>
                  <a:latin typeface="微軟正黑體" panose="020B0604030504040204" pitchFamily="34" charset="-120"/>
                  <a:ea typeface="微軟正黑體" panose="020B0604030504040204" pitchFamily="34" charset="-120"/>
                  <a:cs typeface="Arial" panose="020B0604020202020204" pitchFamily="34" charset="0"/>
                </a:rPr>
                <a:t>46.6%</a:t>
              </a:r>
              <a:endParaRPr kumimoji="0" lang="en-GB" sz="1100" i="1" u="none" strike="noStrike" cap="none" normalizeH="0" baseline="0">
                <a:ln>
                  <a:noFill/>
                </a:ln>
                <a:solidFill>
                  <a:schemeClr val="bg2">
                    <a:lumMod val="25000"/>
                  </a:schemeClr>
                </a:solidFill>
                <a:effectLst/>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0" name="Rectangle 29">
              <a:extLst>
                <a:ext uri="{FF2B5EF4-FFF2-40B4-BE49-F238E27FC236}">
                  <a16:creationId xmlns:a16="http://schemas.microsoft.com/office/drawing/2014/main" id="{826C5B41-2260-0C91-86AF-C13DF4BB05C0}"/>
                </a:ext>
              </a:extLst>
            </p:cNvPr>
            <p:cNvSpPr/>
            <p:nvPr/>
          </p:nvSpPr>
          <p:spPr bwMode="auto">
            <a:xfrm>
              <a:off x="2216696" y="6157959"/>
              <a:ext cx="661821" cy="274320"/>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eaLnBrk="0" fontAlgn="base" hangingPunct="0">
                <a:spcBef>
                  <a:spcPct val="0"/>
                </a:spcBef>
                <a:spcAft>
                  <a:spcPct val="0"/>
                </a:spcAft>
              </a:pPr>
              <a:r>
                <a:rPr lang="en-GB" sz="1100" i="1">
                  <a:solidFill>
                    <a:schemeClr val="bg2">
                      <a:lumMod val="25000"/>
                    </a:schemeClr>
                  </a:solidFill>
                  <a:latin typeface="微軟正黑體" panose="020B0604030504040204" pitchFamily="34" charset="-120"/>
                  <a:ea typeface="微軟正黑體" panose="020B0604030504040204" pitchFamily="34" charset="-120"/>
                  <a:cs typeface="Arial" panose="020B0604020202020204" pitchFamily="34" charset="0"/>
                </a:rPr>
                <a:t>28.5%</a:t>
              </a:r>
              <a:endParaRPr kumimoji="0" lang="en-GB" sz="1100" i="1" u="none" strike="noStrike" cap="none" normalizeH="0" baseline="0">
                <a:ln>
                  <a:noFill/>
                </a:ln>
                <a:solidFill>
                  <a:schemeClr val="bg2">
                    <a:lumMod val="25000"/>
                  </a:schemeClr>
                </a:solidFill>
                <a:effectLst/>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1" name="Rectangle 30">
              <a:extLst>
                <a:ext uri="{FF2B5EF4-FFF2-40B4-BE49-F238E27FC236}">
                  <a16:creationId xmlns:a16="http://schemas.microsoft.com/office/drawing/2014/main" id="{098A8F3C-19E4-7A6F-6D51-DE7933879F48}"/>
                </a:ext>
              </a:extLst>
            </p:cNvPr>
            <p:cNvSpPr/>
            <p:nvPr/>
          </p:nvSpPr>
          <p:spPr bwMode="auto">
            <a:xfrm>
              <a:off x="3152800" y="6157959"/>
              <a:ext cx="661821" cy="274320"/>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eaLnBrk="0" fontAlgn="base" hangingPunct="0">
                <a:spcBef>
                  <a:spcPct val="0"/>
                </a:spcBef>
                <a:spcAft>
                  <a:spcPct val="0"/>
                </a:spcAft>
              </a:pPr>
              <a:r>
                <a:rPr lang="en-GB" sz="1100" i="1">
                  <a:solidFill>
                    <a:schemeClr val="bg2">
                      <a:lumMod val="25000"/>
                    </a:schemeClr>
                  </a:solidFill>
                  <a:latin typeface="微軟正黑體" panose="020B0604030504040204" pitchFamily="34" charset="-120"/>
                  <a:ea typeface="微軟正黑體" panose="020B0604030504040204" pitchFamily="34" charset="-120"/>
                  <a:cs typeface="Arial" panose="020B0604020202020204" pitchFamily="34" charset="0"/>
                </a:rPr>
                <a:t>28.5%</a:t>
              </a:r>
              <a:endParaRPr kumimoji="0" lang="en-GB" sz="1100" i="1" u="none" strike="noStrike" cap="none" normalizeH="0" baseline="0">
                <a:ln>
                  <a:noFill/>
                </a:ln>
                <a:solidFill>
                  <a:schemeClr val="bg2">
                    <a:lumMod val="25000"/>
                  </a:schemeClr>
                </a:solidFill>
                <a:effectLst/>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2" name="Rectangle 31">
              <a:extLst>
                <a:ext uri="{FF2B5EF4-FFF2-40B4-BE49-F238E27FC236}">
                  <a16:creationId xmlns:a16="http://schemas.microsoft.com/office/drawing/2014/main" id="{F5D10012-560D-543C-9545-A2BE5619657D}"/>
                </a:ext>
              </a:extLst>
            </p:cNvPr>
            <p:cNvSpPr/>
            <p:nvPr/>
          </p:nvSpPr>
          <p:spPr bwMode="auto">
            <a:xfrm>
              <a:off x="4232920" y="6157959"/>
              <a:ext cx="661821" cy="274320"/>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eaLnBrk="0" fontAlgn="base" hangingPunct="0">
                <a:spcBef>
                  <a:spcPct val="0"/>
                </a:spcBef>
                <a:spcAft>
                  <a:spcPct val="0"/>
                </a:spcAft>
              </a:pPr>
              <a:r>
                <a:rPr lang="en-GB" sz="1100" i="1">
                  <a:solidFill>
                    <a:schemeClr val="bg2">
                      <a:lumMod val="25000"/>
                    </a:schemeClr>
                  </a:solidFill>
                  <a:latin typeface="微軟正黑體" panose="020B0604030504040204" pitchFamily="34" charset="-120"/>
                  <a:ea typeface="微軟正黑體" panose="020B0604030504040204" pitchFamily="34" charset="-120"/>
                  <a:cs typeface="Arial" panose="020B0604020202020204" pitchFamily="34" charset="0"/>
                </a:rPr>
                <a:t>25.6%</a:t>
              </a:r>
              <a:endParaRPr kumimoji="0" lang="en-GB" sz="1100" i="1" u="none" strike="noStrike" cap="none" normalizeH="0" baseline="0">
                <a:ln>
                  <a:noFill/>
                </a:ln>
                <a:solidFill>
                  <a:schemeClr val="bg2">
                    <a:lumMod val="25000"/>
                  </a:schemeClr>
                </a:solidFill>
                <a:effectLst/>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5" name="Rectangle 34">
              <a:extLst>
                <a:ext uri="{FF2B5EF4-FFF2-40B4-BE49-F238E27FC236}">
                  <a16:creationId xmlns:a16="http://schemas.microsoft.com/office/drawing/2014/main" id="{9B270169-6375-FDEB-1328-561AAB0F0478}"/>
                </a:ext>
              </a:extLst>
            </p:cNvPr>
            <p:cNvSpPr/>
            <p:nvPr/>
          </p:nvSpPr>
          <p:spPr bwMode="auto">
            <a:xfrm>
              <a:off x="5169024" y="6157959"/>
              <a:ext cx="661821" cy="274320"/>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eaLnBrk="0" fontAlgn="base" hangingPunct="0">
                <a:spcBef>
                  <a:spcPct val="0"/>
                </a:spcBef>
                <a:spcAft>
                  <a:spcPct val="0"/>
                </a:spcAft>
              </a:pPr>
              <a:r>
                <a:rPr lang="en-GB" sz="1100" i="1">
                  <a:solidFill>
                    <a:schemeClr val="bg2">
                      <a:lumMod val="25000"/>
                    </a:schemeClr>
                  </a:solidFill>
                  <a:latin typeface="微軟正黑體" panose="020B0604030504040204" pitchFamily="34" charset="-120"/>
                  <a:ea typeface="微軟正黑體" panose="020B0604030504040204" pitchFamily="34" charset="-120"/>
                  <a:cs typeface="Arial" panose="020B0604020202020204" pitchFamily="34" charset="0"/>
                </a:rPr>
                <a:t>1</a:t>
              </a:r>
              <a:r>
                <a:rPr lang="en-US" altLang="zh-TW" sz="1100" i="1">
                  <a:solidFill>
                    <a:schemeClr val="bg2">
                      <a:lumMod val="25000"/>
                    </a:schemeClr>
                  </a:solidFill>
                  <a:latin typeface="微軟正黑體" panose="020B0604030504040204" pitchFamily="34" charset="-120"/>
                  <a:ea typeface="微軟正黑體" panose="020B0604030504040204" pitchFamily="34" charset="-120"/>
                  <a:cs typeface="Arial" panose="020B0604020202020204" pitchFamily="34" charset="0"/>
                </a:rPr>
                <a:t>2.9</a:t>
              </a:r>
              <a:r>
                <a:rPr lang="en-GB" sz="1100" i="1">
                  <a:solidFill>
                    <a:schemeClr val="bg2">
                      <a:lumMod val="25000"/>
                    </a:schemeClr>
                  </a:solidFill>
                  <a:latin typeface="微軟正黑體" panose="020B0604030504040204" pitchFamily="34" charset="-120"/>
                  <a:ea typeface="微軟正黑體" panose="020B0604030504040204" pitchFamily="34" charset="-120"/>
                  <a:cs typeface="Arial" panose="020B0604020202020204" pitchFamily="34" charset="0"/>
                </a:rPr>
                <a:t>%</a:t>
              </a:r>
              <a:endParaRPr kumimoji="0" lang="en-GB" sz="1100" i="1" u="none" strike="noStrike" cap="none" normalizeH="0" baseline="0">
                <a:ln>
                  <a:noFill/>
                </a:ln>
                <a:solidFill>
                  <a:schemeClr val="bg2">
                    <a:lumMod val="25000"/>
                  </a:schemeClr>
                </a:solidFill>
                <a:effectLst/>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6" name="Rectangle: Diagonal Corners Rounded 35">
              <a:extLst>
                <a:ext uri="{FF2B5EF4-FFF2-40B4-BE49-F238E27FC236}">
                  <a16:creationId xmlns:a16="http://schemas.microsoft.com/office/drawing/2014/main" id="{068D92E2-9C2F-D4CE-2F2B-20ED771E4B7E}"/>
                </a:ext>
              </a:extLst>
            </p:cNvPr>
            <p:cNvSpPr/>
            <p:nvPr/>
          </p:nvSpPr>
          <p:spPr bwMode="auto">
            <a:xfrm>
              <a:off x="189032" y="5496175"/>
              <a:ext cx="731520" cy="452816"/>
            </a:xfrm>
            <a:prstGeom prst="round2DiagRect">
              <a:avLst>
                <a:gd name="adj1" fmla="val 0"/>
                <a:gd name="adj2" fmla="val 0"/>
              </a:avLst>
            </a:prstGeom>
            <a:solidFill>
              <a:srgbClr val="299DC1"/>
            </a:solidFill>
            <a:ln w="12700" cap="flat" cmpd="sng" algn="ctr">
              <a:noFill/>
              <a:prstDash val="solid"/>
              <a:round/>
              <a:headEnd type="none" w="med" len="med"/>
              <a:tailEnd type="none" w="med" len="med"/>
            </a:ln>
            <a:effectLst/>
          </p:spPr>
          <p:txBody>
            <a:bodyPr vert="horz" wrap="none" lIns="36000" tIns="36000" rIns="36000" bIns="36000" numCol="1" rtlCol="0" anchor="ctr" anchorCtr="1" compatLnSpc="1">
              <a:prstTxWarp prst="textNoShape">
                <a:avLst/>
              </a:prstTxWarp>
            </a:bodyPr>
            <a:lstStyle/>
            <a:p>
              <a:pPr algn="ctr" defTabSz="914400" eaLnBrk="0" fontAlgn="base" hangingPunct="0">
                <a:spcBef>
                  <a:spcPct val="0"/>
                </a:spcBef>
                <a:spcAft>
                  <a:spcPct val="0"/>
                </a:spcAft>
              </a:pPr>
              <a:r>
                <a:rPr lang="zh-TW" altLang="en-US" sz="1000" b="1">
                  <a:solidFill>
                    <a:schemeClr val="bg1"/>
                  </a:solidFill>
                  <a:latin typeface="微軟正黑體" panose="020B0604030504040204" pitchFamily="34" charset="-120"/>
                  <a:ea typeface="微軟正黑體" panose="020B0604030504040204" pitchFamily="34" charset="-120"/>
                </a:rPr>
                <a:t>公司</a:t>
              </a:r>
              <a:endParaRPr kumimoji="0" lang="en-GB" sz="1000" b="1" i="0" u="none" strike="noStrike" cap="none" normalizeH="0" baseline="0">
                <a:ln>
                  <a:noFill/>
                </a:ln>
                <a:solidFill>
                  <a:schemeClr val="bg1"/>
                </a:solidFill>
                <a:effectLst/>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7" name="Rectangle: Diagonal Corners Rounded 36">
              <a:extLst>
                <a:ext uri="{FF2B5EF4-FFF2-40B4-BE49-F238E27FC236}">
                  <a16:creationId xmlns:a16="http://schemas.microsoft.com/office/drawing/2014/main" id="{80F3E9BF-35DE-8AFD-7D96-49765F13B8EC}"/>
                </a:ext>
              </a:extLst>
            </p:cNvPr>
            <p:cNvSpPr/>
            <p:nvPr/>
          </p:nvSpPr>
          <p:spPr bwMode="auto">
            <a:xfrm>
              <a:off x="189032" y="6080910"/>
              <a:ext cx="731520" cy="452816"/>
            </a:xfrm>
            <a:prstGeom prst="round2DiagRect">
              <a:avLst>
                <a:gd name="adj1" fmla="val 0"/>
                <a:gd name="adj2" fmla="val 0"/>
              </a:avLst>
            </a:prstGeom>
            <a:solidFill>
              <a:srgbClr val="299DC1"/>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zh-TW" altLang="en-US" sz="1000" b="1" i="0" u="none" strike="noStrike" cap="none" normalizeH="0" baseline="0">
                  <a:ln>
                    <a:noFill/>
                  </a:ln>
                  <a:solidFill>
                    <a:schemeClr val="bg1"/>
                  </a:solidFill>
                  <a:effectLst/>
                  <a:latin typeface="微軟正黑體" panose="020B0604030504040204" pitchFamily="34" charset="-120"/>
                  <a:ea typeface="微軟正黑體" panose="020B0604030504040204" pitchFamily="34" charset="-120"/>
                  <a:cs typeface="Arial" panose="020B0604020202020204" pitchFamily="34" charset="0"/>
                </a:rPr>
                <a:t>中美矽晶</a:t>
              </a:r>
              <a:endParaRPr kumimoji="0" lang="en-US" altLang="zh-TW" sz="1000" b="1" i="0" u="none" strike="noStrike" cap="none" normalizeH="0" baseline="0">
                <a:ln>
                  <a:noFill/>
                </a:ln>
                <a:solidFill>
                  <a:schemeClr val="bg1"/>
                </a:solidFill>
                <a:effectLst/>
                <a:latin typeface="微軟正黑體" panose="020B0604030504040204" pitchFamily="34" charset="-120"/>
                <a:ea typeface="微軟正黑體" panose="020B0604030504040204" pitchFamily="34" charset="-12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zh-TW" altLang="en-US" sz="1000" b="1" i="0" u="none" strike="noStrike" cap="none" normalizeH="0" baseline="0">
                  <a:ln>
                    <a:noFill/>
                  </a:ln>
                  <a:solidFill>
                    <a:schemeClr val="bg1"/>
                  </a:solidFill>
                  <a:effectLst/>
                  <a:latin typeface="微軟正黑體" panose="020B0604030504040204" pitchFamily="34" charset="-120"/>
                  <a:ea typeface="微軟正黑體" panose="020B0604030504040204" pitchFamily="34" charset="-120"/>
                  <a:cs typeface="Arial" panose="020B0604020202020204" pitchFamily="34" charset="0"/>
                </a:rPr>
                <a:t>持股比例</a:t>
              </a:r>
              <a:endParaRPr kumimoji="0" lang="en-GB" sz="1000" b="1" i="0" u="none" strike="noStrike" cap="none" normalizeH="0" baseline="0">
                <a:ln>
                  <a:noFill/>
                </a:ln>
                <a:solidFill>
                  <a:schemeClr val="bg1"/>
                </a:solidFill>
                <a:effectLst/>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1" name="Rectangle 20">
              <a:extLst>
                <a:ext uri="{FF2B5EF4-FFF2-40B4-BE49-F238E27FC236}">
                  <a16:creationId xmlns:a16="http://schemas.microsoft.com/office/drawing/2014/main" id="{D0A6F45E-13BC-92D1-9EBA-2866234C502E}"/>
                </a:ext>
              </a:extLst>
            </p:cNvPr>
            <p:cNvSpPr/>
            <p:nvPr/>
          </p:nvSpPr>
          <p:spPr bwMode="auto">
            <a:xfrm>
              <a:off x="5120110" y="2777769"/>
              <a:ext cx="765504" cy="45719"/>
            </a:xfrm>
            <a:prstGeom prst="rect">
              <a:avLst/>
            </a:prstGeom>
            <a:solidFill>
              <a:srgbClr val="308998"/>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36000" tIns="36000" rIns="36000" bIns="3600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err="1">
                <a:ln>
                  <a:noFill/>
                </a:ln>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16" name="Group 15">
              <a:extLst>
                <a:ext uri="{FF2B5EF4-FFF2-40B4-BE49-F238E27FC236}">
                  <a16:creationId xmlns:a16="http://schemas.microsoft.com/office/drawing/2014/main" id="{CC1655B0-5217-47BB-EA40-6A24C0964D20}"/>
                </a:ext>
              </a:extLst>
            </p:cNvPr>
            <p:cNvGrpSpPr/>
            <p:nvPr/>
          </p:nvGrpSpPr>
          <p:grpSpPr>
            <a:xfrm>
              <a:off x="6064428" y="1961897"/>
              <a:ext cx="3029535" cy="526667"/>
              <a:chOff x="6075055" y="1591328"/>
              <a:chExt cx="2950022" cy="748702"/>
            </a:xfrm>
          </p:grpSpPr>
          <p:sp>
            <p:nvSpPr>
              <p:cNvPr id="12" name="Left Brace 11">
                <a:extLst>
                  <a:ext uri="{FF2B5EF4-FFF2-40B4-BE49-F238E27FC236}">
                    <a16:creationId xmlns:a16="http://schemas.microsoft.com/office/drawing/2014/main" id="{D03E7EA1-3865-1561-B7BF-037525650015}"/>
                  </a:ext>
                </a:extLst>
              </p:cNvPr>
              <p:cNvSpPr/>
              <p:nvPr/>
            </p:nvSpPr>
            <p:spPr bwMode="auto">
              <a:xfrm rot="5400000">
                <a:off x="7437338" y="1629260"/>
                <a:ext cx="247434" cy="1174106"/>
              </a:xfrm>
              <a:prstGeom prst="leftBrace">
                <a:avLst>
                  <a:gd name="adj1" fmla="val 21833"/>
                  <a:gd name="adj2" fmla="val 50000"/>
                </a:avLst>
              </a:prstGeom>
              <a:noFill/>
              <a:ln w="12700" cap="flat" cmpd="sng" algn="ctr">
                <a:solidFill>
                  <a:srgbClr val="C00000"/>
                </a:solidFill>
                <a:prstDash val="dash"/>
                <a:round/>
                <a:headEnd type="none" w="med" len="med"/>
                <a:tailEnd type="none" w="med" len="med"/>
              </a:ln>
              <a:effectLst/>
            </p:spPr>
            <p:txBody>
              <a:bodyPr rtlCol="0" anchor="ctr"/>
              <a:lstStyle/>
              <a:p>
                <a:pPr algn="ctr"/>
                <a:endParaRPr lang="en-US">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4" name="TextBox 13">
                <a:extLst>
                  <a:ext uri="{FF2B5EF4-FFF2-40B4-BE49-F238E27FC236}">
                    <a16:creationId xmlns:a16="http://schemas.microsoft.com/office/drawing/2014/main" id="{26B63BCC-1639-8E92-76A5-FCB29019DF8C}"/>
                  </a:ext>
                </a:extLst>
              </p:cNvPr>
              <p:cNvSpPr txBox="1"/>
              <p:nvPr/>
            </p:nvSpPr>
            <p:spPr>
              <a:xfrm>
                <a:off x="6075055" y="1591328"/>
                <a:ext cx="2950022" cy="371901"/>
              </a:xfrm>
              <a:prstGeom prst="rect">
                <a:avLst/>
              </a:prstGeom>
              <a:noFill/>
              <a:ln>
                <a:solidFill>
                  <a:srgbClr val="C00000"/>
                </a:solidFill>
              </a:ln>
            </p:spPr>
            <p:txBody>
              <a:bodyPr wrap="square" lIns="91440" tIns="45720" rIns="91440" bIns="45720" rtlCol="0" anchor="t">
                <a:spAutoFit/>
              </a:bodyPr>
              <a:lstStyle/>
              <a:p>
                <a:pPr algn="ctr"/>
                <a:r>
                  <a:rPr lang="zh-TW" altLang="en-US" sz="1100" i="1">
                    <a:solidFill>
                      <a:srgbClr val="C00000"/>
                    </a:solidFill>
                    <a:latin typeface="微軟正黑體"/>
                    <a:ea typeface="微軟正黑體"/>
                    <a:cs typeface="Arial"/>
                  </a:rPr>
                  <a:t>截至</a:t>
                </a:r>
                <a:r>
                  <a:rPr lang="en-US" altLang="zh-TW" sz="1100" i="1">
                    <a:solidFill>
                      <a:srgbClr val="C00000"/>
                    </a:solidFill>
                    <a:latin typeface="微軟正黑體"/>
                    <a:ea typeface="微軟正黑體"/>
                    <a:cs typeface="Arial"/>
                  </a:rPr>
                  <a:t>2025</a:t>
                </a:r>
                <a:r>
                  <a:rPr lang="zh-TW" altLang="en-US" sz="1100" i="1">
                    <a:solidFill>
                      <a:srgbClr val="C00000"/>
                    </a:solidFill>
                    <a:latin typeface="微軟正黑體"/>
                    <a:ea typeface="微軟正黑體"/>
                    <a:cs typeface="Arial"/>
                  </a:rPr>
                  <a:t>年</a:t>
                </a:r>
                <a:r>
                  <a:rPr lang="en-US" altLang="zh-TW" sz="1100" i="1">
                    <a:solidFill>
                      <a:srgbClr val="C00000"/>
                    </a:solidFill>
                    <a:latin typeface="微軟正黑體"/>
                    <a:ea typeface="微軟正黑體"/>
                    <a:cs typeface="Arial"/>
                  </a:rPr>
                  <a:t>8</a:t>
                </a:r>
                <a:r>
                  <a:rPr lang="zh-TW" altLang="en-US" sz="1100" i="1">
                    <a:solidFill>
                      <a:srgbClr val="C00000"/>
                    </a:solidFill>
                    <a:latin typeface="微軟正黑體"/>
                    <a:ea typeface="微軟正黑體"/>
                    <a:cs typeface="Arial"/>
                  </a:rPr>
                  <a:t>月</a:t>
                </a:r>
                <a:r>
                  <a:rPr lang="en-US" altLang="zh-TW" sz="1100" i="1">
                    <a:solidFill>
                      <a:srgbClr val="C00000"/>
                    </a:solidFill>
                    <a:latin typeface="微軟正黑體"/>
                    <a:ea typeface="微軟正黑體"/>
                    <a:cs typeface="Arial"/>
                  </a:rPr>
                  <a:t>4</a:t>
                </a:r>
                <a:r>
                  <a:rPr lang="zh-TW" altLang="en-US" sz="1100" i="1">
                    <a:solidFill>
                      <a:srgbClr val="C00000"/>
                    </a:solidFill>
                    <a:latin typeface="微軟正黑體"/>
                    <a:ea typeface="微軟正黑體"/>
                    <a:cs typeface="Arial"/>
                  </a:rPr>
                  <a:t>日折價</a:t>
                </a:r>
                <a:r>
                  <a:rPr lang="en-US" altLang="zh-TW" sz="1100" i="1">
                    <a:solidFill>
                      <a:srgbClr val="C00000"/>
                    </a:solidFill>
                    <a:latin typeface="微軟正黑體"/>
                    <a:ea typeface="微軟正黑體"/>
                    <a:cs typeface="Arial"/>
                  </a:rPr>
                  <a:t>31%</a:t>
                </a:r>
                <a:endParaRPr lang="en-US" sz="1100" i="1">
                  <a:solidFill>
                    <a:srgbClr val="C00000"/>
                  </a:solidFill>
                  <a:latin typeface="微軟正黑體"/>
                  <a:ea typeface="微軟正黑體"/>
                  <a:cs typeface="Arial"/>
                </a:endParaRPr>
              </a:p>
            </p:txBody>
          </p:sp>
        </p:grpSp>
        <p:sp>
          <p:nvSpPr>
            <p:cNvPr id="11" name="Rectangle 10">
              <a:extLst>
                <a:ext uri="{FF2B5EF4-FFF2-40B4-BE49-F238E27FC236}">
                  <a16:creationId xmlns:a16="http://schemas.microsoft.com/office/drawing/2014/main" id="{B5347C76-74E9-07DB-BCC6-DCD6F5D99520}"/>
                </a:ext>
              </a:extLst>
            </p:cNvPr>
            <p:cNvSpPr/>
            <p:nvPr/>
          </p:nvSpPr>
          <p:spPr bwMode="auto">
            <a:xfrm>
              <a:off x="7404447" y="5183497"/>
              <a:ext cx="144016" cy="180664"/>
            </a:xfrm>
            <a:prstGeom prst="rect">
              <a:avLst/>
            </a:prstGeom>
            <a:solidFill>
              <a:srgbClr val="F9FDFE"/>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zh-CN" altLang="en-US" sz="1200" b="1" i="0" u="none" strike="noStrike" cap="none" normalizeH="0" baseline="0" err="1">
                <a:ln>
                  <a:noFill/>
                </a:ln>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8" name="文字方塊 21">
              <a:extLst>
                <a:ext uri="{FF2B5EF4-FFF2-40B4-BE49-F238E27FC236}">
                  <a16:creationId xmlns:a16="http://schemas.microsoft.com/office/drawing/2014/main" id="{59497DD6-CF96-D06F-1B25-A0AB2E037F40}"/>
                </a:ext>
              </a:extLst>
            </p:cNvPr>
            <p:cNvSpPr txBox="1"/>
            <p:nvPr/>
          </p:nvSpPr>
          <p:spPr>
            <a:xfrm>
              <a:off x="61322" y="2441777"/>
              <a:ext cx="915635" cy="246221"/>
            </a:xfrm>
            <a:prstGeom prst="rect">
              <a:avLst/>
            </a:prstGeom>
            <a:noFill/>
          </p:spPr>
          <p:txBody>
            <a:bodyPr wrap="none" rtlCol="0">
              <a:spAutoFit/>
            </a:bodyPr>
            <a:lstStyle/>
            <a:p>
              <a:r>
                <a:rPr lang="en-US" altLang="zh-TW" sz="1000" b="1"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1000" b="1"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百萬新台幣</a:t>
              </a:r>
              <a:r>
                <a:rPr lang="en-US" altLang="zh-TW" sz="1000" b="1"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a:t>
              </a:r>
              <a:endParaRPr lang="zh-TW" altLang="en-US" sz="1000" b="1" i="1">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p:txBody>
        </p:sp>
      </p:grpSp>
      <p:sp>
        <p:nvSpPr>
          <p:cNvPr id="3" name="標題 1">
            <a:extLst>
              <a:ext uri="{FF2B5EF4-FFF2-40B4-BE49-F238E27FC236}">
                <a16:creationId xmlns:a16="http://schemas.microsoft.com/office/drawing/2014/main" id="{59103E91-464A-F999-45BF-EBD5D4D842A9}"/>
              </a:ext>
            </a:extLst>
          </p:cNvPr>
          <p:cNvSpPr>
            <a:spLocks noGrp="1"/>
          </p:cNvSpPr>
          <p:nvPr>
            <p:ph type="title"/>
          </p:nvPr>
        </p:nvSpPr>
        <p:spPr>
          <a:xfrm>
            <a:off x="311766" y="409087"/>
            <a:ext cx="8641425" cy="777873"/>
          </a:xfrm>
        </p:spPr>
        <p:txBody>
          <a:bodyPr vert="horz" lIns="91440" tIns="45720" rIns="91440" bIns="45720" rtlCol="0" anchor="ctr">
            <a:normAutofit/>
          </a:bodyPr>
          <a:lstStyle/>
          <a:p>
            <a:pPr defTabSz="914400">
              <a:lnSpc>
                <a:spcPct val="90000"/>
              </a:lnSpc>
            </a:pPr>
            <a:r>
              <a:rPr lang="zh-TW" altLang="en-US" sz="24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中美矽晶</a:t>
            </a:r>
            <a:r>
              <a:rPr lang="en-US" altLang="zh-TW" sz="24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4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優質投資契機</a:t>
            </a:r>
            <a:endParaRPr lang="en-US" altLang="zh-TW" sz="2400">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9040758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BD4B7-C2A3-8A60-BB97-AA884F13B039}"/>
            </a:ext>
          </a:extLst>
        </p:cNvPr>
        <p:cNvGrpSpPr/>
        <p:nvPr/>
      </p:nvGrpSpPr>
      <p:grpSpPr>
        <a:xfrm>
          <a:off x="0" y="0"/>
          <a:ext cx="0" cy="0"/>
          <a:chOff x="0" y="0"/>
          <a:chExt cx="0" cy="0"/>
        </a:xfrm>
      </p:grpSpPr>
      <p:sp>
        <p:nvSpPr>
          <p:cNvPr id="2" name="頁尾版面配置區 1">
            <a:extLst>
              <a:ext uri="{FF2B5EF4-FFF2-40B4-BE49-F238E27FC236}">
                <a16:creationId xmlns:a16="http://schemas.microsoft.com/office/drawing/2014/main" id="{FE8DFB4F-856E-C7C4-714D-2EB05B09A160}"/>
              </a:ext>
            </a:extLst>
          </p:cNvPr>
          <p:cNvSpPr>
            <a:spLocks noGrp="1"/>
          </p:cNvSpPr>
          <p:nvPr>
            <p:ph type="ftr" sz="quarter" idx="11"/>
          </p:nvPr>
        </p:nvSpPr>
        <p:spPr/>
        <p:txBody>
          <a:bodyPr/>
          <a:lstStyle/>
          <a:p>
            <a:endParaRPr lang="zh-TW" altLang="en-US"/>
          </a:p>
        </p:txBody>
      </p:sp>
      <p:pic>
        <p:nvPicPr>
          <p:cNvPr id="4" name="圖片 3" descr="一張含有 螢幕擷取畫面, 圓形, 圖形, 鮮豔 的圖片&#10;&#10;AI 產生的內容可能不正確。">
            <a:extLst>
              <a:ext uri="{FF2B5EF4-FFF2-40B4-BE49-F238E27FC236}">
                <a16:creationId xmlns:a16="http://schemas.microsoft.com/office/drawing/2014/main" id="{2F0E46ED-9875-4283-9F74-EE8E10DE9D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7" name="文字版面配置區 4">
            <a:extLst>
              <a:ext uri="{FF2B5EF4-FFF2-40B4-BE49-F238E27FC236}">
                <a16:creationId xmlns:a16="http://schemas.microsoft.com/office/drawing/2014/main" id="{9B2782A7-970B-202E-FC26-1A1AE14282F3}"/>
              </a:ext>
            </a:extLst>
          </p:cNvPr>
          <p:cNvSpPr txBox="1">
            <a:spLocks/>
          </p:cNvSpPr>
          <p:nvPr/>
        </p:nvSpPr>
        <p:spPr>
          <a:xfrm>
            <a:off x="1796853" y="1645004"/>
            <a:ext cx="1161417" cy="8933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TW" sz="4800" b="1">
                <a:solidFill>
                  <a:schemeClr val="bg1"/>
                </a:solidFill>
                <a:latin typeface="Arial" panose="020B0604020202020204" pitchFamily="34" charset="0"/>
                <a:cs typeface="Arial" panose="020B0604020202020204" pitchFamily="34" charset="0"/>
              </a:rPr>
              <a:t>03</a:t>
            </a:r>
            <a:endParaRPr lang="zh-TW" altLang="en-US" sz="4800" b="1">
              <a:solidFill>
                <a:schemeClr val="bg1"/>
              </a:solidFill>
              <a:latin typeface="Arial" panose="020B0604020202020204" pitchFamily="34" charset="0"/>
              <a:cs typeface="Arial" panose="020B0604020202020204" pitchFamily="34" charset="0"/>
            </a:endParaRPr>
          </a:p>
        </p:txBody>
      </p:sp>
      <p:sp>
        <p:nvSpPr>
          <p:cNvPr id="8" name="文字版面配置區 1">
            <a:extLst>
              <a:ext uri="{FF2B5EF4-FFF2-40B4-BE49-F238E27FC236}">
                <a16:creationId xmlns:a16="http://schemas.microsoft.com/office/drawing/2014/main" id="{A7127418-56EE-1C16-609C-E8CB668A4F24}"/>
              </a:ext>
            </a:extLst>
          </p:cNvPr>
          <p:cNvSpPr txBox="1">
            <a:spLocks/>
          </p:cNvSpPr>
          <p:nvPr/>
        </p:nvSpPr>
        <p:spPr>
          <a:xfrm>
            <a:off x="1796853" y="2776860"/>
            <a:ext cx="7629419" cy="802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sz="3600" b="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產業概況</a:t>
            </a:r>
            <a:endParaRPr lang="en-US" altLang="zh-TW" sz="3600" b="1">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 name="投影片編號版面配置區 6">
            <a:extLst>
              <a:ext uri="{FF2B5EF4-FFF2-40B4-BE49-F238E27FC236}">
                <a16:creationId xmlns:a16="http://schemas.microsoft.com/office/drawing/2014/main" id="{DED52604-0E75-645D-8A00-089094B14E74}"/>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chemeClr val="bg1"/>
                </a:solidFill>
                <a:latin typeface="微軟正黑體" panose="020B0604030504040204" pitchFamily="34" charset="-120"/>
                <a:ea typeface="微軟正黑體" panose="020B0604030504040204" pitchFamily="34" charset="-120"/>
                <a:cs typeface="Arial" panose="020B0604020202020204" pitchFamily="34" charset="0"/>
              </a:rPr>
              <a:pPr/>
              <a:t>26</a:t>
            </a:fld>
            <a:endParaRPr kumimoji="1" lang="zh-TW" altLang="en-US"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9" name="圖片 11">
            <a:extLst>
              <a:ext uri="{FF2B5EF4-FFF2-40B4-BE49-F238E27FC236}">
                <a16:creationId xmlns:a16="http://schemas.microsoft.com/office/drawing/2014/main" id="{CB05D939-9A30-365A-3999-9A38336963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3035" y="157268"/>
            <a:ext cx="2124264" cy="375640"/>
          </a:xfrm>
          <a:prstGeom prst="rect">
            <a:avLst/>
          </a:prstGeom>
        </p:spPr>
      </p:pic>
      <p:sp>
        <p:nvSpPr>
          <p:cNvPr id="10" name="矩形 18">
            <a:extLst>
              <a:ext uri="{FF2B5EF4-FFF2-40B4-BE49-F238E27FC236}">
                <a16:creationId xmlns:a16="http://schemas.microsoft.com/office/drawing/2014/main" id="{B0779409-00CB-1785-D772-C3E970AE39C2}"/>
              </a:ext>
            </a:extLst>
          </p:cNvPr>
          <p:cNvSpPr/>
          <p:nvPr/>
        </p:nvSpPr>
        <p:spPr>
          <a:xfrm>
            <a:off x="7901475" y="6609118"/>
            <a:ext cx="2376000" cy="213713"/>
          </a:xfrm>
          <a:prstGeom prst="rect">
            <a:avLst/>
          </a:prstGeom>
        </p:spPr>
        <p:txBody>
          <a:bodyPr wrap="square" lIns="108000">
            <a:spAutoFit/>
          </a:bodyPr>
          <a:lstStyle/>
          <a:p>
            <a:pPr>
              <a:lnSpc>
                <a:spcPct val="150000"/>
              </a:lnSpc>
            </a:pPr>
            <a:r>
              <a:rPr lang="en-US" altLang="zh-TW" sz="600">
                <a:latin typeface="+mj-lt"/>
                <a:cs typeface="Calibri" panose="020F0502020204030204" pitchFamily="34" charset="0"/>
              </a:rPr>
              <a:t>©Sino-American Silicon Products Inc.  All rights reserved.</a:t>
            </a:r>
          </a:p>
        </p:txBody>
      </p:sp>
    </p:spTree>
    <p:extLst>
      <p:ext uri="{BB962C8B-B14F-4D97-AF65-F5344CB8AC3E}">
        <p14:creationId xmlns:p14="http://schemas.microsoft.com/office/powerpoint/2010/main" val="15423087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BFB87-C12B-56EC-2260-09BC099C3CC3}"/>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6B935386-0DB2-901F-FE5E-31AEAD5C3ABF}"/>
              </a:ext>
            </a:extLst>
          </p:cNvPr>
          <p:cNvSpPr>
            <a:spLocks noGrp="1"/>
          </p:cNvSpPr>
          <p:nvPr>
            <p:ph type="title"/>
          </p:nvPr>
        </p:nvSpPr>
        <p:spPr/>
        <p:txBody>
          <a:bodyPr/>
          <a:lstStyle/>
          <a:p>
            <a:r>
              <a:rPr lang="zh-TW" altLang="en-US">
                <a:latin typeface="微軟正黑體" panose="020B0604030504040204" pitchFamily="34" charset="-120"/>
                <a:ea typeface="微軟正黑體" panose="020B0604030504040204" pitchFamily="34" charset="-120"/>
              </a:rPr>
              <a:t>美國太陽能關稅政策現況</a:t>
            </a:r>
            <a:endParaRPr lang="en-US" altLang="zh-TW">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id="{CDFC0B0F-F7A5-BA29-C71B-C5E40DB25690}"/>
              </a:ext>
            </a:extLst>
          </p:cNvPr>
          <p:cNvSpPr>
            <a:spLocks noGrp="1"/>
          </p:cNvSpPr>
          <p:nvPr>
            <p:ph idx="1"/>
          </p:nvPr>
        </p:nvSpPr>
        <p:spPr>
          <a:xfrm>
            <a:off x="373310" y="1166633"/>
            <a:ext cx="9384007" cy="3026226"/>
          </a:xfrm>
        </p:spPr>
        <p:txBody>
          <a:bodyPr>
            <a:normAutofit/>
          </a:bodyPr>
          <a:lstStyle/>
          <a:p>
            <a:pPr algn="just">
              <a:lnSpc>
                <a:spcPct val="150000"/>
              </a:lnSpc>
            </a:pPr>
            <a:r>
              <a:rPr lang="zh-TW" altLang="en-US">
                <a:latin typeface="微軟正黑體" panose="020B0604030504040204" pitchFamily="34" charset="-120"/>
                <a:ea typeface="微軟正黑體" panose="020B0604030504040204" pitchFamily="34" charset="-120"/>
              </a:rPr>
              <a:t>經長達一年的貿易調查結果出爐，</a:t>
            </a:r>
            <a:r>
              <a:rPr lang="zh-TW" altLang="en-US">
                <a:solidFill>
                  <a:srgbClr val="ED972F"/>
                </a:solidFill>
                <a:latin typeface="微軟正黑體" panose="020B0604030504040204" pitchFamily="34" charset="-120"/>
                <a:ea typeface="微軟正黑體" panose="020B0604030504040204" pitchFamily="34" charset="-120"/>
              </a:rPr>
              <a:t>美國於</a:t>
            </a:r>
            <a:r>
              <a:rPr lang="en-US" altLang="zh-TW">
                <a:solidFill>
                  <a:srgbClr val="ED972F"/>
                </a:solidFill>
                <a:latin typeface="微軟正黑體" panose="020B0604030504040204" pitchFamily="34" charset="-120"/>
                <a:ea typeface="微軟正黑體" panose="020B0604030504040204" pitchFamily="34" charset="-120"/>
              </a:rPr>
              <a:t>2025</a:t>
            </a:r>
            <a:r>
              <a:rPr lang="zh-TW" altLang="en-US">
                <a:solidFill>
                  <a:srgbClr val="ED972F"/>
                </a:solidFill>
                <a:latin typeface="微軟正黑體" panose="020B0604030504040204" pitchFamily="34" charset="-120"/>
                <a:ea typeface="微軟正黑體" panose="020B0604030504040204" pitchFamily="34" charset="-120"/>
              </a:rPr>
              <a:t>年</a:t>
            </a:r>
            <a:r>
              <a:rPr lang="en-US" altLang="zh-TW">
                <a:solidFill>
                  <a:srgbClr val="ED972F"/>
                </a:solidFill>
                <a:latin typeface="微軟正黑體" panose="020B0604030504040204" pitchFamily="34" charset="-120"/>
                <a:ea typeface="微軟正黑體" panose="020B0604030504040204" pitchFamily="34" charset="-120"/>
              </a:rPr>
              <a:t>4</a:t>
            </a:r>
            <a:r>
              <a:rPr lang="zh-TW" altLang="en-US">
                <a:solidFill>
                  <a:srgbClr val="ED972F"/>
                </a:solidFill>
                <a:latin typeface="微軟正黑體" panose="020B0604030504040204" pitchFamily="34" charset="-120"/>
                <a:ea typeface="微軟正黑體" panose="020B0604030504040204" pitchFamily="34" charset="-120"/>
              </a:rPr>
              <a:t>月裁定對東南亞</a:t>
            </a:r>
            <a:r>
              <a:rPr lang="en-US" altLang="zh-TW">
                <a:solidFill>
                  <a:srgbClr val="ED972F"/>
                </a:solidFill>
                <a:latin typeface="微軟正黑體" panose="020B0604030504040204" pitchFamily="34" charset="-120"/>
                <a:ea typeface="微軟正黑體" panose="020B0604030504040204" pitchFamily="34" charset="-120"/>
              </a:rPr>
              <a:t>4</a:t>
            </a:r>
            <a:r>
              <a:rPr lang="zh-TW" altLang="en-US">
                <a:solidFill>
                  <a:srgbClr val="ED972F"/>
                </a:solidFill>
                <a:latin typeface="微軟正黑體" panose="020B0604030504040204" pitchFamily="34" charset="-120"/>
                <a:ea typeface="微軟正黑體" panose="020B0604030504040204" pitchFamily="34" charset="-120"/>
              </a:rPr>
              <a:t>國</a:t>
            </a:r>
            <a:r>
              <a:rPr lang="en-US" altLang="zh-TW">
                <a:solidFill>
                  <a:srgbClr val="ED972F"/>
                </a:solidFill>
                <a:latin typeface="微軟正黑體" panose="020B0604030504040204" pitchFamily="34" charset="-120"/>
                <a:ea typeface="微軟正黑體" panose="020B0604030504040204" pitchFamily="34" charset="-120"/>
              </a:rPr>
              <a:t>(</a:t>
            </a:r>
            <a:r>
              <a:rPr lang="zh-TW" altLang="en-US">
                <a:solidFill>
                  <a:srgbClr val="ED972F"/>
                </a:solidFill>
                <a:latin typeface="微軟正黑體" panose="020B0604030504040204" pitchFamily="34" charset="-120"/>
                <a:ea typeface="微軟正黑體" panose="020B0604030504040204" pitchFamily="34" charset="-120"/>
              </a:rPr>
              <a:t>柬埔寨、馬來西亞、越南、泰國</a:t>
            </a:r>
            <a:r>
              <a:rPr lang="en-US" altLang="zh-TW">
                <a:solidFill>
                  <a:srgbClr val="ED972F"/>
                </a:solidFill>
                <a:latin typeface="微軟正黑體" panose="020B0604030504040204" pitchFamily="34" charset="-120"/>
                <a:ea typeface="微軟正黑體" panose="020B0604030504040204" pitchFamily="34" charset="-120"/>
              </a:rPr>
              <a:t>)</a:t>
            </a:r>
            <a:r>
              <a:rPr lang="zh-TW" altLang="en-US">
                <a:solidFill>
                  <a:srgbClr val="ED972F"/>
                </a:solidFill>
                <a:latin typeface="微軟正黑體" panose="020B0604030504040204" pitchFamily="34" charset="-120"/>
                <a:ea typeface="微軟正黑體" panose="020B0604030504040204" pitchFamily="34" charset="-120"/>
              </a:rPr>
              <a:t>課徵太陽能產品的反傾銷及反補貼稅率，稅率依據不同企業和國家而定</a:t>
            </a:r>
            <a:r>
              <a:rPr lang="zh-TW" altLang="en-US">
                <a:latin typeface="微軟正黑體" panose="020B0604030504040204" pitchFamily="34" charset="-120"/>
                <a:ea typeface="微軟正黑體" panose="020B0604030504040204" pitchFamily="34" charset="-120"/>
              </a:rPr>
              <a:t>，最高超過 </a:t>
            </a:r>
            <a:r>
              <a:rPr lang="en-US" altLang="zh-TW">
                <a:latin typeface="微軟正黑體" panose="020B0604030504040204" pitchFamily="34" charset="-120"/>
                <a:ea typeface="微軟正黑體" panose="020B0604030504040204" pitchFamily="34" charset="-120"/>
              </a:rPr>
              <a:t>3500%</a:t>
            </a:r>
            <a:r>
              <a:rPr lang="zh-TW" altLang="en-US">
                <a:latin typeface="微軟正黑體" panose="020B0604030504040204" pitchFamily="34" charset="-120"/>
                <a:ea typeface="微軟正黑體" panose="020B0604030504040204" pitchFamily="34" charset="-120"/>
              </a:rPr>
              <a:t>。</a:t>
            </a:r>
            <a:r>
              <a:rPr lang="zh-TW" altLang="en-US">
                <a:solidFill>
                  <a:srgbClr val="ED972F"/>
                </a:solidFill>
                <a:latin typeface="微軟正黑體" panose="020B0604030504040204" pitchFamily="34" charset="-120"/>
                <a:ea typeface="微軟正黑體" panose="020B0604030504040204" pitchFamily="34" charset="-120"/>
              </a:rPr>
              <a:t>近期更對印尼、印度與寮國展開新一輪太陽能雙反調查</a:t>
            </a:r>
            <a:r>
              <a:rPr lang="zh-TW" altLang="en-US">
                <a:latin typeface="微軟正黑體" panose="020B0604030504040204" pitchFamily="34" charset="-120"/>
                <a:ea typeface="微軟正黑體" panose="020B0604030504040204" pitchFamily="34" charset="-120"/>
              </a:rPr>
              <a:t>。</a:t>
            </a:r>
            <a:endParaRPr lang="en-US" altLang="zh-TW">
              <a:latin typeface="微軟正黑體" panose="020B0604030504040204" pitchFamily="34" charset="-120"/>
              <a:ea typeface="微軟正黑體" panose="020B0604030504040204" pitchFamily="34" charset="-120"/>
            </a:endParaRPr>
          </a:p>
          <a:p>
            <a:pPr algn="just">
              <a:lnSpc>
                <a:spcPct val="150000"/>
              </a:lnSpc>
            </a:pPr>
            <a:r>
              <a:rPr lang="zh-TW" altLang="en-US">
                <a:latin typeface="微軟正黑體" panose="020B0604030504040204" pitchFamily="34" charset="-120"/>
                <a:ea typeface="微軟正黑體" panose="020B0604030504040204" pitchFamily="34" charset="-120"/>
              </a:rPr>
              <a:t>此外，由於目前全球多晶矽供應主要集中於特定區域，美國商務部於</a:t>
            </a:r>
            <a:r>
              <a:rPr lang="en-US" altLang="zh-TW">
                <a:latin typeface="微軟正黑體" panose="020B0604030504040204" pitchFamily="34" charset="-120"/>
                <a:ea typeface="微軟正黑體" panose="020B0604030504040204" pitchFamily="34" charset="-120"/>
              </a:rPr>
              <a:t>7</a:t>
            </a:r>
            <a:r>
              <a:rPr lang="zh-TW" altLang="en-US">
                <a:latin typeface="微軟正黑體" panose="020B0604030504040204" pitchFamily="34" charset="-120"/>
                <a:ea typeface="微軟正黑體" panose="020B0604030504040204" pitchFamily="34" charset="-120"/>
              </a:rPr>
              <a:t>月初正式啟動</a:t>
            </a:r>
            <a:r>
              <a:rPr lang="en-US" altLang="zh-TW">
                <a:latin typeface="微軟正黑體" panose="020B0604030504040204" pitchFamily="34" charset="-120"/>
                <a:ea typeface="微軟正黑體" panose="020B0604030504040204" pitchFamily="34" charset="-120"/>
              </a:rPr>
              <a:t>232</a:t>
            </a:r>
            <a:r>
              <a:rPr lang="zh-TW" altLang="en-US">
                <a:latin typeface="微軟正黑體" panose="020B0604030504040204" pitchFamily="34" charset="-120"/>
                <a:ea typeface="微軟正黑體" panose="020B0604030504040204" pitchFamily="34" charset="-120"/>
              </a:rPr>
              <a:t>條款調查，關注原料供應之多元化與安全性。</a:t>
            </a:r>
            <a:endParaRPr lang="en-US" altLang="zh-TW">
              <a:latin typeface="微軟正黑體" panose="020B0604030504040204" pitchFamily="34" charset="-120"/>
              <a:ea typeface="微軟正黑體" panose="020B0604030504040204" pitchFamily="34" charset="-120"/>
            </a:endParaRPr>
          </a:p>
          <a:p>
            <a:pPr algn="just">
              <a:lnSpc>
                <a:spcPct val="150000"/>
              </a:lnSpc>
            </a:pPr>
            <a:endParaRPr lang="en-US" altLang="zh-TW">
              <a:latin typeface="微軟正黑體" panose="020B0604030504040204" pitchFamily="34" charset="-120"/>
              <a:ea typeface="微軟正黑體" panose="020B0604030504040204" pitchFamily="34" charset="-120"/>
            </a:endParaRPr>
          </a:p>
        </p:txBody>
      </p:sp>
      <p:sp>
        <p:nvSpPr>
          <p:cNvPr id="6" name="文字方塊 5">
            <a:extLst>
              <a:ext uri="{FF2B5EF4-FFF2-40B4-BE49-F238E27FC236}">
                <a16:creationId xmlns:a16="http://schemas.microsoft.com/office/drawing/2014/main" id="{2D0978C5-E186-DD61-2819-0588242BCE81}"/>
              </a:ext>
            </a:extLst>
          </p:cNvPr>
          <p:cNvSpPr txBox="1"/>
          <p:nvPr/>
        </p:nvSpPr>
        <p:spPr>
          <a:xfrm>
            <a:off x="373310" y="6513486"/>
            <a:ext cx="2702984" cy="297517"/>
          </a:xfrm>
          <a:prstGeom prst="rect">
            <a:avLst/>
          </a:prstGeom>
          <a:noFill/>
        </p:spPr>
        <p:txBody>
          <a:bodyPr wrap="none" rtlCol="0">
            <a:spAutoFit/>
          </a:bodyPr>
          <a:lstStyle/>
          <a:p>
            <a:pPr>
              <a:lnSpc>
                <a:spcPts val="840"/>
              </a:lnSpc>
            </a:pP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資料來源：</a:t>
            </a:r>
            <a:r>
              <a:rPr lang="en-US" altLang="zh-TW" sz="700" i="1" err="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Digitimes</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a:t>
            </a:r>
          </a:p>
          <a:p>
            <a:pPr>
              <a:lnSpc>
                <a:spcPts val="840"/>
              </a:lnSpc>
            </a:pP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備註：</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1.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平均雙反稅率係指未被特別列名之企業所適用的稅率。</a:t>
            </a:r>
            <a:endPar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5" name="投影片編號版面配置區 6">
            <a:extLst>
              <a:ext uri="{FF2B5EF4-FFF2-40B4-BE49-F238E27FC236}">
                <a16:creationId xmlns:a16="http://schemas.microsoft.com/office/drawing/2014/main" id="{7C488010-ACA4-5267-9ABA-B5AAD9FFFFAA}"/>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pPr/>
              <a:t>27</a:t>
            </a:fld>
            <a:endParaRPr kumimoji="1" lang="zh-TW" altLang="en-US" sz="120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4" name="文字方塊 3">
            <a:extLst>
              <a:ext uri="{FF2B5EF4-FFF2-40B4-BE49-F238E27FC236}">
                <a16:creationId xmlns:a16="http://schemas.microsoft.com/office/drawing/2014/main" id="{EE0F7CA7-4011-E4E1-14A9-B022875551AD}"/>
              </a:ext>
            </a:extLst>
          </p:cNvPr>
          <p:cNvSpPr txBox="1"/>
          <p:nvPr/>
        </p:nvSpPr>
        <p:spPr>
          <a:xfrm>
            <a:off x="6689224" y="5367948"/>
            <a:ext cx="2828371" cy="307777"/>
          </a:xfrm>
          <a:prstGeom prst="rect">
            <a:avLst/>
          </a:prstGeom>
          <a:noFill/>
        </p:spPr>
        <p:txBody>
          <a:bodyPr wrap="square">
            <a:spAutoFit/>
          </a:bodyPr>
          <a:lstStyle/>
          <a:p>
            <a:r>
              <a:rPr lang="zh-TW" altLang="en-US" sz="1400">
                <a:solidFill>
                  <a:srgbClr val="2C6376"/>
                </a:solidFill>
                <a:latin typeface="微軟正黑體" panose="020B0604030504040204" pitchFamily="34" charset="-120"/>
                <a:ea typeface="微軟正黑體" panose="020B0604030504040204" pitchFamily="34" charset="-120"/>
              </a:rPr>
              <a:t>調查中：印尼、印度與寮國</a:t>
            </a:r>
            <a:endParaRPr lang="zh-TW" altLang="en-US" sz="1400">
              <a:solidFill>
                <a:srgbClr val="2C6376"/>
              </a:solidFill>
            </a:endParaRPr>
          </a:p>
        </p:txBody>
      </p:sp>
      <p:pic>
        <p:nvPicPr>
          <p:cNvPr id="7" name="圖片 6">
            <a:extLst>
              <a:ext uri="{FF2B5EF4-FFF2-40B4-BE49-F238E27FC236}">
                <a16:creationId xmlns:a16="http://schemas.microsoft.com/office/drawing/2014/main" id="{4DEC4119-A1AE-3CE6-FEBA-2C7ED626AA1B}"/>
              </a:ext>
            </a:extLst>
          </p:cNvPr>
          <p:cNvPicPr>
            <a:picLocks noChangeAspect="1"/>
          </p:cNvPicPr>
          <p:nvPr/>
        </p:nvPicPr>
        <p:blipFill>
          <a:blip r:embed="rId3"/>
          <a:stretch>
            <a:fillRect/>
          </a:stretch>
        </p:blipFill>
        <p:spPr>
          <a:xfrm>
            <a:off x="1533785" y="2737969"/>
            <a:ext cx="2215336" cy="2215336"/>
          </a:xfrm>
          <a:prstGeom prst="rect">
            <a:avLst/>
          </a:prstGeom>
        </p:spPr>
      </p:pic>
      <p:sp>
        <p:nvSpPr>
          <p:cNvPr id="8" name="矩形: 圓角 7">
            <a:extLst>
              <a:ext uri="{FF2B5EF4-FFF2-40B4-BE49-F238E27FC236}">
                <a16:creationId xmlns:a16="http://schemas.microsoft.com/office/drawing/2014/main" id="{5F1D9C2F-F94A-F84F-B72C-CA2415A0E963}"/>
              </a:ext>
            </a:extLst>
          </p:cNvPr>
          <p:cNvSpPr/>
          <p:nvPr/>
        </p:nvSpPr>
        <p:spPr>
          <a:xfrm>
            <a:off x="614597" y="2665419"/>
            <a:ext cx="4251487" cy="267876"/>
          </a:xfrm>
          <a:prstGeom prst="roundRect">
            <a:avLst>
              <a:gd name="adj" fmla="val 50000"/>
            </a:avLst>
          </a:prstGeom>
          <a:solidFill>
            <a:srgbClr val="75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美國太陽能市場</a:t>
            </a:r>
            <a:endPar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9" name="矩形: 圓角 8">
            <a:extLst>
              <a:ext uri="{FF2B5EF4-FFF2-40B4-BE49-F238E27FC236}">
                <a16:creationId xmlns:a16="http://schemas.microsoft.com/office/drawing/2014/main" id="{B80A3B1E-5427-01E1-AAC1-95C7A71D0B69}"/>
              </a:ext>
            </a:extLst>
          </p:cNvPr>
          <p:cNvSpPr/>
          <p:nvPr/>
        </p:nvSpPr>
        <p:spPr>
          <a:xfrm>
            <a:off x="5266108" y="2665419"/>
            <a:ext cx="4251487" cy="267876"/>
          </a:xfrm>
          <a:prstGeom prst="roundRect">
            <a:avLst>
              <a:gd name="adj" fmla="val 50000"/>
            </a:avLst>
          </a:prstGeom>
          <a:solidFill>
            <a:srgbClr val="75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東南亞太陽能產品平均雙反稅率</a:t>
            </a:r>
            <a:r>
              <a:rPr lang="en-US" altLang="zh-TW" sz="1200" b="1" baseline="300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1</a:t>
            </a:r>
          </a:p>
        </p:txBody>
      </p:sp>
      <p:sp>
        <p:nvSpPr>
          <p:cNvPr id="10" name="文字方塊 9">
            <a:extLst>
              <a:ext uri="{FF2B5EF4-FFF2-40B4-BE49-F238E27FC236}">
                <a16:creationId xmlns:a16="http://schemas.microsoft.com/office/drawing/2014/main" id="{6619563D-3A89-AE39-F9BD-D826D3FE4F21}"/>
              </a:ext>
            </a:extLst>
          </p:cNvPr>
          <p:cNvSpPr txBox="1"/>
          <p:nvPr/>
        </p:nvSpPr>
        <p:spPr>
          <a:xfrm>
            <a:off x="1785955" y="4864775"/>
            <a:ext cx="2882354" cy="351760"/>
          </a:xfrm>
          <a:prstGeom prst="rect">
            <a:avLst/>
          </a:prstGeom>
          <a:noFill/>
        </p:spPr>
        <p:txBody>
          <a:bodyPr wrap="square" rtlCol="0" anchor="t">
            <a:noAutofit/>
          </a:bodyPr>
          <a:lstStyle/>
          <a:p>
            <a:r>
              <a:rPr lang="zh-TW" altLang="en-US" sz="1400" b="1">
                <a:solidFill>
                  <a:srgbClr val="2C6376"/>
                </a:solidFill>
                <a:latin typeface="微軟正黑體" panose="020B0604030504040204" pitchFamily="34" charset="-120"/>
                <a:ea typeface="微軟正黑體" panose="020B0604030504040204" pitchFamily="34" charset="-120"/>
                <a:cs typeface="Arial" panose="020B0604020202020204" pitchFamily="34" charset="0"/>
              </a:rPr>
              <a:t>美國太陽能模組年產能約 </a:t>
            </a:r>
            <a:r>
              <a:rPr lang="en-US" altLang="zh-TW" sz="1400" b="1">
                <a:solidFill>
                  <a:srgbClr val="ED972F"/>
                </a:solidFill>
                <a:latin typeface="微軟正黑體" panose="020B0604030504040204" pitchFamily="34" charset="-120"/>
                <a:ea typeface="微軟正黑體" panose="020B0604030504040204" pitchFamily="34" charset="-120"/>
                <a:cs typeface="Arial" panose="020B0604020202020204" pitchFamily="34" charset="0"/>
              </a:rPr>
              <a:t>50GW</a:t>
            </a:r>
          </a:p>
        </p:txBody>
      </p:sp>
      <p:sp>
        <p:nvSpPr>
          <p:cNvPr id="11" name="文字方塊 10">
            <a:extLst>
              <a:ext uri="{FF2B5EF4-FFF2-40B4-BE49-F238E27FC236}">
                <a16:creationId xmlns:a16="http://schemas.microsoft.com/office/drawing/2014/main" id="{9C27785A-92B7-E54E-638F-C076887751F0}"/>
              </a:ext>
            </a:extLst>
          </p:cNvPr>
          <p:cNvSpPr txBox="1"/>
          <p:nvPr/>
        </p:nvSpPr>
        <p:spPr>
          <a:xfrm>
            <a:off x="1785955" y="5247731"/>
            <a:ext cx="2556422" cy="369332"/>
          </a:xfrm>
          <a:prstGeom prst="rect">
            <a:avLst/>
          </a:prstGeom>
          <a:noFill/>
        </p:spPr>
        <p:txBody>
          <a:bodyPr wrap="square" rtlCol="0" anchor="t">
            <a:noAutofit/>
          </a:bodyPr>
          <a:lstStyle/>
          <a:p>
            <a:pPr marL="171450" indent="-171450">
              <a:lnSpc>
                <a:spcPct val="150000"/>
              </a:lnSpc>
              <a:spcBef>
                <a:spcPts val="600"/>
              </a:spcBef>
              <a:buFont typeface="Arial" panose="020B0604020202020204" pitchFamily="34" charset="0"/>
              <a:buChar char="•"/>
            </a:pPr>
            <a:r>
              <a:rPr lang="zh-TW" altLang="en-US" sz="120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t>主流矽基模組產能占約 </a:t>
            </a:r>
            <a:r>
              <a:rPr lang="en-US" altLang="zh-TW" sz="1200" b="1">
                <a:solidFill>
                  <a:srgbClr val="ED972F"/>
                </a:solidFill>
                <a:latin typeface="微軟正黑體" panose="020B0604030504040204" pitchFamily="34" charset="-120"/>
                <a:ea typeface="微軟正黑體" panose="020B0604030504040204" pitchFamily="34" charset="-120"/>
                <a:cs typeface="Arial" panose="020B0604020202020204" pitchFamily="34" charset="0"/>
              </a:rPr>
              <a:t>37GW</a:t>
            </a:r>
          </a:p>
          <a:p>
            <a:pPr marL="171450" indent="-171450">
              <a:lnSpc>
                <a:spcPct val="150000"/>
              </a:lnSpc>
              <a:spcBef>
                <a:spcPts val="600"/>
              </a:spcBef>
              <a:buFont typeface="Arial" panose="020B0604020202020204" pitchFamily="34" charset="0"/>
              <a:buChar char="•"/>
            </a:pPr>
            <a:r>
              <a:rPr lang="zh-TW" altLang="en-US" sz="120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t>電池產能占約</a:t>
            </a:r>
            <a:r>
              <a:rPr lang="zh-TW" altLang="en-US" sz="1200">
                <a:solidFill>
                  <a:srgbClr val="ED972F"/>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1200" b="1">
                <a:solidFill>
                  <a:srgbClr val="ED972F"/>
                </a:solidFill>
                <a:latin typeface="微軟正黑體" panose="020B0604030504040204" pitchFamily="34" charset="-120"/>
                <a:ea typeface="微軟正黑體" panose="020B0604030504040204" pitchFamily="34" charset="-120"/>
                <a:cs typeface="Arial" panose="020B0604020202020204" pitchFamily="34" charset="0"/>
              </a:rPr>
              <a:t>2.5GW</a:t>
            </a:r>
          </a:p>
          <a:p>
            <a:pPr>
              <a:lnSpc>
                <a:spcPct val="150000"/>
              </a:lnSpc>
              <a:spcBef>
                <a:spcPts val="600"/>
              </a:spcBef>
            </a:pPr>
            <a:endParaRPr lang="en-US" altLang="zh-TW" sz="1200" b="1">
              <a:solidFill>
                <a:srgbClr val="ED972F"/>
              </a:solidFill>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23" name="群組 22">
            <a:extLst>
              <a:ext uri="{FF2B5EF4-FFF2-40B4-BE49-F238E27FC236}">
                <a16:creationId xmlns:a16="http://schemas.microsoft.com/office/drawing/2014/main" id="{31F1C6B7-611F-BFC4-0984-AFAF7334EA64}"/>
              </a:ext>
            </a:extLst>
          </p:cNvPr>
          <p:cNvGrpSpPr/>
          <p:nvPr/>
        </p:nvGrpSpPr>
        <p:grpSpPr>
          <a:xfrm>
            <a:off x="5636161" y="3372179"/>
            <a:ext cx="1440187" cy="576504"/>
            <a:chOff x="5430185" y="3198149"/>
            <a:chExt cx="1440187" cy="576504"/>
          </a:xfrm>
        </p:grpSpPr>
        <p:pic>
          <p:nvPicPr>
            <p:cNvPr id="25" name="圖片 24">
              <a:extLst>
                <a:ext uri="{FF2B5EF4-FFF2-40B4-BE49-F238E27FC236}">
                  <a16:creationId xmlns:a16="http://schemas.microsoft.com/office/drawing/2014/main" id="{5A1FCC1D-B47C-F50A-CE59-345421D3F317}"/>
                </a:ext>
              </a:extLst>
            </p:cNvPr>
            <p:cNvPicPr>
              <a:picLocks noChangeAspect="1"/>
            </p:cNvPicPr>
            <p:nvPr/>
          </p:nvPicPr>
          <p:blipFill>
            <a:blip r:embed="rId4"/>
            <a:stretch>
              <a:fillRect/>
            </a:stretch>
          </p:blipFill>
          <p:spPr>
            <a:xfrm>
              <a:off x="5430185" y="3251438"/>
              <a:ext cx="475763" cy="475763"/>
            </a:xfrm>
            <a:prstGeom prst="rect">
              <a:avLst/>
            </a:prstGeom>
          </p:spPr>
        </p:pic>
        <p:sp>
          <p:nvSpPr>
            <p:cNvPr id="27" name="文字方塊 26">
              <a:extLst>
                <a:ext uri="{FF2B5EF4-FFF2-40B4-BE49-F238E27FC236}">
                  <a16:creationId xmlns:a16="http://schemas.microsoft.com/office/drawing/2014/main" id="{0B4A3A66-1B26-EC3F-FA0B-E1C47CFE7E67}"/>
                </a:ext>
              </a:extLst>
            </p:cNvPr>
            <p:cNvSpPr txBox="1"/>
            <p:nvPr/>
          </p:nvSpPr>
          <p:spPr>
            <a:xfrm>
              <a:off x="6065343" y="3198149"/>
              <a:ext cx="805029" cy="576504"/>
            </a:xfrm>
            <a:prstGeom prst="rect">
              <a:avLst/>
            </a:prstGeom>
            <a:noFill/>
          </p:spPr>
          <p:txBody>
            <a:bodyPr wrap="none" rtlCol="0">
              <a:spAutoFit/>
            </a:bodyPr>
            <a:lstStyle/>
            <a:p>
              <a:pPr algn="ctr">
                <a:lnSpc>
                  <a:spcPts val="2000"/>
                </a:lnSpc>
              </a:pPr>
              <a:r>
                <a:rPr lang="zh-TW" altLang="en-US" sz="1200">
                  <a:solidFill>
                    <a:srgbClr val="2C6376"/>
                  </a:solidFill>
                  <a:latin typeface="微軟正黑體" panose="020B0604030504040204" pitchFamily="34" charset="-120"/>
                  <a:ea typeface="微軟正黑體" panose="020B0604030504040204" pitchFamily="34" charset="-120"/>
                </a:rPr>
                <a:t>柬埔寨</a:t>
              </a:r>
              <a:endParaRPr lang="en-US" altLang="zh-TW" sz="1200">
                <a:solidFill>
                  <a:srgbClr val="2C6376"/>
                </a:solidFill>
                <a:latin typeface="微軟正黑體" panose="020B0604030504040204" pitchFamily="34" charset="-120"/>
                <a:ea typeface="微軟正黑體" panose="020B0604030504040204" pitchFamily="34" charset="-120"/>
              </a:endParaRPr>
            </a:p>
            <a:p>
              <a:pPr algn="ctr">
                <a:lnSpc>
                  <a:spcPts val="2000"/>
                </a:lnSpc>
              </a:pPr>
              <a:r>
                <a:rPr lang="en-US" altLang="zh-TW" sz="1200">
                  <a:solidFill>
                    <a:srgbClr val="2C6376"/>
                  </a:solidFill>
                  <a:latin typeface="微軟正黑體" panose="020B0604030504040204" pitchFamily="34" charset="-120"/>
                  <a:ea typeface="微軟正黑體" panose="020B0604030504040204" pitchFamily="34" charset="-120"/>
                </a:rPr>
                <a:t>651.85%</a:t>
              </a:r>
              <a:endParaRPr lang="zh-TW" altLang="en-US" sz="1200">
                <a:solidFill>
                  <a:srgbClr val="2C6376"/>
                </a:solidFill>
                <a:latin typeface="微軟正黑體" panose="020B0604030504040204" pitchFamily="34" charset="-120"/>
                <a:ea typeface="微軟正黑體" panose="020B0604030504040204" pitchFamily="34" charset="-120"/>
              </a:endParaRPr>
            </a:p>
          </p:txBody>
        </p:sp>
      </p:grpSp>
      <p:grpSp>
        <p:nvGrpSpPr>
          <p:cNvPr id="28" name="群組 27">
            <a:extLst>
              <a:ext uri="{FF2B5EF4-FFF2-40B4-BE49-F238E27FC236}">
                <a16:creationId xmlns:a16="http://schemas.microsoft.com/office/drawing/2014/main" id="{FCFB7BFD-8CB1-4543-D27F-BC29EF4E0458}"/>
              </a:ext>
            </a:extLst>
          </p:cNvPr>
          <p:cNvGrpSpPr/>
          <p:nvPr/>
        </p:nvGrpSpPr>
        <p:grpSpPr>
          <a:xfrm>
            <a:off x="5636161" y="4192320"/>
            <a:ext cx="1440187" cy="576504"/>
            <a:chOff x="5245392" y="3957478"/>
            <a:chExt cx="1440187" cy="576504"/>
          </a:xfrm>
        </p:grpSpPr>
        <p:pic>
          <p:nvPicPr>
            <p:cNvPr id="30" name="圖片 29">
              <a:extLst>
                <a:ext uri="{FF2B5EF4-FFF2-40B4-BE49-F238E27FC236}">
                  <a16:creationId xmlns:a16="http://schemas.microsoft.com/office/drawing/2014/main" id="{34EA9CA1-53C9-15CF-9968-F12D9497CD8B}"/>
                </a:ext>
              </a:extLst>
            </p:cNvPr>
            <p:cNvPicPr>
              <a:picLocks noChangeAspect="1"/>
            </p:cNvPicPr>
            <p:nvPr/>
          </p:nvPicPr>
          <p:blipFill>
            <a:blip r:embed="rId5"/>
            <a:stretch>
              <a:fillRect/>
            </a:stretch>
          </p:blipFill>
          <p:spPr>
            <a:xfrm>
              <a:off x="5245392" y="3997978"/>
              <a:ext cx="475763" cy="475763"/>
            </a:xfrm>
            <a:prstGeom prst="rect">
              <a:avLst/>
            </a:prstGeom>
          </p:spPr>
        </p:pic>
        <p:sp>
          <p:nvSpPr>
            <p:cNvPr id="32" name="文字方塊 31">
              <a:extLst>
                <a:ext uri="{FF2B5EF4-FFF2-40B4-BE49-F238E27FC236}">
                  <a16:creationId xmlns:a16="http://schemas.microsoft.com/office/drawing/2014/main" id="{08501EC4-2DA8-FEB6-F8D4-EE3E1476B5B3}"/>
                </a:ext>
              </a:extLst>
            </p:cNvPr>
            <p:cNvSpPr txBox="1"/>
            <p:nvPr/>
          </p:nvSpPr>
          <p:spPr>
            <a:xfrm>
              <a:off x="5880550" y="3957478"/>
              <a:ext cx="805029" cy="576504"/>
            </a:xfrm>
            <a:prstGeom prst="rect">
              <a:avLst/>
            </a:prstGeom>
            <a:noFill/>
          </p:spPr>
          <p:txBody>
            <a:bodyPr wrap="none" rtlCol="0">
              <a:spAutoFit/>
            </a:bodyPr>
            <a:lstStyle/>
            <a:p>
              <a:pPr algn="ctr">
                <a:lnSpc>
                  <a:spcPts val="2000"/>
                </a:lnSpc>
              </a:pPr>
              <a:r>
                <a:rPr lang="zh-TW" altLang="en-US" sz="1200">
                  <a:solidFill>
                    <a:srgbClr val="2C6376"/>
                  </a:solidFill>
                  <a:latin typeface="微軟正黑體" panose="020B0604030504040204" pitchFamily="34" charset="-120"/>
                  <a:ea typeface="微軟正黑體" panose="020B0604030504040204" pitchFamily="34" charset="-120"/>
                </a:rPr>
                <a:t>越南</a:t>
              </a:r>
              <a:endParaRPr lang="en-US" altLang="zh-TW" sz="1200">
                <a:solidFill>
                  <a:srgbClr val="2C6376"/>
                </a:solidFill>
                <a:latin typeface="微軟正黑體" panose="020B0604030504040204" pitchFamily="34" charset="-120"/>
                <a:ea typeface="微軟正黑體" panose="020B0604030504040204" pitchFamily="34" charset="-120"/>
              </a:endParaRPr>
            </a:p>
            <a:p>
              <a:pPr algn="ctr">
                <a:lnSpc>
                  <a:spcPts val="2000"/>
                </a:lnSpc>
              </a:pPr>
              <a:r>
                <a:rPr lang="en-US" altLang="zh-TW" sz="1200">
                  <a:solidFill>
                    <a:srgbClr val="2C6376"/>
                  </a:solidFill>
                  <a:latin typeface="微軟正黑體" panose="020B0604030504040204" pitchFamily="34" charset="-120"/>
                  <a:ea typeface="微軟正黑體" panose="020B0604030504040204" pitchFamily="34" charset="-120"/>
                </a:rPr>
                <a:t>395.85%</a:t>
              </a:r>
              <a:endParaRPr lang="zh-TW" altLang="en-US" sz="1200">
                <a:solidFill>
                  <a:srgbClr val="2C6376"/>
                </a:solidFill>
                <a:latin typeface="微軟正黑體" panose="020B0604030504040204" pitchFamily="34" charset="-120"/>
                <a:ea typeface="微軟正黑體" panose="020B0604030504040204" pitchFamily="34" charset="-120"/>
              </a:endParaRPr>
            </a:p>
          </p:txBody>
        </p:sp>
      </p:grpSp>
      <p:grpSp>
        <p:nvGrpSpPr>
          <p:cNvPr id="34" name="群組 33">
            <a:extLst>
              <a:ext uri="{FF2B5EF4-FFF2-40B4-BE49-F238E27FC236}">
                <a16:creationId xmlns:a16="http://schemas.microsoft.com/office/drawing/2014/main" id="{FFE19FA6-9EAC-E69F-79AE-0F2A30C5F320}"/>
              </a:ext>
            </a:extLst>
          </p:cNvPr>
          <p:cNvGrpSpPr/>
          <p:nvPr/>
        </p:nvGrpSpPr>
        <p:grpSpPr>
          <a:xfrm>
            <a:off x="7524867" y="4186100"/>
            <a:ext cx="1440187" cy="576504"/>
            <a:chOff x="5430185" y="4743451"/>
            <a:chExt cx="1440187" cy="576504"/>
          </a:xfrm>
        </p:grpSpPr>
        <p:pic>
          <p:nvPicPr>
            <p:cNvPr id="35" name="圖片 34">
              <a:extLst>
                <a:ext uri="{FF2B5EF4-FFF2-40B4-BE49-F238E27FC236}">
                  <a16:creationId xmlns:a16="http://schemas.microsoft.com/office/drawing/2014/main" id="{E4DEBB00-68F5-4DE8-5361-E1A5D2EA1FF3}"/>
                </a:ext>
              </a:extLst>
            </p:cNvPr>
            <p:cNvPicPr>
              <a:picLocks noChangeAspect="1"/>
            </p:cNvPicPr>
            <p:nvPr/>
          </p:nvPicPr>
          <p:blipFill>
            <a:blip r:embed="rId6"/>
            <a:stretch>
              <a:fillRect/>
            </a:stretch>
          </p:blipFill>
          <p:spPr>
            <a:xfrm>
              <a:off x="5430185" y="4815230"/>
              <a:ext cx="461996" cy="461996"/>
            </a:xfrm>
            <a:prstGeom prst="rect">
              <a:avLst/>
            </a:prstGeom>
          </p:spPr>
        </p:pic>
        <p:sp>
          <p:nvSpPr>
            <p:cNvPr id="36" name="文字方塊 35">
              <a:extLst>
                <a:ext uri="{FF2B5EF4-FFF2-40B4-BE49-F238E27FC236}">
                  <a16:creationId xmlns:a16="http://schemas.microsoft.com/office/drawing/2014/main" id="{48E63A95-41DE-667C-9019-462B369599C4}"/>
                </a:ext>
              </a:extLst>
            </p:cNvPr>
            <p:cNvSpPr txBox="1"/>
            <p:nvPr/>
          </p:nvSpPr>
          <p:spPr>
            <a:xfrm>
              <a:off x="6065343" y="4743451"/>
              <a:ext cx="805029" cy="576504"/>
            </a:xfrm>
            <a:prstGeom prst="rect">
              <a:avLst/>
            </a:prstGeom>
            <a:noFill/>
          </p:spPr>
          <p:txBody>
            <a:bodyPr wrap="none" rtlCol="0">
              <a:spAutoFit/>
            </a:bodyPr>
            <a:lstStyle/>
            <a:p>
              <a:pPr algn="ctr">
                <a:lnSpc>
                  <a:spcPts val="2000"/>
                </a:lnSpc>
              </a:pPr>
              <a:r>
                <a:rPr lang="zh-TW" altLang="en-US" sz="1200">
                  <a:solidFill>
                    <a:srgbClr val="2C6376"/>
                  </a:solidFill>
                  <a:latin typeface="微軟正黑體" panose="020B0604030504040204" pitchFamily="34" charset="-120"/>
                  <a:ea typeface="微軟正黑體" panose="020B0604030504040204" pitchFamily="34" charset="-120"/>
                </a:rPr>
                <a:t>泰國</a:t>
              </a:r>
              <a:endParaRPr lang="en-US" altLang="zh-TW" sz="1200">
                <a:solidFill>
                  <a:srgbClr val="2C6376"/>
                </a:solidFill>
                <a:latin typeface="微軟正黑體" panose="020B0604030504040204" pitchFamily="34" charset="-120"/>
                <a:ea typeface="微軟正黑體" panose="020B0604030504040204" pitchFamily="34" charset="-120"/>
              </a:endParaRPr>
            </a:p>
            <a:p>
              <a:pPr algn="ctr">
                <a:lnSpc>
                  <a:spcPts val="2000"/>
                </a:lnSpc>
              </a:pPr>
              <a:r>
                <a:rPr lang="en-US" altLang="zh-TW" sz="1200">
                  <a:solidFill>
                    <a:srgbClr val="2C6376"/>
                  </a:solidFill>
                  <a:latin typeface="微軟正黑體" panose="020B0604030504040204" pitchFamily="34" charset="-120"/>
                  <a:ea typeface="微軟正黑體" panose="020B0604030504040204" pitchFamily="34" charset="-120"/>
                </a:rPr>
                <a:t>375.19%</a:t>
              </a:r>
              <a:endParaRPr lang="zh-TW" altLang="en-US" sz="1200">
                <a:solidFill>
                  <a:srgbClr val="2C6376"/>
                </a:solidFill>
                <a:latin typeface="微軟正黑體" panose="020B0604030504040204" pitchFamily="34" charset="-120"/>
                <a:ea typeface="微軟正黑體" panose="020B0604030504040204" pitchFamily="34" charset="-120"/>
              </a:endParaRPr>
            </a:p>
          </p:txBody>
        </p:sp>
      </p:grpSp>
      <p:grpSp>
        <p:nvGrpSpPr>
          <p:cNvPr id="37" name="群組 36">
            <a:extLst>
              <a:ext uri="{FF2B5EF4-FFF2-40B4-BE49-F238E27FC236}">
                <a16:creationId xmlns:a16="http://schemas.microsoft.com/office/drawing/2014/main" id="{C890C8A5-8954-1C52-3266-AC76304D8223}"/>
              </a:ext>
            </a:extLst>
          </p:cNvPr>
          <p:cNvGrpSpPr/>
          <p:nvPr/>
        </p:nvGrpSpPr>
        <p:grpSpPr>
          <a:xfrm>
            <a:off x="7524867" y="3370293"/>
            <a:ext cx="1437782" cy="576504"/>
            <a:chOff x="5430185" y="5516103"/>
            <a:chExt cx="1437782" cy="576504"/>
          </a:xfrm>
        </p:grpSpPr>
        <p:pic>
          <p:nvPicPr>
            <p:cNvPr id="38" name="圖片 37">
              <a:extLst>
                <a:ext uri="{FF2B5EF4-FFF2-40B4-BE49-F238E27FC236}">
                  <a16:creationId xmlns:a16="http://schemas.microsoft.com/office/drawing/2014/main" id="{59681EBF-9EA7-5CEE-147C-C66FF4C84269}"/>
                </a:ext>
              </a:extLst>
            </p:cNvPr>
            <p:cNvPicPr>
              <a:picLocks noChangeAspect="1"/>
            </p:cNvPicPr>
            <p:nvPr/>
          </p:nvPicPr>
          <p:blipFill>
            <a:blip r:embed="rId7"/>
            <a:stretch>
              <a:fillRect/>
            </a:stretch>
          </p:blipFill>
          <p:spPr>
            <a:xfrm>
              <a:off x="5430185" y="5583359"/>
              <a:ext cx="450479" cy="450479"/>
            </a:xfrm>
            <a:prstGeom prst="rect">
              <a:avLst/>
            </a:prstGeom>
          </p:spPr>
        </p:pic>
        <p:sp>
          <p:nvSpPr>
            <p:cNvPr id="39" name="文字方塊 38">
              <a:extLst>
                <a:ext uri="{FF2B5EF4-FFF2-40B4-BE49-F238E27FC236}">
                  <a16:creationId xmlns:a16="http://schemas.microsoft.com/office/drawing/2014/main" id="{6B8B81F3-AF36-9E5B-0CF4-5A1121AFB567}"/>
                </a:ext>
              </a:extLst>
            </p:cNvPr>
            <p:cNvSpPr txBox="1"/>
            <p:nvPr/>
          </p:nvSpPr>
          <p:spPr>
            <a:xfrm>
              <a:off x="6067748" y="5516103"/>
              <a:ext cx="800219" cy="576504"/>
            </a:xfrm>
            <a:prstGeom prst="rect">
              <a:avLst/>
            </a:prstGeom>
            <a:noFill/>
          </p:spPr>
          <p:txBody>
            <a:bodyPr wrap="none" rtlCol="0">
              <a:spAutoFit/>
            </a:bodyPr>
            <a:lstStyle/>
            <a:p>
              <a:pPr algn="ctr">
                <a:lnSpc>
                  <a:spcPts val="2000"/>
                </a:lnSpc>
              </a:pPr>
              <a:r>
                <a:rPr lang="zh-TW" altLang="en-US" sz="1200">
                  <a:solidFill>
                    <a:srgbClr val="2C6376"/>
                  </a:solidFill>
                  <a:latin typeface="微軟正黑體" panose="020B0604030504040204" pitchFamily="34" charset="-120"/>
                  <a:ea typeface="微軟正黑體" panose="020B0604030504040204" pitchFamily="34" charset="-120"/>
                </a:rPr>
                <a:t>馬來西亞</a:t>
              </a:r>
              <a:endParaRPr lang="en-US" altLang="zh-TW" sz="1200">
                <a:solidFill>
                  <a:srgbClr val="2C6376"/>
                </a:solidFill>
                <a:latin typeface="微軟正黑體" panose="020B0604030504040204" pitchFamily="34" charset="-120"/>
                <a:ea typeface="微軟正黑體" panose="020B0604030504040204" pitchFamily="34" charset="-120"/>
              </a:endParaRPr>
            </a:p>
            <a:p>
              <a:pPr algn="ctr">
                <a:lnSpc>
                  <a:spcPts val="2000"/>
                </a:lnSpc>
              </a:pPr>
              <a:r>
                <a:rPr lang="en-US" altLang="zh-TW" sz="1200">
                  <a:solidFill>
                    <a:srgbClr val="2C6376"/>
                  </a:solidFill>
                  <a:latin typeface="微軟正黑體" panose="020B0604030504040204" pitchFamily="34" charset="-120"/>
                  <a:ea typeface="微軟正黑體" panose="020B0604030504040204" pitchFamily="34" charset="-120"/>
                </a:rPr>
                <a:t>34.41%</a:t>
              </a:r>
              <a:endParaRPr lang="zh-TW" altLang="en-US" sz="1200">
                <a:solidFill>
                  <a:srgbClr val="2C6376"/>
                </a:solidFill>
                <a:latin typeface="微軟正黑體" panose="020B0604030504040204" pitchFamily="34" charset="-120"/>
                <a:ea typeface="微軟正黑體" panose="020B0604030504040204" pitchFamily="34" charset="-120"/>
              </a:endParaRPr>
            </a:p>
          </p:txBody>
        </p:sp>
      </p:grpSp>
      <p:pic>
        <p:nvPicPr>
          <p:cNvPr id="40" name="圖片 39" descr="一張含有 美工圖案, 白色 的圖片&#10;&#10;AI 產生的內容可能不正確。">
            <a:extLst>
              <a:ext uri="{FF2B5EF4-FFF2-40B4-BE49-F238E27FC236}">
                <a16:creationId xmlns:a16="http://schemas.microsoft.com/office/drawing/2014/main" id="{C66C27A2-3F71-621C-2216-8459D4CAD3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0265" y="5187710"/>
            <a:ext cx="609685" cy="609685"/>
          </a:xfrm>
          <a:prstGeom prst="rect">
            <a:avLst/>
          </a:prstGeom>
        </p:spPr>
      </p:pic>
      <p:pic>
        <p:nvPicPr>
          <p:cNvPr id="41" name="圖片 40">
            <a:extLst>
              <a:ext uri="{FF2B5EF4-FFF2-40B4-BE49-F238E27FC236}">
                <a16:creationId xmlns:a16="http://schemas.microsoft.com/office/drawing/2014/main" id="{84E1817F-DF34-8A60-70D3-6A56A7569F0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159762" y="4583342"/>
            <a:ext cx="743929" cy="743929"/>
          </a:xfrm>
          <a:prstGeom prst="rect">
            <a:avLst/>
          </a:prstGeom>
        </p:spPr>
      </p:pic>
    </p:spTree>
    <p:extLst>
      <p:ext uri="{BB962C8B-B14F-4D97-AF65-F5344CB8AC3E}">
        <p14:creationId xmlns:p14="http://schemas.microsoft.com/office/powerpoint/2010/main" val="12774352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5C912-A690-E2E7-8FDA-49A34A97C45D}"/>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B7E6F037-34D0-31BA-A905-737121E8732D}"/>
              </a:ext>
            </a:extLst>
          </p:cNvPr>
          <p:cNvSpPr>
            <a:spLocks noGrp="1"/>
          </p:cNvSpPr>
          <p:nvPr>
            <p:ph type="title"/>
          </p:nvPr>
        </p:nvSpPr>
        <p:spPr/>
        <p:txBody>
          <a:bodyPr/>
          <a:lstStyle/>
          <a:p>
            <a:r>
              <a:rPr lang="zh-TW" altLang="en-US">
                <a:latin typeface="微軟正黑體" panose="020B0604030504040204" pitchFamily="34" charset="-120"/>
                <a:ea typeface="微軟正黑體" panose="020B0604030504040204" pitchFamily="34" charset="-120"/>
              </a:rPr>
              <a:t>全球再生能源趨勢</a:t>
            </a:r>
            <a:endParaRPr lang="en-US" altLang="zh-TW">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id="{874B5CEF-D3D0-ECFC-B51F-D77F3DF8817E}"/>
              </a:ext>
            </a:extLst>
          </p:cNvPr>
          <p:cNvSpPr>
            <a:spLocks noGrp="1"/>
          </p:cNvSpPr>
          <p:nvPr>
            <p:ph idx="1"/>
          </p:nvPr>
        </p:nvSpPr>
        <p:spPr>
          <a:xfrm>
            <a:off x="373310" y="1166633"/>
            <a:ext cx="9245475" cy="1943253"/>
          </a:xfrm>
        </p:spPr>
        <p:txBody>
          <a:bodyPr>
            <a:normAutofit/>
          </a:bodyPr>
          <a:lstStyle/>
          <a:p>
            <a:pPr algn="just"/>
            <a:r>
              <a:rPr lang="zh-TW" altLang="en-US">
                <a:latin typeface="微軟正黑體" panose="020B0604030504040204" pitchFamily="34" charset="-120"/>
                <a:ea typeface="微軟正黑體" panose="020B0604030504040204" pitchFamily="34" charset="-120"/>
              </a:rPr>
              <a:t>根據國際能源總署（</a:t>
            </a:r>
            <a:r>
              <a:rPr lang="en-US" altLang="zh-TW">
                <a:latin typeface="微軟正黑體" panose="020B0604030504040204" pitchFamily="34" charset="-120"/>
                <a:ea typeface="微軟正黑體" panose="020B0604030504040204" pitchFamily="34" charset="-120"/>
              </a:rPr>
              <a:t>IEA</a:t>
            </a:r>
            <a:r>
              <a:rPr lang="zh-TW" altLang="en-US">
                <a:latin typeface="微軟正黑體" panose="020B0604030504040204" pitchFamily="34" charset="-120"/>
                <a:ea typeface="微軟正黑體" panose="020B0604030504040204" pitchFamily="34" charset="-120"/>
              </a:rPr>
              <a:t>）最新發布之</a:t>
            </a:r>
            <a:r>
              <a:rPr lang="en-US" altLang="zh-TW">
                <a:latin typeface="微軟正黑體" panose="020B0604030504040204" pitchFamily="34" charset="-120"/>
                <a:ea typeface="微軟正黑體" panose="020B0604030504040204" pitchFamily="34" charset="-120"/>
              </a:rPr>
              <a:t>《2025 </a:t>
            </a:r>
            <a:r>
              <a:rPr lang="zh-TW" altLang="en-US">
                <a:latin typeface="微軟正黑體" panose="020B0604030504040204" pitchFamily="34" charset="-120"/>
                <a:ea typeface="微軟正黑體" panose="020B0604030504040204" pitchFamily="34" charset="-120"/>
              </a:rPr>
              <a:t>年全球能源投資報告</a:t>
            </a:r>
            <a:r>
              <a:rPr lang="en-US" altLang="zh-TW">
                <a:latin typeface="微軟正黑體" panose="020B0604030504040204" pitchFamily="34" charset="-120"/>
                <a:ea typeface="微軟正黑體" panose="020B0604030504040204" pitchFamily="34" charset="-120"/>
              </a:rPr>
              <a:t>》</a:t>
            </a:r>
            <a:r>
              <a:rPr lang="zh-TW" altLang="en-US">
                <a:latin typeface="微軟正黑體" panose="020B0604030504040204" pitchFamily="34" charset="-120"/>
                <a:ea typeface="微軟正黑體" panose="020B0604030504040204" pitchFamily="34" charset="-120"/>
              </a:rPr>
              <a:t>，能源安全將成為推動全球能源投資的重要驅動力。</a:t>
            </a:r>
            <a:r>
              <a:rPr lang="zh-TW" altLang="en-US">
                <a:solidFill>
                  <a:srgbClr val="ED972F"/>
                </a:solidFill>
                <a:latin typeface="微軟正黑體" panose="020B0604030504040204" pitchFamily="34" charset="-120"/>
                <a:ea typeface="微軟正黑體" panose="020B0604030504040204" pitchFamily="34" charset="-120"/>
              </a:rPr>
              <a:t>預估 </a:t>
            </a:r>
            <a:r>
              <a:rPr lang="en-US" altLang="zh-TW">
                <a:solidFill>
                  <a:srgbClr val="ED972F"/>
                </a:solidFill>
                <a:latin typeface="微軟正黑體" panose="020B0604030504040204" pitchFamily="34" charset="-120"/>
                <a:ea typeface="微軟正黑體" panose="020B0604030504040204" pitchFamily="34" charset="-120"/>
              </a:rPr>
              <a:t>2025 </a:t>
            </a:r>
            <a:r>
              <a:rPr lang="zh-TW" altLang="en-US">
                <a:solidFill>
                  <a:srgbClr val="ED972F"/>
                </a:solidFill>
                <a:latin typeface="微軟正黑體" panose="020B0604030504040204" pitchFamily="34" charset="-120"/>
                <a:ea typeface="微軟正黑體" panose="020B0604030504040204" pitchFamily="34" charset="-120"/>
              </a:rPr>
              <a:t>年全球能源投資總額將創下新高</a:t>
            </a:r>
            <a:r>
              <a:rPr lang="zh-TW" altLang="en-US">
                <a:latin typeface="微軟正黑體" panose="020B0604030504040204" pitchFamily="34" charset="-120"/>
                <a:ea typeface="微軟正黑體" panose="020B0604030504040204" pitchFamily="34" charset="-120"/>
              </a:rPr>
              <a:t>，達 </a:t>
            </a:r>
            <a:r>
              <a:rPr lang="en-US" altLang="zh-TW">
                <a:latin typeface="微軟正黑體" panose="020B0604030504040204" pitchFamily="34" charset="-120"/>
                <a:ea typeface="微軟正黑體" panose="020B0604030504040204" pitchFamily="34" charset="-120"/>
              </a:rPr>
              <a:t>3.3 </a:t>
            </a:r>
            <a:r>
              <a:rPr lang="zh-TW" altLang="en-US">
                <a:latin typeface="微軟正黑體" panose="020B0604030504040204" pitchFamily="34" charset="-120"/>
                <a:ea typeface="微軟正黑體" panose="020B0604030504040204" pitchFamily="34" charset="-120"/>
              </a:rPr>
              <a:t>兆美元，其中潔淨能源投資將達 </a:t>
            </a:r>
            <a:r>
              <a:rPr lang="en-US" altLang="zh-TW">
                <a:latin typeface="微軟正黑體" panose="020B0604030504040204" pitchFamily="34" charset="-120"/>
                <a:ea typeface="微軟正黑體" panose="020B0604030504040204" pitchFamily="34" charset="-120"/>
              </a:rPr>
              <a:t>2.2 </a:t>
            </a:r>
            <a:r>
              <a:rPr lang="zh-TW" altLang="en-US">
                <a:latin typeface="微軟正黑體" panose="020B0604030504040204" pitchFamily="34" charset="-120"/>
                <a:ea typeface="微軟正黑體" panose="020B0604030504040204" pitchFamily="34" charset="-120"/>
              </a:rPr>
              <a:t>兆美元，</a:t>
            </a:r>
            <a:r>
              <a:rPr lang="zh-TW" altLang="en-US">
                <a:solidFill>
                  <a:srgbClr val="ED972F"/>
                </a:solidFill>
                <a:latin typeface="微軟正黑體" panose="020B0604030504040204" pitchFamily="34" charset="-120"/>
                <a:ea typeface="微軟正黑體" panose="020B0604030504040204" pitchFamily="34" charset="-120"/>
              </a:rPr>
              <a:t>為石化燃料投資的兩倍</a:t>
            </a:r>
            <a:r>
              <a:rPr lang="zh-TW" altLang="en-US">
                <a:latin typeface="微軟正黑體" panose="020B0604030504040204" pitchFamily="34" charset="-120"/>
                <a:ea typeface="微軟正黑體" panose="020B0604030504040204" pitchFamily="34" charset="-120"/>
              </a:rPr>
              <a:t>，凸顯資本正加速轉向能源轉型領域。</a:t>
            </a:r>
            <a:endParaRPr lang="en-US" altLang="zh-TW">
              <a:latin typeface="微軟正黑體" panose="020B0604030504040204" pitchFamily="34" charset="-120"/>
              <a:ea typeface="微軟正黑體" panose="020B0604030504040204" pitchFamily="34" charset="-120"/>
            </a:endParaRPr>
          </a:p>
          <a:p>
            <a:pPr algn="just"/>
            <a:r>
              <a:rPr lang="zh-TW" altLang="en-US">
                <a:latin typeface="微軟正黑體" panose="020B0604030504040204" pitchFamily="34" charset="-120"/>
                <a:ea typeface="微軟正黑體" panose="020B0604030504040204" pitchFamily="34" charset="-120"/>
              </a:rPr>
              <a:t>到 </a:t>
            </a:r>
            <a:r>
              <a:rPr lang="en-US" altLang="zh-TW">
                <a:latin typeface="微軟正黑體" panose="020B0604030504040204" pitchFamily="34" charset="-120"/>
                <a:ea typeface="微軟正黑體" panose="020B0604030504040204" pitchFamily="34" charset="-120"/>
              </a:rPr>
              <a:t>2025 </a:t>
            </a:r>
            <a:r>
              <a:rPr lang="zh-TW" altLang="en-US">
                <a:latin typeface="微軟正黑體" panose="020B0604030504040204" pitchFamily="34" charset="-120"/>
                <a:ea typeface="微軟正黑體" panose="020B0604030504040204" pitchFamily="34" charset="-120"/>
              </a:rPr>
              <a:t>年，</a:t>
            </a:r>
            <a:r>
              <a:rPr lang="zh-TW" altLang="en-US">
                <a:solidFill>
                  <a:srgbClr val="ED972F"/>
                </a:solidFill>
                <a:latin typeface="微軟正黑體" panose="020B0604030504040204" pitchFamily="34" charset="-120"/>
                <a:ea typeface="微軟正黑體" panose="020B0604030504040204" pitchFamily="34" charset="-120"/>
              </a:rPr>
              <a:t>全球對太陽能光電的投資預計將達 </a:t>
            </a:r>
            <a:r>
              <a:rPr lang="en-US" altLang="zh-TW">
                <a:solidFill>
                  <a:srgbClr val="ED972F"/>
                </a:solidFill>
                <a:latin typeface="微軟正黑體" panose="020B0604030504040204" pitchFamily="34" charset="-120"/>
                <a:ea typeface="微軟正黑體" panose="020B0604030504040204" pitchFamily="34" charset="-120"/>
              </a:rPr>
              <a:t>4,500 </a:t>
            </a:r>
            <a:r>
              <a:rPr lang="zh-TW" altLang="en-US">
                <a:solidFill>
                  <a:srgbClr val="ED972F"/>
                </a:solidFill>
                <a:latin typeface="微軟正黑體" panose="020B0604030504040204" pitchFamily="34" charset="-120"/>
                <a:ea typeface="微軟正黑體" panose="020B0604030504040204" pitchFamily="34" charset="-120"/>
              </a:rPr>
              <a:t>億美元</a:t>
            </a:r>
            <a:r>
              <a:rPr lang="zh-TW" altLang="en-US">
                <a:latin typeface="微軟正黑體" panose="020B0604030504040204" pitchFamily="34" charset="-120"/>
                <a:ea typeface="微軟正黑體" panose="020B0604030504040204" pitchFamily="34" charset="-120"/>
              </a:rPr>
              <a:t>，成為所有能源技術中單項投資規模最大的領域，凸顯其在能源轉型中的關鍵戰略地位。同時，</a:t>
            </a:r>
            <a:r>
              <a:rPr lang="zh-TW" altLang="en-US">
                <a:solidFill>
                  <a:srgbClr val="ED972F"/>
                </a:solidFill>
                <a:latin typeface="微軟正黑體" panose="020B0604030504040204" pitchFamily="34" charset="-120"/>
                <a:ea typeface="微軟正黑體" panose="020B0604030504040204" pitchFamily="34" charset="-120"/>
              </a:rPr>
              <a:t>電池儲能投資亦預期成長至 </a:t>
            </a:r>
            <a:r>
              <a:rPr lang="en-US" altLang="zh-TW">
                <a:solidFill>
                  <a:srgbClr val="ED972F"/>
                </a:solidFill>
                <a:latin typeface="微軟正黑體" panose="020B0604030504040204" pitchFamily="34" charset="-120"/>
                <a:ea typeface="微軟正黑體" panose="020B0604030504040204" pitchFamily="34" charset="-120"/>
              </a:rPr>
              <a:t>660 </a:t>
            </a:r>
            <a:r>
              <a:rPr lang="zh-TW" altLang="en-US">
                <a:solidFill>
                  <a:srgbClr val="ED972F"/>
                </a:solidFill>
                <a:latin typeface="微軟正黑體" panose="020B0604030504040204" pitchFamily="34" charset="-120"/>
                <a:ea typeface="微軟正黑體" panose="020B0604030504040204" pitchFamily="34" charset="-120"/>
              </a:rPr>
              <a:t>億美元</a:t>
            </a:r>
            <a:r>
              <a:rPr lang="zh-TW" altLang="en-US">
                <a:latin typeface="微軟正黑體" panose="020B0604030504040204" pitchFamily="34" charset="-120"/>
                <a:ea typeface="微軟正黑體" panose="020B0604030504040204" pitchFamily="34" charset="-120"/>
              </a:rPr>
              <a:t>，藉以強化電網韌性，並成為支撐低碳電力系統穩定運作的關鍵力量。</a:t>
            </a:r>
            <a:endParaRPr lang="en-US" altLang="zh-TW">
              <a:latin typeface="微軟正黑體" panose="020B0604030504040204" pitchFamily="34" charset="-120"/>
              <a:ea typeface="微軟正黑體" panose="020B0604030504040204" pitchFamily="34" charset="-120"/>
            </a:endParaRPr>
          </a:p>
        </p:txBody>
      </p:sp>
      <p:sp>
        <p:nvSpPr>
          <p:cNvPr id="6" name="文字方塊 5">
            <a:extLst>
              <a:ext uri="{FF2B5EF4-FFF2-40B4-BE49-F238E27FC236}">
                <a16:creationId xmlns:a16="http://schemas.microsoft.com/office/drawing/2014/main" id="{E5624568-5601-FEAD-85F2-8D91DEA0AB91}"/>
              </a:ext>
            </a:extLst>
          </p:cNvPr>
          <p:cNvSpPr txBox="1"/>
          <p:nvPr/>
        </p:nvSpPr>
        <p:spPr>
          <a:xfrm>
            <a:off x="373310" y="6513486"/>
            <a:ext cx="3570208" cy="194925"/>
          </a:xfrm>
          <a:prstGeom prst="rect">
            <a:avLst/>
          </a:prstGeom>
          <a:noFill/>
        </p:spPr>
        <p:txBody>
          <a:bodyPr wrap="none" rtlCol="0">
            <a:spAutoFit/>
          </a:bodyPr>
          <a:lstStyle/>
          <a:p>
            <a:pPr>
              <a:lnSpc>
                <a:spcPts val="840"/>
              </a:lnSpc>
            </a:pP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資料來源：</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1.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國際能源總署（</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IEA</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《2025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年世界能源投資報告</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2025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年 </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6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月</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a:t>
            </a:r>
          </a:p>
        </p:txBody>
      </p:sp>
      <p:sp>
        <p:nvSpPr>
          <p:cNvPr id="5" name="投影片編號版面配置區 6">
            <a:extLst>
              <a:ext uri="{FF2B5EF4-FFF2-40B4-BE49-F238E27FC236}">
                <a16:creationId xmlns:a16="http://schemas.microsoft.com/office/drawing/2014/main" id="{2F876990-C889-E380-1CA4-184E3926355D}"/>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pPr/>
              <a:t>28</a:t>
            </a:fld>
            <a:endParaRPr kumimoji="1" lang="zh-TW" altLang="en-US" sz="120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8" name="群組 7">
            <a:extLst>
              <a:ext uri="{FF2B5EF4-FFF2-40B4-BE49-F238E27FC236}">
                <a16:creationId xmlns:a16="http://schemas.microsoft.com/office/drawing/2014/main" id="{4CE179F0-95A9-3614-D2F3-D26B57718086}"/>
              </a:ext>
            </a:extLst>
          </p:cNvPr>
          <p:cNvGrpSpPr/>
          <p:nvPr/>
        </p:nvGrpSpPr>
        <p:grpSpPr>
          <a:xfrm>
            <a:off x="360635" y="3043153"/>
            <a:ext cx="4320746" cy="3202967"/>
            <a:chOff x="420935" y="3245946"/>
            <a:chExt cx="4320746" cy="3202967"/>
          </a:xfrm>
        </p:grpSpPr>
        <p:sp>
          <p:nvSpPr>
            <p:cNvPr id="34" name="矩形: 圓角 33">
              <a:extLst>
                <a:ext uri="{FF2B5EF4-FFF2-40B4-BE49-F238E27FC236}">
                  <a16:creationId xmlns:a16="http://schemas.microsoft.com/office/drawing/2014/main" id="{272F1BD3-47ED-AC62-01A3-2201C83BEC4E}"/>
                </a:ext>
              </a:extLst>
            </p:cNvPr>
            <p:cNvSpPr/>
            <p:nvPr/>
          </p:nvSpPr>
          <p:spPr>
            <a:xfrm>
              <a:off x="490194" y="3245946"/>
              <a:ext cx="4251487" cy="267876"/>
            </a:xfrm>
            <a:prstGeom prst="roundRect">
              <a:avLst>
                <a:gd name="adj" fmla="val 50000"/>
              </a:avLst>
            </a:prstGeom>
            <a:solidFill>
              <a:srgbClr val="75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全球能源投資</a:t>
              </a:r>
              <a:endPar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graphicFrame>
          <p:nvGraphicFramePr>
            <p:cNvPr id="9" name="圖表 8">
              <a:extLst>
                <a:ext uri="{FF2B5EF4-FFF2-40B4-BE49-F238E27FC236}">
                  <a16:creationId xmlns:a16="http://schemas.microsoft.com/office/drawing/2014/main" id="{FBC95991-2102-2F52-F7DF-494436617DCA}"/>
                </a:ext>
              </a:extLst>
            </p:cNvPr>
            <p:cNvGraphicFramePr/>
            <p:nvPr>
              <p:extLst>
                <p:ext uri="{D42A27DB-BD31-4B8C-83A1-F6EECF244321}">
                  <p14:modId xmlns:p14="http://schemas.microsoft.com/office/powerpoint/2010/main" val="4293556532"/>
                </p:ext>
              </p:extLst>
            </p:nvPr>
          </p:nvGraphicFramePr>
          <p:xfrm>
            <a:off x="619125" y="3812317"/>
            <a:ext cx="4057811" cy="2636596"/>
          </p:xfrm>
          <a:graphic>
            <a:graphicData uri="http://schemas.openxmlformats.org/drawingml/2006/chart">
              <c:chart xmlns:c="http://schemas.openxmlformats.org/drawingml/2006/chart" xmlns:r="http://schemas.openxmlformats.org/officeDocument/2006/relationships" r:id="rId3"/>
            </a:graphicData>
          </a:graphic>
        </p:graphicFrame>
        <p:sp>
          <p:nvSpPr>
            <p:cNvPr id="11" name="文字方塊 10">
              <a:extLst>
                <a:ext uri="{FF2B5EF4-FFF2-40B4-BE49-F238E27FC236}">
                  <a16:creationId xmlns:a16="http://schemas.microsoft.com/office/drawing/2014/main" id="{087F8AA2-9F02-97F7-3516-14FC78142C51}"/>
                </a:ext>
              </a:extLst>
            </p:cNvPr>
            <p:cNvSpPr txBox="1"/>
            <p:nvPr/>
          </p:nvSpPr>
          <p:spPr>
            <a:xfrm>
              <a:off x="420935" y="3618597"/>
              <a:ext cx="611065" cy="230832"/>
            </a:xfrm>
            <a:prstGeom prst="rect">
              <a:avLst/>
            </a:prstGeom>
            <a:noFill/>
          </p:spPr>
          <p:txBody>
            <a:bodyPr wrap="none" rtlCol="0">
              <a:spAutoFit/>
            </a:bodyPr>
            <a:lstStyle/>
            <a:p>
              <a:r>
                <a:rPr lang="en-US" altLang="zh-TW" sz="900" b="1" i="1">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900" b="1" i="1">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rPr>
                <a:t>兆美元</a:t>
              </a:r>
              <a:r>
                <a:rPr lang="en-US" altLang="zh-TW" sz="900" b="1" i="1">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rPr>
                <a:t>)</a:t>
              </a:r>
              <a:endParaRPr lang="zh-TW" altLang="en-US" sz="900" b="1" i="1">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endParaRPr>
            </a:p>
          </p:txBody>
        </p:sp>
      </p:grpSp>
      <p:grpSp>
        <p:nvGrpSpPr>
          <p:cNvPr id="13" name="群組 12">
            <a:extLst>
              <a:ext uri="{FF2B5EF4-FFF2-40B4-BE49-F238E27FC236}">
                <a16:creationId xmlns:a16="http://schemas.microsoft.com/office/drawing/2014/main" id="{B50CB15E-D646-DB1E-50EF-DFE12B562A76}"/>
              </a:ext>
            </a:extLst>
          </p:cNvPr>
          <p:cNvGrpSpPr/>
          <p:nvPr/>
        </p:nvGrpSpPr>
        <p:grpSpPr>
          <a:xfrm>
            <a:off x="4848599" y="3030941"/>
            <a:ext cx="4853054" cy="3215179"/>
            <a:chOff x="4879421" y="3236421"/>
            <a:chExt cx="4853054" cy="3215179"/>
          </a:xfrm>
        </p:grpSpPr>
        <p:sp>
          <p:nvSpPr>
            <p:cNvPr id="35" name="矩形: 圓角 34">
              <a:extLst>
                <a:ext uri="{FF2B5EF4-FFF2-40B4-BE49-F238E27FC236}">
                  <a16:creationId xmlns:a16="http://schemas.microsoft.com/office/drawing/2014/main" id="{7CBB9DFB-DE91-D08A-CF7E-BCAA00FC53EC}"/>
                </a:ext>
              </a:extLst>
            </p:cNvPr>
            <p:cNvSpPr/>
            <p:nvPr/>
          </p:nvSpPr>
          <p:spPr>
            <a:xfrm>
              <a:off x="4953000" y="3236421"/>
              <a:ext cx="4779475" cy="267876"/>
            </a:xfrm>
            <a:prstGeom prst="roundRect">
              <a:avLst>
                <a:gd name="adj" fmla="val 50000"/>
              </a:avLst>
            </a:prstGeom>
            <a:solidFill>
              <a:srgbClr val="75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全球潔淨能源投資</a:t>
              </a:r>
              <a:endPar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graphicFrame>
          <p:nvGraphicFramePr>
            <p:cNvPr id="10" name="圖表 9">
              <a:extLst>
                <a:ext uri="{FF2B5EF4-FFF2-40B4-BE49-F238E27FC236}">
                  <a16:creationId xmlns:a16="http://schemas.microsoft.com/office/drawing/2014/main" id="{8C7E80A4-6C10-E5D9-B88A-8A4498736ECD}"/>
                </a:ext>
              </a:extLst>
            </p:cNvPr>
            <p:cNvGraphicFramePr/>
            <p:nvPr>
              <p:extLst>
                <p:ext uri="{D42A27DB-BD31-4B8C-83A1-F6EECF244321}">
                  <p14:modId xmlns:p14="http://schemas.microsoft.com/office/powerpoint/2010/main" val="3979032104"/>
                </p:ext>
              </p:extLst>
            </p:nvPr>
          </p:nvGraphicFramePr>
          <p:xfrm>
            <a:off x="5086350" y="3849428"/>
            <a:ext cx="4646125" cy="2602172"/>
          </p:xfrm>
          <a:graphic>
            <a:graphicData uri="http://schemas.openxmlformats.org/drawingml/2006/chart">
              <c:chart xmlns:c="http://schemas.openxmlformats.org/drawingml/2006/chart" xmlns:r="http://schemas.openxmlformats.org/officeDocument/2006/relationships" r:id="rId4"/>
            </a:graphicData>
          </a:graphic>
        </p:graphicFrame>
        <p:sp>
          <p:nvSpPr>
            <p:cNvPr id="12" name="文字方塊 11">
              <a:extLst>
                <a:ext uri="{FF2B5EF4-FFF2-40B4-BE49-F238E27FC236}">
                  <a16:creationId xmlns:a16="http://schemas.microsoft.com/office/drawing/2014/main" id="{00B10076-DB3A-C1E9-81AA-CD061B4469B3}"/>
                </a:ext>
              </a:extLst>
            </p:cNvPr>
            <p:cNvSpPr txBox="1"/>
            <p:nvPr/>
          </p:nvSpPr>
          <p:spPr>
            <a:xfrm>
              <a:off x="4879421" y="3618597"/>
              <a:ext cx="726481" cy="230832"/>
            </a:xfrm>
            <a:prstGeom prst="rect">
              <a:avLst/>
            </a:prstGeom>
            <a:noFill/>
          </p:spPr>
          <p:txBody>
            <a:bodyPr wrap="none" rtlCol="0">
              <a:spAutoFit/>
            </a:bodyPr>
            <a:lstStyle/>
            <a:p>
              <a:r>
                <a:rPr lang="en-US" altLang="zh-TW" sz="900" b="1" i="1">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900" b="1" i="1">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rPr>
                <a:t>十億美元</a:t>
              </a:r>
              <a:r>
                <a:rPr lang="en-US" altLang="zh-TW" sz="900" b="1" i="1">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rPr>
                <a:t>)</a:t>
              </a:r>
              <a:endParaRPr lang="zh-TW" altLang="en-US" sz="900" b="1" i="1">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endParaRPr>
            </a:p>
          </p:txBody>
        </p:sp>
        <p:cxnSp>
          <p:nvCxnSpPr>
            <p:cNvPr id="15" name="直線接點 14">
              <a:extLst>
                <a:ext uri="{FF2B5EF4-FFF2-40B4-BE49-F238E27FC236}">
                  <a16:creationId xmlns:a16="http://schemas.microsoft.com/office/drawing/2014/main" id="{134EADD1-754E-BA2F-894F-3AA978D77FA3}"/>
                </a:ext>
              </a:extLst>
            </p:cNvPr>
            <p:cNvCxnSpPr>
              <a:cxnSpLocks/>
            </p:cNvCxnSpPr>
            <p:nvPr/>
          </p:nvCxnSpPr>
          <p:spPr>
            <a:xfrm>
              <a:off x="6238240" y="4885690"/>
              <a:ext cx="596900" cy="0"/>
            </a:xfrm>
            <a:prstGeom prst="line">
              <a:avLst/>
            </a:prstGeom>
            <a:ln>
              <a:solidFill>
                <a:srgbClr val="B0B0B0"/>
              </a:solidFill>
              <a:prstDash val="sysDash"/>
            </a:ln>
          </p:spPr>
          <p:style>
            <a:lnRef idx="2">
              <a:schemeClr val="accent1"/>
            </a:lnRef>
            <a:fillRef idx="0">
              <a:schemeClr val="accent1"/>
            </a:fillRef>
            <a:effectRef idx="1">
              <a:schemeClr val="accent1"/>
            </a:effectRef>
            <a:fontRef idx="minor">
              <a:schemeClr val="tx1"/>
            </a:fontRef>
          </p:style>
        </p:cxnSp>
        <p:cxnSp>
          <p:nvCxnSpPr>
            <p:cNvPr id="17" name="直線接點 16">
              <a:extLst>
                <a:ext uri="{FF2B5EF4-FFF2-40B4-BE49-F238E27FC236}">
                  <a16:creationId xmlns:a16="http://schemas.microsoft.com/office/drawing/2014/main" id="{30DB9DA7-435F-761F-3A6D-9D206CA16A6C}"/>
                </a:ext>
              </a:extLst>
            </p:cNvPr>
            <p:cNvCxnSpPr>
              <a:cxnSpLocks/>
            </p:cNvCxnSpPr>
            <p:nvPr/>
          </p:nvCxnSpPr>
          <p:spPr>
            <a:xfrm>
              <a:off x="7266940" y="4357052"/>
              <a:ext cx="596900" cy="0"/>
            </a:xfrm>
            <a:prstGeom prst="line">
              <a:avLst/>
            </a:prstGeom>
            <a:ln>
              <a:solidFill>
                <a:srgbClr val="B0B0B0"/>
              </a:solidFill>
              <a:prstDash val="sysDash"/>
            </a:ln>
          </p:spPr>
          <p:style>
            <a:lnRef idx="2">
              <a:schemeClr val="accent1"/>
            </a:lnRef>
            <a:fillRef idx="0">
              <a:schemeClr val="accent1"/>
            </a:fillRef>
            <a:effectRef idx="1">
              <a:schemeClr val="accent1"/>
            </a:effectRef>
            <a:fontRef idx="minor">
              <a:schemeClr val="tx1"/>
            </a:fontRef>
          </p:style>
        </p:cxnSp>
        <p:cxnSp>
          <p:nvCxnSpPr>
            <p:cNvPr id="4" name="直線接點 3">
              <a:extLst>
                <a:ext uri="{FF2B5EF4-FFF2-40B4-BE49-F238E27FC236}">
                  <a16:creationId xmlns:a16="http://schemas.microsoft.com/office/drawing/2014/main" id="{6294CB04-BA55-D484-1ACC-B38588028D20}"/>
                </a:ext>
              </a:extLst>
            </p:cNvPr>
            <p:cNvCxnSpPr>
              <a:cxnSpLocks/>
            </p:cNvCxnSpPr>
            <p:nvPr/>
          </p:nvCxnSpPr>
          <p:spPr>
            <a:xfrm>
              <a:off x="8274858" y="4173479"/>
              <a:ext cx="596900" cy="0"/>
            </a:xfrm>
            <a:prstGeom prst="line">
              <a:avLst/>
            </a:prstGeom>
            <a:ln>
              <a:solidFill>
                <a:srgbClr val="B0B0B0"/>
              </a:solidFill>
              <a:prstDash val="sysDash"/>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449810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id="{4DD403D0-BD99-38A2-3527-C2DD4B9CF18F}"/>
              </a:ext>
            </a:extLst>
          </p:cNvPr>
          <p:cNvGrpSpPr/>
          <p:nvPr/>
        </p:nvGrpSpPr>
        <p:grpSpPr>
          <a:xfrm>
            <a:off x="413447" y="3132220"/>
            <a:ext cx="4283698" cy="3458130"/>
            <a:chOff x="413447" y="3090416"/>
            <a:chExt cx="4283698" cy="3469112"/>
          </a:xfrm>
        </p:grpSpPr>
        <p:grpSp>
          <p:nvGrpSpPr>
            <p:cNvPr id="54" name="群組 53">
              <a:extLst>
                <a:ext uri="{FF2B5EF4-FFF2-40B4-BE49-F238E27FC236}">
                  <a16:creationId xmlns:a16="http://schemas.microsoft.com/office/drawing/2014/main" id="{F67EDC25-0689-4EC9-7BAD-931FACB45BC7}"/>
                </a:ext>
              </a:extLst>
            </p:cNvPr>
            <p:cNvGrpSpPr/>
            <p:nvPr/>
          </p:nvGrpSpPr>
          <p:grpSpPr>
            <a:xfrm>
              <a:off x="413447" y="3406401"/>
              <a:ext cx="4233026" cy="3153127"/>
              <a:chOff x="5124322" y="3414303"/>
              <a:chExt cx="4271382" cy="3153127"/>
            </a:xfrm>
          </p:grpSpPr>
          <p:grpSp>
            <p:nvGrpSpPr>
              <p:cNvPr id="46" name="Group 36">
                <a:extLst>
                  <a:ext uri="{FF2B5EF4-FFF2-40B4-BE49-F238E27FC236}">
                    <a16:creationId xmlns:a16="http://schemas.microsoft.com/office/drawing/2014/main" id="{743BBAAD-A00E-4786-1A30-7EB444A45F4C}"/>
                  </a:ext>
                </a:extLst>
              </p:cNvPr>
              <p:cNvGrpSpPr/>
              <p:nvPr/>
            </p:nvGrpSpPr>
            <p:grpSpPr>
              <a:xfrm>
                <a:off x="5124322" y="3414303"/>
                <a:ext cx="4271382" cy="3153127"/>
                <a:chOff x="10296395" y="3432574"/>
                <a:chExt cx="4608576" cy="2951984"/>
              </a:xfrm>
            </p:grpSpPr>
            <p:sp>
              <p:nvSpPr>
                <p:cNvPr id="49" name="Rectangle 38">
                  <a:extLst>
                    <a:ext uri="{FF2B5EF4-FFF2-40B4-BE49-F238E27FC236}">
                      <a16:creationId xmlns:a16="http://schemas.microsoft.com/office/drawing/2014/main" id="{4A3C4138-5555-5851-0699-4A8D44B565B7}"/>
                    </a:ext>
                  </a:extLst>
                </p:cNvPr>
                <p:cNvSpPr/>
                <p:nvPr/>
              </p:nvSpPr>
              <p:spPr>
                <a:xfrm>
                  <a:off x="10409762" y="3432574"/>
                  <a:ext cx="692544" cy="144071"/>
                </a:xfrm>
                <a:prstGeom prst="rect">
                  <a:avLst/>
                </a:prstGeom>
              </p:spPr>
              <p:txBody>
                <a:bodyPr wrap="square" lIns="0" tIns="0" rIns="0" bIns="0">
                  <a:spAutoFit/>
                </a:bodyPr>
                <a:lstStyle/>
                <a:p>
                  <a:r>
                    <a:rPr lang="en-GB" sz="1000" b="1" i="1">
                      <a:solidFill>
                        <a:schemeClr val="bg2">
                          <a:lumMod val="50000"/>
                        </a:schemeClr>
                      </a:solidFill>
                      <a:latin typeface="微軟正黑體" panose="020B0604030504040204" pitchFamily="34" charset="-120"/>
                      <a:ea typeface="微軟正黑體" panose="020B0604030504040204" pitchFamily="34" charset="-120"/>
                    </a:rPr>
                    <a:t>(%)</a:t>
                  </a:r>
                </a:p>
              </p:txBody>
            </p:sp>
            <p:graphicFrame>
              <p:nvGraphicFramePr>
                <p:cNvPr id="50" name="Chart 39">
                  <a:extLst>
                    <a:ext uri="{FF2B5EF4-FFF2-40B4-BE49-F238E27FC236}">
                      <a16:creationId xmlns:a16="http://schemas.microsoft.com/office/drawing/2014/main" id="{8313EFBF-9085-BCFB-1907-056C8E4F681B}"/>
                    </a:ext>
                  </a:extLst>
                </p:cNvPr>
                <p:cNvGraphicFramePr>
                  <a:graphicFrameLocks/>
                </p:cNvGraphicFramePr>
                <p:nvPr>
                  <p:extLst>
                    <p:ext uri="{D42A27DB-BD31-4B8C-83A1-F6EECF244321}">
                      <p14:modId xmlns:p14="http://schemas.microsoft.com/office/powerpoint/2010/main" val="3083043955"/>
                    </p:ext>
                  </p:extLst>
                </p:nvPr>
              </p:nvGraphicFramePr>
              <p:xfrm>
                <a:off x="10296395" y="3617510"/>
                <a:ext cx="4608576" cy="2767048"/>
              </p:xfrm>
              <a:graphic>
                <a:graphicData uri="http://schemas.openxmlformats.org/drawingml/2006/chart">
                  <c:chart xmlns:c="http://schemas.openxmlformats.org/drawingml/2006/chart" xmlns:r="http://schemas.openxmlformats.org/officeDocument/2006/relationships" r:id="rId3"/>
                </a:graphicData>
              </a:graphic>
            </p:graphicFrame>
          </p:grpSp>
          <p:pic>
            <p:nvPicPr>
              <p:cNvPr id="53" name="圖片 52">
                <a:extLst>
                  <a:ext uri="{FF2B5EF4-FFF2-40B4-BE49-F238E27FC236}">
                    <a16:creationId xmlns:a16="http://schemas.microsoft.com/office/drawing/2014/main" id="{5AEF022A-7B3B-E4C1-B8B6-55FC8DA016FB}"/>
                  </a:ext>
                </a:extLst>
              </p:cNvPr>
              <p:cNvPicPr>
                <a:picLocks noChangeAspect="1"/>
              </p:cNvPicPr>
              <p:nvPr/>
            </p:nvPicPr>
            <p:blipFill>
              <a:blip r:embed="rId4"/>
              <a:stretch>
                <a:fillRect/>
              </a:stretch>
            </p:blipFill>
            <p:spPr>
              <a:xfrm>
                <a:off x="6023761" y="5743262"/>
                <a:ext cx="283977" cy="91278"/>
              </a:xfrm>
              <a:prstGeom prst="rect">
                <a:avLst/>
              </a:prstGeom>
            </p:spPr>
          </p:pic>
        </p:grpSp>
        <p:sp>
          <p:nvSpPr>
            <p:cNvPr id="3" name="矩形: 圓角 2">
              <a:extLst>
                <a:ext uri="{FF2B5EF4-FFF2-40B4-BE49-F238E27FC236}">
                  <a16:creationId xmlns:a16="http://schemas.microsoft.com/office/drawing/2014/main" id="{20AA3E39-6CC5-8384-219E-A32B1EBF6229}"/>
                </a:ext>
              </a:extLst>
            </p:cNvPr>
            <p:cNvSpPr/>
            <p:nvPr/>
          </p:nvSpPr>
          <p:spPr>
            <a:xfrm>
              <a:off x="445658" y="3090416"/>
              <a:ext cx="4251487" cy="267876"/>
            </a:xfrm>
            <a:prstGeom prst="roundRect">
              <a:avLst>
                <a:gd name="adj" fmla="val 50000"/>
              </a:avLst>
            </a:prstGeom>
            <a:solidFill>
              <a:srgbClr val="75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台灣再生能源發電占比</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p>
          </p:txBody>
        </p:sp>
      </p:grpSp>
      <p:sp>
        <p:nvSpPr>
          <p:cNvPr id="11" name="內容版面配置區 2">
            <a:extLst>
              <a:ext uri="{FF2B5EF4-FFF2-40B4-BE49-F238E27FC236}">
                <a16:creationId xmlns:a16="http://schemas.microsoft.com/office/drawing/2014/main" id="{ED4A37BC-656C-39F8-A54B-EAD48E681C1B}"/>
              </a:ext>
            </a:extLst>
          </p:cNvPr>
          <p:cNvSpPr>
            <a:spLocks noGrp="1"/>
          </p:cNvSpPr>
          <p:nvPr>
            <p:ph idx="1"/>
          </p:nvPr>
        </p:nvSpPr>
        <p:spPr>
          <a:xfrm>
            <a:off x="348759" y="1058679"/>
            <a:ext cx="9245475" cy="2015934"/>
          </a:xfrm>
        </p:spPr>
        <p:txBody>
          <a:bodyPr vert="horz" lIns="91440" tIns="45720" rIns="91440" bIns="45720" rtlCol="0" anchor="t">
            <a:noAutofit/>
          </a:bodyPr>
          <a:lstStyle/>
          <a:p>
            <a:pPr algn="just">
              <a:lnSpc>
                <a:spcPct val="150000"/>
              </a:lnSpc>
            </a:pPr>
            <a:r>
              <a:rPr lang="zh-TW" altLang="en-US">
                <a:latin typeface="微軟正黑體"/>
                <a:ea typeface="微軟正黑體"/>
                <a:cs typeface="Arial"/>
              </a:rPr>
              <a:t>台灣政府能源轉型政策的目標為</a:t>
            </a:r>
            <a:r>
              <a:rPr lang="en-US" altLang="zh-TW">
                <a:solidFill>
                  <a:srgbClr val="ED972F"/>
                </a:solidFill>
                <a:latin typeface="微軟正黑體"/>
                <a:ea typeface="微軟正黑體"/>
                <a:cs typeface="Arial"/>
              </a:rPr>
              <a:t>2030</a:t>
            </a:r>
            <a:r>
              <a:rPr lang="zh-TW" altLang="en-US">
                <a:solidFill>
                  <a:srgbClr val="ED972F"/>
                </a:solidFill>
                <a:latin typeface="微軟正黑體"/>
                <a:ea typeface="微軟正黑體"/>
                <a:cs typeface="Arial"/>
              </a:rPr>
              <a:t>年將可再生能源發電占比提升至</a:t>
            </a:r>
            <a:r>
              <a:rPr lang="en-US" altLang="zh-TW">
                <a:solidFill>
                  <a:srgbClr val="ED972F"/>
                </a:solidFill>
                <a:latin typeface="微軟正黑體"/>
                <a:ea typeface="微軟正黑體"/>
                <a:cs typeface="Arial"/>
              </a:rPr>
              <a:t>30%</a:t>
            </a:r>
            <a:r>
              <a:rPr lang="zh-TW" altLang="en-US">
                <a:latin typeface="微軟正黑體"/>
                <a:ea typeface="微軟正黑體"/>
                <a:cs typeface="Arial"/>
              </a:rPr>
              <a:t>，並以</a:t>
            </a:r>
            <a:r>
              <a:rPr lang="en-US" altLang="zh-TW">
                <a:solidFill>
                  <a:srgbClr val="ED972F"/>
                </a:solidFill>
                <a:latin typeface="微軟正黑體"/>
                <a:ea typeface="微軟正黑體"/>
                <a:cs typeface="Arial"/>
              </a:rPr>
              <a:t>2050</a:t>
            </a:r>
            <a:r>
              <a:rPr lang="zh-TW" altLang="en-US">
                <a:solidFill>
                  <a:srgbClr val="ED972F"/>
                </a:solidFill>
                <a:latin typeface="微軟正黑體"/>
                <a:ea typeface="微軟正黑體"/>
                <a:cs typeface="Arial"/>
              </a:rPr>
              <a:t>年達成淨零碳排作為長期願景</a:t>
            </a:r>
            <a:r>
              <a:rPr lang="zh-TW" altLang="en-US">
                <a:latin typeface="微軟正黑體"/>
                <a:ea typeface="微軟正黑體"/>
                <a:cs typeface="Arial"/>
              </a:rPr>
              <a:t>。</a:t>
            </a:r>
            <a:endParaRPr lang="en-US" altLang="zh-TW">
              <a:latin typeface="微軟正黑體"/>
              <a:ea typeface="微軟正黑體"/>
              <a:cs typeface="Arial"/>
            </a:endParaRPr>
          </a:p>
          <a:p>
            <a:pPr algn="just">
              <a:lnSpc>
                <a:spcPct val="150000"/>
              </a:lnSpc>
            </a:pPr>
            <a:r>
              <a:rPr lang="zh-TW" altLang="en-US">
                <a:latin typeface="微軟正黑體"/>
                <a:ea typeface="微軟正黑體"/>
                <a:cs typeface="Arial"/>
              </a:rPr>
              <a:t>截至</a:t>
            </a:r>
            <a:r>
              <a:rPr lang="en-US" altLang="zh-TW">
                <a:latin typeface="微軟正黑體"/>
                <a:ea typeface="微軟正黑體"/>
                <a:cs typeface="Arial"/>
              </a:rPr>
              <a:t>2025</a:t>
            </a:r>
            <a:r>
              <a:rPr lang="zh-TW" altLang="en-US">
                <a:latin typeface="微軟正黑體"/>
                <a:ea typeface="微軟正黑體"/>
                <a:cs typeface="Arial"/>
              </a:rPr>
              <a:t>年</a:t>
            </a:r>
            <a:r>
              <a:rPr lang="en-US" altLang="zh-TW">
                <a:latin typeface="微軟正黑體"/>
                <a:ea typeface="微軟正黑體"/>
                <a:cs typeface="Arial"/>
              </a:rPr>
              <a:t>4</a:t>
            </a:r>
            <a:r>
              <a:rPr lang="zh-TW" altLang="en-US">
                <a:latin typeface="微軟正黑體"/>
                <a:ea typeface="微軟正黑體"/>
                <a:cs typeface="Arial"/>
              </a:rPr>
              <a:t>月，台灣再生能源總裝置容量達</a:t>
            </a:r>
            <a:r>
              <a:rPr lang="en-US" altLang="zh-TW">
                <a:latin typeface="微軟正黑體"/>
                <a:ea typeface="微軟正黑體"/>
                <a:cs typeface="Arial"/>
              </a:rPr>
              <a:t>21.5GW</a:t>
            </a:r>
            <a:r>
              <a:rPr lang="zh-TW" altLang="en-US">
                <a:latin typeface="微軟正黑體"/>
                <a:ea typeface="微軟正黑體"/>
                <a:cs typeface="Arial"/>
              </a:rPr>
              <a:t>，其中太陽能光電占比約</a:t>
            </a:r>
            <a:r>
              <a:rPr lang="en-US" altLang="zh-TW">
                <a:latin typeface="微軟正黑體"/>
                <a:ea typeface="微軟正黑體"/>
                <a:cs typeface="Arial"/>
              </a:rPr>
              <a:t>68%(14.3GW)</a:t>
            </a:r>
            <a:r>
              <a:rPr lang="zh-TW" altLang="en-US">
                <a:latin typeface="微軟正黑體"/>
                <a:ea typeface="微軟正黑體"/>
                <a:cs typeface="Arial"/>
              </a:rPr>
              <a:t>、風電佔比約</a:t>
            </a:r>
            <a:r>
              <a:rPr lang="en-US" altLang="zh-TW">
                <a:latin typeface="微軟正黑體"/>
                <a:ea typeface="微軟正黑體"/>
                <a:cs typeface="Arial"/>
              </a:rPr>
              <a:t>18.5%(3.9GW)</a:t>
            </a:r>
            <a:r>
              <a:rPr lang="zh-TW" altLang="en-US">
                <a:latin typeface="微軟正黑體"/>
                <a:ea typeface="微軟正黑體"/>
                <a:cs typeface="Arial"/>
              </a:rPr>
              <a:t>。</a:t>
            </a:r>
            <a:r>
              <a:rPr lang="zh-TW" altLang="en-US">
                <a:solidFill>
                  <a:srgbClr val="ED972F"/>
                </a:solidFill>
                <a:latin typeface="微軟正黑體"/>
                <a:ea typeface="微軟正黑體"/>
                <a:cs typeface="Arial"/>
              </a:rPr>
              <a:t>實現</a:t>
            </a:r>
            <a:r>
              <a:rPr lang="en-US" altLang="zh-TW">
                <a:solidFill>
                  <a:srgbClr val="ED972F"/>
                </a:solidFill>
                <a:latin typeface="微軟正黑體"/>
                <a:ea typeface="微軟正黑體"/>
                <a:cs typeface="Arial"/>
              </a:rPr>
              <a:t>2030</a:t>
            </a:r>
            <a:r>
              <a:rPr lang="zh-TW" altLang="en-US">
                <a:solidFill>
                  <a:srgbClr val="ED972F"/>
                </a:solidFill>
                <a:latin typeface="微軟正黑體"/>
                <a:ea typeface="微軟正黑體"/>
                <a:cs typeface="Arial"/>
              </a:rPr>
              <a:t>年太陽能光電裝置容量 </a:t>
            </a:r>
            <a:r>
              <a:rPr lang="en-US" altLang="zh-TW">
                <a:solidFill>
                  <a:srgbClr val="ED972F"/>
                </a:solidFill>
                <a:latin typeface="微軟正黑體"/>
                <a:ea typeface="微軟正黑體"/>
                <a:cs typeface="Arial"/>
              </a:rPr>
              <a:t>31.2GW</a:t>
            </a:r>
            <a:r>
              <a:rPr lang="zh-TW" altLang="en-US">
                <a:solidFill>
                  <a:srgbClr val="ED972F"/>
                </a:solidFill>
                <a:latin typeface="微軟正黑體"/>
                <a:ea typeface="微軟正黑體"/>
                <a:cs typeface="Arial"/>
              </a:rPr>
              <a:t>的政策目標，</a:t>
            </a:r>
            <a:r>
              <a:rPr lang="en-US" altLang="zh-TW">
                <a:solidFill>
                  <a:srgbClr val="ED972F"/>
                </a:solidFill>
                <a:latin typeface="微軟正黑體"/>
                <a:ea typeface="微軟正黑體"/>
                <a:cs typeface="Arial"/>
              </a:rPr>
              <a:t>2025-2030</a:t>
            </a:r>
            <a:r>
              <a:rPr lang="zh-TW" altLang="en-US">
                <a:solidFill>
                  <a:srgbClr val="ED972F"/>
                </a:solidFill>
                <a:latin typeface="微軟正黑體"/>
                <a:ea typeface="微軟正黑體"/>
                <a:cs typeface="Arial"/>
              </a:rPr>
              <a:t>年間平均每年需新增</a:t>
            </a:r>
            <a:r>
              <a:rPr lang="en-US" altLang="zh-TW">
                <a:solidFill>
                  <a:srgbClr val="ED972F"/>
                </a:solidFill>
                <a:latin typeface="微軟正黑體"/>
                <a:ea typeface="微軟正黑體"/>
                <a:cs typeface="Arial"/>
              </a:rPr>
              <a:t>2.82GW</a:t>
            </a:r>
            <a:r>
              <a:rPr lang="zh-TW" altLang="en-US">
                <a:solidFill>
                  <a:srgbClr val="ED972F"/>
                </a:solidFill>
                <a:latin typeface="微軟正黑體"/>
                <a:ea typeface="微軟正黑體"/>
                <a:cs typeface="Arial"/>
              </a:rPr>
              <a:t>；</a:t>
            </a:r>
            <a:r>
              <a:rPr lang="en-US" altLang="zh-TW">
                <a:solidFill>
                  <a:srgbClr val="ED972F"/>
                </a:solidFill>
                <a:latin typeface="微軟正黑體"/>
                <a:ea typeface="微軟正黑體"/>
                <a:cs typeface="Arial"/>
              </a:rPr>
              <a:t>2030</a:t>
            </a:r>
            <a:r>
              <a:rPr lang="zh-TW" altLang="en-US">
                <a:solidFill>
                  <a:srgbClr val="ED972F"/>
                </a:solidFill>
                <a:latin typeface="微軟正黑體"/>
                <a:ea typeface="微軟正黑體"/>
                <a:cs typeface="Arial"/>
              </a:rPr>
              <a:t>年離岸風電裝置容量</a:t>
            </a:r>
            <a:r>
              <a:rPr lang="en-US" altLang="zh-TW">
                <a:solidFill>
                  <a:srgbClr val="ED972F"/>
                </a:solidFill>
                <a:latin typeface="微軟正黑體"/>
                <a:ea typeface="微軟正黑體"/>
                <a:cs typeface="Arial"/>
              </a:rPr>
              <a:t>10.9GW</a:t>
            </a:r>
            <a:r>
              <a:rPr lang="zh-TW" altLang="en-US">
                <a:solidFill>
                  <a:srgbClr val="ED972F"/>
                </a:solidFill>
                <a:latin typeface="微軟正黑體"/>
                <a:ea typeface="微軟正黑體"/>
                <a:cs typeface="Arial"/>
              </a:rPr>
              <a:t>的政策目標， </a:t>
            </a:r>
            <a:r>
              <a:rPr lang="en-US" altLang="zh-TW">
                <a:solidFill>
                  <a:srgbClr val="ED972F"/>
                </a:solidFill>
                <a:latin typeface="微軟正黑體"/>
                <a:ea typeface="微軟正黑體"/>
                <a:cs typeface="Arial"/>
              </a:rPr>
              <a:t>2025-2030</a:t>
            </a:r>
            <a:r>
              <a:rPr lang="zh-TW" altLang="en-US">
                <a:solidFill>
                  <a:srgbClr val="ED972F"/>
                </a:solidFill>
                <a:latin typeface="微軟正黑體"/>
                <a:ea typeface="微軟正黑體"/>
                <a:cs typeface="Arial"/>
              </a:rPr>
              <a:t>年間平均每年需新增</a:t>
            </a:r>
            <a:r>
              <a:rPr lang="en-US" altLang="zh-TW">
                <a:solidFill>
                  <a:srgbClr val="ED972F"/>
                </a:solidFill>
                <a:latin typeface="微軟正黑體"/>
                <a:ea typeface="微軟正黑體"/>
                <a:cs typeface="Arial"/>
              </a:rPr>
              <a:t>1.17GW</a:t>
            </a:r>
            <a:r>
              <a:rPr lang="zh-TW" altLang="en-US">
                <a:solidFill>
                  <a:srgbClr val="ED972F"/>
                </a:solidFill>
                <a:latin typeface="微軟正黑體"/>
                <a:ea typeface="微軟正黑體"/>
                <a:cs typeface="Arial"/>
              </a:rPr>
              <a:t>。</a:t>
            </a:r>
            <a:r>
              <a:rPr lang="zh-TW" altLang="en-US">
                <a:latin typeface="微軟正黑體"/>
                <a:ea typeface="微軟正黑體"/>
                <a:cs typeface="Arial"/>
              </a:rPr>
              <a:t>其中，</a:t>
            </a:r>
            <a:r>
              <a:rPr lang="en-US" altLang="zh-TW">
                <a:latin typeface="微軟正黑體"/>
                <a:ea typeface="微軟正黑體"/>
                <a:cs typeface="Arial"/>
              </a:rPr>
              <a:t>2026</a:t>
            </a:r>
            <a:r>
              <a:rPr lang="zh-TW" altLang="en-US">
                <a:latin typeface="微軟正黑體"/>
                <a:ea typeface="微軟正黑體"/>
                <a:cs typeface="Arial"/>
              </a:rPr>
              <a:t>年太陽能光電裝置容量之目標為</a:t>
            </a:r>
            <a:r>
              <a:rPr lang="en-US" altLang="zh-TW">
                <a:latin typeface="微軟正黑體"/>
                <a:ea typeface="微軟正黑體"/>
                <a:cs typeface="Arial"/>
              </a:rPr>
              <a:t>20GW</a:t>
            </a:r>
            <a:r>
              <a:rPr lang="zh-TW" altLang="en-US">
                <a:latin typeface="微軟正黑體"/>
                <a:ea typeface="微軟正黑體"/>
                <a:cs typeface="Arial"/>
              </a:rPr>
              <a:t>。</a:t>
            </a:r>
            <a:endParaRPr lang="en-US" altLang="zh-TW">
              <a:latin typeface="微軟正黑體"/>
              <a:ea typeface="微軟正黑體"/>
              <a:cs typeface="Arial"/>
            </a:endParaRPr>
          </a:p>
          <a:p>
            <a:pPr algn="just">
              <a:lnSpc>
                <a:spcPct val="150000"/>
              </a:lnSpc>
            </a:pPr>
            <a:r>
              <a:rPr lang="zh-TW" altLang="en-US" b="0" i="0" u="none" strike="noStrike" baseline="0">
                <a:solidFill>
                  <a:srgbClr val="1E5F7C"/>
                </a:solidFill>
                <a:latin typeface="微軟正黑體"/>
                <a:ea typeface="微軟正黑體"/>
                <a:cs typeface="Arial"/>
              </a:rPr>
              <a:t>中美矽晶集團的策略布局</a:t>
            </a:r>
            <a:r>
              <a:rPr lang="en-US" altLang="zh-TW" b="0" i="0" u="none" strike="noStrike" baseline="0">
                <a:solidFill>
                  <a:srgbClr val="1E5F7C"/>
                </a:solidFill>
                <a:latin typeface="微軟正黑體"/>
                <a:ea typeface="微軟正黑體"/>
                <a:cs typeface="Arial"/>
              </a:rPr>
              <a:t>:</a:t>
            </a:r>
            <a:r>
              <a:rPr lang="zh-TW" altLang="en-US" b="0" i="0" u="none" strike="noStrike" baseline="0">
                <a:solidFill>
                  <a:srgbClr val="1E5F7C"/>
                </a:solidFill>
                <a:latin typeface="微軟正黑體"/>
                <a:ea typeface="微軟正黑體"/>
                <a:cs typeface="Arial"/>
              </a:rPr>
              <a:t> 中美矽晶集團透過子公司續升</a:t>
            </a:r>
            <a:r>
              <a:rPr lang="zh-TW" altLang="en-US">
                <a:solidFill>
                  <a:srgbClr val="1E5F7C"/>
                </a:solidFill>
                <a:latin typeface="微軟正黑體"/>
                <a:ea typeface="微軟正黑體"/>
                <a:cs typeface="Arial"/>
              </a:rPr>
              <a:t>SGE及其旗下公司 續興 </a:t>
            </a:r>
            <a:r>
              <a:rPr lang="en-US" altLang="zh-TW">
                <a:solidFill>
                  <a:srgbClr val="1E5F7C"/>
                </a:solidFill>
                <a:latin typeface="微軟正黑體"/>
                <a:ea typeface="微軟正黑體"/>
                <a:cs typeface="Arial"/>
              </a:rPr>
              <a:t>SES</a:t>
            </a:r>
            <a:r>
              <a:rPr lang="zh-TW" altLang="en-US">
                <a:solidFill>
                  <a:srgbClr val="1E5F7C"/>
                </a:solidFill>
                <a:latin typeface="微軟正黑體"/>
                <a:ea typeface="微軟正黑體"/>
                <a:cs typeface="Arial"/>
              </a:rPr>
              <a:t>和 艾涅爾 </a:t>
            </a:r>
            <a:r>
              <a:rPr lang="en-US" altLang="zh-TW">
                <a:solidFill>
                  <a:srgbClr val="1E5F7C"/>
                </a:solidFill>
                <a:latin typeface="微軟正黑體"/>
                <a:ea typeface="微軟正黑體"/>
                <a:cs typeface="Arial"/>
              </a:rPr>
              <a:t>Anneal</a:t>
            </a:r>
            <a:r>
              <a:rPr lang="zh-TW" altLang="en-US" b="0" i="0" u="none" strike="noStrike" baseline="0">
                <a:solidFill>
                  <a:srgbClr val="1E5F7C"/>
                </a:solidFill>
                <a:latin typeface="微軟正黑體"/>
                <a:ea typeface="微軟正黑體"/>
                <a:cs typeface="Arial"/>
              </a:rPr>
              <a:t>，</a:t>
            </a:r>
            <a:r>
              <a:rPr lang="zh-TW" altLang="en-US">
                <a:solidFill>
                  <a:srgbClr val="ED972F"/>
                </a:solidFill>
                <a:latin typeface="微軟正黑體"/>
                <a:ea typeface="微軟正黑體"/>
                <a:cs typeface="Arial"/>
              </a:rPr>
              <a:t>提供全方位的綠色能源服務</a:t>
            </a:r>
            <a:r>
              <a:rPr lang="zh-TW" altLang="en-US" b="0" i="0" u="none" strike="noStrike" baseline="0">
                <a:solidFill>
                  <a:srgbClr val="1E5F7C"/>
                </a:solidFill>
                <a:latin typeface="微軟正黑體"/>
                <a:ea typeface="微軟正黑體"/>
                <a:cs typeface="Arial"/>
              </a:rPr>
              <a:t>，涵蓋太陽能、風能、水能等多樣化的綠色能源，致力於成為客戶減少碳排放的重要合作夥伴。</a:t>
            </a:r>
          </a:p>
        </p:txBody>
      </p:sp>
      <p:sp>
        <p:nvSpPr>
          <p:cNvPr id="12" name="標題 1">
            <a:extLst>
              <a:ext uri="{FF2B5EF4-FFF2-40B4-BE49-F238E27FC236}">
                <a16:creationId xmlns:a16="http://schemas.microsoft.com/office/drawing/2014/main" id="{1F9EA34D-87B3-1093-776E-461321C0B03F}"/>
              </a:ext>
            </a:extLst>
          </p:cNvPr>
          <p:cNvSpPr>
            <a:spLocks noGrp="1"/>
          </p:cNvSpPr>
          <p:nvPr>
            <p:ph type="title"/>
          </p:nvPr>
        </p:nvSpPr>
        <p:spPr>
          <a:xfrm>
            <a:off x="311766" y="409087"/>
            <a:ext cx="8641425" cy="777873"/>
          </a:xfrm>
        </p:spPr>
        <p:txBody>
          <a:bodyPr/>
          <a:lstStyle/>
          <a:p>
            <a:r>
              <a:rPr lang="zh-TW" altLang="en-US">
                <a:latin typeface="微軟正黑體" panose="020B0604030504040204" pitchFamily="34" charset="-120"/>
                <a:ea typeface="微軟正黑體" panose="020B0604030504040204" pitchFamily="34" charset="-120"/>
              </a:rPr>
              <a:t>台灣再生能源趨勢</a:t>
            </a:r>
            <a:endParaRPr lang="en-US" altLang="zh-TW">
              <a:latin typeface="微軟正黑體" panose="020B0604030504040204" pitchFamily="34" charset="-120"/>
              <a:ea typeface="微軟正黑體" panose="020B0604030504040204" pitchFamily="34" charset="-120"/>
            </a:endParaRPr>
          </a:p>
        </p:txBody>
      </p:sp>
      <p:graphicFrame>
        <p:nvGraphicFramePr>
          <p:cNvPr id="2" name="圖表 1">
            <a:extLst>
              <a:ext uri="{FF2B5EF4-FFF2-40B4-BE49-F238E27FC236}">
                <a16:creationId xmlns:a16="http://schemas.microsoft.com/office/drawing/2014/main" id="{86EAD429-2459-6D04-95D1-1864DC9A7885}"/>
              </a:ext>
            </a:extLst>
          </p:cNvPr>
          <p:cNvGraphicFramePr>
            <a:graphicFrameLocks/>
          </p:cNvGraphicFramePr>
          <p:nvPr>
            <p:extLst>
              <p:ext uri="{D42A27DB-BD31-4B8C-83A1-F6EECF244321}">
                <p14:modId xmlns:p14="http://schemas.microsoft.com/office/powerpoint/2010/main" val="2861338643"/>
              </p:ext>
            </p:extLst>
          </p:nvPr>
        </p:nvGraphicFramePr>
        <p:xfrm>
          <a:off x="1924850" y="3310089"/>
          <a:ext cx="2092704" cy="1771648"/>
        </p:xfrm>
        <a:graphic>
          <a:graphicData uri="http://schemas.openxmlformats.org/drawingml/2006/chart">
            <c:chart xmlns:c="http://schemas.openxmlformats.org/drawingml/2006/chart" xmlns:r="http://schemas.openxmlformats.org/officeDocument/2006/relationships" r:id="rId5"/>
          </a:graphicData>
        </a:graphic>
      </p:graphicFrame>
      <p:cxnSp>
        <p:nvCxnSpPr>
          <p:cNvPr id="4" name="直線接點 3">
            <a:extLst>
              <a:ext uri="{FF2B5EF4-FFF2-40B4-BE49-F238E27FC236}">
                <a16:creationId xmlns:a16="http://schemas.microsoft.com/office/drawing/2014/main" id="{E999893D-6053-19EC-01C3-AF302FE325EF}"/>
              </a:ext>
            </a:extLst>
          </p:cNvPr>
          <p:cNvCxnSpPr>
            <a:cxnSpLocks/>
          </p:cNvCxnSpPr>
          <p:nvPr/>
        </p:nvCxnSpPr>
        <p:spPr>
          <a:xfrm>
            <a:off x="3430619" y="4700430"/>
            <a:ext cx="146594" cy="176609"/>
          </a:xfrm>
          <a:prstGeom prst="line">
            <a:avLst/>
          </a:prstGeom>
        </p:spPr>
        <p:style>
          <a:lnRef idx="2">
            <a:schemeClr val="accent1"/>
          </a:lnRef>
          <a:fillRef idx="0">
            <a:schemeClr val="accent1"/>
          </a:fillRef>
          <a:effectRef idx="1">
            <a:schemeClr val="accent1"/>
          </a:effectRef>
          <a:fontRef idx="minor">
            <a:schemeClr val="tx1"/>
          </a:fontRef>
        </p:style>
      </p:cxnSp>
      <p:grpSp>
        <p:nvGrpSpPr>
          <p:cNvPr id="14" name="群組 13">
            <a:extLst>
              <a:ext uri="{FF2B5EF4-FFF2-40B4-BE49-F238E27FC236}">
                <a16:creationId xmlns:a16="http://schemas.microsoft.com/office/drawing/2014/main" id="{B1852B1B-BD9F-89A9-8557-E5BC0B636438}"/>
              </a:ext>
            </a:extLst>
          </p:cNvPr>
          <p:cNvGrpSpPr/>
          <p:nvPr/>
        </p:nvGrpSpPr>
        <p:grpSpPr>
          <a:xfrm>
            <a:off x="4980699" y="3132220"/>
            <a:ext cx="4293460" cy="3427313"/>
            <a:chOff x="4980699" y="3132220"/>
            <a:chExt cx="4293460" cy="3427313"/>
          </a:xfrm>
        </p:grpSpPr>
        <p:grpSp>
          <p:nvGrpSpPr>
            <p:cNvPr id="6" name="Group 36">
              <a:extLst>
                <a:ext uri="{FF2B5EF4-FFF2-40B4-BE49-F238E27FC236}">
                  <a16:creationId xmlns:a16="http://schemas.microsoft.com/office/drawing/2014/main" id="{ADF62355-44D8-8A08-3E50-1C8F2724D3C7}"/>
                </a:ext>
              </a:extLst>
            </p:cNvPr>
            <p:cNvGrpSpPr/>
            <p:nvPr/>
          </p:nvGrpSpPr>
          <p:grpSpPr>
            <a:xfrm>
              <a:off x="4980699" y="3430196"/>
              <a:ext cx="4293460" cy="3129337"/>
              <a:chOff x="10289895" y="3454849"/>
              <a:chExt cx="4632398" cy="2929710"/>
            </a:xfrm>
          </p:grpSpPr>
          <p:sp>
            <p:nvSpPr>
              <p:cNvPr id="7" name="Rectangle 38">
                <a:extLst>
                  <a:ext uri="{FF2B5EF4-FFF2-40B4-BE49-F238E27FC236}">
                    <a16:creationId xmlns:a16="http://schemas.microsoft.com/office/drawing/2014/main" id="{ED3FC06C-2BB9-D745-FC64-A33BE7F916E3}"/>
                  </a:ext>
                </a:extLst>
              </p:cNvPr>
              <p:cNvSpPr/>
              <p:nvPr/>
            </p:nvSpPr>
            <p:spPr>
              <a:xfrm>
                <a:off x="10289895" y="3480669"/>
                <a:ext cx="692544" cy="144071"/>
              </a:xfrm>
              <a:prstGeom prst="rect">
                <a:avLst/>
              </a:prstGeom>
            </p:spPr>
            <p:txBody>
              <a:bodyPr wrap="square" lIns="0" tIns="0" rIns="0" bIns="0">
                <a:spAutoFit/>
              </a:bodyPr>
              <a:lstStyle/>
              <a:p>
                <a:r>
                  <a:rPr lang="en-GB" sz="1000" b="1" i="1">
                    <a:solidFill>
                      <a:schemeClr val="bg2">
                        <a:lumMod val="50000"/>
                      </a:schemeClr>
                    </a:solidFill>
                    <a:latin typeface="微軟正黑體" panose="020B0604030504040204" pitchFamily="34" charset="-120"/>
                    <a:ea typeface="微軟正黑體" panose="020B0604030504040204" pitchFamily="34" charset="-120"/>
                  </a:rPr>
                  <a:t>(in GW)</a:t>
                </a:r>
              </a:p>
            </p:txBody>
          </p:sp>
          <p:graphicFrame>
            <p:nvGraphicFramePr>
              <p:cNvPr id="8" name="Chart 39">
                <a:extLst>
                  <a:ext uri="{FF2B5EF4-FFF2-40B4-BE49-F238E27FC236}">
                    <a16:creationId xmlns:a16="http://schemas.microsoft.com/office/drawing/2014/main" id="{132578D0-BB0B-80AE-0559-7D964B36539F}"/>
                  </a:ext>
                </a:extLst>
              </p:cNvPr>
              <p:cNvGraphicFramePr>
                <a:graphicFrameLocks/>
              </p:cNvGraphicFramePr>
              <p:nvPr>
                <p:extLst>
                  <p:ext uri="{D42A27DB-BD31-4B8C-83A1-F6EECF244321}">
                    <p14:modId xmlns:p14="http://schemas.microsoft.com/office/powerpoint/2010/main" val="397012655"/>
                  </p:ext>
                </p:extLst>
              </p:nvPr>
            </p:nvGraphicFramePr>
            <p:xfrm>
              <a:off x="10296395" y="3617511"/>
              <a:ext cx="4567193" cy="2767048"/>
            </p:xfrm>
            <a:graphic>
              <a:graphicData uri="http://schemas.openxmlformats.org/drawingml/2006/chart">
                <c:chart xmlns:c="http://schemas.openxmlformats.org/drawingml/2006/chart" xmlns:r="http://schemas.openxmlformats.org/officeDocument/2006/relationships" r:id="rId6"/>
              </a:graphicData>
            </a:graphic>
          </p:graphicFrame>
          <p:sp>
            <p:nvSpPr>
              <p:cNvPr id="9" name="Rectangle 40">
                <a:extLst>
                  <a:ext uri="{FF2B5EF4-FFF2-40B4-BE49-F238E27FC236}">
                    <a16:creationId xmlns:a16="http://schemas.microsoft.com/office/drawing/2014/main" id="{99A5017F-E742-FE93-8758-F960DF407DEE}"/>
                  </a:ext>
                </a:extLst>
              </p:cNvPr>
              <p:cNvSpPr/>
              <p:nvPr/>
            </p:nvSpPr>
            <p:spPr bwMode="auto">
              <a:xfrm>
                <a:off x="13540735" y="3454849"/>
                <a:ext cx="1381558" cy="169891"/>
              </a:xfrm>
              <a:prstGeom prst="rect">
                <a:avLst/>
              </a:prstGeom>
              <a:no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zh-TW" altLang="en-US" sz="1000" b="1">
                    <a:solidFill>
                      <a:srgbClr val="C00000"/>
                    </a:solidFill>
                    <a:latin typeface="微軟正黑體" panose="020B0604030504040204" pitchFamily="34" charset="-120"/>
                    <a:ea typeface="微軟正黑體" panose="020B0604030504040204" pitchFamily="34" charset="-120"/>
                  </a:rPr>
                  <a:t>政府目標</a:t>
                </a:r>
                <a:endParaRPr kumimoji="0" lang="en-US" sz="1000" b="1" i="0" u="none" strike="noStrike" cap="none" normalizeH="0" baseline="30000">
                  <a:ln>
                    <a:noFill/>
                  </a:ln>
                  <a:solidFill>
                    <a:srgbClr val="C00000"/>
                  </a:solidFill>
                  <a:effectLst/>
                  <a:latin typeface="微軟正黑體" panose="020B0604030504040204" pitchFamily="34" charset="-120"/>
                  <a:ea typeface="微軟正黑體" panose="020B0604030504040204" pitchFamily="34" charset="-120"/>
                </a:endParaRPr>
              </a:p>
            </p:txBody>
          </p:sp>
        </p:grpSp>
        <p:sp>
          <p:nvSpPr>
            <p:cNvPr id="13" name="矩形: 圓角 12">
              <a:extLst>
                <a:ext uri="{FF2B5EF4-FFF2-40B4-BE49-F238E27FC236}">
                  <a16:creationId xmlns:a16="http://schemas.microsoft.com/office/drawing/2014/main" id="{09194755-46DA-C7BD-3DF6-3B5E365767E4}"/>
                </a:ext>
              </a:extLst>
            </p:cNvPr>
            <p:cNvSpPr/>
            <p:nvPr/>
          </p:nvSpPr>
          <p:spPr>
            <a:xfrm>
              <a:off x="5022672" y="3132220"/>
              <a:ext cx="4251487" cy="267876"/>
            </a:xfrm>
            <a:prstGeom prst="roundRect">
              <a:avLst>
                <a:gd name="adj" fmla="val 50000"/>
              </a:avLst>
            </a:prstGeom>
            <a:solidFill>
              <a:srgbClr val="75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台灣再生能源裝置容量（</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2021–2035</a:t>
              </a:r>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endPar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grpSp>
      <p:sp>
        <p:nvSpPr>
          <p:cNvPr id="16" name="Rectangle 3">
            <a:extLst>
              <a:ext uri="{FF2B5EF4-FFF2-40B4-BE49-F238E27FC236}">
                <a16:creationId xmlns:a16="http://schemas.microsoft.com/office/drawing/2014/main" id="{B5BC0834-2359-BD47-6A77-B508C71DAC89}"/>
              </a:ext>
            </a:extLst>
          </p:cNvPr>
          <p:cNvSpPr/>
          <p:nvPr/>
        </p:nvSpPr>
        <p:spPr>
          <a:xfrm>
            <a:off x="4082461" y="3655175"/>
            <a:ext cx="494065" cy="2625689"/>
          </a:xfrm>
          <a:prstGeom prst="rect">
            <a:avLst/>
          </a:prstGeom>
          <a:noFill/>
          <a:ln w="190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b="1">
              <a:latin typeface="微軟正黑體" panose="020B0604030504040204" pitchFamily="34" charset="-120"/>
              <a:ea typeface="微軟正黑體" panose="020B0604030504040204" pitchFamily="34" charset="-120"/>
            </a:endParaRPr>
          </a:p>
        </p:txBody>
      </p:sp>
      <p:sp>
        <p:nvSpPr>
          <p:cNvPr id="17" name="Rectangle 40">
            <a:extLst>
              <a:ext uri="{FF2B5EF4-FFF2-40B4-BE49-F238E27FC236}">
                <a16:creationId xmlns:a16="http://schemas.microsoft.com/office/drawing/2014/main" id="{8CBD0F3C-50CC-07CA-1403-C0E25CA35011}"/>
              </a:ext>
            </a:extLst>
          </p:cNvPr>
          <p:cNvSpPr/>
          <p:nvPr/>
        </p:nvSpPr>
        <p:spPr bwMode="auto">
          <a:xfrm>
            <a:off x="3689604" y="3432506"/>
            <a:ext cx="1280474" cy="181467"/>
          </a:xfrm>
          <a:prstGeom prst="rect">
            <a:avLst/>
          </a:prstGeom>
          <a:no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zh-TW" altLang="en-US" sz="1000" b="1">
                <a:solidFill>
                  <a:srgbClr val="C00000"/>
                </a:solidFill>
                <a:latin typeface="微軟正黑體" panose="020B0604030504040204" pitchFamily="34" charset="-120"/>
                <a:ea typeface="微軟正黑體" panose="020B0604030504040204" pitchFamily="34" charset="-120"/>
              </a:rPr>
              <a:t>政府目標</a:t>
            </a:r>
            <a:endParaRPr kumimoji="0" lang="en-US" sz="1000" b="1" i="0" u="none" strike="noStrike" cap="none" normalizeH="0" baseline="30000">
              <a:ln>
                <a:noFill/>
              </a:ln>
              <a:solidFill>
                <a:srgbClr val="C00000"/>
              </a:solidFill>
              <a:effectLst/>
              <a:latin typeface="微軟正黑體" panose="020B0604030504040204" pitchFamily="34" charset="-120"/>
              <a:ea typeface="微軟正黑體" panose="020B0604030504040204" pitchFamily="34" charset="-120"/>
            </a:endParaRPr>
          </a:p>
        </p:txBody>
      </p:sp>
      <p:sp>
        <p:nvSpPr>
          <p:cNvPr id="5" name="投影片編號版面配置區 6">
            <a:extLst>
              <a:ext uri="{FF2B5EF4-FFF2-40B4-BE49-F238E27FC236}">
                <a16:creationId xmlns:a16="http://schemas.microsoft.com/office/drawing/2014/main" id="{3C8C9E3E-28F9-25EE-E1B6-73873729124B}"/>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pPr/>
              <a:t>29</a:t>
            </a:fld>
            <a:endParaRPr kumimoji="1" lang="zh-TW" altLang="en-US" sz="120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8" name="Text Placeholder 2">
            <a:extLst>
              <a:ext uri="{FF2B5EF4-FFF2-40B4-BE49-F238E27FC236}">
                <a16:creationId xmlns:a16="http://schemas.microsoft.com/office/drawing/2014/main" id="{7847620A-6E23-01B7-672A-E49881084204}"/>
              </a:ext>
            </a:extLst>
          </p:cNvPr>
          <p:cNvSpPr txBox="1">
            <a:spLocks/>
          </p:cNvSpPr>
          <p:nvPr/>
        </p:nvSpPr>
        <p:spPr>
          <a:xfrm>
            <a:off x="266400" y="6575050"/>
            <a:ext cx="8568000" cy="231856"/>
          </a:xfrm>
          <a:prstGeom prst="rect">
            <a:avLst/>
          </a:prstGeom>
        </p:spPr>
        <p:txBody>
          <a:bodyPr lIns="0" tIns="0" rIns="0" bIns="0" anchor="b" anchorCtr="0"/>
          <a:lstStyle>
            <a:lvl1pPr marL="228600" indent="-228600" algn="l" defTabSz="957263" rtl="0" eaLnBrk="1" fontAlgn="base" hangingPunct="1">
              <a:lnSpc>
                <a:spcPct val="120000"/>
              </a:lnSpc>
              <a:spcBef>
                <a:spcPts val="0"/>
              </a:spcBef>
              <a:spcAft>
                <a:spcPts val="0"/>
              </a:spcAft>
              <a:buClrTx/>
              <a:buFontTx/>
              <a:buNone/>
              <a:defRPr sz="700" i="1" baseline="0">
                <a:solidFill>
                  <a:schemeClr val="accent1"/>
                </a:solidFill>
                <a:latin typeface="+mn-lt"/>
                <a:ea typeface="MS PGothic" pitchFamily="34" charset="-128"/>
                <a:cs typeface="Arial Unicode MS" pitchFamily="34" charset="-128"/>
              </a:defRPr>
            </a:lvl1pPr>
            <a:lvl2pPr marL="244475" indent="-242888" algn="l" defTabSz="957263" rtl="0" eaLnBrk="1" fontAlgn="base" hangingPunct="1">
              <a:spcBef>
                <a:spcPct val="15000"/>
              </a:spcBef>
              <a:spcAft>
                <a:spcPct val="15000"/>
              </a:spcAft>
              <a:buClr>
                <a:schemeClr val="accent1"/>
              </a:buClr>
              <a:buSzPct val="70000"/>
              <a:buFont typeface="Wingdings" pitchFamily="2" charset="2"/>
              <a:buChar char="n"/>
              <a:defRPr sz="1200">
                <a:solidFill>
                  <a:schemeClr val="tx1"/>
                </a:solidFill>
                <a:latin typeface="+mn-lt"/>
                <a:ea typeface="Arial Unicode MS" pitchFamily="34" charset="-128"/>
                <a:cs typeface="Arial Unicode MS" pitchFamily="34" charset="-128"/>
              </a:defRPr>
            </a:lvl2pPr>
            <a:lvl3pPr marL="406400" indent="-160338"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ea typeface="Arial Unicode MS" pitchFamily="34" charset="-128"/>
                <a:cs typeface="Arial Unicode MS" pitchFamily="34" charset="-128"/>
              </a:defRPr>
            </a:lvl3pPr>
            <a:lvl4pPr marL="547688" indent="-139700"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ea typeface="Arial Unicode MS" pitchFamily="34" charset="-128"/>
                <a:cs typeface="Arial Unicode MS" pitchFamily="34" charset="-128"/>
              </a:defRPr>
            </a:lvl4pPr>
            <a:lvl5pPr marL="731838" indent="-182563"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ea typeface="Arial Unicode MS" pitchFamily="34" charset="-128"/>
                <a:cs typeface="Arial Unicode MS" pitchFamily="34" charset="-128"/>
              </a:defRPr>
            </a:lvl5pPr>
            <a:lvl6pPr marL="1189038" indent="-182563"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defRPr>
            </a:lvl6pPr>
            <a:lvl7pPr marL="1646238" indent="-182563"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defRPr>
            </a:lvl7pPr>
            <a:lvl8pPr marL="2103438" indent="-182563"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defRPr>
            </a:lvl8pPr>
            <a:lvl9pPr marL="2560638" indent="-182563" algn="l" defTabSz="957263" rtl="0" eaLnBrk="1" fontAlgn="base" hangingPunct="1">
              <a:spcBef>
                <a:spcPct val="15000"/>
              </a:spcBef>
              <a:spcAft>
                <a:spcPct val="15000"/>
              </a:spcAft>
              <a:buClr>
                <a:schemeClr val="accent1"/>
              </a:buClr>
              <a:buFont typeface="Symbol" pitchFamily="18" charset="2"/>
              <a:buChar char="-"/>
              <a:defRPr sz="1200">
                <a:solidFill>
                  <a:schemeClr val="tx1"/>
                </a:solidFill>
                <a:latin typeface="+mn-lt"/>
              </a:defRPr>
            </a:lvl9pPr>
          </a:lstStyle>
          <a:p>
            <a:r>
              <a:rPr lang="zh-CN" altLang="en-US" kern="0">
                <a:solidFill>
                  <a:srgbClr val="2B505B"/>
                </a:solidFill>
                <a:latin typeface="微軟正黑體" panose="020B0604030504040204" pitchFamily="34" charset="-120"/>
                <a:ea typeface="微軟正黑體" panose="020B0604030504040204" pitchFamily="34" charset="-120"/>
              </a:rPr>
              <a:t>資料來源：</a:t>
            </a:r>
            <a:r>
              <a:rPr lang="zh-TW" altLang="en-US" kern="0">
                <a:solidFill>
                  <a:srgbClr val="2B505B"/>
                </a:solidFill>
                <a:latin typeface="微軟正黑體" panose="020B0604030504040204" pitchFamily="34" charset="-120"/>
                <a:ea typeface="微軟正黑體" panose="020B0604030504040204" pitchFamily="34" charset="-120"/>
              </a:rPr>
              <a:t>台灣經濟部（</a:t>
            </a:r>
            <a:r>
              <a:rPr lang="en-US" altLang="zh-TW" kern="0">
                <a:solidFill>
                  <a:srgbClr val="2B505B"/>
                </a:solidFill>
                <a:latin typeface="微軟正黑體" panose="020B0604030504040204" pitchFamily="34" charset="-120"/>
                <a:ea typeface="微軟正黑體" panose="020B0604030504040204" pitchFamily="34" charset="-120"/>
              </a:rPr>
              <a:t>MOEA</a:t>
            </a:r>
            <a:r>
              <a:rPr lang="zh-TW" altLang="en-US" kern="0">
                <a:solidFill>
                  <a:srgbClr val="2B505B"/>
                </a:solidFill>
                <a:latin typeface="微軟正黑體" panose="020B0604030504040204" pitchFamily="34" charset="-120"/>
                <a:ea typeface="微軟正黑體" panose="020B0604030504040204" pitchFamily="34" charset="-120"/>
              </a:rPr>
              <a:t>），</a:t>
            </a:r>
            <a:r>
              <a:rPr lang="en-US" altLang="zh-TW" kern="0">
                <a:solidFill>
                  <a:srgbClr val="2B505B"/>
                </a:solidFill>
                <a:latin typeface="微軟正黑體" panose="020B0604030504040204" pitchFamily="34" charset="-120"/>
                <a:ea typeface="微軟正黑體" panose="020B0604030504040204" pitchFamily="34" charset="-120"/>
              </a:rPr>
              <a:t>2025 </a:t>
            </a:r>
            <a:r>
              <a:rPr lang="zh-TW" altLang="en-US" kern="0">
                <a:solidFill>
                  <a:srgbClr val="2B505B"/>
                </a:solidFill>
                <a:latin typeface="微軟正黑體" panose="020B0604030504040204" pitchFamily="34" charset="-120"/>
                <a:ea typeface="微軟正黑體" panose="020B0604030504040204" pitchFamily="34" charset="-120"/>
              </a:rPr>
              <a:t>年 </a:t>
            </a:r>
            <a:r>
              <a:rPr lang="en-US" altLang="zh-TW" kern="0">
                <a:solidFill>
                  <a:srgbClr val="2B505B"/>
                </a:solidFill>
                <a:latin typeface="微軟正黑體" panose="020B0604030504040204" pitchFamily="34" charset="-120"/>
                <a:ea typeface="微軟正黑體" panose="020B0604030504040204" pitchFamily="34" charset="-120"/>
              </a:rPr>
              <a:t>4</a:t>
            </a:r>
            <a:r>
              <a:rPr lang="zh-TW" altLang="en-US" kern="0">
                <a:solidFill>
                  <a:srgbClr val="2B505B"/>
                </a:solidFill>
                <a:latin typeface="微軟正黑體" panose="020B0604030504040204" pitchFamily="34" charset="-120"/>
                <a:ea typeface="微軟正黑體" panose="020B0604030504040204" pitchFamily="34" charset="-120"/>
              </a:rPr>
              <a:t> 月；台灣經濟研究院（</a:t>
            </a:r>
            <a:r>
              <a:rPr lang="en-US" altLang="zh-TW" kern="0">
                <a:solidFill>
                  <a:srgbClr val="2B505B"/>
                </a:solidFill>
                <a:latin typeface="微軟正黑體" panose="020B0604030504040204" pitchFamily="34" charset="-120"/>
                <a:ea typeface="微軟正黑體" panose="020B0604030504040204" pitchFamily="34" charset="-120"/>
              </a:rPr>
              <a:t>TIER</a:t>
            </a:r>
            <a:r>
              <a:rPr lang="zh-TW" altLang="en-US" kern="0">
                <a:solidFill>
                  <a:srgbClr val="2B505B"/>
                </a:solidFill>
                <a:latin typeface="微軟正黑體" panose="020B0604030504040204" pitchFamily="34" charset="-120"/>
                <a:ea typeface="微軟正黑體" panose="020B0604030504040204" pitchFamily="34" charset="-120"/>
              </a:rPr>
              <a:t>）、</a:t>
            </a:r>
            <a:r>
              <a:rPr lang="en-US" altLang="zh-TW" kern="0">
                <a:solidFill>
                  <a:srgbClr val="2B505B"/>
                </a:solidFill>
                <a:latin typeface="微軟正黑體" panose="020B0604030504040204" pitchFamily="34" charset="-120"/>
                <a:ea typeface="微軟正黑體" panose="020B0604030504040204" pitchFamily="34" charset="-120"/>
              </a:rPr>
              <a:t>PV</a:t>
            </a:r>
            <a:r>
              <a:rPr lang="zh-TW" altLang="en-US" kern="0">
                <a:solidFill>
                  <a:srgbClr val="2B505B"/>
                </a:solidFill>
                <a:latin typeface="微軟正黑體" panose="020B0604030504040204" pitchFamily="34" charset="-120"/>
                <a:ea typeface="微軟正黑體" panose="020B0604030504040204" pitchFamily="34" charset="-120"/>
              </a:rPr>
              <a:t> </a:t>
            </a:r>
            <a:r>
              <a:rPr lang="en-US" altLang="zh-TW" kern="0" err="1">
                <a:solidFill>
                  <a:srgbClr val="2B505B"/>
                </a:solidFill>
                <a:latin typeface="微軟正黑體" panose="020B0604030504040204" pitchFamily="34" charset="-120"/>
                <a:ea typeface="微軟正黑體" panose="020B0604030504040204" pitchFamily="34" charset="-120"/>
              </a:rPr>
              <a:t>InfoLink</a:t>
            </a:r>
            <a:r>
              <a:rPr lang="zh-TW" altLang="en-US" kern="0">
                <a:solidFill>
                  <a:srgbClr val="2B505B"/>
                </a:solidFill>
                <a:latin typeface="微軟正黑體" panose="020B0604030504040204" pitchFamily="34" charset="-120"/>
                <a:ea typeface="微軟正黑體" panose="020B0604030504040204" pitchFamily="34" charset="-120"/>
              </a:rPr>
              <a:t>、</a:t>
            </a:r>
            <a:r>
              <a:rPr lang="en-US" altLang="zh-TW" kern="0">
                <a:solidFill>
                  <a:srgbClr val="2B505B"/>
                </a:solidFill>
                <a:latin typeface="微軟正黑體" panose="020B0604030504040204" pitchFamily="34" charset="-120"/>
                <a:ea typeface="微軟正黑體" panose="020B0604030504040204" pitchFamily="34" charset="-120"/>
              </a:rPr>
              <a:t>SAS </a:t>
            </a:r>
            <a:r>
              <a:rPr lang="zh-TW" altLang="en-US" kern="0">
                <a:solidFill>
                  <a:srgbClr val="2B505B"/>
                </a:solidFill>
                <a:latin typeface="微軟正黑體" panose="020B0604030504040204" pitchFamily="34" charset="-120"/>
                <a:ea typeface="微軟正黑體" panose="020B0604030504040204" pitchFamily="34" charset="-120"/>
              </a:rPr>
              <a:t>內部分析</a:t>
            </a:r>
            <a:endParaRPr lang="en-US" altLang="zh-TW" kern="0">
              <a:solidFill>
                <a:srgbClr val="2B505B"/>
              </a:solidFill>
              <a:latin typeface="微軟正黑體" panose="020B0604030504040204" pitchFamily="34" charset="-120"/>
              <a:ea typeface="微軟正黑體" panose="020B0604030504040204" pitchFamily="34" charset="-120"/>
            </a:endParaRPr>
          </a:p>
          <a:p>
            <a:r>
              <a:rPr lang="zh-CN" altLang="en-US" kern="0">
                <a:solidFill>
                  <a:srgbClr val="2B505B"/>
                </a:solidFill>
                <a:latin typeface="微軟正黑體" panose="020B0604030504040204" pitchFamily="34" charset="-120"/>
                <a:ea typeface="微軟正黑體" panose="020B0604030504040204" pitchFamily="34" charset="-120"/>
              </a:rPr>
              <a:t>備註：</a:t>
            </a:r>
            <a:r>
              <a:rPr lang="en-US" altLang="zh-CN" kern="0">
                <a:solidFill>
                  <a:srgbClr val="2B505B"/>
                </a:solidFill>
                <a:latin typeface="微軟正黑體" panose="020B0604030504040204" pitchFamily="34" charset="-120"/>
                <a:ea typeface="微軟正黑體" panose="020B0604030504040204" pitchFamily="34" charset="-120"/>
              </a:rPr>
              <a:t>1. </a:t>
            </a:r>
            <a:r>
              <a:rPr lang="zh-TW" altLang="en-US" kern="0">
                <a:solidFill>
                  <a:srgbClr val="2B505B"/>
                </a:solidFill>
                <a:latin typeface="微軟正黑體" panose="020B0604030504040204" pitchFamily="34" charset="-120"/>
                <a:ea typeface="微軟正黑體" panose="020B0604030504040204" pitchFamily="34" charset="-120"/>
              </a:rPr>
              <a:t>其他類別包含陸域風電、水力發電、地熱能、生質能及廢棄物能源</a:t>
            </a:r>
            <a:endParaRPr lang="en-US" altLang="zh-CN" kern="0">
              <a:solidFill>
                <a:srgbClr val="2B505B"/>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832534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a:extLst>
              <a:ext uri="{FF2B5EF4-FFF2-40B4-BE49-F238E27FC236}">
                <a16:creationId xmlns:a16="http://schemas.microsoft.com/office/drawing/2014/main" id="{C20D9035-1937-9D5E-35B1-88ABC61C10A3}"/>
              </a:ext>
            </a:extLst>
          </p:cNvPr>
          <p:cNvSpPr>
            <a:spLocks noGrp="1"/>
          </p:cNvSpPr>
          <p:nvPr>
            <p:ph type="ftr" sz="quarter" idx="11"/>
          </p:nvPr>
        </p:nvSpPr>
        <p:spPr/>
        <p:txBody>
          <a:bodyPr/>
          <a:lstStyle/>
          <a:p>
            <a:endParaRPr lang="zh-TW" altLang="en-US"/>
          </a:p>
        </p:txBody>
      </p:sp>
      <p:pic>
        <p:nvPicPr>
          <p:cNvPr id="4" name="圖片 3" descr="一張含有 螢幕擷取畫面, 圓形, 圖形, 鮮豔 的圖片&#10;&#10;AI 產生的內容可能不正確。">
            <a:extLst>
              <a:ext uri="{FF2B5EF4-FFF2-40B4-BE49-F238E27FC236}">
                <a16:creationId xmlns:a16="http://schemas.microsoft.com/office/drawing/2014/main" id="{F862EDD0-BEC5-09D8-9794-B5DF79962B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7" name="文字版面配置區 4">
            <a:extLst>
              <a:ext uri="{FF2B5EF4-FFF2-40B4-BE49-F238E27FC236}">
                <a16:creationId xmlns:a16="http://schemas.microsoft.com/office/drawing/2014/main" id="{28F60F9C-B108-0A43-58BB-74879CD14E81}"/>
              </a:ext>
            </a:extLst>
          </p:cNvPr>
          <p:cNvSpPr txBox="1">
            <a:spLocks/>
          </p:cNvSpPr>
          <p:nvPr/>
        </p:nvSpPr>
        <p:spPr>
          <a:xfrm>
            <a:off x="1796853" y="1645004"/>
            <a:ext cx="1161417" cy="8933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TW" sz="4800" b="1">
                <a:solidFill>
                  <a:schemeClr val="bg1"/>
                </a:solidFill>
                <a:latin typeface="Arial" panose="020B0604020202020204" pitchFamily="34" charset="0"/>
                <a:cs typeface="Arial" panose="020B0604020202020204" pitchFamily="34" charset="0"/>
              </a:rPr>
              <a:t>01</a:t>
            </a:r>
            <a:endParaRPr lang="zh-TW" altLang="en-US" sz="4800" b="1">
              <a:solidFill>
                <a:schemeClr val="bg1"/>
              </a:solidFill>
              <a:latin typeface="Arial" panose="020B0604020202020204" pitchFamily="34" charset="0"/>
              <a:cs typeface="Arial" panose="020B0604020202020204" pitchFamily="34" charset="0"/>
            </a:endParaRPr>
          </a:p>
        </p:txBody>
      </p:sp>
      <p:sp>
        <p:nvSpPr>
          <p:cNvPr id="8" name="文字版面配置區 1">
            <a:extLst>
              <a:ext uri="{FF2B5EF4-FFF2-40B4-BE49-F238E27FC236}">
                <a16:creationId xmlns:a16="http://schemas.microsoft.com/office/drawing/2014/main" id="{306E6F03-EE5E-C021-753A-576A66242415}"/>
              </a:ext>
            </a:extLst>
          </p:cNvPr>
          <p:cNvSpPr txBox="1">
            <a:spLocks/>
          </p:cNvSpPr>
          <p:nvPr/>
        </p:nvSpPr>
        <p:spPr>
          <a:xfrm>
            <a:off x="1796853" y="2776860"/>
            <a:ext cx="7629419" cy="802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sz="3600" b="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經營團隊重點報告</a:t>
            </a:r>
          </a:p>
          <a:p>
            <a:pPr marL="0" indent="0">
              <a:buNone/>
            </a:pPr>
            <a:endParaRPr lang="zh-TW" altLang="en-US" sz="3600" b="1">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9" name="投影片編號版面配置區 6">
            <a:extLst>
              <a:ext uri="{FF2B5EF4-FFF2-40B4-BE49-F238E27FC236}">
                <a16:creationId xmlns:a16="http://schemas.microsoft.com/office/drawing/2014/main" id="{3FBF4F68-FD52-DA42-FB0B-2200B9C6791C}"/>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chemeClr val="bg1"/>
                </a:solidFill>
                <a:latin typeface="微軟正黑體" panose="020B0604030504040204" pitchFamily="34" charset="-120"/>
                <a:ea typeface="微軟正黑體" panose="020B0604030504040204" pitchFamily="34" charset="-120"/>
                <a:cs typeface="Arial" panose="020B0604020202020204" pitchFamily="34" charset="0"/>
              </a:rPr>
              <a:pPr/>
              <a:t>3</a:t>
            </a:fld>
            <a:endParaRPr kumimoji="1" lang="zh-TW" altLang="en-US"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3" name="圖片 11">
            <a:extLst>
              <a:ext uri="{FF2B5EF4-FFF2-40B4-BE49-F238E27FC236}">
                <a16:creationId xmlns:a16="http://schemas.microsoft.com/office/drawing/2014/main" id="{12F0AEF1-6772-F308-DDCB-4D7079846E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3035" y="157268"/>
            <a:ext cx="2124264" cy="375640"/>
          </a:xfrm>
          <a:prstGeom prst="rect">
            <a:avLst/>
          </a:prstGeom>
        </p:spPr>
      </p:pic>
      <p:sp>
        <p:nvSpPr>
          <p:cNvPr id="5" name="矩形 18">
            <a:extLst>
              <a:ext uri="{FF2B5EF4-FFF2-40B4-BE49-F238E27FC236}">
                <a16:creationId xmlns:a16="http://schemas.microsoft.com/office/drawing/2014/main" id="{0CE6FFE8-F164-78C3-9B01-097B93B5A878}"/>
              </a:ext>
            </a:extLst>
          </p:cNvPr>
          <p:cNvSpPr/>
          <p:nvPr/>
        </p:nvSpPr>
        <p:spPr>
          <a:xfrm>
            <a:off x="7901475" y="6609118"/>
            <a:ext cx="2376000" cy="213713"/>
          </a:xfrm>
          <a:prstGeom prst="rect">
            <a:avLst/>
          </a:prstGeom>
        </p:spPr>
        <p:txBody>
          <a:bodyPr wrap="square" lIns="108000">
            <a:spAutoFit/>
          </a:bodyPr>
          <a:lstStyle/>
          <a:p>
            <a:pPr>
              <a:lnSpc>
                <a:spcPct val="150000"/>
              </a:lnSpc>
            </a:pPr>
            <a:r>
              <a:rPr lang="en-US" altLang="zh-TW" sz="600">
                <a:latin typeface="+mj-lt"/>
                <a:cs typeface="Calibri" panose="020F0502020204030204" pitchFamily="34" charset="0"/>
              </a:rPr>
              <a:t>©Sino-American Silicon Products Inc.  All rights reserved.</a:t>
            </a:r>
          </a:p>
        </p:txBody>
      </p:sp>
    </p:spTree>
    <p:extLst>
      <p:ext uri="{BB962C8B-B14F-4D97-AF65-F5344CB8AC3E}">
        <p14:creationId xmlns:p14="http://schemas.microsoft.com/office/powerpoint/2010/main" val="3374351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A9EC0-7326-8E5E-AD20-AA2B325E49DE}"/>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3210A733-2BE0-1A1B-2234-E9B2655DDC99}"/>
              </a:ext>
            </a:extLst>
          </p:cNvPr>
          <p:cNvSpPr>
            <a:spLocks noGrp="1"/>
          </p:cNvSpPr>
          <p:nvPr>
            <p:ph type="title"/>
          </p:nvPr>
        </p:nvSpPr>
        <p:spPr>
          <a:xfrm>
            <a:off x="311766" y="409087"/>
            <a:ext cx="8146434" cy="777873"/>
          </a:xfrm>
        </p:spPr>
        <p:txBody>
          <a:bodyPr/>
          <a:lstStyle/>
          <a:p>
            <a:r>
              <a:rPr lang="zh-TW" altLang="en-US">
                <a:latin typeface="微軟正黑體" panose="020B0604030504040204" pitchFamily="34" charset="-120"/>
                <a:ea typeface="微軟正黑體" panose="020B0604030504040204" pitchFamily="34" charset="-120"/>
              </a:rPr>
              <a:t>全球展望因貿易政策不確定性而轉變</a:t>
            </a:r>
          </a:p>
        </p:txBody>
      </p:sp>
      <p:sp>
        <p:nvSpPr>
          <p:cNvPr id="5" name="投影片編號版面配置區 6">
            <a:extLst>
              <a:ext uri="{FF2B5EF4-FFF2-40B4-BE49-F238E27FC236}">
                <a16:creationId xmlns:a16="http://schemas.microsoft.com/office/drawing/2014/main" id="{B21EB7D0-15CD-FABE-F5AA-395F9CB4EBDB}"/>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rgbClr val="2C6376"/>
                </a:solidFill>
                <a:latin typeface="Arial" panose="020B0604020202020204" pitchFamily="34" charset="0"/>
                <a:ea typeface="微軟正黑體" panose="020B0604030504040204" pitchFamily="34" charset="-120"/>
                <a:cs typeface="Arial" panose="020B0604020202020204" pitchFamily="34" charset="0"/>
              </a:rPr>
              <a:pPr/>
              <a:t>30</a:t>
            </a:fld>
            <a:endParaRPr kumimoji="1" lang="zh-TW" altLang="en-US" sz="1200">
              <a:solidFill>
                <a:srgbClr val="2C6376"/>
              </a:solidFill>
              <a:latin typeface="Arial" panose="020B0604020202020204" pitchFamily="34" charset="0"/>
              <a:ea typeface="微軟正黑體" panose="020B0604030504040204" pitchFamily="34" charset="-120"/>
              <a:cs typeface="Arial" panose="020B0604020202020204" pitchFamily="34" charset="0"/>
            </a:endParaRPr>
          </a:p>
        </p:txBody>
      </p:sp>
      <p:graphicFrame>
        <p:nvGraphicFramePr>
          <p:cNvPr id="22" name="圖表 21">
            <a:extLst>
              <a:ext uri="{FF2B5EF4-FFF2-40B4-BE49-F238E27FC236}">
                <a16:creationId xmlns:a16="http://schemas.microsoft.com/office/drawing/2014/main" id="{4A8578A9-2025-641D-0011-250459BA79F8}"/>
              </a:ext>
            </a:extLst>
          </p:cNvPr>
          <p:cNvGraphicFramePr/>
          <p:nvPr/>
        </p:nvGraphicFramePr>
        <p:xfrm>
          <a:off x="508108" y="3841016"/>
          <a:ext cx="4164386" cy="2562241"/>
        </p:xfrm>
        <a:graphic>
          <a:graphicData uri="http://schemas.openxmlformats.org/drawingml/2006/chart">
            <c:chart xmlns:c="http://schemas.openxmlformats.org/drawingml/2006/chart" xmlns:r="http://schemas.openxmlformats.org/officeDocument/2006/relationships" r:id="rId3"/>
          </a:graphicData>
        </a:graphic>
      </p:graphicFrame>
      <p:sp>
        <p:nvSpPr>
          <p:cNvPr id="23" name="語音泡泡: 矩形 22">
            <a:extLst>
              <a:ext uri="{FF2B5EF4-FFF2-40B4-BE49-F238E27FC236}">
                <a16:creationId xmlns:a16="http://schemas.microsoft.com/office/drawing/2014/main" id="{E7F250C0-83C3-1B00-9DA6-44097F66EE42}"/>
              </a:ext>
            </a:extLst>
          </p:cNvPr>
          <p:cNvSpPr/>
          <p:nvPr/>
        </p:nvSpPr>
        <p:spPr>
          <a:xfrm>
            <a:off x="3190212" y="3120599"/>
            <a:ext cx="1326875" cy="530789"/>
          </a:xfrm>
          <a:prstGeom prst="wedgeRectCallout">
            <a:avLst>
              <a:gd name="adj1" fmla="val -35941"/>
              <a:gd name="adj2" fmla="val 77480"/>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110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rPr>
              <a:t>全球成長預期放緩</a:t>
            </a:r>
          </a:p>
        </p:txBody>
      </p:sp>
      <p:sp>
        <p:nvSpPr>
          <p:cNvPr id="24" name="文字方塊 23">
            <a:extLst>
              <a:ext uri="{FF2B5EF4-FFF2-40B4-BE49-F238E27FC236}">
                <a16:creationId xmlns:a16="http://schemas.microsoft.com/office/drawing/2014/main" id="{3A6B0CEE-FA0A-50F0-C1C1-265349DA47A3}"/>
              </a:ext>
            </a:extLst>
          </p:cNvPr>
          <p:cNvSpPr txBox="1"/>
          <p:nvPr/>
        </p:nvSpPr>
        <p:spPr>
          <a:xfrm>
            <a:off x="5289517" y="2956218"/>
            <a:ext cx="1240294" cy="261610"/>
          </a:xfrm>
          <a:prstGeom prst="rect">
            <a:avLst/>
          </a:prstGeom>
          <a:noFill/>
        </p:spPr>
        <p:txBody>
          <a:bodyPr wrap="square" rtlCol="0">
            <a:spAutoFit/>
          </a:bodyPr>
          <a:lstStyle/>
          <a:p>
            <a:r>
              <a:rPr lang="en-US" altLang="zh-TW" sz="1100" b="0" i="1">
                <a:solidFill>
                  <a:srgbClr val="333333"/>
                </a:solidFill>
                <a:effectLst/>
                <a:latin typeface="微軟正黑體" panose="020B0604030504040204" pitchFamily="34" charset="-120"/>
                <a:ea typeface="微軟正黑體" panose="020B0604030504040204" pitchFamily="34" charset="-120"/>
                <a:cs typeface="Arial" panose="020B0604020202020204" pitchFamily="34" charset="0"/>
              </a:rPr>
              <a:t>(%,</a:t>
            </a:r>
            <a:r>
              <a:rPr lang="zh-TW" altLang="en-US" sz="1100" b="0" i="1">
                <a:solidFill>
                  <a:srgbClr val="333333"/>
                </a:solidFill>
                <a:effectLst/>
                <a:latin typeface="微軟正黑體" panose="020B0604030504040204" pitchFamily="34" charset="-120"/>
                <a:ea typeface="微軟正黑體" panose="020B0604030504040204" pitchFamily="34" charset="-120"/>
                <a:cs typeface="Arial" panose="020B0604020202020204" pitchFamily="34" charset="0"/>
              </a:rPr>
              <a:t>年增率</a:t>
            </a:r>
            <a:r>
              <a:rPr lang="en-US" altLang="zh-TW" sz="1100" b="0" i="1">
                <a:solidFill>
                  <a:srgbClr val="333333"/>
                </a:solidFill>
                <a:effectLst/>
                <a:latin typeface="微軟正黑體" panose="020B0604030504040204" pitchFamily="34" charset="-120"/>
                <a:ea typeface="微軟正黑體" panose="020B0604030504040204" pitchFamily="34" charset="-120"/>
                <a:cs typeface="Arial" panose="020B0604020202020204" pitchFamily="34" charset="0"/>
              </a:rPr>
              <a:t>)</a:t>
            </a:r>
            <a:endParaRPr lang="en-US" altLang="zh-TW" sz="1200" b="0" i="1">
              <a:solidFill>
                <a:srgbClr val="333333"/>
              </a:solidFill>
              <a:effectLst/>
              <a:latin typeface="微軟正黑體" panose="020B0604030504040204" pitchFamily="34" charset="-120"/>
              <a:ea typeface="微軟正黑體" panose="020B0604030504040204" pitchFamily="34" charset="-120"/>
              <a:cs typeface="Arial" panose="020B0604020202020204" pitchFamily="34" charset="0"/>
            </a:endParaRPr>
          </a:p>
        </p:txBody>
      </p:sp>
      <p:graphicFrame>
        <p:nvGraphicFramePr>
          <p:cNvPr id="25" name="圖表 24">
            <a:extLst>
              <a:ext uri="{FF2B5EF4-FFF2-40B4-BE49-F238E27FC236}">
                <a16:creationId xmlns:a16="http://schemas.microsoft.com/office/drawing/2014/main" id="{CDD7DF86-61FB-AED2-1A4E-58D550658435}"/>
              </a:ext>
            </a:extLst>
          </p:cNvPr>
          <p:cNvGraphicFramePr/>
          <p:nvPr/>
        </p:nvGraphicFramePr>
        <p:xfrm>
          <a:off x="5354481" y="3841016"/>
          <a:ext cx="4164386" cy="2562241"/>
        </p:xfrm>
        <a:graphic>
          <a:graphicData uri="http://schemas.openxmlformats.org/drawingml/2006/chart">
            <c:chart xmlns:c="http://schemas.openxmlformats.org/drawingml/2006/chart" xmlns:r="http://schemas.openxmlformats.org/officeDocument/2006/relationships" r:id="rId4"/>
          </a:graphicData>
        </a:graphic>
      </p:graphicFrame>
      <p:sp>
        <p:nvSpPr>
          <p:cNvPr id="26" name="語音泡泡: 矩形 25">
            <a:extLst>
              <a:ext uri="{FF2B5EF4-FFF2-40B4-BE49-F238E27FC236}">
                <a16:creationId xmlns:a16="http://schemas.microsoft.com/office/drawing/2014/main" id="{96A6C131-5DBE-FF5D-622E-4024C40B2B3A}"/>
              </a:ext>
            </a:extLst>
          </p:cNvPr>
          <p:cNvSpPr/>
          <p:nvPr/>
        </p:nvSpPr>
        <p:spPr>
          <a:xfrm>
            <a:off x="7877894" y="3164029"/>
            <a:ext cx="1476863" cy="529942"/>
          </a:xfrm>
          <a:prstGeom prst="wedgeRectCallout">
            <a:avLst>
              <a:gd name="adj1" fmla="val -35941"/>
              <a:gd name="adj2" fmla="val 77480"/>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1100">
                <a:solidFill>
                  <a:schemeClr val="bg2">
                    <a:lumMod val="50000"/>
                  </a:schemeClr>
                </a:solidFill>
                <a:latin typeface="微軟正黑體" panose="020B0604030504040204" pitchFamily="34" charset="-120"/>
                <a:ea typeface="微軟正黑體" panose="020B0604030504040204" pitchFamily="34" charset="-120"/>
                <a:cs typeface="Arial" panose="020B0604020202020204" pitchFamily="34" charset="0"/>
              </a:rPr>
              <a:t>通膨可能比預期更久</a:t>
            </a:r>
          </a:p>
        </p:txBody>
      </p:sp>
      <p:sp>
        <p:nvSpPr>
          <p:cNvPr id="6" name="矩形: 圓角 5">
            <a:extLst>
              <a:ext uri="{FF2B5EF4-FFF2-40B4-BE49-F238E27FC236}">
                <a16:creationId xmlns:a16="http://schemas.microsoft.com/office/drawing/2014/main" id="{792DEFE5-06E7-6B27-CE99-77888238CD56}"/>
              </a:ext>
            </a:extLst>
          </p:cNvPr>
          <p:cNvSpPr/>
          <p:nvPr/>
        </p:nvSpPr>
        <p:spPr>
          <a:xfrm>
            <a:off x="418600" y="2582747"/>
            <a:ext cx="4343401" cy="267876"/>
          </a:xfrm>
          <a:prstGeom prst="roundRect">
            <a:avLst>
              <a:gd name="adj" fmla="val 50000"/>
            </a:avLst>
          </a:prstGeom>
          <a:solidFill>
            <a:srgbClr val="75C6D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1100" b="1">
                <a:latin typeface="微軟正黑體"/>
                <a:ea typeface="微軟正黑體"/>
                <a:cs typeface="Arial"/>
              </a:rPr>
              <a:t>2024</a:t>
            </a:r>
            <a:r>
              <a:rPr lang="zh-TW" altLang="en-US" sz="1100" b="1">
                <a:latin typeface="微軟正黑體"/>
                <a:ea typeface="微軟正黑體"/>
                <a:cs typeface="Arial"/>
              </a:rPr>
              <a:t>年實際</a:t>
            </a:r>
            <a:r>
              <a:rPr lang="en-US" altLang="zh-TW" sz="1100" b="1">
                <a:latin typeface="微軟正黑體"/>
                <a:ea typeface="微軟正黑體"/>
                <a:cs typeface="Arial"/>
              </a:rPr>
              <a:t>GDP</a:t>
            </a:r>
            <a:r>
              <a:rPr lang="zh-TW" altLang="en-US" sz="1100" b="1">
                <a:latin typeface="微軟正黑體"/>
                <a:ea typeface="微軟正黑體"/>
                <a:cs typeface="Arial"/>
              </a:rPr>
              <a:t>成長率及</a:t>
            </a:r>
            <a:r>
              <a:rPr lang="en-US" altLang="zh-TW" sz="1100" b="1">
                <a:latin typeface="微軟正黑體"/>
                <a:ea typeface="微軟正黑體"/>
                <a:cs typeface="Arial"/>
              </a:rPr>
              <a:t>2025</a:t>
            </a:r>
            <a:r>
              <a:rPr lang="zh-TW" altLang="en-US" sz="1100" b="1">
                <a:latin typeface="微軟正黑體"/>
                <a:ea typeface="微軟正黑體"/>
                <a:cs typeface="Arial"/>
              </a:rPr>
              <a:t>與</a:t>
            </a:r>
            <a:r>
              <a:rPr lang="en-US" altLang="zh-TW" sz="1100" b="1">
                <a:latin typeface="微軟正黑體"/>
                <a:ea typeface="微軟正黑體"/>
                <a:cs typeface="Arial"/>
              </a:rPr>
              <a:t>2026</a:t>
            </a:r>
            <a:r>
              <a:rPr lang="zh-TW" altLang="en-US" sz="1100" b="1">
                <a:latin typeface="微軟正黑體"/>
                <a:ea typeface="微軟正黑體"/>
                <a:cs typeface="Arial"/>
              </a:rPr>
              <a:t>年預測</a:t>
            </a:r>
            <a:endParaRPr lang="en-US" altLang="zh-TW" sz="1100" b="1">
              <a:latin typeface="微軟正黑體"/>
              <a:ea typeface="微軟正黑體"/>
              <a:cs typeface="Arial"/>
            </a:endParaRPr>
          </a:p>
        </p:txBody>
      </p:sp>
      <p:sp>
        <p:nvSpPr>
          <p:cNvPr id="7" name="矩形: 圓角 6">
            <a:extLst>
              <a:ext uri="{FF2B5EF4-FFF2-40B4-BE49-F238E27FC236}">
                <a16:creationId xmlns:a16="http://schemas.microsoft.com/office/drawing/2014/main" id="{5EC47D04-2053-53F6-1ECE-5D937DFBC751}"/>
              </a:ext>
            </a:extLst>
          </p:cNvPr>
          <p:cNvSpPr/>
          <p:nvPr/>
        </p:nvSpPr>
        <p:spPr>
          <a:xfrm>
            <a:off x="5235199" y="2582747"/>
            <a:ext cx="4415355" cy="267876"/>
          </a:xfrm>
          <a:prstGeom prst="roundRect">
            <a:avLst>
              <a:gd name="adj" fmla="val 50000"/>
            </a:avLst>
          </a:prstGeom>
          <a:solidFill>
            <a:srgbClr val="75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rgbClr val="FFFFFF"/>
                </a:solidFill>
                <a:effectLst/>
                <a:latin typeface="微軟正黑體" panose="020B0604030504040204" pitchFamily="34" charset="-120"/>
                <a:ea typeface="微軟正黑體" panose="020B0604030504040204" pitchFamily="34" charset="-120"/>
                <a:cs typeface="Arial" panose="020B0604020202020204" pitchFamily="34" charset="0"/>
              </a:rPr>
              <a:t>2024</a:t>
            </a:r>
            <a:r>
              <a:rPr lang="zh-TW" altLang="en-US" sz="1100" b="1">
                <a:solidFill>
                  <a:srgbClr val="FFFFFF"/>
                </a:solidFill>
                <a:effectLst/>
                <a:latin typeface="微軟正黑體" panose="020B0604030504040204" pitchFamily="34" charset="-120"/>
                <a:ea typeface="微軟正黑體" panose="020B0604030504040204" pitchFamily="34" charset="-120"/>
                <a:cs typeface="Arial" panose="020B0604020202020204" pitchFamily="34" charset="0"/>
              </a:rPr>
              <a:t>年整體通膨率</a:t>
            </a:r>
            <a:r>
              <a:rPr lang="en-US" altLang="zh-TW" sz="1100" b="1" baseline="30000">
                <a:solidFill>
                  <a:srgbClr val="FFFFFF"/>
                </a:solidFill>
                <a:effectLst/>
                <a:latin typeface="微軟正黑體" panose="020B0604030504040204" pitchFamily="34" charset="-120"/>
                <a:ea typeface="微軟正黑體" panose="020B0604030504040204" pitchFamily="34" charset="-120"/>
                <a:cs typeface="Arial" panose="020B0604020202020204" pitchFamily="34" charset="0"/>
              </a:rPr>
              <a:t>1</a:t>
            </a:r>
            <a:r>
              <a:rPr lang="zh-TW" altLang="en-US" sz="1100" b="1">
                <a:solidFill>
                  <a:srgbClr val="FFFFFF"/>
                </a:solidFill>
                <a:effectLst/>
                <a:latin typeface="微軟正黑體" panose="020B0604030504040204" pitchFamily="34" charset="-120"/>
                <a:ea typeface="微軟正黑體" panose="020B0604030504040204" pitchFamily="34" charset="-120"/>
                <a:cs typeface="Arial" panose="020B0604020202020204" pitchFamily="34" charset="0"/>
              </a:rPr>
              <a:t>及</a:t>
            </a:r>
            <a:r>
              <a:rPr lang="en-US" altLang="zh-TW" sz="1100" b="1">
                <a:solidFill>
                  <a:srgbClr val="FFFFFF"/>
                </a:solidFill>
                <a:effectLst/>
                <a:latin typeface="微軟正黑體" panose="020B0604030504040204" pitchFamily="34" charset="-120"/>
                <a:ea typeface="微軟正黑體" panose="020B0604030504040204" pitchFamily="34" charset="-120"/>
                <a:cs typeface="Arial" panose="020B0604020202020204" pitchFamily="34" charset="0"/>
              </a:rPr>
              <a:t>2025</a:t>
            </a:r>
            <a:r>
              <a:rPr lang="zh-TW" altLang="en-US" sz="1100" b="1">
                <a:solidFill>
                  <a:srgbClr val="FFFFFF"/>
                </a:solidFill>
                <a:effectLst/>
                <a:latin typeface="微軟正黑體" panose="020B0604030504040204" pitchFamily="34" charset="-120"/>
                <a:ea typeface="微軟正黑體" panose="020B0604030504040204" pitchFamily="34" charset="-120"/>
                <a:cs typeface="Arial" panose="020B0604020202020204" pitchFamily="34" charset="0"/>
              </a:rPr>
              <a:t>與</a:t>
            </a:r>
            <a:r>
              <a:rPr lang="en-US" altLang="zh-TW" sz="1100" b="1">
                <a:solidFill>
                  <a:srgbClr val="FFFFFF"/>
                </a:solidFill>
                <a:effectLst/>
                <a:latin typeface="微軟正黑體" panose="020B0604030504040204" pitchFamily="34" charset="-120"/>
                <a:ea typeface="微軟正黑體" panose="020B0604030504040204" pitchFamily="34" charset="-120"/>
                <a:cs typeface="Arial" panose="020B0604020202020204" pitchFamily="34" charset="0"/>
              </a:rPr>
              <a:t>2026</a:t>
            </a:r>
            <a:r>
              <a:rPr lang="zh-TW" altLang="en-US" sz="1100" b="1">
                <a:solidFill>
                  <a:srgbClr val="FFFFFF"/>
                </a:solidFill>
                <a:effectLst/>
                <a:latin typeface="微軟正黑體" panose="020B0604030504040204" pitchFamily="34" charset="-120"/>
                <a:ea typeface="微軟正黑體" panose="020B0604030504040204" pitchFamily="34" charset="-120"/>
                <a:cs typeface="Arial" panose="020B0604020202020204" pitchFamily="34" charset="0"/>
              </a:rPr>
              <a:t>年預測</a:t>
            </a:r>
            <a:endParaRPr lang="en-US" sz="1100" b="1">
              <a:solidFill>
                <a:srgbClr val="FFFFFF"/>
              </a:solidFill>
              <a:effectLst/>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8" name="文字方塊 7">
            <a:extLst>
              <a:ext uri="{FF2B5EF4-FFF2-40B4-BE49-F238E27FC236}">
                <a16:creationId xmlns:a16="http://schemas.microsoft.com/office/drawing/2014/main" id="{D44233FD-74E7-9643-ECE7-4E5D0CD67C98}"/>
              </a:ext>
            </a:extLst>
          </p:cNvPr>
          <p:cNvSpPr txBox="1"/>
          <p:nvPr/>
        </p:nvSpPr>
        <p:spPr>
          <a:xfrm>
            <a:off x="420013" y="2956218"/>
            <a:ext cx="1240294" cy="261610"/>
          </a:xfrm>
          <a:prstGeom prst="rect">
            <a:avLst/>
          </a:prstGeom>
          <a:noFill/>
        </p:spPr>
        <p:txBody>
          <a:bodyPr wrap="square" rtlCol="0">
            <a:spAutoFit/>
          </a:bodyPr>
          <a:lstStyle/>
          <a:p>
            <a:r>
              <a:rPr lang="en-US" altLang="zh-TW" sz="1100" b="0" i="1">
                <a:solidFill>
                  <a:srgbClr val="333333"/>
                </a:solidFill>
                <a:effectLst/>
                <a:latin typeface="微軟正黑體" panose="020B0604030504040204" pitchFamily="34" charset="-120"/>
                <a:ea typeface="微軟正黑體" panose="020B0604030504040204" pitchFamily="34" charset="-120"/>
                <a:cs typeface="Arial" panose="020B0604020202020204" pitchFamily="34" charset="0"/>
              </a:rPr>
              <a:t>(%,</a:t>
            </a:r>
            <a:r>
              <a:rPr lang="zh-TW" altLang="en-US" sz="1100" b="0" i="1">
                <a:solidFill>
                  <a:srgbClr val="333333"/>
                </a:solidFill>
                <a:effectLst/>
                <a:latin typeface="微軟正黑體" panose="020B0604030504040204" pitchFamily="34" charset="-120"/>
                <a:ea typeface="微軟正黑體" panose="020B0604030504040204" pitchFamily="34" charset="-120"/>
                <a:cs typeface="Arial" panose="020B0604020202020204" pitchFamily="34" charset="0"/>
              </a:rPr>
              <a:t>年增率</a:t>
            </a:r>
            <a:r>
              <a:rPr lang="en-US" altLang="zh-TW" sz="1100" b="0" i="1">
                <a:solidFill>
                  <a:srgbClr val="333333"/>
                </a:solidFill>
                <a:effectLst/>
                <a:latin typeface="微軟正黑體" panose="020B0604030504040204" pitchFamily="34" charset="-120"/>
                <a:ea typeface="微軟正黑體" panose="020B0604030504040204" pitchFamily="34" charset="-120"/>
                <a:cs typeface="Arial" panose="020B0604020202020204" pitchFamily="34" charset="0"/>
              </a:rPr>
              <a:t>)</a:t>
            </a:r>
            <a:endParaRPr lang="en-US" altLang="zh-TW" sz="1200" b="0" i="1">
              <a:solidFill>
                <a:srgbClr val="333333"/>
              </a:solidFill>
              <a:effectLst/>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9" name="文字方塊 8">
            <a:extLst>
              <a:ext uri="{FF2B5EF4-FFF2-40B4-BE49-F238E27FC236}">
                <a16:creationId xmlns:a16="http://schemas.microsoft.com/office/drawing/2014/main" id="{6832D280-79A6-5DD5-05C9-02843C8D8027}"/>
              </a:ext>
            </a:extLst>
          </p:cNvPr>
          <p:cNvSpPr txBox="1"/>
          <p:nvPr/>
        </p:nvSpPr>
        <p:spPr>
          <a:xfrm>
            <a:off x="400050" y="6453246"/>
            <a:ext cx="4349268" cy="307777"/>
          </a:xfrm>
          <a:prstGeom prst="rect">
            <a:avLst/>
          </a:prstGeom>
          <a:noFill/>
        </p:spPr>
        <p:txBody>
          <a:bodyPr wrap="none" rtlCol="0">
            <a:spAutoFit/>
          </a:bodyPr>
          <a:lstStyle/>
          <a:p>
            <a:pPr marL="0" indent="0">
              <a:lnSpc>
                <a:spcPct val="100000"/>
              </a:lnSpc>
            </a:pP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資料來源：經濟合作暨發展組織（</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OECD</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2025</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年</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6</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月</a:t>
            </a:r>
            <a:endPar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a:p>
            <a:pPr marL="0" indent="0">
              <a:lnSpc>
                <a:spcPct val="100000"/>
              </a:lnSpc>
            </a:pP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備註</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1.</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整體通膨率（</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Headline Inflation</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）衡量消費者物價的整體變動，涵蓋所有類別，包括食品與能源</a:t>
            </a:r>
            <a:endPar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 name="內容版面配置區 2">
            <a:extLst>
              <a:ext uri="{FF2B5EF4-FFF2-40B4-BE49-F238E27FC236}">
                <a16:creationId xmlns:a16="http://schemas.microsoft.com/office/drawing/2014/main" id="{612B0EC7-0038-1065-E8B8-A0B5E69BA6E4}"/>
              </a:ext>
            </a:extLst>
          </p:cNvPr>
          <p:cNvSpPr>
            <a:spLocks noGrp="1"/>
          </p:cNvSpPr>
          <p:nvPr>
            <p:ph idx="1"/>
          </p:nvPr>
        </p:nvSpPr>
        <p:spPr>
          <a:xfrm>
            <a:off x="373310" y="1115264"/>
            <a:ext cx="9245475" cy="1631238"/>
          </a:xfrm>
        </p:spPr>
        <p:txBody>
          <a:bodyPr>
            <a:noAutofit/>
          </a:bodyPr>
          <a:lstStyle/>
          <a:p>
            <a:pPr algn="just"/>
            <a:r>
              <a:rPr lang="zh-TW" altLang="en-US">
                <a:latin typeface="微軟正黑體" panose="020B0604030504040204" pitchFamily="34" charset="-120"/>
                <a:ea typeface="微軟正黑體" panose="020B0604030504040204" pitchFamily="34" charset="-120"/>
              </a:rPr>
              <a:t>全球經濟前景正在轉弱，預期貿易障礙加劇、金融環境緊縮、信心下滑以及政策不確定性升高，將對成長帶來負面影響。</a:t>
            </a:r>
            <a:endParaRPr lang="en-US" altLang="zh-TW">
              <a:latin typeface="微軟正黑體" panose="020B0604030504040204" pitchFamily="34" charset="-120"/>
              <a:ea typeface="微軟正黑體" panose="020B0604030504040204" pitchFamily="34" charset="-120"/>
            </a:endParaRPr>
          </a:p>
          <a:p>
            <a:pPr algn="just"/>
            <a:r>
              <a:rPr lang="zh-TW" altLang="en-US">
                <a:latin typeface="微軟正黑體" panose="020B0604030504040204" pitchFamily="34" charset="-120"/>
                <a:ea typeface="微軟正黑體" panose="020B0604030504040204" pitchFamily="34" charset="-120"/>
              </a:rPr>
              <a:t>通膨水準可能會比預期維持更久，尤其在通膨預期持續上升的情況下。正面來看，</a:t>
            </a:r>
            <a:r>
              <a:rPr lang="zh-TW" altLang="en-US">
                <a:solidFill>
                  <a:srgbClr val="ED972F"/>
                </a:solidFill>
                <a:latin typeface="微軟正黑體" panose="020B0604030504040204" pitchFamily="34" charset="-120"/>
                <a:ea typeface="微軟正黑體" panose="020B0604030504040204" pitchFamily="34" charset="-120"/>
              </a:rPr>
              <a:t>若近期貿易障礙能提前解除，將有助於推升經濟成長並緩解通膨壓力</a:t>
            </a:r>
            <a:r>
              <a:rPr lang="zh-TW" altLang="en-US">
                <a:latin typeface="微軟正黑體" panose="020B0604030504040204" pitchFamily="34" charset="-120"/>
                <a:ea typeface="微軟正黑體" panose="020B0604030504040204" pitchFamily="34" charset="-120"/>
              </a:rPr>
              <a:t>。</a:t>
            </a:r>
            <a:endParaRPr lang="en-US" altLang="zh-TW">
              <a:latin typeface="微軟正黑體" panose="020B0604030504040204" pitchFamily="34" charset="-120"/>
              <a:ea typeface="微軟正黑體" panose="020B0604030504040204" pitchFamily="34" charset="-120"/>
            </a:endParaRPr>
          </a:p>
          <a:p>
            <a:pPr algn="just"/>
            <a:r>
              <a:rPr lang="zh-TW" altLang="en-US">
                <a:latin typeface="微軟正黑體" panose="020B0604030504040204" pitchFamily="34" charset="-120"/>
                <a:ea typeface="微軟正黑體" panose="020B0604030504040204" pitchFamily="34" charset="-120"/>
              </a:rPr>
              <a:t>預測全球</a:t>
            </a:r>
            <a:r>
              <a:rPr lang="en-US" altLang="zh-TW">
                <a:latin typeface="微軟正黑體" panose="020B0604030504040204" pitchFamily="34" charset="-120"/>
                <a:ea typeface="微軟正黑體" panose="020B0604030504040204" pitchFamily="34" charset="-120"/>
              </a:rPr>
              <a:t>GDP</a:t>
            </a:r>
            <a:r>
              <a:rPr lang="zh-TW" altLang="en-US">
                <a:latin typeface="微軟正黑體" panose="020B0604030504040204" pitchFamily="34" charset="-120"/>
                <a:ea typeface="微軟正黑體" panose="020B0604030504040204" pitchFamily="34" charset="-120"/>
              </a:rPr>
              <a:t>成長率將</a:t>
            </a:r>
            <a:r>
              <a:rPr lang="zh-TW" altLang="en-US">
                <a:solidFill>
                  <a:srgbClr val="ED972F"/>
                </a:solidFill>
                <a:latin typeface="微軟正黑體" panose="020B0604030504040204" pitchFamily="34" charset="-120"/>
                <a:ea typeface="微軟正黑體" panose="020B0604030504040204" pitchFamily="34" charset="-120"/>
              </a:rPr>
              <a:t>從</a:t>
            </a:r>
            <a:r>
              <a:rPr lang="en-US" altLang="zh-TW">
                <a:solidFill>
                  <a:srgbClr val="ED972F"/>
                </a:solidFill>
                <a:latin typeface="微軟正黑體" panose="020B0604030504040204" pitchFamily="34" charset="-120"/>
                <a:ea typeface="微軟正黑體" panose="020B0604030504040204" pitchFamily="34" charset="-120"/>
              </a:rPr>
              <a:t>2024</a:t>
            </a:r>
            <a:r>
              <a:rPr lang="zh-TW" altLang="en-US">
                <a:solidFill>
                  <a:srgbClr val="ED972F"/>
                </a:solidFill>
                <a:latin typeface="微軟正黑體" panose="020B0604030504040204" pitchFamily="34" charset="-120"/>
                <a:ea typeface="微軟正黑體" panose="020B0604030504040204" pitchFamily="34" charset="-120"/>
              </a:rPr>
              <a:t>年的</a:t>
            </a:r>
            <a:r>
              <a:rPr lang="en-US" altLang="zh-TW">
                <a:solidFill>
                  <a:srgbClr val="ED972F"/>
                </a:solidFill>
                <a:latin typeface="微軟正黑體" panose="020B0604030504040204" pitchFamily="34" charset="-120"/>
                <a:ea typeface="微軟正黑體" panose="020B0604030504040204" pitchFamily="34" charset="-120"/>
              </a:rPr>
              <a:t>3.4%</a:t>
            </a:r>
            <a:r>
              <a:rPr lang="zh-TW" altLang="en-US">
                <a:solidFill>
                  <a:srgbClr val="ED972F"/>
                </a:solidFill>
                <a:latin typeface="微軟正黑體" panose="020B0604030504040204" pitchFamily="34" charset="-120"/>
                <a:ea typeface="微軟正黑體" panose="020B0604030504040204" pitchFamily="34" charset="-120"/>
              </a:rPr>
              <a:t>放緩至</a:t>
            </a:r>
            <a:r>
              <a:rPr lang="en-US" altLang="zh-TW">
                <a:solidFill>
                  <a:srgbClr val="ED972F"/>
                </a:solidFill>
                <a:latin typeface="微軟正黑體" panose="020B0604030504040204" pitchFamily="34" charset="-120"/>
                <a:ea typeface="微軟正黑體" panose="020B0604030504040204" pitchFamily="34" charset="-120"/>
              </a:rPr>
              <a:t>2025</a:t>
            </a:r>
            <a:r>
              <a:rPr lang="zh-TW" altLang="en-US">
                <a:solidFill>
                  <a:srgbClr val="ED972F"/>
                </a:solidFill>
                <a:latin typeface="微軟正黑體" panose="020B0604030504040204" pitchFamily="34" charset="-120"/>
                <a:ea typeface="微軟正黑體" panose="020B0604030504040204" pitchFamily="34" charset="-120"/>
              </a:rPr>
              <a:t>與</a:t>
            </a:r>
            <a:r>
              <a:rPr lang="en-US" altLang="zh-TW">
                <a:solidFill>
                  <a:srgbClr val="ED972F"/>
                </a:solidFill>
                <a:latin typeface="微軟正黑體" panose="020B0604030504040204" pitchFamily="34" charset="-120"/>
                <a:ea typeface="微軟正黑體" panose="020B0604030504040204" pitchFamily="34" charset="-120"/>
              </a:rPr>
              <a:t>2026</a:t>
            </a:r>
            <a:r>
              <a:rPr lang="zh-TW" altLang="en-US">
                <a:solidFill>
                  <a:srgbClr val="ED972F"/>
                </a:solidFill>
                <a:latin typeface="微軟正黑體" panose="020B0604030504040204" pitchFamily="34" charset="-120"/>
                <a:ea typeface="微軟正黑體" panose="020B0604030504040204" pitchFamily="34" charset="-120"/>
              </a:rPr>
              <a:t>年的</a:t>
            </a:r>
            <a:r>
              <a:rPr lang="en-US" altLang="zh-TW">
                <a:solidFill>
                  <a:srgbClr val="ED972F"/>
                </a:solidFill>
                <a:latin typeface="微軟正黑體" panose="020B0604030504040204" pitchFamily="34" charset="-120"/>
                <a:ea typeface="微軟正黑體" panose="020B0604030504040204" pitchFamily="34" charset="-120"/>
              </a:rPr>
              <a:t>2.9%</a:t>
            </a:r>
            <a:r>
              <a:rPr lang="zh-TW" altLang="en-US">
                <a:latin typeface="微軟正黑體" panose="020B0604030504040204" pitchFamily="34" charset="-120"/>
                <a:ea typeface="微軟正黑體" panose="020B0604030504040204" pitchFamily="34" charset="-120"/>
              </a:rPr>
              <a:t>，而通膨仍將維持在高檔。</a:t>
            </a:r>
            <a:endParaRPr lang="en-US" altLang="zh-TW">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814903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FB341-351D-1019-4811-75AD4D37BEE7}"/>
            </a:ext>
          </a:extLst>
        </p:cNvPr>
        <p:cNvGrpSpPr/>
        <p:nvPr/>
      </p:nvGrpSpPr>
      <p:grpSpPr>
        <a:xfrm>
          <a:off x="0" y="0"/>
          <a:ext cx="0" cy="0"/>
          <a:chOff x="0" y="0"/>
          <a:chExt cx="0" cy="0"/>
        </a:xfrm>
      </p:grpSpPr>
      <p:sp>
        <p:nvSpPr>
          <p:cNvPr id="5" name="投影片編號版面配置區 6">
            <a:extLst>
              <a:ext uri="{FF2B5EF4-FFF2-40B4-BE49-F238E27FC236}">
                <a16:creationId xmlns:a16="http://schemas.microsoft.com/office/drawing/2014/main" id="{A0DAE5DF-090B-91C3-0A50-7EF2F072334E}"/>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rgbClr val="2C6376"/>
                </a:solidFill>
                <a:latin typeface="Arial" panose="020B0604020202020204" pitchFamily="34" charset="0"/>
                <a:ea typeface="微軟正黑體" panose="020B0604030504040204" pitchFamily="34" charset="-120"/>
                <a:cs typeface="Arial" panose="020B0604020202020204" pitchFamily="34" charset="0"/>
              </a:rPr>
              <a:pPr/>
              <a:t>31</a:t>
            </a:fld>
            <a:endParaRPr kumimoji="1" lang="zh-TW" altLang="en-US" sz="1200">
              <a:solidFill>
                <a:srgbClr val="2C6376"/>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2" name="矩形: 圓角 7">
            <a:extLst>
              <a:ext uri="{FF2B5EF4-FFF2-40B4-BE49-F238E27FC236}">
                <a16:creationId xmlns:a16="http://schemas.microsoft.com/office/drawing/2014/main" id="{91BB1D47-A0FB-C7C4-8E56-77276EC755C7}"/>
              </a:ext>
            </a:extLst>
          </p:cNvPr>
          <p:cNvSpPr/>
          <p:nvPr/>
        </p:nvSpPr>
        <p:spPr>
          <a:xfrm>
            <a:off x="388541" y="2487023"/>
            <a:ext cx="9128917" cy="267875"/>
          </a:xfrm>
          <a:prstGeom prst="roundRect">
            <a:avLst>
              <a:gd name="adj" fmla="val 50000"/>
            </a:avLst>
          </a:prstGeom>
          <a:solidFill>
            <a:srgbClr val="75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全球</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12</a:t>
            </a:r>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吋晶圓產能</a:t>
            </a:r>
            <a:endPar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2" name="標題 1">
            <a:extLst>
              <a:ext uri="{FF2B5EF4-FFF2-40B4-BE49-F238E27FC236}">
                <a16:creationId xmlns:a16="http://schemas.microsoft.com/office/drawing/2014/main" id="{E0C7EC6B-3968-F7B2-1E60-249764805A61}"/>
              </a:ext>
            </a:extLst>
          </p:cNvPr>
          <p:cNvSpPr>
            <a:spLocks noGrp="1"/>
          </p:cNvSpPr>
          <p:nvPr>
            <p:ph type="title"/>
          </p:nvPr>
        </p:nvSpPr>
        <p:spPr>
          <a:xfrm>
            <a:off x="311150" y="409575"/>
            <a:ext cx="8642350" cy="777875"/>
          </a:xfrm>
        </p:spPr>
        <p:txBody>
          <a:bodyPr/>
          <a:lstStyle/>
          <a:p>
            <a:r>
              <a:rPr lang="en-US" altLang="zh-TW" sz="2400" b="1">
                <a:solidFill>
                  <a:srgbClr val="2B505B"/>
                </a:solidFill>
                <a:effectLst/>
                <a:latin typeface="微軟正黑體" panose="020B0604030504040204" pitchFamily="34" charset="-120"/>
                <a:ea typeface="微軟正黑體" panose="020B0604030504040204" pitchFamily="34" charset="-120"/>
              </a:rPr>
              <a:t>12</a:t>
            </a:r>
            <a:r>
              <a:rPr lang="zh-TW" altLang="en-US" sz="2400" b="1">
                <a:solidFill>
                  <a:srgbClr val="2B505B"/>
                </a:solidFill>
                <a:effectLst/>
                <a:latin typeface="微軟正黑體" panose="020B0604030504040204" pitchFamily="34" charset="-120"/>
                <a:ea typeface="微軟正黑體" panose="020B0604030504040204" pitchFamily="34" charset="-120"/>
              </a:rPr>
              <a:t>吋晶圓廠與先進製程強勁成長 展望至</a:t>
            </a:r>
            <a:r>
              <a:rPr lang="en-US" altLang="zh-TW" sz="2400" b="1">
                <a:solidFill>
                  <a:srgbClr val="2B505B"/>
                </a:solidFill>
                <a:effectLst/>
                <a:latin typeface="微軟正黑體" panose="020B0604030504040204" pitchFamily="34" charset="-120"/>
                <a:ea typeface="微軟正黑體" panose="020B0604030504040204" pitchFamily="34" charset="-120"/>
              </a:rPr>
              <a:t>2028</a:t>
            </a:r>
            <a:r>
              <a:rPr lang="zh-TW" altLang="en-US" sz="2400" b="1">
                <a:solidFill>
                  <a:srgbClr val="2B505B"/>
                </a:solidFill>
                <a:effectLst/>
                <a:latin typeface="微軟正黑體" panose="020B0604030504040204" pitchFamily="34" charset="-120"/>
                <a:ea typeface="微軟正黑體" panose="020B0604030504040204" pitchFamily="34" charset="-120"/>
              </a:rPr>
              <a:t>年</a:t>
            </a:r>
            <a:endParaRPr lang="zh-TW" altLang="en-US">
              <a:latin typeface="微軟正黑體" panose="020B0604030504040204" pitchFamily="34" charset="-120"/>
              <a:ea typeface="微軟正黑體" panose="020B0604030504040204" pitchFamily="34" charset="-120"/>
            </a:endParaRPr>
          </a:p>
        </p:txBody>
      </p:sp>
      <p:grpSp>
        <p:nvGrpSpPr>
          <p:cNvPr id="31" name="Group 30">
            <a:extLst>
              <a:ext uri="{FF2B5EF4-FFF2-40B4-BE49-F238E27FC236}">
                <a16:creationId xmlns:a16="http://schemas.microsoft.com/office/drawing/2014/main" id="{8B643BCB-6F3A-DAB8-EC79-87807AAFA7FC}"/>
              </a:ext>
            </a:extLst>
          </p:cNvPr>
          <p:cNvGrpSpPr/>
          <p:nvPr/>
        </p:nvGrpSpPr>
        <p:grpSpPr>
          <a:xfrm>
            <a:off x="550861" y="2943889"/>
            <a:ext cx="4274916" cy="3858695"/>
            <a:chOff x="5036528" y="3601401"/>
            <a:chExt cx="4582257" cy="3221858"/>
          </a:xfrm>
        </p:grpSpPr>
        <p:grpSp>
          <p:nvGrpSpPr>
            <p:cNvPr id="34" name="Group 33">
              <a:extLst>
                <a:ext uri="{FF2B5EF4-FFF2-40B4-BE49-F238E27FC236}">
                  <a16:creationId xmlns:a16="http://schemas.microsoft.com/office/drawing/2014/main" id="{AE568F41-BAEA-2D9F-3A57-BF7EFF929425}"/>
                </a:ext>
              </a:extLst>
            </p:cNvPr>
            <p:cNvGrpSpPr/>
            <p:nvPr/>
          </p:nvGrpSpPr>
          <p:grpSpPr>
            <a:xfrm>
              <a:off x="5036528" y="3601401"/>
              <a:ext cx="4582257" cy="3221858"/>
              <a:chOff x="5036528" y="3601401"/>
              <a:chExt cx="4582257" cy="3221858"/>
            </a:xfrm>
          </p:grpSpPr>
          <p:graphicFrame>
            <p:nvGraphicFramePr>
              <p:cNvPr id="38" name="Chart 37">
                <a:extLst>
                  <a:ext uri="{FF2B5EF4-FFF2-40B4-BE49-F238E27FC236}">
                    <a16:creationId xmlns:a16="http://schemas.microsoft.com/office/drawing/2014/main" id="{E7DBC2A4-D834-921E-6F46-C4D53BC12EE0}"/>
                  </a:ext>
                </a:extLst>
              </p:cNvPr>
              <p:cNvGraphicFramePr/>
              <p:nvPr>
                <p:extLst>
                  <p:ext uri="{D42A27DB-BD31-4B8C-83A1-F6EECF244321}">
                    <p14:modId xmlns:p14="http://schemas.microsoft.com/office/powerpoint/2010/main" val="1097918018"/>
                  </p:ext>
                </p:extLst>
              </p:nvPr>
            </p:nvGraphicFramePr>
            <p:xfrm>
              <a:off x="5036528" y="3788185"/>
              <a:ext cx="4582257" cy="3035074"/>
            </p:xfrm>
            <a:graphic>
              <a:graphicData uri="http://schemas.openxmlformats.org/drawingml/2006/chart">
                <c:chart xmlns:c="http://schemas.openxmlformats.org/drawingml/2006/chart" xmlns:r="http://schemas.openxmlformats.org/officeDocument/2006/relationships" r:id="rId3"/>
              </a:graphicData>
            </a:graphic>
          </p:graphicFrame>
          <p:sp>
            <p:nvSpPr>
              <p:cNvPr id="39" name="TextBox 38">
                <a:extLst>
                  <a:ext uri="{FF2B5EF4-FFF2-40B4-BE49-F238E27FC236}">
                    <a16:creationId xmlns:a16="http://schemas.microsoft.com/office/drawing/2014/main" id="{5D3C833C-2549-56B5-3A26-A5F2C650B85C}"/>
                  </a:ext>
                </a:extLst>
              </p:cNvPr>
              <p:cNvSpPr txBox="1"/>
              <p:nvPr/>
            </p:nvSpPr>
            <p:spPr>
              <a:xfrm>
                <a:off x="5065049" y="3601401"/>
                <a:ext cx="1059853" cy="212010"/>
              </a:xfrm>
              <a:prstGeom prst="rect">
                <a:avLst/>
              </a:prstGeom>
              <a:noFill/>
            </p:spPr>
            <p:txBody>
              <a:bodyPr wrap="square" rtlCol="0">
                <a:spAutoFit/>
              </a:bodyPr>
              <a:lstStyle/>
              <a:p>
                <a:r>
                  <a:rPr lang="en-US" sz="1050" i="1">
                    <a:latin typeface="微軟正黑體" panose="020B0604030504040204" pitchFamily="34" charset="-120"/>
                    <a:ea typeface="微軟正黑體" panose="020B0604030504040204" pitchFamily="34" charset="-120"/>
                    <a:cs typeface="Arial" panose="020B0604020202020204" pitchFamily="34" charset="0"/>
                  </a:rPr>
                  <a:t>(</a:t>
                </a:r>
                <a:r>
                  <a:rPr lang="zh-TW" altLang="en-US" sz="1050" i="1">
                    <a:latin typeface="微軟正黑體" panose="020B0604030504040204" pitchFamily="34" charset="-120"/>
                    <a:ea typeface="微軟正黑體" panose="020B0604030504040204" pitchFamily="34" charset="-120"/>
                    <a:cs typeface="Arial" panose="020B0604020202020204" pitchFamily="34" charset="0"/>
                  </a:rPr>
                  <a:t>千片／月</a:t>
                </a:r>
                <a:r>
                  <a:rPr lang="en-US" sz="1050" i="1">
                    <a:latin typeface="微軟正黑體" panose="020B0604030504040204" pitchFamily="34" charset="-120"/>
                    <a:ea typeface="微軟正黑體" panose="020B0604030504040204" pitchFamily="34" charset="-120"/>
                    <a:cs typeface="Arial" panose="020B0604020202020204" pitchFamily="34" charset="0"/>
                  </a:rPr>
                  <a:t>)</a:t>
                </a:r>
              </a:p>
            </p:txBody>
          </p:sp>
        </p:grpSp>
        <p:sp>
          <p:nvSpPr>
            <p:cNvPr id="36" name="Freeform 7">
              <a:extLst>
                <a:ext uri="{FF2B5EF4-FFF2-40B4-BE49-F238E27FC236}">
                  <a16:creationId xmlns:a16="http://schemas.microsoft.com/office/drawing/2014/main" id="{186D3025-0DE5-49C5-079A-2597FA3B1F42}"/>
                </a:ext>
              </a:extLst>
            </p:cNvPr>
            <p:cNvSpPr>
              <a:spLocks/>
            </p:cNvSpPr>
            <p:nvPr/>
          </p:nvSpPr>
          <p:spPr bwMode="auto">
            <a:xfrm rot="10259765">
              <a:off x="6908348" y="4000105"/>
              <a:ext cx="1231029" cy="434594"/>
            </a:xfrm>
            <a:custGeom>
              <a:avLst/>
              <a:gdLst>
                <a:gd name="T0" fmla="*/ 393 w 593"/>
                <a:gd name="T1" fmla="*/ 0 h 284"/>
                <a:gd name="T2" fmla="*/ 79 w 593"/>
                <a:gd name="T3" fmla="*/ 130 h 284"/>
                <a:gd name="T4" fmla="*/ 28 w 593"/>
                <a:gd name="T5" fmla="*/ 90 h 284"/>
                <a:gd name="T6" fmla="*/ 29 w 593"/>
                <a:gd name="T7" fmla="*/ 284 h 284"/>
                <a:gd name="T8" fmla="*/ 195 w 593"/>
                <a:gd name="T9" fmla="*/ 221 h 284"/>
                <a:gd name="T10" fmla="*/ 136 w 593"/>
                <a:gd name="T11" fmla="*/ 176 h 284"/>
                <a:gd name="T12" fmla="*/ 476 w 593"/>
                <a:gd name="T13" fmla="*/ 38 h 284"/>
                <a:gd name="T14" fmla="*/ 593 w 593"/>
                <a:gd name="T15" fmla="*/ 60 h 284"/>
                <a:gd name="T16" fmla="*/ 393 w 593"/>
                <a:gd name="T17" fmla="*/ 0 h 284"/>
                <a:gd name="connsiteX0" fmla="*/ 6360 w 9733"/>
                <a:gd name="connsiteY0" fmla="*/ 0 h 10000"/>
                <a:gd name="connsiteX1" fmla="*/ 1065 w 9733"/>
                <a:gd name="connsiteY1" fmla="*/ 4577 h 10000"/>
                <a:gd name="connsiteX2" fmla="*/ 205 w 9733"/>
                <a:gd name="connsiteY2" fmla="*/ 3169 h 10000"/>
                <a:gd name="connsiteX3" fmla="*/ 222 w 9733"/>
                <a:gd name="connsiteY3" fmla="*/ 10000 h 10000"/>
                <a:gd name="connsiteX4" fmla="*/ 2758 w 9733"/>
                <a:gd name="connsiteY4" fmla="*/ 7385 h 10000"/>
                <a:gd name="connsiteX5" fmla="*/ 2026 w 9733"/>
                <a:gd name="connsiteY5" fmla="*/ 6197 h 10000"/>
                <a:gd name="connsiteX6" fmla="*/ 7760 w 9733"/>
                <a:gd name="connsiteY6" fmla="*/ 1338 h 10000"/>
                <a:gd name="connsiteX7" fmla="*/ 9733 w 9733"/>
                <a:gd name="connsiteY7" fmla="*/ 2113 h 10000"/>
                <a:gd name="connsiteX8" fmla="*/ 6360 w 9733"/>
                <a:gd name="connsiteY8" fmla="*/ 0 h 10000"/>
                <a:gd name="connsiteX0" fmla="*/ 6534 w 10000"/>
                <a:gd name="connsiteY0" fmla="*/ 0 h 10000"/>
                <a:gd name="connsiteX1" fmla="*/ 1094 w 10000"/>
                <a:gd name="connsiteY1" fmla="*/ 4577 h 10000"/>
                <a:gd name="connsiteX2" fmla="*/ 211 w 10000"/>
                <a:gd name="connsiteY2" fmla="*/ 3169 h 10000"/>
                <a:gd name="connsiteX3" fmla="*/ 228 w 10000"/>
                <a:gd name="connsiteY3" fmla="*/ 10000 h 10000"/>
                <a:gd name="connsiteX4" fmla="*/ 2834 w 10000"/>
                <a:gd name="connsiteY4" fmla="*/ 7385 h 10000"/>
                <a:gd name="connsiteX5" fmla="*/ 2082 w 10000"/>
                <a:gd name="connsiteY5" fmla="*/ 6197 h 10000"/>
                <a:gd name="connsiteX6" fmla="*/ 7973 w 10000"/>
                <a:gd name="connsiteY6" fmla="*/ 1338 h 10000"/>
                <a:gd name="connsiteX7" fmla="*/ 10000 w 10000"/>
                <a:gd name="connsiteY7" fmla="*/ 2113 h 10000"/>
                <a:gd name="connsiteX8" fmla="*/ 6534 w 10000"/>
                <a:gd name="connsiteY8" fmla="*/ 0 h 10000"/>
                <a:gd name="connsiteX0" fmla="*/ 6534 w 10000"/>
                <a:gd name="connsiteY0" fmla="*/ 0 h 10000"/>
                <a:gd name="connsiteX1" fmla="*/ 1094 w 10000"/>
                <a:gd name="connsiteY1" fmla="*/ 4577 h 10000"/>
                <a:gd name="connsiteX2" fmla="*/ 211 w 10000"/>
                <a:gd name="connsiteY2" fmla="*/ 3169 h 10000"/>
                <a:gd name="connsiteX3" fmla="*/ 228 w 10000"/>
                <a:gd name="connsiteY3" fmla="*/ 10000 h 10000"/>
                <a:gd name="connsiteX4" fmla="*/ 2834 w 10000"/>
                <a:gd name="connsiteY4" fmla="*/ 7385 h 10000"/>
                <a:gd name="connsiteX5" fmla="*/ 2082 w 10000"/>
                <a:gd name="connsiteY5" fmla="*/ 6197 h 10000"/>
                <a:gd name="connsiteX6" fmla="*/ 7973 w 10000"/>
                <a:gd name="connsiteY6" fmla="*/ 1338 h 10000"/>
                <a:gd name="connsiteX7" fmla="*/ 10000 w 10000"/>
                <a:gd name="connsiteY7" fmla="*/ 2113 h 10000"/>
                <a:gd name="connsiteX8" fmla="*/ 6534 w 10000"/>
                <a:gd name="connsiteY8" fmla="*/ 0 h 10000"/>
                <a:gd name="connsiteX0" fmla="*/ 6497 w 9963"/>
                <a:gd name="connsiteY0" fmla="*/ 0 h 10000"/>
                <a:gd name="connsiteX1" fmla="*/ 1057 w 9963"/>
                <a:gd name="connsiteY1" fmla="*/ 4577 h 10000"/>
                <a:gd name="connsiteX2" fmla="*/ 339 w 9963"/>
                <a:gd name="connsiteY2" fmla="*/ 3505 h 10000"/>
                <a:gd name="connsiteX3" fmla="*/ 191 w 9963"/>
                <a:gd name="connsiteY3" fmla="*/ 10000 h 10000"/>
                <a:gd name="connsiteX4" fmla="*/ 2797 w 9963"/>
                <a:gd name="connsiteY4" fmla="*/ 7385 h 10000"/>
                <a:gd name="connsiteX5" fmla="*/ 2045 w 9963"/>
                <a:gd name="connsiteY5" fmla="*/ 6197 h 10000"/>
                <a:gd name="connsiteX6" fmla="*/ 7936 w 9963"/>
                <a:gd name="connsiteY6" fmla="*/ 1338 h 10000"/>
                <a:gd name="connsiteX7" fmla="*/ 9963 w 9963"/>
                <a:gd name="connsiteY7" fmla="*/ 2113 h 10000"/>
                <a:gd name="connsiteX8" fmla="*/ 6497 w 9963"/>
                <a:gd name="connsiteY8" fmla="*/ 0 h 10000"/>
                <a:gd name="connsiteX0" fmla="*/ 6521 w 10000"/>
                <a:gd name="connsiteY0" fmla="*/ 0 h 10000"/>
                <a:gd name="connsiteX1" fmla="*/ 1061 w 10000"/>
                <a:gd name="connsiteY1" fmla="*/ 4577 h 10000"/>
                <a:gd name="connsiteX2" fmla="*/ 340 w 10000"/>
                <a:gd name="connsiteY2" fmla="*/ 3505 h 10000"/>
                <a:gd name="connsiteX3" fmla="*/ 192 w 10000"/>
                <a:gd name="connsiteY3" fmla="*/ 10000 h 10000"/>
                <a:gd name="connsiteX4" fmla="*/ 2807 w 10000"/>
                <a:gd name="connsiteY4" fmla="*/ 7385 h 10000"/>
                <a:gd name="connsiteX5" fmla="*/ 2053 w 10000"/>
                <a:gd name="connsiteY5" fmla="*/ 6197 h 10000"/>
                <a:gd name="connsiteX6" fmla="*/ 7965 w 10000"/>
                <a:gd name="connsiteY6" fmla="*/ 1338 h 10000"/>
                <a:gd name="connsiteX7" fmla="*/ 10000 w 10000"/>
                <a:gd name="connsiteY7" fmla="*/ 2113 h 10000"/>
                <a:gd name="connsiteX8" fmla="*/ 6521 w 10000"/>
                <a:gd name="connsiteY8" fmla="*/ 0 h 10000"/>
                <a:gd name="connsiteX0" fmla="*/ 6521 w 10000"/>
                <a:gd name="connsiteY0" fmla="*/ 0 h 10000"/>
                <a:gd name="connsiteX1" fmla="*/ 1061 w 10000"/>
                <a:gd name="connsiteY1" fmla="*/ 4577 h 10000"/>
                <a:gd name="connsiteX2" fmla="*/ 340 w 10000"/>
                <a:gd name="connsiteY2" fmla="*/ 3505 h 10000"/>
                <a:gd name="connsiteX3" fmla="*/ 192 w 10000"/>
                <a:gd name="connsiteY3" fmla="*/ 10000 h 10000"/>
                <a:gd name="connsiteX4" fmla="*/ 2807 w 10000"/>
                <a:gd name="connsiteY4" fmla="*/ 7385 h 10000"/>
                <a:gd name="connsiteX5" fmla="*/ 2053 w 10000"/>
                <a:gd name="connsiteY5" fmla="*/ 6197 h 10000"/>
                <a:gd name="connsiteX6" fmla="*/ 7965 w 10000"/>
                <a:gd name="connsiteY6" fmla="*/ 1338 h 10000"/>
                <a:gd name="connsiteX7" fmla="*/ 10000 w 10000"/>
                <a:gd name="connsiteY7" fmla="*/ 2113 h 10000"/>
                <a:gd name="connsiteX8" fmla="*/ 6521 w 10000"/>
                <a:gd name="connsiteY8" fmla="*/ 0 h 10000"/>
                <a:gd name="connsiteX0" fmla="*/ 6683 w 10162"/>
                <a:gd name="connsiteY0" fmla="*/ 0 h 9297"/>
                <a:gd name="connsiteX1" fmla="*/ 1223 w 10162"/>
                <a:gd name="connsiteY1" fmla="*/ 4577 h 9297"/>
                <a:gd name="connsiteX2" fmla="*/ 502 w 10162"/>
                <a:gd name="connsiteY2" fmla="*/ 3505 h 9297"/>
                <a:gd name="connsiteX3" fmla="*/ 188 w 10162"/>
                <a:gd name="connsiteY3" fmla="*/ 9297 h 9297"/>
                <a:gd name="connsiteX4" fmla="*/ 2969 w 10162"/>
                <a:gd name="connsiteY4" fmla="*/ 7385 h 9297"/>
                <a:gd name="connsiteX5" fmla="*/ 2215 w 10162"/>
                <a:gd name="connsiteY5" fmla="*/ 6197 h 9297"/>
                <a:gd name="connsiteX6" fmla="*/ 8127 w 10162"/>
                <a:gd name="connsiteY6" fmla="*/ 1338 h 9297"/>
                <a:gd name="connsiteX7" fmla="*/ 10162 w 10162"/>
                <a:gd name="connsiteY7" fmla="*/ 2113 h 9297"/>
                <a:gd name="connsiteX8" fmla="*/ 6683 w 10162"/>
                <a:gd name="connsiteY8" fmla="*/ 0 h 9297"/>
                <a:gd name="connsiteX0" fmla="*/ 6391 w 9815"/>
                <a:gd name="connsiteY0" fmla="*/ 0 h 10000"/>
                <a:gd name="connsiteX1" fmla="*/ 1019 w 9815"/>
                <a:gd name="connsiteY1" fmla="*/ 4923 h 10000"/>
                <a:gd name="connsiteX2" fmla="*/ 309 w 9815"/>
                <a:gd name="connsiteY2" fmla="*/ 3770 h 10000"/>
                <a:gd name="connsiteX3" fmla="*/ 0 w 9815"/>
                <a:gd name="connsiteY3" fmla="*/ 10000 h 10000"/>
                <a:gd name="connsiteX4" fmla="*/ 2737 w 9815"/>
                <a:gd name="connsiteY4" fmla="*/ 7943 h 10000"/>
                <a:gd name="connsiteX5" fmla="*/ 1995 w 9815"/>
                <a:gd name="connsiteY5" fmla="*/ 6666 h 10000"/>
                <a:gd name="connsiteX6" fmla="*/ 7812 w 9815"/>
                <a:gd name="connsiteY6" fmla="*/ 1439 h 10000"/>
                <a:gd name="connsiteX7" fmla="*/ 9815 w 9815"/>
                <a:gd name="connsiteY7" fmla="*/ 2273 h 10000"/>
                <a:gd name="connsiteX8" fmla="*/ 6391 w 9815"/>
                <a:gd name="connsiteY8" fmla="*/ 0 h 10000"/>
                <a:gd name="connsiteX0" fmla="*/ 6511 w 10000"/>
                <a:gd name="connsiteY0" fmla="*/ 0 h 10000"/>
                <a:gd name="connsiteX1" fmla="*/ 1038 w 10000"/>
                <a:gd name="connsiteY1" fmla="*/ 4923 h 10000"/>
                <a:gd name="connsiteX2" fmla="*/ 315 w 10000"/>
                <a:gd name="connsiteY2" fmla="*/ 3770 h 10000"/>
                <a:gd name="connsiteX3" fmla="*/ 0 w 10000"/>
                <a:gd name="connsiteY3" fmla="*/ 10000 h 10000"/>
                <a:gd name="connsiteX4" fmla="*/ 2789 w 10000"/>
                <a:gd name="connsiteY4" fmla="*/ 7943 h 10000"/>
                <a:gd name="connsiteX5" fmla="*/ 2033 w 10000"/>
                <a:gd name="connsiteY5" fmla="*/ 6666 h 10000"/>
                <a:gd name="connsiteX6" fmla="*/ 7959 w 10000"/>
                <a:gd name="connsiteY6" fmla="*/ 1439 h 10000"/>
                <a:gd name="connsiteX7" fmla="*/ 10000 w 10000"/>
                <a:gd name="connsiteY7" fmla="*/ 2273 h 10000"/>
                <a:gd name="connsiteX8" fmla="*/ 6511 w 10000"/>
                <a:gd name="connsiteY8" fmla="*/ 0 h 10000"/>
                <a:gd name="connsiteX0" fmla="*/ 6511 w 10000"/>
                <a:gd name="connsiteY0" fmla="*/ 0 h 10000"/>
                <a:gd name="connsiteX1" fmla="*/ 1038 w 10000"/>
                <a:gd name="connsiteY1" fmla="*/ 4923 h 10000"/>
                <a:gd name="connsiteX2" fmla="*/ 315 w 10000"/>
                <a:gd name="connsiteY2" fmla="*/ 3770 h 10000"/>
                <a:gd name="connsiteX3" fmla="*/ 0 w 10000"/>
                <a:gd name="connsiteY3" fmla="*/ 10000 h 10000"/>
                <a:gd name="connsiteX4" fmla="*/ 2789 w 10000"/>
                <a:gd name="connsiteY4" fmla="*/ 7943 h 10000"/>
                <a:gd name="connsiteX5" fmla="*/ 2033 w 10000"/>
                <a:gd name="connsiteY5" fmla="*/ 6666 h 10000"/>
                <a:gd name="connsiteX6" fmla="*/ 7959 w 10000"/>
                <a:gd name="connsiteY6" fmla="*/ 1439 h 10000"/>
                <a:gd name="connsiteX7" fmla="*/ 10000 w 10000"/>
                <a:gd name="connsiteY7" fmla="*/ 2273 h 10000"/>
                <a:gd name="connsiteX8" fmla="*/ 6511 w 10000"/>
                <a:gd name="connsiteY8" fmla="*/ 0 h 10000"/>
                <a:gd name="connsiteX0" fmla="*/ 6511 w 10000"/>
                <a:gd name="connsiteY0" fmla="*/ 0 h 10000"/>
                <a:gd name="connsiteX1" fmla="*/ 1038 w 10000"/>
                <a:gd name="connsiteY1" fmla="*/ 4923 h 10000"/>
                <a:gd name="connsiteX2" fmla="*/ 315 w 10000"/>
                <a:gd name="connsiteY2" fmla="*/ 3770 h 10000"/>
                <a:gd name="connsiteX3" fmla="*/ 0 w 10000"/>
                <a:gd name="connsiteY3" fmla="*/ 10000 h 10000"/>
                <a:gd name="connsiteX4" fmla="*/ 2789 w 10000"/>
                <a:gd name="connsiteY4" fmla="*/ 7943 h 10000"/>
                <a:gd name="connsiteX5" fmla="*/ 2033 w 10000"/>
                <a:gd name="connsiteY5" fmla="*/ 6666 h 10000"/>
                <a:gd name="connsiteX6" fmla="*/ 7959 w 10000"/>
                <a:gd name="connsiteY6" fmla="*/ 1439 h 10000"/>
                <a:gd name="connsiteX7" fmla="*/ 10000 w 10000"/>
                <a:gd name="connsiteY7" fmla="*/ 2273 h 10000"/>
                <a:gd name="connsiteX8" fmla="*/ 6511 w 10000"/>
                <a:gd name="connsiteY8" fmla="*/ 0 h 10000"/>
                <a:gd name="connsiteX0" fmla="*/ 6511 w 10000"/>
                <a:gd name="connsiteY0" fmla="*/ 0 h 10000"/>
                <a:gd name="connsiteX1" fmla="*/ 1038 w 10000"/>
                <a:gd name="connsiteY1" fmla="*/ 4923 h 10000"/>
                <a:gd name="connsiteX2" fmla="*/ 315 w 10000"/>
                <a:gd name="connsiteY2" fmla="*/ 3770 h 10000"/>
                <a:gd name="connsiteX3" fmla="*/ 0 w 10000"/>
                <a:gd name="connsiteY3" fmla="*/ 10000 h 10000"/>
                <a:gd name="connsiteX4" fmla="*/ 2789 w 10000"/>
                <a:gd name="connsiteY4" fmla="*/ 7943 h 10000"/>
                <a:gd name="connsiteX5" fmla="*/ 2033 w 10000"/>
                <a:gd name="connsiteY5" fmla="*/ 6666 h 10000"/>
                <a:gd name="connsiteX6" fmla="*/ 7959 w 10000"/>
                <a:gd name="connsiteY6" fmla="*/ 1439 h 10000"/>
                <a:gd name="connsiteX7" fmla="*/ 10000 w 10000"/>
                <a:gd name="connsiteY7" fmla="*/ 2273 h 10000"/>
                <a:gd name="connsiteX8" fmla="*/ 6511 w 10000"/>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6511" y="0"/>
                  </a:moveTo>
                  <a:cubicBezTo>
                    <a:pt x="3427" y="0"/>
                    <a:pt x="1374" y="3999"/>
                    <a:pt x="1038" y="4923"/>
                  </a:cubicBezTo>
                  <a:cubicBezTo>
                    <a:pt x="701" y="4401"/>
                    <a:pt x="473" y="3943"/>
                    <a:pt x="315" y="3770"/>
                  </a:cubicBezTo>
                  <a:cubicBezTo>
                    <a:pt x="218" y="4748"/>
                    <a:pt x="54" y="6842"/>
                    <a:pt x="0" y="10000"/>
                  </a:cubicBezTo>
                  <a:cubicBezTo>
                    <a:pt x="1081" y="8959"/>
                    <a:pt x="2789" y="7943"/>
                    <a:pt x="2789" y="7943"/>
                  </a:cubicBezTo>
                  <a:cubicBezTo>
                    <a:pt x="2273" y="7060"/>
                    <a:pt x="2320" y="7323"/>
                    <a:pt x="2033" y="6666"/>
                  </a:cubicBezTo>
                  <a:cubicBezTo>
                    <a:pt x="2894" y="5581"/>
                    <a:pt x="4822" y="1439"/>
                    <a:pt x="7959" y="1439"/>
                  </a:cubicBezTo>
                  <a:cubicBezTo>
                    <a:pt x="8623" y="1439"/>
                    <a:pt x="9319" y="1705"/>
                    <a:pt x="10000" y="2273"/>
                  </a:cubicBezTo>
                  <a:cubicBezTo>
                    <a:pt x="8815" y="606"/>
                    <a:pt x="7612" y="0"/>
                    <a:pt x="6511" y="0"/>
                  </a:cubicBezTo>
                </a:path>
              </a:pathLst>
            </a:custGeom>
            <a:solidFill>
              <a:srgbClr val="F3D163"/>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algn="ctr"/>
              <a:endParaRPr lang="en-US" sz="800" b="1">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8226AA4C-BDB5-7FC0-24CF-391CCBD1C5C7}"/>
                </a:ext>
              </a:extLst>
            </p:cNvPr>
            <p:cNvSpPr txBox="1"/>
            <p:nvPr/>
          </p:nvSpPr>
          <p:spPr>
            <a:xfrm rot="20356907">
              <a:off x="6914427" y="3862707"/>
              <a:ext cx="957408" cy="270749"/>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7% CAGR</a:t>
              </a:r>
            </a:p>
          </p:txBody>
        </p:sp>
      </p:grpSp>
      <p:grpSp>
        <p:nvGrpSpPr>
          <p:cNvPr id="46" name="Group 45">
            <a:extLst>
              <a:ext uri="{FF2B5EF4-FFF2-40B4-BE49-F238E27FC236}">
                <a16:creationId xmlns:a16="http://schemas.microsoft.com/office/drawing/2014/main" id="{A341E476-9C65-4C5C-0FA9-6BDA7B52D0F1}"/>
              </a:ext>
            </a:extLst>
          </p:cNvPr>
          <p:cNvGrpSpPr/>
          <p:nvPr/>
        </p:nvGrpSpPr>
        <p:grpSpPr>
          <a:xfrm>
            <a:off x="4836625" y="2937736"/>
            <a:ext cx="4628303" cy="1757678"/>
            <a:chOff x="4990482" y="3307149"/>
            <a:chExt cx="4628303" cy="3438245"/>
          </a:xfrm>
        </p:grpSpPr>
        <p:grpSp>
          <p:nvGrpSpPr>
            <p:cNvPr id="47" name="Group 46">
              <a:extLst>
                <a:ext uri="{FF2B5EF4-FFF2-40B4-BE49-F238E27FC236}">
                  <a16:creationId xmlns:a16="http://schemas.microsoft.com/office/drawing/2014/main" id="{3B05796F-52A0-E573-2716-13905D97CE90}"/>
                </a:ext>
              </a:extLst>
            </p:cNvPr>
            <p:cNvGrpSpPr/>
            <p:nvPr/>
          </p:nvGrpSpPr>
          <p:grpSpPr>
            <a:xfrm>
              <a:off x="4990482" y="3307149"/>
              <a:ext cx="4628303" cy="3438245"/>
              <a:chOff x="4990482" y="3307149"/>
              <a:chExt cx="4628303" cy="3438245"/>
            </a:xfrm>
          </p:grpSpPr>
          <p:graphicFrame>
            <p:nvGraphicFramePr>
              <p:cNvPr id="52" name="Chart 51">
                <a:extLst>
                  <a:ext uri="{FF2B5EF4-FFF2-40B4-BE49-F238E27FC236}">
                    <a16:creationId xmlns:a16="http://schemas.microsoft.com/office/drawing/2014/main" id="{3B3C06DF-1FDE-6A79-C078-47F292882633}"/>
                  </a:ext>
                </a:extLst>
              </p:cNvPr>
              <p:cNvGraphicFramePr/>
              <p:nvPr/>
            </p:nvGraphicFramePr>
            <p:xfrm>
              <a:off x="5036528" y="3788185"/>
              <a:ext cx="4582257" cy="2957209"/>
            </p:xfrm>
            <a:graphic>
              <a:graphicData uri="http://schemas.openxmlformats.org/drawingml/2006/chart">
                <c:chart xmlns:c="http://schemas.openxmlformats.org/drawingml/2006/chart" xmlns:r="http://schemas.openxmlformats.org/officeDocument/2006/relationships" r:id="rId4"/>
              </a:graphicData>
            </a:graphic>
          </p:graphicFrame>
          <p:sp>
            <p:nvSpPr>
              <p:cNvPr id="53" name="TextBox 52">
                <a:extLst>
                  <a:ext uri="{FF2B5EF4-FFF2-40B4-BE49-F238E27FC236}">
                    <a16:creationId xmlns:a16="http://schemas.microsoft.com/office/drawing/2014/main" id="{CAAB2A76-0227-E55C-F643-9D50E9EEC15A}"/>
                  </a:ext>
                </a:extLst>
              </p:cNvPr>
              <p:cNvSpPr txBox="1"/>
              <p:nvPr/>
            </p:nvSpPr>
            <p:spPr>
              <a:xfrm>
                <a:off x="4990482" y="3307149"/>
                <a:ext cx="1059853" cy="496692"/>
              </a:xfrm>
              <a:prstGeom prst="rect">
                <a:avLst/>
              </a:prstGeom>
              <a:noFill/>
            </p:spPr>
            <p:txBody>
              <a:bodyPr wrap="square" rtlCol="0">
                <a:spAutoFit/>
              </a:bodyPr>
              <a:lstStyle/>
              <a:p>
                <a:r>
                  <a:rPr lang="en-US" sz="1050" i="1">
                    <a:latin typeface="微軟正黑體" panose="020B0604030504040204" pitchFamily="34" charset="-120"/>
                    <a:ea typeface="微軟正黑體" panose="020B0604030504040204" pitchFamily="34" charset="-120"/>
                    <a:cs typeface="Arial" panose="020B0604020202020204" pitchFamily="34" charset="0"/>
                  </a:rPr>
                  <a:t>(</a:t>
                </a:r>
                <a:r>
                  <a:rPr lang="zh-TW" altLang="en-US" sz="1050" i="1">
                    <a:latin typeface="微軟正黑體" panose="020B0604030504040204" pitchFamily="34" charset="-120"/>
                    <a:ea typeface="微軟正黑體" panose="020B0604030504040204" pitchFamily="34" charset="-120"/>
                    <a:cs typeface="Arial" panose="020B0604020202020204" pitchFamily="34" charset="0"/>
                  </a:rPr>
                  <a:t>千片／月</a:t>
                </a:r>
                <a:r>
                  <a:rPr lang="en-US" sz="1050" i="1">
                    <a:latin typeface="微軟正黑體" panose="020B0604030504040204" pitchFamily="34" charset="-120"/>
                    <a:ea typeface="微軟正黑體" panose="020B0604030504040204" pitchFamily="34" charset="-120"/>
                    <a:cs typeface="Arial" panose="020B0604020202020204" pitchFamily="34" charset="0"/>
                  </a:rPr>
                  <a:t>)</a:t>
                </a:r>
              </a:p>
            </p:txBody>
          </p:sp>
        </p:grpSp>
        <p:sp>
          <p:nvSpPr>
            <p:cNvPr id="48" name="Freeform 7">
              <a:extLst>
                <a:ext uri="{FF2B5EF4-FFF2-40B4-BE49-F238E27FC236}">
                  <a16:creationId xmlns:a16="http://schemas.microsoft.com/office/drawing/2014/main" id="{D8B897C5-B963-2B3D-7C7E-D624F65B2826}"/>
                </a:ext>
              </a:extLst>
            </p:cNvPr>
            <p:cNvSpPr>
              <a:spLocks/>
            </p:cNvSpPr>
            <p:nvPr/>
          </p:nvSpPr>
          <p:spPr bwMode="auto">
            <a:xfrm rot="10259765">
              <a:off x="6588326" y="3869274"/>
              <a:ext cx="1072948" cy="731143"/>
            </a:xfrm>
            <a:custGeom>
              <a:avLst/>
              <a:gdLst>
                <a:gd name="T0" fmla="*/ 393 w 593"/>
                <a:gd name="T1" fmla="*/ 0 h 284"/>
                <a:gd name="T2" fmla="*/ 79 w 593"/>
                <a:gd name="T3" fmla="*/ 130 h 284"/>
                <a:gd name="T4" fmla="*/ 28 w 593"/>
                <a:gd name="T5" fmla="*/ 90 h 284"/>
                <a:gd name="T6" fmla="*/ 29 w 593"/>
                <a:gd name="T7" fmla="*/ 284 h 284"/>
                <a:gd name="T8" fmla="*/ 195 w 593"/>
                <a:gd name="T9" fmla="*/ 221 h 284"/>
                <a:gd name="T10" fmla="*/ 136 w 593"/>
                <a:gd name="T11" fmla="*/ 176 h 284"/>
                <a:gd name="T12" fmla="*/ 476 w 593"/>
                <a:gd name="T13" fmla="*/ 38 h 284"/>
                <a:gd name="T14" fmla="*/ 593 w 593"/>
                <a:gd name="T15" fmla="*/ 60 h 284"/>
                <a:gd name="T16" fmla="*/ 393 w 593"/>
                <a:gd name="T17" fmla="*/ 0 h 284"/>
                <a:gd name="connsiteX0" fmla="*/ 6360 w 9733"/>
                <a:gd name="connsiteY0" fmla="*/ 0 h 10000"/>
                <a:gd name="connsiteX1" fmla="*/ 1065 w 9733"/>
                <a:gd name="connsiteY1" fmla="*/ 4577 h 10000"/>
                <a:gd name="connsiteX2" fmla="*/ 205 w 9733"/>
                <a:gd name="connsiteY2" fmla="*/ 3169 h 10000"/>
                <a:gd name="connsiteX3" fmla="*/ 222 w 9733"/>
                <a:gd name="connsiteY3" fmla="*/ 10000 h 10000"/>
                <a:gd name="connsiteX4" fmla="*/ 2758 w 9733"/>
                <a:gd name="connsiteY4" fmla="*/ 7385 h 10000"/>
                <a:gd name="connsiteX5" fmla="*/ 2026 w 9733"/>
                <a:gd name="connsiteY5" fmla="*/ 6197 h 10000"/>
                <a:gd name="connsiteX6" fmla="*/ 7760 w 9733"/>
                <a:gd name="connsiteY6" fmla="*/ 1338 h 10000"/>
                <a:gd name="connsiteX7" fmla="*/ 9733 w 9733"/>
                <a:gd name="connsiteY7" fmla="*/ 2113 h 10000"/>
                <a:gd name="connsiteX8" fmla="*/ 6360 w 9733"/>
                <a:gd name="connsiteY8" fmla="*/ 0 h 10000"/>
                <a:gd name="connsiteX0" fmla="*/ 6534 w 10000"/>
                <a:gd name="connsiteY0" fmla="*/ 0 h 10000"/>
                <a:gd name="connsiteX1" fmla="*/ 1094 w 10000"/>
                <a:gd name="connsiteY1" fmla="*/ 4577 h 10000"/>
                <a:gd name="connsiteX2" fmla="*/ 211 w 10000"/>
                <a:gd name="connsiteY2" fmla="*/ 3169 h 10000"/>
                <a:gd name="connsiteX3" fmla="*/ 228 w 10000"/>
                <a:gd name="connsiteY3" fmla="*/ 10000 h 10000"/>
                <a:gd name="connsiteX4" fmla="*/ 2834 w 10000"/>
                <a:gd name="connsiteY4" fmla="*/ 7385 h 10000"/>
                <a:gd name="connsiteX5" fmla="*/ 2082 w 10000"/>
                <a:gd name="connsiteY5" fmla="*/ 6197 h 10000"/>
                <a:gd name="connsiteX6" fmla="*/ 7973 w 10000"/>
                <a:gd name="connsiteY6" fmla="*/ 1338 h 10000"/>
                <a:gd name="connsiteX7" fmla="*/ 10000 w 10000"/>
                <a:gd name="connsiteY7" fmla="*/ 2113 h 10000"/>
                <a:gd name="connsiteX8" fmla="*/ 6534 w 10000"/>
                <a:gd name="connsiteY8" fmla="*/ 0 h 10000"/>
                <a:gd name="connsiteX0" fmla="*/ 6534 w 10000"/>
                <a:gd name="connsiteY0" fmla="*/ 0 h 10000"/>
                <a:gd name="connsiteX1" fmla="*/ 1094 w 10000"/>
                <a:gd name="connsiteY1" fmla="*/ 4577 h 10000"/>
                <a:gd name="connsiteX2" fmla="*/ 211 w 10000"/>
                <a:gd name="connsiteY2" fmla="*/ 3169 h 10000"/>
                <a:gd name="connsiteX3" fmla="*/ 228 w 10000"/>
                <a:gd name="connsiteY3" fmla="*/ 10000 h 10000"/>
                <a:gd name="connsiteX4" fmla="*/ 2834 w 10000"/>
                <a:gd name="connsiteY4" fmla="*/ 7385 h 10000"/>
                <a:gd name="connsiteX5" fmla="*/ 2082 w 10000"/>
                <a:gd name="connsiteY5" fmla="*/ 6197 h 10000"/>
                <a:gd name="connsiteX6" fmla="*/ 7973 w 10000"/>
                <a:gd name="connsiteY6" fmla="*/ 1338 h 10000"/>
                <a:gd name="connsiteX7" fmla="*/ 10000 w 10000"/>
                <a:gd name="connsiteY7" fmla="*/ 2113 h 10000"/>
                <a:gd name="connsiteX8" fmla="*/ 6534 w 10000"/>
                <a:gd name="connsiteY8" fmla="*/ 0 h 10000"/>
                <a:gd name="connsiteX0" fmla="*/ 6497 w 9963"/>
                <a:gd name="connsiteY0" fmla="*/ 0 h 10000"/>
                <a:gd name="connsiteX1" fmla="*/ 1057 w 9963"/>
                <a:gd name="connsiteY1" fmla="*/ 4577 h 10000"/>
                <a:gd name="connsiteX2" fmla="*/ 339 w 9963"/>
                <a:gd name="connsiteY2" fmla="*/ 3505 h 10000"/>
                <a:gd name="connsiteX3" fmla="*/ 191 w 9963"/>
                <a:gd name="connsiteY3" fmla="*/ 10000 h 10000"/>
                <a:gd name="connsiteX4" fmla="*/ 2797 w 9963"/>
                <a:gd name="connsiteY4" fmla="*/ 7385 h 10000"/>
                <a:gd name="connsiteX5" fmla="*/ 2045 w 9963"/>
                <a:gd name="connsiteY5" fmla="*/ 6197 h 10000"/>
                <a:gd name="connsiteX6" fmla="*/ 7936 w 9963"/>
                <a:gd name="connsiteY6" fmla="*/ 1338 h 10000"/>
                <a:gd name="connsiteX7" fmla="*/ 9963 w 9963"/>
                <a:gd name="connsiteY7" fmla="*/ 2113 h 10000"/>
                <a:gd name="connsiteX8" fmla="*/ 6497 w 9963"/>
                <a:gd name="connsiteY8" fmla="*/ 0 h 10000"/>
                <a:gd name="connsiteX0" fmla="*/ 6521 w 10000"/>
                <a:gd name="connsiteY0" fmla="*/ 0 h 10000"/>
                <a:gd name="connsiteX1" fmla="*/ 1061 w 10000"/>
                <a:gd name="connsiteY1" fmla="*/ 4577 h 10000"/>
                <a:gd name="connsiteX2" fmla="*/ 340 w 10000"/>
                <a:gd name="connsiteY2" fmla="*/ 3505 h 10000"/>
                <a:gd name="connsiteX3" fmla="*/ 192 w 10000"/>
                <a:gd name="connsiteY3" fmla="*/ 10000 h 10000"/>
                <a:gd name="connsiteX4" fmla="*/ 2807 w 10000"/>
                <a:gd name="connsiteY4" fmla="*/ 7385 h 10000"/>
                <a:gd name="connsiteX5" fmla="*/ 2053 w 10000"/>
                <a:gd name="connsiteY5" fmla="*/ 6197 h 10000"/>
                <a:gd name="connsiteX6" fmla="*/ 7965 w 10000"/>
                <a:gd name="connsiteY6" fmla="*/ 1338 h 10000"/>
                <a:gd name="connsiteX7" fmla="*/ 10000 w 10000"/>
                <a:gd name="connsiteY7" fmla="*/ 2113 h 10000"/>
                <a:gd name="connsiteX8" fmla="*/ 6521 w 10000"/>
                <a:gd name="connsiteY8" fmla="*/ 0 h 10000"/>
                <a:gd name="connsiteX0" fmla="*/ 6521 w 10000"/>
                <a:gd name="connsiteY0" fmla="*/ 0 h 10000"/>
                <a:gd name="connsiteX1" fmla="*/ 1061 w 10000"/>
                <a:gd name="connsiteY1" fmla="*/ 4577 h 10000"/>
                <a:gd name="connsiteX2" fmla="*/ 340 w 10000"/>
                <a:gd name="connsiteY2" fmla="*/ 3505 h 10000"/>
                <a:gd name="connsiteX3" fmla="*/ 192 w 10000"/>
                <a:gd name="connsiteY3" fmla="*/ 10000 h 10000"/>
                <a:gd name="connsiteX4" fmla="*/ 2807 w 10000"/>
                <a:gd name="connsiteY4" fmla="*/ 7385 h 10000"/>
                <a:gd name="connsiteX5" fmla="*/ 2053 w 10000"/>
                <a:gd name="connsiteY5" fmla="*/ 6197 h 10000"/>
                <a:gd name="connsiteX6" fmla="*/ 7965 w 10000"/>
                <a:gd name="connsiteY6" fmla="*/ 1338 h 10000"/>
                <a:gd name="connsiteX7" fmla="*/ 10000 w 10000"/>
                <a:gd name="connsiteY7" fmla="*/ 2113 h 10000"/>
                <a:gd name="connsiteX8" fmla="*/ 6521 w 10000"/>
                <a:gd name="connsiteY8" fmla="*/ 0 h 10000"/>
                <a:gd name="connsiteX0" fmla="*/ 6683 w 10162"/>
                <a:gd name="connsiteY0" fmla="*/ 0 h 9297"/>
                <a:gd name="connsiteX1" fmla="*/ 1223 w 10162"/>
                <a:gd name="connsiteY1" fmla="*/ 4577 h 9297"/>
                <a:gd name="connsiteX2" fmla="*/ 502 w 10162"/>
                <a:gd name="connsiteY2" fmla="*/ 3505 h 9297"/>
                <a:gd name="connsiteX3" fmla="*/ 188 w 10162"/>
                <a:gd name="connsiteY3" fmla="*/ 9297 h 9297"/>
                <a:gd name="connsiteX4" fmla="*/ 2969 w 10162"/>
                <a:gd name="connsiteY4" fmla="*/ 7385 h 9297"/>
                <a:gd name="connsiteX5" fmla="*/ 2215 w 10162"/>
                <a:gd name="connsiteY5" fmla="*/ 6197 h 9297"/>
                <a:gd name="connsiteX6" fmla="*/ 8127 w 10162"/>
                <a:gd name="connsiteY6" fmla="*/ 1338 h 9297"/>
                <a:gd name="connsiteX7" fmla="*/ 10162 w 10162"/>
                <a:gd name="connsiteY7" fmla="*/ 2113 h 9297"/>
                <a:gd name="connsiteX8" fmla="*/ 6683 w 10162"/>
                <a:gd name="connsiteY8" fmla="*/ 0 h 9297"/>
                <a:gd name="connsiteX0" fmla="*/ 6391 w 9815"/>
                <a:gd name="connsiteY0" fmla="*/ 0 h 10000"/>
                <a:gd name="connsiteX1" fmla="*/ 1019 w 9815"/>
                <a:gd name="connsiteY1" fmla="*/ 4923 h 10000"/>
                <a:gd name="connsiteX2" fmla="*/ 309 w 9815"/>
                <a:gd name="connsiteY2" fmla="*/ 3770 h 10000"/>
                <a:gd name="connsiteX3" fmla="*/ 0 w 9815"/>
                <a:gd name="connsiteY3" fmla="*/ 10000 h 10000"/>
                <a:gd name="connsiteX4" fmla="*/ 2737 w 9815"/>
                <a:gd name="connsiteY4" fmla="*/ 7943 h 10000"/>
                <a:gd name="connsiteX5" fmla="*/ 1995 w 9815"/>
                <a:gd name="connsiteY5" fmla="*/ 6666 h 10000"/>
                <a:gd name="connsiteX6" fmla="*/ 7812 w 9815"/>
                <a:gd name="connsiteY6" fmla="*/ 1439 h 10000"/>
                <a:gd name="connsiteX7" fmla="*/ 9815 w 9815"/>
                <a:gd name="connsiteY7" fmla="*/ 2273 h 10000"/>
                <a:gd name="connsiteX8" fmla="*/ 6391 w 9815"/>
                <a:gd name="connsiteY8" fmla="*/ 0 h 10000"/>
                <a:gd name="connsiteX0" fmla="*/ 6511 w 10000"/>
                <a:gd name="connsiteY0" fmla="*/ 0 h 10000"/>
                <a:gd name="connsiteX1" fmla="*/ 1038 w 10000"/>
                <a:gd name="connsiteY1" fmla="*/ 4923 h 10000"/>
                <a:gd name="connsiteX2" fmla="*/ 315 w 10000"/>
                <a:gd name="connsiteY2" fmla="*/ 3770 h 10000"/>
                <a:gd name="connsiteX3" fmla="*/ 0 w 10000"/>
                <a:gd name="connsiteY3" fmla="*/ 10000 h 10000"/>
                <a:gd name="connsiteX4" fmla="*/ 2789 w 10000"/>
                <a:gd name="connsiteY4" fmla="*/ 7943 h 10000"/>
                <a:gd name="connsiteX5" fmla="*/ 2033 w 10000"/>
                <a:gd name="connsiteY5" fmla="*/ 6666 h 10000"/>
                <a:gd name="connsiteX6" fmla="*/ 7959 w 10000"/>
                <a:gd name="connsiteY6" fmla="*/ 1439 h 10000"/>
                <a:gd name="connsiteX7" fmla="*/ 10000 w 10000"/>
                <a:gd name="connsiteY7" fmla="*/ 2273 h 10000"/>
                <a:gd name="connsiteX8" fmla="*/ 6511 w 10000"/>
                <a:gd name="connsiteY8" fmla="*/ 0 h 10000"/>
                <a:gd name="connsiteX0" fmla="*/ 6511 w 10000"/>
                <a:gd name="connsiteY0" fmla="*/ 0 h 10000"/>
                <a:gd name="connsiteX1" fmla="*/ 1038 w 10000"/>
                <a:gd name="connsiteY1" fmla="*/ 4923 h 10000"/>
                <a:gd name="connsiteX2" fmla="*/ 315 w 10000"/>
                <a:gd name="connsiteY2" fmla="*/ 3770 h 10000"/>
                <a:gd name="connsiteX3" fmla="*/ 0 w 10000"/>
                <a:gd name="connsiteY3" fmla="*/ 10000 h 10000"/>
                <a:gd name="connsiteX4" fmla="*/ 2789 w 10000"/>
                <a:gd name="connsiteY4" fmla="*/ 7943 h 10000"/>
                <a:gd name="connsiteX5" fmla="*/ 2033 w 10000"/>
                <a:gd name="connsiteY5" fmla="*/ 6666 h 10000"/>
                <a:gd name="connsiteX6" fmla="*/ 7959 w 10000"/>
                <a:gd name="connsiteY6" fmla="*/ 1439 h 10000"/>
                <a:gd name="connsiteX7" fmla="*/ 10000 w 10000"/>
                <a:gd name="connsiteY7" fmla="*/ 2273 h 10000"/>
                <a:gd name="connsiteX8" fmla="*/ 6511 w 10000"/>
                <a:gd name="connsiteY8" fmla="*/ 0 h 10000"/>
                <a:gd name="connsiteX0" fmla="*/ 6511 w 10000"/>
                <a:gd name="connsiteY0" fmla="*/ 0 h 10000"/>
                <a:gd name="connsiteX1" fmla="*/ 1038 w 10000"/>
                <a:gd name="connsiteY1" fmla="*/ 4923 h 10000"/>
                <a:gd name="connsiteX2" fmla="*/ 315 w 10000"/>
                <a:gd name="connsiteY2" fmla="*/ 3770 h 10000"/>
                <a:gd name="connsiteX3" fmla="*/ 0 w 10000"/>
                <a:gd name="connsiteY3" fmla="*/ 10000 h 10000"/>
                <a:gd name="connsiteX4" fmla="*/ 2789 w 10000"/>
                <a:gd name="connsiteY4" fmla="*/ 7943 h 10000"/>
                <a:gd name="connsiteX5" fmla="*/ 2033 w 10000"/>
                <a:gd name="connsiteY5" fmla="*/ 6666 h 10000"/>
                <a:gd name="connsiteX6" fmla="*/ 7959 w 10000"/>
                <a:gd name="connsiteY6" fmla="*/ 1439 h 10000"/>
                <a:gd name="connsiteX7" fmla="*/ 10000 w 10000"/>
                <a:gd name="connsiteY7" fmla="*/ 2273 h 10000"/>
                <a:gd name="connsiteX8" fmla="*/ 6511 w 10000"/>
                <a:gd name="connsiteY8" fmla="*/ 0 h 10000"/>
                <a:gd name="connsiteX0" fmla="*/ 6511 w 10000"/>
                <a:gd name="connsiteY0" fmla="*/ 0 h 10000"/>
                <a:gd name="connsiteX1" fmla="*/ 1038 w 10000"/>
                <a:gd name="connsiteY1" fmla="*/ 4923 h 10000"/>
                <a:gd name="connsiteX2" fmla="*/ 315 w 10000"/>
                <a:gd name="connsiteY2" fmla="*/ 3770 h 10000"/>
                <a:gd name="connsiteX3" fmla="*/ 0 w 10000"/>
                <a:gd name="connsiteY3" fmla="*/ 10000 h 10000"/>
                <a:gd name="connsiteX4" fmla="*/ 2789 w 10000"/>
                <a:gd name="connsiteY4" fmla="*/ 7943 h 10000"/>
                <a:gd name="connsiteX5" fmla="*/ 2033 w 10000"/>
                <a:gd name="connsiteY5" fmla="*/ 6666 h 10000"/>
                <a:gd name="connsiteX6" fmla="*/ 7959 w 10000"/>
                <a:gd name="connsiteY6" fmla="*/ 1439 h 10000"/>
                <a:gd name="connsiteX7" fmla="*/ 10000 w 10000"/>
                <a:gd name="connsiteY7" fmla="*/ 2273 h 10000"/>
                <a:gd name="connsiteX8" fmla="*/ 6511 w 10000"/>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6511" y="0"/>
                  </a:moveTo>
                  <a:cubicBezTo>
                    <a:pt x="3427" y="0"/>
                    <a:pt x="1374" y="3999"/>
                    <a:pt x="1038" y="4923"/>
                  </a:cubicBezTo>
                  <a:cubicBezTo>
                    <a:pt x="701" y="4401"/>
                    <a:pt x="473" y="3943"/>
                    <a:pt x="315" y="3770"/>
                  </a:cubicBezTo>
                  <a:cubicBezTo>
                    <a:pt x="218" y="4748"/>
                    <a:pt x="54" y="6842"/>
                    <a:pt x="0" y="10000"/>
                  </a:cubicBezTo>
                  <a:cubicBezTo>
                    <a:pt x="1081" y="8959"/>
                    <a:pt x="2789" y="7943"/>
                    <a:pt x="2789" y="7943"/>
                  </a:cubicBezTo>
                  <a:cubicBezTo>
                    <a:pt x="2273" y="7060"/>
                    <a:pt x="2320" y="7323"/>
                    <a:pt x="2033" y="6666"/>
                  </a:cubicBezTo>
                  <a:cubicBezTo>
                    <a:pt x="2894" y="5581"/>
                    <a:pt x="4822" y="1439"/>
                    <a:pt x="7959" y="1439"/>
                  </a:cubicBezTo>
                  <a:cubicBezTo>
                    <a:pt x="8623" y="1439"/>
                    <a:pt x="9319" y="1705"/>
                    <a:pt x="10000" y="2273"/>
                  </a:cubicBezTo>
                  <a:cubicBezTo>
                    <a:pt x="8815" y="606"/>
                    <a:pt x="7612" y="0"/>
                    <a:pt x="6511" y="0"/>
                  </a:cubicBezTo>
                </a:path>
              </a:pathLst>
            </a:custGeom>
            <a:solidFill>
              <a:srgbClr val="F3D163"/>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algn="ctr"/>
              <a:endParaRPr lang="en-US" sz="800" b="1">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E53CC706-B7CE-07CC-5297-41D9BC65C15F}"/>
                </a:ext>
              </a:extLst>
            </p:cNvPr>
            <p:cNvSpPr txBox="1"/>
            <p:nvPr/>
          </p:nvSpPr>
          <p:spPr>
            <a:xfrm rot="19963024">
              <a:off x="6488703" y="3763138"/>
              <a:ext cx="1067921" cy="498617"/>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~14% CAGR</a:t>
              </a:r>
            </a:p>
          </p:txBody>
        </p:sp>
      </p:grpSp>
      <p:grpSp>
        <p:nvGrpSpPr>
          <p:cNvPr id="54" name="Group 53">
            <a:extLst>
              <a:ext uri="{FF2B5EF4-FFF2-40B4-BE49-F238E27FC236}">
                <a16:creationId xmlns:a16="http://schemas.microsoft.com/office/drawing/2014/main" id="{1AFD8A8D-57DE-5582-58A2-D29E16EE7539}"/>
              </a:ext>
            </a:extLst>
          </p:cNvPr>
          <p:cNvGrpSpPr/>
          <p:nvPr/>
        </p:nvGrpSpPr>
        <p:grpSpPr>
          <a:xfrm>
            <a:off x="4839271" y="4602048"/>
            <a:ext cx="4684214" cy="1790961"/>
            <a:chOff x="4934571" y="3301707"/>
            <a:chExt cx="4684214" cy="3443687"/>
          </a:xfrm>
        </p:grpSpPr>
        <p:grpSp>
          <p:nvGrpSpPr>
            <p:cNvPr id="55" name="Group 54">
              <a:extLst>
                <a:ext uri="{FF2B5EF4-FFF2-40B4-BE49-F238E27FC236}">
                  <a16:creationId xmlns:a16="http://schemas.microsoft.com/office/drawing/2014/main" id="{FB05E898-605D-5F9F-D393-857A906A3459}"/>
                </a:ext>
              </a:extLst>
            </p:cNvPr>
            <p:cNvGrpSpPr/>
            <p:nvPr/>
          </p:nvGrpSpPr>
          <p:grpSpPr>
            <a:xfrm>
              <a:off x="4934571" y="3301707"/>
              <a:ext cx="4684214" cy="3443687"/>
              <a:chOff x="4934571" y="3301707"/>
              <a:chExt cx="4684214" cy="3443687"/>
            </a:xfrm>
          </p:grpSpPr>
          <p:graphicFrame>
            <p:nvGraphicFramePr>
              <p:cNvPr id="60" name="Chart 59">
                <a:extLst>
                  <a:ext uri="{FF2B5EF4-FFF2-40B4-BE49-F238E27FC236}">
                    <a16:creationId xmlns:a16="http://schemas.microsoft.com/office/drawing/2014/main" id="{0B65EDF2-8A9F-E6FF-5A54-4341EA60487C}"/>
                  </a:ext>
                </a:extLst>
              </p:cNvPr>
              <p:cNvGraphicFramePr/>
              <p:nvPr/>
            </p:nvGraphicFramePr>
            <p:xfrm>
              <a:off x="5036528" y="3788185"/>
              <a:ext cx="4582257" cy="2957209"/>
            </p:xfrm>
            <a:graphic>
              <a:graphicData uri="http://schemas.openxmlformats.org/drawingml/2006/chart">
                <c:chart xmlns:c="http://schemas.openxmlformats.org/drawingml/2006/chart" xmlns:r="http://schemas.openxmlformats.org/officeDocument/2006/relationships" r:id="rId5"/>
              </a:graphicData>
            </a:graphic>
          </p:graphicFrame>
          <p:sp>
            <p:nvSpPr>
              <p:cNvPr id="62" name="TextBox 61">
                <a:extLst>
                  <a:ext uri="{FF2B5EF4-FFF2-40B4-BE49-F238E27FC236}">
                    <a16:creationId xmlns:a16="http://schemas.microsoft.com/office/drawing/2014/main" id="{83D99FCB-B6E8-2F93-1CA9-40FBE19D6495}"/>
                  </a:ext>
                </a:extLst>
              </p:cNvPr>
              <p:cNvSpPr txBox="1"/>
              <p:nvPr/>
            </p:nvSpPr>
            <p:spPr>
              <a:xfrm>
                <a:off x="4934571" y="3301707"/>
                <a:ext cx="1059853" cy="488234"/>
              </a:xfrm>
              <a:prstGeom prst="rect">
                <a:avLst/>
              </a:prstGeom>
              <a:noFill/>
            </p:spPr>
            <p:txBody>
              <a:bodyPr wrap="square" rtlCol="0">
                <a:spAutoFit/>
              </a:bodyPr>
              <a:lstStyle/>
              <a:p>
                <a:r>
                  <a:rPr lang="en-US" sz="1050" i="1">
                    <a:latin typeface="微軟正黑體" panose="020B0604030504040204" pitchFamily="34" charset="-120"/>
                    <a:ea typeface="微軟正黑體" panose="020B0604030504040204" pitchFamily="34" charset="-120"/>
                    <a:cs typeface="Arial" panose="020B0604020202020204" pitchFamily="34" charset="0"/>
                  </a:rPr>
                  <a:t>(</a:t>
                </a:r>
                <a:r>
                  <a:rPr lang="zh-TW" altLang="en-US" sz="1050" i="1">
                    <a:latin typeface="微軟正黑體" panose="020B0604030504040204" pitchFamily="34" charset="-120"/>
                    <a:ea typeface="微軟正黑體" panose="020B0604030504040204" pitchFamily="34" charset="-120"/>
                    <a:cs typeface="Arial" panose="020B0604020202020204" pitchFamily="34" charset="0"/>
                  </a:rPr>
                  <a:t>千片／月</a:t>
                </a:r>
                <a:r>
                  <a:rPr lang="en-US" sz="1050" i="1">
                    <a:latin typeface="微軟正黑體" panose="020B0604030504040204" pitchFamily="34" charset="-120"/>
                    <a:ea typeface="微軟正黑體" panose="020B0604030504040204" pitchFamily="34" charset="-120"/>
                    <a:cs typeface="Arial" panose="020B0604020202020204" pitchFamily="34" charset="0"/>
                  </a:rPr>
                  <a:t>)</a:t>
                </a:r>
              </a:p>
            </p:txBody>
          </p:sp>
        </p:grpSp>
        <p:sp>
          <p:nvSpPr>
            <p:cNvPr id="58" name="Freeform 7">
              <a:extLst>
                <a:ext uri="{FF2B5EF4-FFF2-40B4-BE49-F238E27FC236}">
                  <a16:creationId xmlns:a16="http://schemas.microsoft.com/office/drawing/2014/main" id="{FF6A25FE-9811-3D99-CB09-258C3E8E49C3}"/>
                </a:ext>
              </a:extLst>
            </p:cNvPr>
            <p:cNvSpPr>
              <a:spLocks/>
            </p:cNvSpPr>
            <p:nvPr/>
          </p:nvSpPr>
          <p:spPr bwMode="auto">
            <a:xfrm rot="10468387">
              <a:off x="6511539" y="4291077"/>
              <a:ext cx="1073601" cy="731143"/>
            </a:xfrm>
            <a:custGeom>
              <a:avLst/>
              <a:gdLst>
                <a:gd name="T0" fmla="*/ 393 w 593"/>
                <a:gd name="T1" fmla="*/ 0 h 284"/>
                <a:gd name="T2" fmla="*/ 79 w 593"/>
                <a:gd name="T3" fmla="*/ 130 h 284"/>
                <a:gd name="T4" fmla="*/ 28 w 593"/>
                <a:gd name="T5" fmla="*/ 90 h 284"/>
                <a:gd name="T6" fmla="*/ 29 w 593"/>
                <a:gd name="T7" fmla="*/ 284 h 284"/>
                <a:gd name="T8" fmla="*/ 195 w 593"/>
                <a:gd name="T9" fmla="*/ 221 h 284"/>
                <a:gd name="T10" fmla="*/ 136 w 593"/>
                <a:gd name="T11" fmla="*/ 176 h 284"/>
                <a:gd name="T12" fmla="*/ 476 w 593"/>
                <a:gd name="T13" fmla="*/ 38 h 284"/>
                <a:gd name="T14" fmla="*/ 593 w 593"/>
                <a:gd name="T15" fmla="*/ 60 h 284"/>
                <a:gd name="T16" fmla="*/ 393 w 593"/>
                <a:gd name="T17" fmla="*/ 0 h 284"/>
                <a:gd name="connsiteX0" fmla="*/ 6360 w 9733"/>
                <a:gd name="connsiteY0" fmla="*/ 0 h 10000"/>
                <a:gd name="connsiteX1" fmla="*/ 1065 w 9733"/>
                <a:gd name="connsiteY1" fmla="*/ 4577 h 10000"/>
                <a:gd name="connsiteX2" fmla="*/ 205 w 9733"/>
                <a:gd name="connsiteY2" fmla="*/ 3169 h 10000"/>
                <a:gd name="connsiteX3" fmla="*/ 222 w 9733"/>
                <a:gd name="connsiteY3" fmla="*/ 10000 h 10000"/>
                <a:gd name="connsiteX4" fmla="*/ 2758 w 9733"/>
                <a:gd name="connsiteY4" fmla="*/ 7385 h 10000"/>
                <a:gd name="connsiteX5" fmla="*/ 2026 w 9733"/>
                <a:gd name="connsiteY5" fmla="*/ 6197 h 10000"/>
                <a:gd name="connsiteX6" fmla="*/ 7760 w 9733"/>
                <a:gd name="connsiteY6" fmla="*/ 1338 h 10000"/>
                <a:gd name="connsiteX7" fmla="*/ 9733 w 9733"/>
                <a:gd name="connsiteY7" fmla="*/ 2113 h 10000"/>
                <a:gd name="connsiteX8" fmla="*/ 6360 w 9733"/>
                <a:gd name="connsiteY8" fmla="*/ 0 h 10000"/>
                <a:gd name="connsiteX0" fmla="*/ 6534 w 10000"/>
                <a:gd name="connsiteY0" fmla="*/ 0 h 10000"/>
                <a:gd name="connsiteX1" fmla="*/ 1094 w 10000"/>
                <a:gd name="connsiteY1" fmla="*/ 4577 h 10000"/>
                <a:gd name="connsiteX2" fmla="*/ 211 w 10000"/>
                <a:gd name="connsiteY2" fmla="*/ 3169 h 10000"/>
                <a:gd name="connsiteX3" fmla="*/ 228 w 10000"/>
                <a:gd name="connsiteY3" fmla="*/ 10000 h 10000"/>
                <a:gd name="connsiteX4" fmla="*/ 2834 w 10000"/>
                <a:gd name="connsiteY4" fmla="*/ 7385 h 10000"/>
                <a:gd name="connsiteX5" fmla="*/ 2082 w 10000"/>
                <a:gd name="connsiteY5" fmla="*/ 6197 h 10000"/>
                <a:gd name="connsiteX6" fmla="*/ 7973 w 10000"/>
                <a:gd name="connsiteY6" fmla="*/ 1338 h 10000"/>
                <a:gd name="connsiteX7" fmla="*/ 10000 w 10000"/>
                <a:gd name="connsiteY7" fmla="*/ 2113 h 10000"/>
                <a:gd name="connsiteX8" fmla="*/ 6534 w 10000"/>
                <a:gd name="connsiteY8" fmla="*/ 0 h 10000"/>
                <a:gd name="connsiteX0" fmla="*/ 6534 w 10000"/>
                <a:gd name="connsiteY0" fmla="*/ 0 h 10000"/>
                <a:gd name="connsiteX1" fmla="*/ 1094 w 10000"/>
                <a:gd name="connsiteY1" fmla="*/ 4577 h 10000"/>
                <a:gd name="connsiteX2" fmla="*/ 211 w 10000"/>
                <a:gd name="connsiteY2" fmla="*/ 3169 h 10000"/>
                <a:gd name="connsiteX3" fmla="*/ 228 w 10000"/>
                <a:gd name="connsiteY3" fmla="*/ 10000 h 10000"/>
                <a:gd name="connsiteX4" fmla="*/ 2834 w 10000"/>
                <a:gd name="connsiteY4" fmla="*/ 7385 h 10000"/>
                <a:gd name="connsiteX5" fmla="*/ 2082 w 10000"/>
                <a:gd name="connsiteY5" fmla="*/ 6197 h 10000"/>
                <a:gd name="connsiteX6" fmla="*/ 7973 w 10000"/>
                <a:gd name="connsiteY6" fmla="*/ 1338 h 10000"/>
                <a:gd name="connsiteX7" fmla="*/ 10000 w 10000"/>
                <a:gd name="connsiteY7" fmla="*/ 2113 h 10000"/>
                <a:gd name="connsiteX8" fmla="*/ 6534 w 10000"/>
                <a:gd name="connsiteY8" fmla="*/ 0 h 10000"/>
                <a:gd name="connsiteX0" fmla="*/ 6497 w 9963"/>
                <a:gd name="connsiteY0" fmla="*/ 0 h 10000"/>
                <a:gd name="connsiteX1" fmla="*/ 1057 w 9963"/>
                <a:gd name="connsiteY1" fmla="*/ 4577 h 10000"/>
                <a:gd name="connsiteX2" fmla="*/ 339 w 9963"/>
                <a:gd name="connsiteY2" fmla="*/ 3505 h 10000"/>
                <a:gd name="connsiteX3" fmla="*/ 191 w 9963"/>
                <a:gd name="connsiteY3" fmla="*/ 10000 h 10000"/>
                <a:gd name="connsiteX4" fmla="*/ 2797 w 9963"/>
                <a:gd name="connsiteY4" fmla="*/ 7385 h 10000"/>
                <a:gd name="connsiteX5" fmla="*/ 2045 w 9963"/>
                <a:gd name="connsiteY5" fmla="*/ 6197 h 10000"/>
                <a:gd name="connsiteX6" fmla="*/ 7936 w 9963"/>
                <a:gd name="connsiteY6" fmla="*/ 1338 h 10000"/>
                <a:gd name="connsiteX7" fmla="*/ 9963 w 9963"/>
                <a:gd name="connsiteY7" fmla="*/ 2113 h 10000"/>
                <a:gd name="connsiteX8" fmla="*/ 6497 w 9963"/>
                <a:gd name="connsiteY8" fmla="*/ 0 h 10000"/>
                <a:gd name="connsiteX0" fmla="*/ 6521 w 10000"/>
                <a:gd name="connsiteY0" fmla="*/ 0 h 10000"/>
                <a:gd name="connsiteX1" fmla="*/ 1061 w 10000"/>
                <a:gd name="connsiteY1" fmla="*/ 4577 h 10000"/>
                <a:gd name="connsiteX2" fmla="*/ 340 w 10000"/>
                <a:gd name="connsiteY2" fmla="*/ 3505 h 10000"/>
                <a:gd name="connsiteX3" fmla="*/ 192 w 10000"/>
                <a:gd name="connsiteY3" fmla="*/ 10000 h 10000"/>
                <a:gd name="connsiteX4" fmla="*/ 2807 w 10000"/>
                <a:gd name="connsiteY4" fmla="*/ 7385 h 10000"/>
                <a:gd name="connsiteX5" fmla="*/ 2053 w 10000"/>
                <a:gd name="connsiteY5" fmla="*/ 6197 h 10000"/>
                <a:gd name="connsiteX6" fmla="*/ 7965 w 10000"/>
                <a:gd name="connsiteY6" fmla="*/ 1338 h 10000"/>
                <a:gd name="connsiteX7" fmla="*/ 10000 w 10000"/>
                <a:gd name="connsiteY7" fmla="*/ 2113 h 10000"/>
                <a:gd name="connsiteX8" fmla="*/ 6521 w 10000"/>
                <a:gd name="connsiteY8" fmla="*/ 0 h 10000"/>
                <a:gd name="connsiteX0" fmla="*/ 6521 w 10000"/>
                <a:gd name="connsiteY0" fmla="*/ 0 h 10000"/>
                <a:gd name="connsiteX1" fmla="*/ 1061 w 10000"/>
                <a:gd name="connsiteY1" fmla="*/ 4577 h 10000"/>
                <a:gd name="connsiteX2" fmla="*/ 340 w 10000"/>
                <a:gd name="connsiteY2" fmla="*/ 3505 h 10000"/>
                <a:gd name="connsiteX3" fmla="*/ 192 w 10000"/>
                <a:gd name="connsiteY3" fmla="*/ 10000 h 10000"/>
                <a:gd name="connsiteX4" fmla="*/ 2807 w 10000"/>
                <a:gd name="connsiteY4" fmla="*/ 7385 h 10000"/>
                <a:gd name="connsiteX5" fmla="*/ 2053 w 10000"/>
                <a:gd name="connsiteY5" fmla="*/ 6197 h 10000"/>
                <a:gd name="connsiteX6" fmla="*/ 7965 w 10000"/>
                <a:gd name="connsiteY6" fmla="*/ 1338 h 10000"/>
                <a:gd name="connsiteX7" fmla="*/ 10000 w 10000"/>
                <a:gd name="connsiteY7" fmla="*/ 2113 h 10000"/>
                <a:gd name="connsiteX8" fmla="*/ 6521 w 10000"/>
                <a:gd name="connsiteY8" fmla="*/ 0 h 10000"/>
                <a:gd name="connsiteX0" fmla="*/ 6683 w 10162"/>
                <a:gd name="connsiteY0" fmla="*/ 0 h 9297"/>
                <a:gd name="connsiteX1" fmla="*/ 1223 w 10162"/>
                <a:gd name="connsiteY1" fmla="*/ 4577 h 9297"/>
                <a:gd name="connsiteX2" fmla="*/ 502 w 10162"/>
                <a:gd name="connsiteY2" fmla="*/ 3505 h 9297"/>
                <a:gd name="connsiteX3" fmla="*/ 188 w 10162"/>
                <a:gd name="connsiteY3" fmla="*/ 9297 h 9297"/>
                <a:gd name="connsiteX4" fmla="*/ 2969 w 10162"/>
                <a:gd name="connsiteY4" fmla="*/ 7385 h 9297"/>
                <a:gd name="connsiteX5" fmla="*/ 2215 w 10162"/>
                <a:gd name="connsiteY5" fmla="*/ 6197 h 9297"/>
                <a:gd name="connsiteX6" fmla="*/ 8127 w 10162"/>
                <a:gd name="connsiteY6" fmla="*/ 1338 h 9297"/>
                <a:gd name="connsiteX7" fmla="*/ 10162 w 10162"/>
                <a:gd name="connsiteY7" fmla="*/ 2113 h 9297"/>
                <a:gd name="connsiteX8" fmla="*/ 6683 w 10162"/>
                <a:gd name="connsiteY8" fmla="*/ 0 h 9297"/>
                <a:gd name="connsiteX0" fmla="*/ 6391 w 9815"/>
                <a:gd name="connsiteY0" fmla="*/ 0 h 10000"/>
                <a:gd name="connsiteX1" fmla="*/ 1019 w 9815"/>
                <a:gd name="connsiteY1" fmla="*/ 4923 h 10000"/>
                <a:gd name="connsiteX2" fmla="*/ 309 w 9815"/>
                <a:gd name="connsiteY2" fmla="*/ 3770 h 10000"/>
                <a:gd name="connsiteX3" fmla="*/ 0 w 9815"/>
                <a:gd name="connsiteY3" fmla="*/ 10000 h 10000"/>
                <a:gd name="connsiteX4" fmla="*/ 2737 w 9815"/>
                <a:gd name="connsiteY4" fmla="*/ 7943 h 10000"/>
                <a:gd name="connsiteX5" fmla="*/ 1995 w 9815"/>
                <a:gd name="connsiteY5" fmla="*/ 6666 h 10000"/>
                <a:gd name="connsiteX6" fmla="*/ 7812 w 9815"/>
                <a:gd name="connsiteY6" fmla="*/ 1439 h 10000"/>
                <a:gd name="connsiteX7" fmla="*/ 9815 w 9815"/>
                <a:gd name="connsiteY7" fmla="*/ 2273 h 10000"/>
                <a:gd name="connsiteX8" fmla="*/ 6391 w 9815"/>
                <a:gd name="connsiteY8" fmla="*/ 0 h 10000"/>
                <a:gd name="connsiteX0" fmla="*/ 6511 w 10000"/>
                <a:gd name="connsiteY0" fmla="*/ 0 h 10000"/>
                <a:gd name="connsiteX1" fmla="*/ 1038 w 10000"/>
                <a:gd name="connsiteY1" fmla="*/ 4923 h 10000"/>
                <a:gd name="connsiteX2" fmla="*/ 315 w 10000"/>
                <a:gd name="connsiteY2" fmla="*/ 3770 h 10000"/>
                <a:gd name="connsiteX3" fmla="*/ 0 w 10000"/>
                <a:gd name="connsiteY3" fmla="*/ 10000 h 10000"/>
                <a:gd name="connsiteX4" fmla="*/ 2789 w 10000"/>
                <a:gd name="connsiteY4" fmla="*/ 7943 h 10000"/>
                <a:gd name="connsiteX5" fmla="*/ 2033 w 10000"/>
                <a:gd name="connsiteY5" fmla="*/ 6666 h 10000"/>
                <a:gd name="connsiteX6" fmla="*/ 7959 w 10000"/>
                <a:gd name="connsiteY6" fmla="*/ 1439 h 10000"/>
                <a:gd name="connsiteX7" fmla="*/ 10000 w 10000"/>
                <a:gd name="connsiteY7" fmla="*/ 2273 h 10000"/>
                <a:gd name="connsiteX8" fmla="*/ 6511 w 10000"/>
                <a:gd name="connsiteY8" fmla="*/ 0 h 10000"/>
                <a:gd name="connsiteX0" fmla="*/ 6511 w 10000"/>
                <a:gd name="connsiteY0" fmla="*/ 0 h 10000"/>
                <a:gd name="connsiteX1" fmla="*/ 1038 w 10000"/>
                <a:gd name="connsiteY1" fmla="*/ 4923 h 10000"/>
                <a:gd name="connsiteX2" fmla="*/ 315 w 10000"/>
                <a:gd name="connsiteY2" fmla="*/ 3770 h 10000"/>
                <a:gd name="connsiteX3" fmla="*/ 0 w 10000"/>
                <a:gd name="connsiteY3" fmla="*/ 10000 h 10000"/>
                <a:gd name="connsiteX4" fmla="*/ 2789 w 10000"/>
                <a:gd name="connsiteY4" fmla="*/ 7943 h 10000"/>
                <a:gd name="connsiteX5" fmla="*/ 2033 w 10000"/>
                <a:gd name="connsiteY5" fmla="*/ 6666 h 10000"/>
                <a:gd name="connsiteX6" fmla="*/ 7959 w 10000"/>
                <a:gd name="connsiteY6" fmla="*/ 1439 h 10000"/>
                <a:gd name="connsiteX7" fmla="*/ 10000 w 10000"/>
                <a:gd name="connsiteY7" fmla="*/ 2273 h 10000"/>
                <a:gd name="connsiteX8" fmla="*/ 6511 w 10000"/>
                <a:gd name="connsiteY8" fmla="*/ 0 h 10000"/>
                <a:gd name="connsiteX0" fmla="*/ 6511 w 10000"/>
                <a:gd name="connsiteY0" fmla="*/ 0 h 10000"/>
                <a:gd name="connsiteX1" fmla="*/ 1038 w 10000"/>
                <a:gd name="connsiteY1" fmla="*/ 4923 h 10000"/>
                <a:gd name="connsiteX2" fmla="*/ 315 w 10000"/>
                <a:gd name="connsiteY2" fmla="*/ 3770 h 10000"/>
                <a:gd name="connsiteX3" fmla="*/ 0 w 10000"/>
                <a:gd name="connsiteY3" fmla="*/ 10000 h 10000"/>
                <a:gd name="connsiteX4" fmla="*/ 2789 w 10000"/>
                <a:gd name="connsiteY4" fmla="*/ 7943 h 10000"/>
                <a:gd name="connsiteX5" fmla="*/ 2033 w 10000"/>
                <a:gd name="connsiteY5" fmla="*/ 6666 h 10000"/>
                <a:gd name="connsiteX6" fmla="*/ 7959 w 10000"/>
                <a:gd name="connsiteY6" fmla="*/ 1439 h 10000"/>
                <a:gd name="connsiteX7" fmla="*/ 10000 w 10000"/>
                <a:gd name="connsiteY7" fmla="*/ 2273 h 10000"/>
                <a:gd name="connsiteX8" fmla="*/ 6511 w 10000"/>
                <a:gd name="connsiteY8" fmla="*/ 0 h 10000"/>
                <a:gd name="connsiteX0" fmla="*/ 6511 w 10000"/>
                <a:gd name="connsiteY0" fmla="*/ 0 h 10000"/>
                <a:gd name="connsiteX1" fmla="*/ 1038 w 10000"/>
                <a:gd name="connsiteY1" fmla="*/ 4923 h 10000"/>
                <a:gd name="connsiteX2" fmla="*/ 315 w 10000"/>
                <a:gd name="connsiteY2" fmla="*/ 3770 h 10000"/>
                <a:gd name="connsiteX3" fmla="*/ 0 w 10000"/>
                <a:gd name="connsiteY3" fmla="*/ 10000 h 10000"/>
                <a:gd name="connsiteX4" fmla="*/ 2789 w 10000"/>
                <a:gd name="connsiteY4" fmla="*/ 7943 h 10000"/>
                <a:gd name="connsiteX5" fmla="*/ 2033 w 10000"/>
                <a:gd name="connsiteY5" fmla="*/ 6666 h 10000"/>
                <a:gd name="connsiteX6" fmla="*/ 7959 w 10000"/>
                <a:gd name="connsiteY6" fmla="*/ 1439 h 10000"/>
                <a:gd name="connsiteX7" fmla="*/ 10000 w 10000"/>
                <a:gd name="connsiteY7" fmla="*/ 2273 h 10000"/>
                <a:gd name="connsiteX8" fmla="*/ 6511 w 10000"/>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6511" y="0"/>
                  </a:moveTo>
                  <a:cubicBezTo>
                    <a:pt x="3427" y="0"/>
                    <a:pt x="1374" y="3999"/>
                    <a:pt x="1038" y="4923"/>
                  </a:cubicBezTo>
                  <a:cubicBezTo>
                    <a:pt x="701" y="4401"/>
                    <a:pt x="473" y="3943"/>
                    <a:pt x="315" y="3770"/>
                  </a:cubicBezTo>
                  <a:cubicBezTo>
                    <a:pt x="218" y="4748"/>
                    <a:pt x="54" y="6842"/>
                    <a:pt x="0" y="10000"/>
                  </a:cubicBezTo>
                  <a:cubicBezTo>
                    <a:pt x="1081" y="8959"/>
                    <a:pt x="2789" y="7943"/>
                    <a:pt x="2789" y="7943"/>
                  </a:cubicBezTo>
                  <a:cubicBezTo>
                    <a:pt x="2273" y="7060"/>
                    <a:pt x="2320" y="7323"/>
                    <a:pt x="2033" y="6666"/>
                  </a:cubicBezTo>
                  <a:cubicBezTo>
                    <a:pt x="2894" y="5581"/>
                    <a:pt x="4822" y="1439"/>
                    <a:pt x="7959" y="1439"/>
                  </a:cubicBezTo>
                  <a:cubicBezTo>
                    <a:pt x="8623" y="1439"/>
                    <a:pt x="9319" y="1705"/>
                    <a:pt x="10000" y="2273"/>
                  </a:cubicBezTo>
                  <a:cubicBezTo>
                    <a:pt x="8815" y="606"/>
                    <a:pt x="7612" y="0"/>
                    <a:pt x="6511" y="0"/>
                  </a:cubicBezTo>
                </a:path>
              </a:pathLst>
            </a:custGeom>
            <a:solidFill>
              <a:srgbClr val="F3D163"/>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algn="ctr"/>
              <a:endParaRPr lang="en-US" sz="800" b="1">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B8625DC5-3735-108C-BAD6-1DC214C53820}"/>
                </a:ext>
              </a:extLst>
            </p:cNvPr>
            <p:cNvSpPr txBox="1"/>
            <p:nvPr/>
          </p:nvSpPr>
          <p:spPr>
            <a:xfrm rot="20256380">
              <a:off x="6469800" y="4160625"/>
              <a:ext cx="1067921" cy="532618"/>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a:t>
              </a:r>
              <a:r>
                <a:rPr lang="en-US" altLang="zh-TW" sz="1200">
                  <a:latin typeface="Arial" panose="020B0604020202020204" pitchFamily="34" charset="0"/>
                  <a:cs typeface="Arial" panose="020B0604020202020204" pitchFamily="34" charset="0"/>
                </a:rPr>
                <a:t>2</a:t>
              </a:r>
              <a:r>
                <a:rPr lang="en-US" sz="1200">
                  <a:latin typeface="Arial" panose="020B0604020202020204" pitchFamily="34" charset="0"/>
                  <a:cs typeface="Arial" panose="020B0604020202020204" pitchFamily="34" charset="0"/>
                </a:rPr>
                <a:t>6% CAGR</a:t>
              </a:r>
            </a:p>
          </p:txBody>
        </p:sp>
      </p:grpSp>
      <p:sp>
        <p:nvSpPr>
          <p:cNvPr id="14" name="文字方塊 13">
            <a:extLst>
              <a:ext uri="{FF2B5EF4-FFF2-40B4-BE49-F238E27FC236}">
                <a16:creationId xmlns:a16="http://schemas.microsoft.com/office/drawing/2014/main" id="{672774FE-DAD7-FA32-2E1D-B9CEF656E331}"/>
              </a:ext>
            </a:extLst>
          </p:cNvPr>
          <p:cNvSpPr txBox="1"/>
          <p:nvPr/>
        </p:nvSpPr>
        <p:spPr>
          <a:xfrm>
            <a:off x="400050" y="6353663"/>
            <a:ext cx="3554178" cy="415498"/>
          </a:xfrm>
          <a:prstGeom prst="rect">
            <a:avLst/>
          </a:prstGeom>
          <a:noFill/>
        </p:spPr>
        <p:txBody>
          <a:bodyPr wrap="none" rtlCol="0">
            <a:spAutoFit/>
          </a:bodyPr>
          <a:lstStyle/>
          <a:p>
            <a:pPr marL="0" indent="0">
              <a:lnSpc>
                <a:spcPct val="100000"/>
              </a:lnSpc>
            </a:pP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資料來源：</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SEMI</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2025</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年</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6</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月</a:t>
            </a:r>
            <a:endPar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a:p>
            <a:pPr marL="0" indent="0">
              <a:lnSpc>
                <a:spcPct val="100000"/>
              </a:lnSpc>
            </a:pP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備註</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1.</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包含新建廠（</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greenfield</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）、廠房（</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shell</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）、量產晶圓廠，以及高可能性專案</a:t>
            </a:r>
            <a:endPar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a:p>
            <a:pPr marL="0" indent="0">
              <a:lnSpc>
                <a:spcPct val="100000"/>
              </a:lnSpc>
            </a:pP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2.</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包含磊晶廠（</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EPI fabs</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a:t>
            </a:r>
            <a:endPar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8" name="內容版面配置區 2">
            <a:extLst>
              <a:ext uri="{FF2B5EF4-FFF2-40B4-BE49-F238E27FC236}">
                <a16:creationId xmlns:a16="http://schemas.microsoft.com/office/drawing/2014/main" id="{FBC96A7D-98DE-CBA8-F4EF-DBDBDDA35E63}"/>
              </a:ext>
            </a:extLst>
          </p:cNvPr>
          <p:cNvSpPr>
            <a:spLocks noGrp="1"/>
          </p:cNvSpPr>
          <p:nvPr>
            <p:ph idx="1"/>
          </p:nvPr>
        </p:nvSpPr>
        <p:spPr>
          <a:xfrm>
            <a:off x="373310" y="1115264"/>
            <a:ext cx="9245475" cy="1220215"/>
          </a:xfrm>
        </p:spPr>
        <p:txBody>
          <a:bodyPr vert="horz" lIns="91440" tIns="45720" rIns="91440" bIns="45720" rtlCol="0" anchor="t">
            <a:noAutofit/>
          </a:bodyPr>
          <a:lstStyle/>
          <a:p>
            <a:pPr algn="just"/>
            <a:r>
              <a:rPr lang="zh-TW" altLang="en-US">
                <a:latin typeface="微軟正黑體"/>
                <a:ea typeface="微軟正黑體"/>
                <a:cs typeface="Arial"/>
              </a:rPr>
              <a:t>自</a:t>
            </a:r>
            <a:r>
              <a:rPr lang="en-US" altLang="zh-TW">
                <a:latin typeface="微軟正黑體"/>
                <a:ea typeface="微軟正黑體"/>
                <a:cs typeface="Arial"/>
              </a:rPr>
              <a:t>2025</a:t>
            </a:r>
            <a:r>
              <a:rPr lang="zh-TW" altLang="en-US">
                <a:latin typeface="微軟正黑體"/>
                <a:ea typeface="微軟正黑體"/>
                <a:cs typeface="Arial"/>
              </a:rPr>
              <a:t>年至</a:t>
            </a:r>
            <a:r>
              <a:rPr lang="en-US" altLang="zh-TW">
                <a:latin typeface="微軟正黑體"/>
                <a:ea typeface="微軟正黑體"/>
                <a:cs typeface="Arial"/>
              </a:rPr>
              <a:t>2028</a:t>
            </a:r>
            <a:r>
              <a:rPr lang="zh-TW" altLang="en-US">
                <a:latin typeface="微軟正黑體"/>
                <a:ea typeface="微軟正黑體"/>
                <a:cs typeface="Arial"/>
              </a:rPr>
              <a:t>年，預計將有</a:t>
            </a:r>
            <a:r>
              <a:rPr lang="en-US" altLang="zh-TW">
                <a:solidFill>
                  <a:srgbClr val="ED972F"/>
                </a:solidFill>
                <a:latin typeface="微軟正黑體" panose="020B0604030504040204" pitchFamily="34" charset="-120"/>
                <a:ea typeface="微軟正黑體" panose="020B0604030504040204" pitchFamily="34" charset="-120"/>
              </a:rPr>
              <a:t>59</a:t>
            </a:r>
            <a:r>
              <a:rPr lang="zh-TW" altLang="en-US">
                <a:solidFill>
                  <a:srgbClr val="ED972F"/>
                </a:solidFill>
                <a:latin typeface="微軟正黑體" panose="020B0604030504040204" pitchFamily="34" charset="-120"/>
                <a:ea typeface="微軟正黑體" panose="020B0604030504040204" pitchFamily="34" charset="-120"/>
              </a:rPr>
              <a:t>座新的</a:t>
            </a:r>
            <a:r>
              <a:rPr lang="en-US" altLang="zh-TW">
                <a:solidFill>
                  <a:srgbClr val="ED972F"/>
                </a:solidFill>
                <a:latin typeface="微軟正黑體" panose="020B0604030504040204" pitchFamily="34" charset="-120"/>
                <a:ea typeface="微軟正黑體" panose="020B0604030504040204" pitchFamily="34" charset="-120"/>
              </a:rPr>
              <a:t>12</a:t>
            </a:r>
            <a:r>
              <a:rPr lang="zh-TW" altLang="en-US">
                <a:solidFill>
                  <a:srgbClr val="ED972F"/>
                </a:solidFill>
                <a:latin typeface="微軟正黑體" panose="020B0604030504040204" pitchFamily="34" charset="-120"/>
                <a:ea typeface="微軟正黑體" panose="020B0604030504040204" pitchFamily="34" charset="-120"/>
              </a:rPr>
              <a:t>吋量產晶圓廠</a:t>
            </a:r>
            <a:r>
              <a:rPr lang="en-US" altLang="zh-TW" baseline="30000">
                <a:solidFill>
                  <a:srgbClr val="ED972F"/>
                </a:solidFill>
                <a:latin typeface="微軟正黑體"/>
                <a:ea typeface="微軟正黑體"/>
                <a:cs typeface="Arial"/>
              </a:rPr>
              <a:t>1</a:t>
            </a:r>
            <a:r>
              <a:rPr lang="zh-TW" altLang="en-US">
                <a:latin typeface="微軟正黑體"/>
                <a:ea typeface="微軟正黑體"/>
                <a:cs typeface="Arial"/>
              </a:rPr>
              <a:t>投入營運，使總數</a:t>
            </a:r>
            <a:r>
              <a:rPr lang="zh-TW" altLang="en-US">
                <a:solidFill>
                  <a:srgbClr val="ED972F"/>
                </a:solidFill>
                <a:latin typeface="微軟正黑體" panose="020B0604030504040204" pitchFamily="34" charset="-120"/>
                <a:ea typeface="微軟正黑體" panose="020B0604030504040204" pitchFamily="34" charset="-120"/>
              </a:rPr>
              <a:t>在</a:t>
            </a:r>
            <a:r>
              <a:rPr lang="en-US" altLang="zh-TW">
                <a:solidFill>
                  <a:srgbClr val="ED972F"/>
                </a:solidFill>
                <a:latin typeface="微軟正黑體" panose="020B0604030504040204" pitchFamily="34" charset="-120"/>
                <a:ea typeface="微軟正黑體" panose="020B0604030504040204" pitchFamily="34" charset="-120"/>
              </a:rPr>
              <a:t>2028</a:t>
            </a:r>
            <a:r>
              <a:rPr lang="zh-TW" altLang="en-US">
                <a:solidFill>
                  <a:srgbClr val="ED972F"/>
                </a:solidFill>
                <a:latin typeface="微軟正黑體" panose="020B0604030504040204" pitchFamily="34" charset="-120"/>
                <a:ea typeface="微軟正黑體" panose="020B0604030504040204" pitchFamily="34" charset="-120"/>
              </a:rPr>
              <a:t>年達到</a:t>
            </a:r>
            <a:r>
              <a:rPr lang="en-US" altLang="zh-TW">
                <a:solidFill>
                  <a:srgbClr val="ED972F"/>
                </a:solidFill>
                <a:latin typeface="微軟正黑體" panose="020B0604030504040204" pitchFamily="34" charset="-120"/>
                <a:ea typeface="微軟正黑體" panose="020B0604030504040204" pitchFamily="34" charset="-120"/>
              </a:rPr>
              <a:t>249</a:t>
            </a:r>
            <a:r>
              <a:rPr lang="zh-TW" altLang="en-US">
                <a:solidFill>
                  <a:srgbClr val="ED972F"/>
                </a:solidFill>
                <a:latin typeface="微軟正黑體" panose="020B0604030504040204" pitchFamily="34" charset="-120"/>
                <a:ea typeface="微軟正黑體" panose="020B0604030504040204" pitchFamily="34" charset="-120"/>
              </a:rPr>
              <a:t>座</a:t>
            </a:r>
            <a:r>
              <a:rPr lang="zh-TW" altLang="en-US">
                <a:latin typeface="微軟正黑體"/>
                <a:ea typeface="微軟正黑體"/>
                <a:cs typeface="Arial"/>
              </a:rPr>
              <a:t>。全球</a:t>
            </a:r>
            <a:r>
              <a:rPr lang="en-US" altLang="zh-TW">
                <a:latin typeface="微軟正黑體"/>
                <a:ea typeface="微軟正黑體"/>
                <a:cs typeface="Arial"/>
              </a:rPr>
              <a:t>12</a:t>
            </a:r>
            <a:r>
              <a:rPr lang="zh-TW" altLang="en-US">
                <a:latin typeface="微軟正黑體"/>
                <a:ea typeface="微軟正黑體"/>
                <a:cs typeface="Arial"/>
              </a:rPr>
              <a:t>吋晶圓產能預估將以</a:t>
            </a:r>
            <a:r>
              <a:rPr lang="en-US" altLang="zh-TW">
                <a:solidFill>
                  <a:srgbClr val="ED972F"/>
                </a:solidFill>
                <a:latin typeface="微軟正黑體" panose="020B0604030504040204" pitchFamily="34" charset="-120"/>
                <a:ea typeface="微軟正黑體" panose="020B0604030504040204" pitchFamily="34" charset="-120"/>
              </a:rPr>
              <a:t>7%</a:t>
            </a:r>
            <a:r>
              <a:rPr lang="zh-TW" altLang="en-US">
                <a:solidFill>
                  <a:srgbClr val="ED972F"/>
                </a:solidFill>
                <a:latin typeface="微軟正黑體" panose="020B0604030504040204" pitchFamily="34" charset="-120"/>
                <a:ea typeface="微軟正黑體" panose="020B0604030504040204" pitchFamily="34" charset="-120"/>
              </a:rPr>
              <a:t>的年複合成長率</a:t>
            </a:r>
            <a:r>
              <a:rPr lang="zh-TW" altLang="en-US">
                <a:latin typeface="微軟正黑體"/>
                <a:ea typeface="微軟正黑體"/>
                <a:cs typeface="Arial"/>
              </a:rPr>
              <a:t>成長，至</a:t>
            </a:r>
            <a:r>
              <a:rPr lang="en-US" altLang="zh-TW">
                <a:latin typeface="微軟正黑體"/>
                <a:ea typeface="微軟正黑體"/>
                <a:cs typeface="Arial"/>
              </a:rPr>
              <a:t>2028</a:t>
            </a:r>
            <a:r>
              <a:rPr lang="zh-TW" altLang="en-US">
                <a:latin typeface="微軟正黑體"/>
                <a:ea typeface="微軟正黑體"/>
                <a:cs typeface="Arial"/>
              </a:rPr>
              <a:t>年達到每月</a:t>
            </a:r>
            <a:r>
              <a:rPr lang="en-US" altLang="zh-TW">
                <a:latin typeface="微軟正黑體"/>
                <a:ea typeface="微軟正黑體"/>
                <a:cs typeface="Arial"/>
              </a:rPr>
              <a:t>1,110</a:t>
            </a:r>
            <a:r>
              <a:rPr lang="zh-TW" altLang="en-US">
                <a:latin typeface="微軟正黑體"/>
                <a:ea typeface="微軟正黑體"/>
                <a:cs typeface="Arial"/>
              </a:rPr>
              <a:t>萬片。</a:t>
            </a:r>
            <a:endParaRPr lang="en-US" altLang="zh-TW">
              <a:latin typeface="微軟正黑體"/>
              <a:ea typeface="微軟正黑體"/>
              <a:cs typeface="Arial"/>
            </a:endParaRPr>
          </a:p>
          <a:p>
            <a:pPr algn="just"/>
            <a:r>
              <a:rPr lang="zh-TW" altLang="en-US">
                <a:solidFill>
                  <a:srgbClr val="ED972F"/>
                </a:solidFill>
                <a:latin typeface="微軟正黑體" panose="020B0604030504040204" pitchFamily="34" charset="-120"/>
                <a:ea typeface="微軟正黑體" panose="020B0604030504040204" pitchFamily="34" charset="-120"/>
              </a:rPr>
              <a:t>主要成長動能來自先進製程產能（</a:t>
            </a:r>
            <a:r>
              <a:rPr lang="en-US" altLang="zh-TW">
                <a:solidFill>
                  <a:srgbClr val="ED972F"/>
                </a:solidFill>
                <a:latin typeface="微軟正黑體" panose="020B0604030504040204" pitchFamily="34" charset="-120"/>
                <a:ea typeface="微軟正黑體" panose="020B0604030504040204" pitchFamily="34" charset="-120"/>
              </a:rPr>
              <a:t>7</a:t>
            </a:r>
            <a:r>
              <a:rPr lang="zh-TW" altLang="en-US">
                <a:solidFill>
                  <a:srgbClr val="ED972F"/>
                </a:solidFill>
                <a:latin typeface="微軟正黑體" panose="020B0604030504040204" pitchFamily="34" charset="-120"/>
                <a:ea typeface="微軟正黑體" panose="020B0604030504040204" pitchFamily="34" charset="-120"/>
              </a:rPr>
              <a:t>奈米及以下）</a:t>
            </a:r>
            <a:r>
              <a:rPr lang="zh-TW" altLang="en-US">
                <a:latin typeface="微軟正黑體"/>
                <a:ea typeface="微軟正黑體"/>
                <a:cs typeface="Arial"/>
              </a:rPr>
              <a:t>，預計至2028年將從每月</a:t>
            </a:r>
            <a:r>
              <a:rPr lang="en-US" altLang="zh-TW">
                <a:latin typeface="微軟正黑體"/>
                <a:ea typeface="微軟正黑體"/>
                <a:cs typeface="Arial"/>
              </a:rPr>
              <a:t>85</a:t>
            </a:r>
            <a:r>
              <a:rPr lang="zh-TW" altLang="en-US">
                <a:latin typeface="微軟正黑體"/>
                <a:ea typeface="微軟正黑體"/>
                <a:cs typeface="Arial"/>
              </a:rPr>
              <a:t>萬片增加至</a:t>
            </a:r>
            <a:r>
              <a:rPr lang="en-US" altLang="zh-TW">
                <a:latin typeface="微軟正黑體"/>
                <a:ea typeface="微軟正黑體"/>
                <a:cs typeface="Arial"/>
              </a:rPr>
              <a:t>140</a:t>
            </a:r>
            <a:r>
              <a:rPr lang="zh-TW" altLang="en-US">
                <a:latin typeface="微軟正黑體"/>
                <a:ea typeface="微軟正黑體"/>
                <a:cs typeface="Arial"/>
              </a:rPr>
              <a:t>萬片，年複合成長率約</a:t>
            </a:r>
            <a:r>
              <a:rPr lang="en-US" altLang="zh-TW">
                <a:latin typeface="微軟正黑體"/>
                <a:ea typeface="微軟正黑體"/>
                <a:cs typeface="Arial"/>
              </a:rPr>
              <a:t>14%</a:t>
            </a:r>
            <a:r>
              <a:rPr lang="zh-TW" altLang="en-US">
                <a:latin typeface="微軟正黑體"/>
                <a:ea typeface="微軟正黑體"/>
                <a:cs typeface="Arial"/>
              </a:rPr>
              <a:t>。此外，由於</a:t>
            </a:r>
            <a:r>
              <a:rPr lang="en-US" altLang="zh-TW">
                <a:latin typeface="微軟正黑體"/>
                <a:ea typeface="微軟正黑體"/>
                <a:cs typeface="Arial"/>
              </a:rPr>
              <a:t>AI</a:t>
            </a:r>
            <a:r>
              <a:rPr lang="zh-TW" altLang="en-US">
                <a:latin typeface="微軟正黑體"/>
                <a:ea typeface="微軟正黑體"/>
                <a:cs typeface="Arial"/>
              </a:rPr>
              <a:t>需求強勁，</a:t>
            </a:r>
            <a:r>
              <a:rPr lang="en-US" altLang="zh-TW">
                <a:solidFill>
                  <a:srgbClr val="ED972F"/>
                </a:solidFill>
                <a:latin typeface="微軟正黑體"/>
                <a:ea typeface="微軟正黑體"/>
                <a:cs typeface="Arial"/>
              </a:rPr>
              <a:t>2</a:t>
            </a:r>
            <a:r>
              <a:rPr lang="zh-TW" altLang="en-US">
                <a:solidFill>
                  <a:srgbClr val="ED972F"/>
                </a:solidFill>
                <a:latin typeface="微軟正黑體"/>
                <a:ea typeface="微軟正黑體"/>
                <a:cs typeface="Arial"/>
              </a:rPr>
              <a:t>奈米及以下的產能可能大幅增加</a:t>
            </a:r>
            <a:r>
              <a:rPr lang="zh-TW" altLang="en-US">
                <a:latin typeface="微軟正黑體"/>
                <a:ea typeface="微軟正黑體"/>
                <a:cs typeface="Arial"/>
              </a:rPr>
              <a:t>，</a:t>
            </a:r>
            <a:r>
              <a:rPr lang="zh-TW">
                <a:latin typeface="Microsoft JhengHei"/>
                <a:ea typeface="Microsoft JhengHei"/>
                <a:cs typeface="Arial"/>
              </a:rPr>
              <a:t>預計至2028年將</a:t>
            </a:r>
            <a:r>
              <a:rPr lang="zh-TW" altLang="en-US">
                <a:latin typeface="微軟正黑體"/>
                <a:ea typeface="微軟正黑體"/>
                <a:cs typeface="Arial"/>
              </a:rPr>
              <a:t>從低於每月</a:t>
            </a:r>
            <a:r>
              <a:rPr lang="en-US" altLang="zh-TW">
                <a:latin typeface="微軟正黑體"/>
                <a:ea typeface="微軟正黑體"/>
                <a:cs typeface="Arial"/>
              </a:rPr>
              <a:t>20</a:t>
            </a:r>
            <a:r>
              <a:rPr lang="zh-TW" altLang="en-US">
                <a:latin typeface="微軟正黑體"/>
                <a:ea typeface="微軟正黑體"/>
                <a:cs typeface="Arial"/>
              </a:rPr>
              <a:t>萬片提升至超過</a:t>
            </a:r>
            <a:r>
              <a:rPr lang="en-US" altLang="zh-TW">
                <a:latin typeface="微軟正黑體"/>
                <a:ea typeface="微軟正黑體"/>
                <a:cs typeface="Arial"/>
              </a:rPr>
              <a:t>50</a:t>
            </a:r>
            <a:r>
              <a:rPr lang="zh-TW" altLang="en-US">
                <a:latin typeface="微軟正黑體"/>
                <a:ea typeface="微軟正黑體"/>
                <a:cs typeface="Arial"/>
              </a:rPr>
              <a:t>萬片，年複合成長率約</a:t>
            </a:r>
            <a:r>
              <a:rPr lang="en-US" altLang="zh-TW">
                <a:latin typeface="微軟正黑體"/>
                <a:ea typeface="微軟正黑體"/>
                <a:cs typeface="Arial"/>
              </a:rPr>
              <a:t>36%</a:t>
            </a:r>
            <a:r>
              <a:rPr lang="zh-TW" altLang="en-US">
                <a:latin typeface="微軟正黑體"/>
                <a:ea typeface="微軟正黑體"/>
                <a:cs typeface="Arial"/>
              </a:rPr>
              <a:t>。</a:t>
            </a:r>
            <a:endParaRPr lang="en-US" altLang="zh-TW">
              <a:latin typeface="微軟正黑體"/>
              <a:ea typeface="微軟正黑體"/>
              <a:cs typeface="Arial"/>
            </a:endParaRPr>
          </a:p>
        </p:txBody>
      </p:sp>
    </p:spTree>
    <p:extLst>
      <p:ext uri="{BB962C8B-B14F-4D97-AF65-F5344CB8AC3E}">
        <p14:creationId xmlns:p14="http://schemas.microsoft.com/office/powerpoint/2010/main" val="1672846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0F243-9A2E-CCC8-572A-33629C6EC575}"/>
            </a:ext>
          </a:extLst>
        </p:cNvPr>
        <p:cNvGrpSpPr/>
        <p:nvPr/>
      </p:nvGrpSpPr>
      <p:grpSpPr>
        <a:xfrm>
          <a:off x="0" y="0"/>
          <a:ext cx="0" cy="0"/>
          <a:chOff x="0" y="0"/>
          <a:chExt cx="0" cy="0"/>
        </a:xfrm>
      </p:grpSpPr>
      <p:sp>
        <p:nvSpPr>
          <p:cNvPr id="2" name="頁尾版面配置區 1">
            <a:extLst>
              <a:ext uri="{FF2B5EF4-FFF2-40B4-BE49-F238E27FC236}">
                <a16:creationId xmlns:a16="http://schemas.microsoft.com/office/drawing/2014/main" id="{1F687455-EF95-207D-5747-A351CEB03CF8}"/>
              </a:ext>
            </a:extLst>
          </p:cNvPr>
          <p:cNvSpPr>
            <a:spLocks noGrp="1"/>
          </p:cNvSpPr>
          <p:nvPr>
            <p:ph type="ftr" sz="quarter" idx="11"/>
          </p:nvPr>
        </p:nvSpPr>
        <p:spPr/>
        <p:txBody>
          <a:bodyPr/>
          <a:lstStyle/>
          <a:p>
            <a:endParaRPr lang="zh-TW" altLang="en-US"/>
          </a:p>
        </p:txBody>
      </p:sp>
      <p:pic>
        <p:nvPicPr>
          <p:cNvPr id="4" name="圖片 3" descr="一張含有 螢幕擷取畫面, 圓形, 圖形, 鮮豔 的圖片&#10;&#10;AI 產生的內容可能不正確。">
            <a:extLst>
              <a:ext uri="{FF2B5EF4-FFF2-40B4-BE49-F238E27FC236}">
                <a16:creationId xmlns:a16="http://schemas.microsoft.com/office/drawing/2014/main" id="{7EDB1E80-B416-6DEC-2EDE-2596D06619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7" name="文字版面配置區 4">
            <a:extLst>
              <a:ext uri="{FF2B5EF4-FFF2-40B4-BE49-F238E27FC236}">
                <a16:creationId xmlns:a16="http://schemas.microsoft.com/office/drawing/2014/main" id="{5B27526E-50A6-4EE6-5791-FC9F930CAAB3}"/>
              </a:ext>
            </a:extLst>
          </p:cNvPr>
          <p:cNvSpPr txBox="1">
            <a:spLocks/>
          </p:cNvSpPr>
          <p:nvPr/>
        </p:nvSpPr>
        <p:spPr>
          <a:xfrm>
            <a:off x="1796853" y="1645004"/>
            <a:ext cx="1161417" cy="8933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TW" sz="4800" b="1">
                <a:solidFill>
                  <a:schemeClr val="bg1"/>
                </a:solidFill>
                <a:latin typeface="Arial" panose="020B0604020202020204" pitchFamily="34" charset="0"/>
                <a:cs typeface="Arial" panose="020B0604020202020204" pitchFamily="34" charset="0"/>
              </a:rPr>
              <a:t>04</a:t>
            </a:r>
            <a:endParaRPr lang="zh-TW" altLang="en-US" sz="4800" b="1">
              <a:solidFill>
                <a:schemeClr val="bg1"/>
              </a:solidFill>
              <a:latin typeface="Arial" panose="020B0604020202020204" pitchFamily="34" charset="0"/>
              <a:cs typeface="Arial" panose="020B0604020202020204" pitchFamily="34" charset="0"/>
            </a:endParaRPr>
          </a:p>
        </p:txBody>
      </p:sp>
      <p:sp>
        <p:nvSpPr>
          <p:cNvPr id="8" name="文字版面配置區 1">
            <a:extLst>
              <a:ext uri="{FF2B5EF4-FFF2-40B4-BE49-F238E27FC236}">
                <a16:creationId xmlns:a16="http://schemas.microsoft.com/office/drawing/2014/main" id="{95CAFC6F-9422-D6ED-452B-59126A7B99CA}"/>
              </a:ext>
            </a:extLst>
          </p:cNvPr>
          <p:cNvSpPr txBox="1">
            <a:spLocks/>
          </p:cNvSpPr>
          <p:nvPr/>
        </p:nvSpPr>
        <p:spPr>
          <a:xfrm>
            <a:off x="1796853" y="2776860"/>
            <a:ext cx="7629419" cy="802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sz="3600" b="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中美矽晶合併營運報告</a:t>
            </a:r>
            <a:endParaRPr lang="en-US" altLang="zh-TW" sz="3600" b="1">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 name="投影片編號版面配置區 6">
            <a:extLst>
              <a:ext uri="{FF2B5EF4-FFF2-40B4-BE49-F238E27FC236}">
                <a16:creationId xmlns:a16="http://schemas.microsoft.com/office/drawing/2014/main" id="{FB571D7A-83A5-A116-4C64-000C85034587}"/>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chemeClr val="bg1"/>
                </a:solidFill>
                <a:latin typeface="微軟正黑體" panose="020B0604030504040204" pitchFamily="34" charset="-120"/>
                <a:ea typeface="微軟正黑體" panose="020B0604030504040204" pitchFamily="34" charset="-120"/>
                <a:cs typeface="Arial" panose="020B0604020202020204" pitchFamily="34" charset="0"/>
              </a:rPr>
              <a:pPr/>
              <a:t>32</a:t>
            </a:fld>
            <a:endParaRPr kumimoji="1" lang="zh-TW" altLang="en-US"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5" name="圖片 11">
            <a:extLst>
              <a:ext uri="{FF2B5EF4-FFF2-40B4-BE49-F238E27FC236}">
                <a16:creationId xmlns:a16="http://schemas.microsoft.com/office/drawing/2014/main" id="{1B2A8950-ACB2-A022-8334-94D51519AB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3035" y="157268"/>
            <a:ext cx="2124264" cy="375640"/>
          </a:xfrm>
          <a:prstGeom prst="rect">
            <a:avLst/>
          </a:prstGeom>
        </p:spPr>
      </p:pic>
      <p:sp>
        <p:nvSpPr>
          <p:cNvPr id="6" name="矩形 18">
            <a:extLst>
              <a:ext uri="{FF2B5EF4-FFF2-40B4-BE49-F238E27FC236}">
                <a16:creationId xmlns:a16="http://schemas.microsoft.com/office/drawing/2014/main" id="{030CC344-87BF-16EF-B468-953F5B53BA54}"/>
              </a:ext>
            </a:extLst>
          </p:cNvPr>
          <p:cNvSpPr/>
          <p:nvPr/>
        </p:nvSpPr>
        <p:spPr>
          <a:xfrm>
            <a:off x="7901475" y="6609118"/>
            <a:ext cx="2376000" cy="213713"/>
          </a:xfrm>
          <a:prstGeom prst="rect">
            <a:avLst/>
          </a:prstGeom>
        </p:spPr>
        <p:txBody>
          <a:bodyPr wrap="square" lIns="108000">
            <a:spAutoFit/>
          </a:bodyPr>
          <a:lstStyle/>
          <a:p>
            <a:pPr>
              <a:lnSpc>
                <a:spcPct val="150000"/>
              </a:lnSpc>
            </a:pPr>
            <a:r>
              <a:rPr lang="en-US" altLang="zh-TW" sz="600">
                <a:latin typeface="+mj-lt"/>
                <a:cs typeface="Calibri" panose="020F0502020204030204" pitchFamily="34" charset="0"/>
              </a:rPr>
              <a:t>©Sino-American Silicon Products Inc.  All rights reserved.</a:t>
            </a:r>
          </a:p>
        </p:txBody>
      </p:sp>
    </p:spTree>
    <p:extLst>
      <p:ext uri="{BB962C8B-B14F-4D97-AF65-F5344CB8AC3E}">
        <p14:creationId xmlns:p14="http://schemas.microsoft.com/office/powerpoint/2010/main" val="31055917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FF629-8500-2BD6-2E5F-69E6100C0112}"/>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2A908D9B-64A4-AC0C-0731-55E040997F70}"/>
              </a:ext>
            </a:extLst>
          </p:cNvPr>
          <p:cNvSpPr>
            <a:spLocks noGrp="1"/>
          </p:cNvSpPr>
          <p:nvPr>
            <p:ph type="title"/>
          </p:nvPr>
        </p:nvSpPr>
        <p:spPr/>
        <p:txBody>
          <a:bodyPr/>
          <a:lstStyle/>
          <a:p>
            <a:r>
              <a:rPr lang="zh-TW" altLang="en-US">
                <a:latin typeface="微軟正黑體" panose="020B0604030504040204" pitchFamily="34" charset="-120"/>
                <a:ea typeface="微軟正黑體" panose="020B0604030504040204" pitchFamily="34" charset="-120"/>
              </a:rPr>
              <a:t>財務摘要：</a:t>
            </a:r>
            <a:r>
              <a:rPr lang="en-US" altLang="zh-TW">
                <a:latin typeface="微軟正黑體" panose="020B0604030504040204" pitchFamily="34" charset="-120"/>
                <a:ea typeface="微軟正黑體" panose="020B0604030504040204" pitchFamily="34" charset="-120"/>
              </a:rPr>
              <a:t>2025</a:t>
            </a:r>
            <a:r>
              <a:rPr lang="zh-TW" altLang="en-US">
                <a:latin typeface="微軟正黑體" panose="020B0604030504040204" pitchFamily="34" charset="-120"/>
                <a:ea typeface="微軟正黑體" panose="020B0604030504040204" pitchFamily="34" charset="-120"/>
              </a:rPr>
              <a:t>年第二季 </a:t>
            </a:r>
            <a:r>
              <a:rPr lang="en-US" altLang="zh-TW">
                <a:latin typeface="微軟正黑體" panose="020B0604030504040204" pitchFamily="34" charset="-120"/>
                <a:ea typeface="微軟正黑體" panose="020B0604030504040204" pitchFamily="34" charset="-120"/>
              </a:rPr>
              <a:t>vs. 2025</a:t>
            </a:r>
            <a:r>
              <a:rPr lang="zh-TW" altLang="en-US">
                <a:latin typeface="微軟正黑體" panose="020B0604030504040204" pitchFamily="34" charset="-120"/>
                <a:ea typeface="微軟正黑體" panose="020B0604030504040204" pitchFamily="34" charset="-120"/>
              </a:rPr>
              <a:t>年第一季 </a:t>
            </a:r>
            <a:r>
              <a:rPr lang="en-US" altLang="zh-TW">
                <a:latin typeface="微軟正黑體" panose="020B0604030504040204" pitchFamily="34" charset="-120"/>
                <a:ea typeface="微軟正黑體" panose="020B0604030504040204" pitchFamily="34" charset="-120"/>
              </a:rPr>
              <a:t>vs. 2024</a:t>
            </a:r>
            <a:r>
              <a:rPr lang="zh-TW" altLang="en-US">
                <a:latin typeface="微軟正黑體" panose="020B0604030504040204" pitchFamily="34" charset="-120"/>
                <a:ea typeface="微軟正黑體" panose="020B0604030504040204" pitchFamily="34" charset="-120"/>
              </a:rPr>
              <a:t>年第二季</a:t>
            </a:r>
          </a:p>
        </p:txBody>
      </p:sp>
      <p:graphicFrame>
        <p:nvGraphicFramePr>
          <p:cNvPr id="7" name="object 4">
            <a:extLst>
              <a:ext uri="{FF2B5EF4-FFF2-40B4-BE49-F238E27FC236}">
                <a16:creationId xmlns:a16="http://schemas.microsoft.com/office/drawing/2014/main" id="{AA993261-EB14-A7FE-67E2-43F213C21E8C}"/>
              </a:ext>
            </a:extLst>
          </p:cNvPr>
          <p:cNvGraphicFramePr>
            <a:graphicFrameLocks/>
          </p:cNvGraphicFramePr>
          <p:nvPr>
            <p:custDataLst>
              <p:tags r:id="rId1"/>
            </p:custDataLst>
            <p:extLst>
              <p:ext uri="{D42A27DB-BD31-4B8C-83A1-F6EECF244321}">
                <p14:modId xmlns:p14="http://schemas.microsoft.com/office/powerpoint/2010/main" val="813915007"/>
              </p:ext>
            </p:extLst>
          </p:nvPr>
        </p:nvGraphicFramePr>
        <p:xfrm>
          <a:off x="409003" y="1186960"/>
          <a:ext cx="9185232" cy="4617960"/>
        </p:xfrm>
        <a:graphic>
          <a:graphicData uri="http://schemas.openxmlformats.org/drawingml/2006/table">
            <a:tbl>
              <a:tblPr firstRow="1" bandRow="1">
                <a:tableStyleId>{2D5ABB26-0587-4C30-8999-92F81FD0307C}</a:tableStyleId>
              </a:tblPr>
              <a:tblGrid>
                <a:gridCol w="2123127">
                  <a:extLst>
                    <a:ext uri="{9D8B030D-6E8A-4147-A177-3AD203B41FA5}">
                      <a16:colId xmlns:a16="http://schemas.microsoft.com/office/drawing/2014/main" val="20000"/>
                    </a:ext>
                  </a:extLst>
                </a:gridCol>
                <a:gridCol w="1412421">
                  <a:extLst>
                    <a:ext uri="{9D8B030D-6E8A-4147-A177-3AD203B41FA5}">
                      <a16:colId xmlns:a16="http://schemas.microsoft.com/office/drawing/2014/main" val="918960096"/>
                    </a:ext>
                  </a:extLst>
                </a:gridCol>
                <a:gridCol w="1412421">
                  <a:extLst>
                    <a:ext uri="{9D8B030D-6E8A-4147-A177-3AD203B41FA5}">
                      <a16:colId xmlns:a16="http://schemas.microsoft.com/office/drawing/2014/main" val="20002"/>
                    </a:ext>
                  </a:extLst>
                </a:gridCol>
                <a:gridCol w="1412421">
                  <a:extLst>
                    <a:ext uri="{9D8B030D-6E8A-4147-A177-3AD203B41FA5}">
                      <a16:colId xmlns:a16="http://schemas.microsoft.com/office/drawing/2014/main" val="20003"/>
                    </a:ext>
                  </a:extLst>
                </a:gridCol>
                <a:gridCol w="1412421">
                  <a:extLst>
                    <a:ext uri="{9D8B030D-6E8A-4147-A177-3AD203B41FA5}">
                      <a16:colId xmlns:a16="http://schemas.microsoft.com/office/drawing/2014/main" val="20004"/>
                    </a:ext>
                  </a:extLst>
                </a:gridCol>
                <a:gridCol w="1412421">
                  <a:extLst>
                    <a:ext uri="{9D8B030D-6E8A-4147-A177-3AD203B41FA5}">
                      <a16:colId xmlns:a16="http://schemas.microsoft.com/office/drawing/2014/main" val="20005"/>
                    </a:ext>
                  </a:extLst>
                </a:gridCol>
              </a:tblGrid>
              <a:tr h="0">
                <a:tc>
                  <a:txBody>
                    <a:bodyPr/>
                    <a:lstStyle/>
                    <a:p>
                      <a:pPr marL="34925" algn="ctr">
                        <a:lnSpc>
                          <a:spcPct val="100000"/>
                        </a:lnSpc>
                        <a:spcBef>
                          <a:spcPts val="555"/>
                        </a:spcBef>
                      </a:pPr>
                      <a:r>
                        <a:rPr lang="zh-TW" altLang="en-US" sz="1050" b="1">
                          <a:solidFill>
                            <a:schemeClr val="bg1"/>
                          </a:solidFill>
                          <a:latin typeface="微軟正黑體" panose="020B0604030504040204" pitchFamily="34" charset="-120"/>
                          <a:ea typeface="微軟正黑體" panose="020B0604030504040204" pitchFamily="34" charset="-120"/>
                          <a:cs typeface="Calibri"/>
                        </a:rPr>
                        <a:t>（新台幣百萬元，除每股盈餘）</a:t>
                      </a:r>
                      <a:endParaRPr sz="1050" b="1">
                        <a:solidFill>
                          <a:schemeClr val="bg1"/>
                        </a:solidFill>
                        <a:latin typeface="微軟正黑體" panose="020B0604030504040204" pitchFamily="34" charset="-120"/>
                        <a:ea typeface="微軟正黑體" panose="020B0604030504040204" pitchFamily="34" charset="-120"/>
                        <a:cs typeface="Calibri"/>
                      </a:endParaRPr>
                    </a:p>
                  </a:txBody>
                  <a:tcPr marL="36000" marR="36000" marT="72000" marB="72000" anchor="ctr">
                    <a:lnL w="9525" cap="flat" cmpd="sng" algn="ctr">
                      <a:solidFill>
                        <a:srgbClr val="A6A6A6"/>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marL="0" algn="ctr">
                        <a:lnSpc>
                          <a:spcPct val="100000"/>
                        </a:lnSpc>
                        <a:spcBef>
                          <a:spcPts val="0"/>
                        </a:spcBef>
                      </a:pPr>
                      <a:r>
                        <a:rPr lang="en-US" altLang="zh-TW" sz="1050" b="1" spc="-10">
                          <a:solidFill>
                            <a:schemeClr val="bg1"/>
                          </a:solidFill>
                          <a:latin typeface="微軟正黑體" panose="020B0604030504040204" pitchFamily="34" charset="-120"/>
                          <a:ea typeface="微軟正黑體" panose="020B0604030504040204" pitchFamily="34" charset="-120"/>
                          <a:cs typeface="Arial"/>
                        </a:rPr>
                        <a:t>2025</a:t>
                      </a:r>
                      <a:r>
                        <a:rPr lang="zh-TW" altLang="en-US" sz="1050" b="1" spc="-10">
                          <a:solidFill>
                            <a:schemeClr val="bg1"/>
                          </a:solidFill>
                          <a:latin typeface="微軟正黑體" panose="020B0604030504040204" pitchFamily="34" charset="-120"/>
                          <a:ea typeface="微軟正黑體" panose="020B0604030504040204" pitchFamily="34" charset="-120"/>
                          <a:cs typeface="Arial"/>
                        </a:rPr>
                        <a:t>年第二季</a:t>
                      </a:r>
                      <a:endParaRPr sz="1050" b="1">
                        <a:solidFill>
                          <a:schemeClr val="bg1"/>
                        </a:solidFill>
                        <a:latin typeface="微軟正黑體" panose="020B0604030504040204" pitchFamily="34" charset="-120"/>
                        <a:ea typeface="微軟正黑體" panose="020B0604030504040204" pitchFamily="34" charset="-120"/>
                        <a:cs typeface="Arial"/>
                      </a:endParaRPr>
                    </a:p>
                  </a:txBody>
                  <a:tcPr marL="36000" marR="36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marL="0" algn="ctr">
                        <a:lnSpc>
                          <a:spcPct val="100000"/>
                        </a:lnSpc>
                        <a:spcBef>
                          <a:spcPts val="0"/>
                        </a:spcBef>
                      </a:pPr>
                      <a:r>
                        <a:rPr lang="en-US" altLang="zh-TW" sz="1050" b="1" spc="-10">
                          <a:solidFill>
                            <a:schemeClr val="bg1"/>
                          </a:solidFill>
                          <a:latin typeface="微軟正黑體" panose="020B0604030504040204" pitchFamily="34" charset="-120"/>
                          <a:ea typeface="微軟正黑體" panose="020B0604030504040204" pitchFamily="34" charset="-120"/>
                          <a:cs typeface="Arial"/>
                        </a:rPr>
                        <a:t>2025</a:t>
                      </a:r>
                      <a:r>
                        <a:rPr lang="zh-TW" altLang="en-US" sz="1050" b="1" spc="-10">
                          <a:solidFill>
                            <a:schemeClr val="bg1"/>
                          </a:solidFill>
                          <a:latin typeface="微軟正黑體" panose="020B0604030504040204" pitchFamily="34" charset="-120"/>
                          <a:ea typeface="微軟正黑體" panose="020B0604030504040204" pitchFamily="34" charset="-120"/>
                          <a:cs typeface="Arial"/>
                        </a:rPr>
                        <a:t>年第一季</a:t>
                      </a:r>
                      <a:endParaRPr sz="1050" b="1">
                        <a:solidFill>
                          <a:schemeClr val="bg1"/>
                        </a:solidFill>
                        <a:latin typeface="微軟正黑體" panose="020B0604030504040204" pitchFamily="34" charset="-120"/>
                        <a:ea typeface="微軟正黑體" panose="020B0604030504040204" pitchFamily="34" charset="-120"/>
                        <a:cs typeface="Arial"/>
                      </a:endParaRPr>
                    </a:p>
                  </a:txBody>
                  <a:tcPr marL="36000" marR="36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marL="0" marR="3175" algn="ctr">
                        <a:lnSpc>
                          <a:spcPct val="100000"/>
                        </a:lnSpc>
                        <a:spcBef>
                          <a:spcPts val="0"/>
                        </a:spcBef>
                      </a:pPr>
                      <a:r>
                        <a:rPr lang="en-US" altLang="zh-TW" sz="1050" b="1" spc="-10">
                          <a:solidFill>
                            <a:schemeClr val="bg1"/>
                          </a:solidFill>
                          <a:latin typeface="微軟正黑體" panose="020B0604030504040204" pitchFamily="34" charset="-120"/>
                          <a:ea typeface="微軟正黑體" panose="020B0604030504040204" pitchFamily="34" charset="-120"/>
                          <a:cs typeface="Arial"/>
                        </a:rPr>
                        <a:t>2024</a:t>
                      </a:r>
                      <a:r>
                        <a:rPr lang="zh-TW" altLang="en-US" sz="1050" b="1" spc="-10">
                          <a:solidFill>
                            <a:schemeClr val="bg1"/>
                          </a:solidFill>
                          <a:latin typeface="微軟正黑體" panose="020B0604030504040204" pitchFamily="34" charset="-120"/>
                          <a:ea typeface="微軟正黑體" panose="020B0604030504040204" pitchFamily="34" charset="-120"/>
                          <a:cs typeface="Arial"/>
                        </a:rPr>
                        <a:t>年第二季</a:t>
                      </a:r>
                      <a:endParaRPr sz="1050" b="1">
                        <a:solidFill>
                          <a:schemeClr val="bg1"/>
                        </a:solidFill>
                        <a:latin typeface="微軟正黑體" panose="020B0604030504040204" pitchFamily="34" charset="-120"/>
                        <a:ea typeface="微軟正黑體" panose="020B0604030504040204" pitchFamily="34" charset="-120"/>
                        <a:cs typeface="Arial"/>
                      </a:endParaRPr>
                    </a:p>
                  </a:txBody>
                  <a:tcPr marL="36000" marR="36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marL="0" marR="3175" algn="ctr">
                        <a:lnSpc>
                          <a:spcPct val="100000"/>
                        </a:lnSpc>
                        <a:spcBef>
                          <a:spcPts val="0"/>
                        </a:spcBef>
                      </a:pPr>
                      <a:r>
                        <a:rPr lang="zh-TW" altLang="en-US" sz="1050" b="1" spc="-10">
                          <a:solidFill>
                            <a:schemeClr val="bg1"/>
                          </a:solidFill>
                          <a:latin typeface="微軟正黑體" panose="020B0604030504040204" pitchFamily="34" charset="-120"/>
                          <a:ea typeface="微軟正黑體" panose="020B0604030504040204" pitchFamily="34" charset="-120"/>
                          <a:cs typeface="Arial"/>
                        </a:rPr>
                        <a:t>季成長</a:t>
                      </a:r>
                      <a:endParaRPr sz="1050" b="1">
                        <a:solidFill>
                          <a:schemeClr val="bg1"/>
                        </a:solidFill>
                        <a:latin typeface="微軟正黑體" panose="020B0604030504040204" pitchFamily="34" charset="-120"/>
                        <a:ea typeface="微軟正黑體" panose="020B0604030504040204" pitchFamily="34" charset="-120"/>
                        <a:cs typeface="Arial"/>
                      </a:endParaRPr>
                    </a:p>
                  </a:txBody>
                  <a:tcPr marL="36000" marR="36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marL="0" marR="3175" algn="ctr">
                        <a:lnSpc>
                          <a:spcPct val="100000"/>
                        </a:lnSpc>
                        <a:spcBef>
                          <a:spcPts val="0"/>
                        </a:spcBef>
                      </a:pPr>
                      <a:r>
                        <a:rPr lang="zh-TW" altLang="en-US" sz="1050" b="1" spc="-45">
                          <a:solidFill>
                            <a:schemeClr val="bg1"/>
                          </a:solidFill>
                          <a:latin typeface="微軟正黑體" panose="020B0604030504040204" pitchFamily="34" charset="-120"/>
                          <a:ea typeface="微軟正黑體" panose="020B0604030504040204" pitchFamily="34" charset="-120"/>
                          <a:cs typeface="Arial"/>
                        </a:rPr>
                        <a:t>年成長</a:t>
                      </a:r>
                      <a:endParaRPr sz="1050" b="1">
                        <a:solidFill>
                          <a:schemeClr val="bg1"/>
                        </a:solidFill>
                        <a:latin typeface="微軟正黑體" panose="020B0604030504040204" pitchFamily="34" charset="-120"/>
                        <a:ea typeface="微軟正黑體" panose="020B0604030504040204" pitchFamily="34" charset="-120"/>
                        <a:cs typeface="Arial"/>
                      </a:endParaRPr>
                    </a:p>
                  </a:txBody>
                  <a:tcPr marL="36000" marR="36000" marT="72000" marB="7200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10000"/>
                  </a:ext>
                </a:extLst>
              </a:tr>
              <a:tr h="359495">
                <a:tc>
                  <a:txBody>
                    <a:bodyPr/>
                    <a:lstStyle/>
                    <a:p>
                      <a:pPr marL="34925" algn="l">
                        <a:lnSpc>
                          <a:spcPct val="100000"/>
                        </a:lnSpc>
                        <a:spcBef>
                          <a:spcPts val="340"/>
                        </a:spcBef>
                      </a:pPr>
                      <a:r>
                        <a:rPr lang="zh-TW" altLang="en-US" sz="1050" b="1" spc="-15">
                          <a:solidFill>
                            <a:schemeClr val="bg1"/>
                          </a:solidFill>
                          <a:latin typeface="微軟正黑體" panose="020B0604030504040204" pitchFamily="34" charset="-120"/>
                          <a:ea typeface="微軟正黑體" panose="020B0604030504040204" pitchFamily="34" charset="-120"/>
                          <a:cs typeface="Calibri"/>
                        </a:rPr>
                        <a:t>營業收入</a:t>
                      </a:r>
                      <a:endParaRPr sz="1050" b="1">
                        <a:solidFill>
                          <a:schemeClr val="bg1"/>
                        </a:solidFill>
                        <a:latin typeface="微軟正黑體" panose="020B0604030504040204" pitchFamily="34" charset="-120"/>
                        <a:ea typeface="微軟正黑體" panose="020B0604030504040204" pitchFamily="34" charset="-120"/>
                        <a:cs typeface="Calibri"/>
                      </a:endParaRP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20,231 </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19,373 </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19,896 </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4.4%</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1.7%</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59495">
                <a:tc>
                  <a:txBody>
                    <a:bodyPr/>
                    <a:lstStyle/>
                    <a:p>
                      <a:pPr marL="34925" algn="l">
                        <a:lnSpc>
                          <a:spcPct val="100000"/>
                        </a:lnSpc>
                        <a:spcBef>
                          <a:spcPts val="340"/>
                        </a:spcBef>
                      </a:pPr>
                      <a:r>
                        <a:rPr lang="zh-TW" altLang="en-US" sz="1050" b="1" spc="-10">
                          <a:solidFill>
                            <a:schemeClr val="bg1"/>
                          </a:solidFill>
                          <a:latin typeface="微軟正黑體" panose="020B0604030504040204" pitchFamily="34" charset="-120"/>
                          <a:ea typeface="微軟正黑體" panose="020B0604030504040204" pitchFamily="34" charset="-120"/>
                          <a:cs typeface="Calibri"/>
                        </a:rPr>
                        <a:t>營業毛利％</a:t>
                      </a:r>
                      <a:endParaRPr sz="1050" b="1">
                        <a:solidFill>
                          <a:schemeClr val="bg1"/>
                        </a:solidFill>
                        <a:latin typeface="微軟正黑體" panose="020B0604030504040204" pitchFamily="34" charset="-120"/>
                        <a:ea typeface="微軟正黑體" panose="020B0604030504040204" pitchFamily="34" charset="-120"/>
                        <a:cs typeface="Calibri"/>
                      </a:endParaRP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25.3%</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26.2%</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32.0%</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0" i="0" u="none" strike="noStrike">
                          <a:solidFill>
                            <a:srgbClr val="000000"/>
                          </a:solidFill>
                          <a:effectLst/>
                          <a:latin typeface="微軟正黑體" panose="020B0604030504040204" pitchFamily="34" charset="-120"/>
                          <a:ea typeface="微軟正黑體" panose="020B0604030504040204" pitchFamily="34" charset="-120"/>
                        </a:rPr>
                        <a:t>-0.9p.p.</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000000"/>
                          </a:solidFill>
                          <a:effectLst/>
                          <a:latin typeface="微軟正黑體" panose="020B0604030504040204" pitchFamily="34" charset="-120"/>
                          <a:ea typeface="微軟正黑體" panose="020B0604030504040204" pitchFamily="34" charset="-120"/>
                        </a:rPr>
                        <a:t>-6.7p.p.</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59495">
                <a:tc>
                  <a:txBody>
                    <a:bodyPr/>
                    <a:lstStyle/>
                    <a:p>
                      <a:pPr marL="34925" algn="l">
                        <a:lnSpc>
                          <a:spcPct val="100000"/>
                        </a:lnSpc>
                        <a:spcBef>
                          <a:spcPts val="340"/>
                        </a:spcBef>
                      </a:pPr>
                      <a:r>
                        <a:rPr lang="zh-TW" altLang="en-US" sz="1050" b="1" spc="-10">
                          <a:solidFill>
                            <a:schemeClr val="bg1"/>
                          </a:solidFill>
                          <a:latin typeface="微軟正黑體" panose="020B0604030504040204" pitchFamily="34" charset="-120"/>
                          <a:ea typeface="微軟正黑體" panose="020B0604030504040204" pitchFamily="34" charset="-120"/>
                          <a:cs typeface="Calibri"/>
                        </a:rPr>
                        <a:t>營業淨利</a:t>
                      </a:r>
                      <a:endParaRPr sz="1050" b="1">
                        <a:solidFill>
                          <a:schemeClr val="bg1"/>
                        </a:solidFill>
                        <a:latin typeface="微軟正黑體" panose="020B0604030504040204" pitchFamily="34" charset="-120"/>
                        <a:ea typeface="微軟正黑體" panose="020B0604030504040204" pitchFamily="34" charset="-120"/>
                        <a:cs typeface="Calibri"/>
                      </a:endParaRP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2,828 </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2,929 </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4,338 </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-3.4%</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-34.8%</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59495">
                <a:tc>
                  <a:txBody>
                    <a:bodyPr/>
                    <a:lstStyle/>
                    <a:p>
                      <a:pPr marL="34925" algn="l">
                        <a:lnSpc>
                          <a:spcPct val="100000"/>
                        </a:lnSpc>
                        <a:spcBef>
                          <a:spcPts val="340"/>
                        </a:spcBef>
                      </a:pPr>
                      <a:r>
                        <a:rPr lang="zh-TW" altLang="en-US" sz="1050" b="1" spc="-10">
                          <a:solidFill>
                            <a:schemeClr val="bg1"/>
                          </a:solidFill>
                          <a:latin typeface="微軟正黑體" panose="020B0604030504040204" pitchFamily="34" charset="-120"/>
                          <a:ea typeface="微軟正黑體" panose="020B0604030504040204" pitchFamily="34" charset="-120"/>
                          <a:cs typeface="Calibri"/>
                        </a:rPr>
                        <a:t>營業淨利％</a:t>
                      </a:r>
                      <a:endParaRPr sz="1050" b="1">
                        <a:solidFill>
                          <a:schemeClr val="bg1"/>
                        </a:solidFill>
                        <a:latin typeface="微軟正黑體" panose="020B0604030504040204" pitchFamily="34" charset="-120"/>
                        <a:ea typeface="微軟正黑體" panose="020B0604030504040204" pitchFamily="34" charset="-120"/>
                        <a:cs typeface="Calibri"/>
                      </a:endParaRP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14.0%</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15.1%</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21.8%</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0" i="0" u="none" strike="noStrike">
                          <a:solidFill>
                            <a:srgbClr val="000000"/>
                          </a:solidFill>
                          <a:effectLst/>
                          <a:latin typeface="微軟正黑體" panose="020B0604030504040204" pitchFamily="34" charset="-120"/>
                          <a:ea typeface="微軟正黑體" panose="020B0604030504040204" pitchFamily="34" charset="-120"/>
                        </a:rPr>
                        <a:t>-1.1p.p.</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000000"/>
                          </a:solidFill>
                          <a:effectLst/>
                          <a:latin typeface="微軟正黑體" panose="020B0604030504040204" pitchFamily="34" charset="-120"/>
                          <a:ea typeface="微軟正黑體" panose="020B0604030504040204" pitchFamily="34" charset="-120"/>
                        </a:rPr>
                        <a:t>-7.8p.p.</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59495">
                <a:tc>
                  <a:txBody>
                    <a:bodyPr/>
                    <a:lstStyle/>
                    <a:p>
                      <a:pPr marL="34925" algn="l">
                        <a:lnSpc>
                          <a:spcPct val="100000"/>
                        </a:lnSpc>
                        <a:spcBef>
                          <a:spcPts val="340"/>
                        </a:spcBef>
                      </a:pPr>
                      <a:r>
                        <a:rPr lang="zh-TW" altLang="en-US" sz="1050" b="1" spc="-5">
                          <a:solidFill>
                            <a:schemeClr val="bg1"/>
                          </a:solidFill>
                          <a:latin typeface="微軟正黑體" panose="020B0604030504040204" pitchFamily="34" charset="-120"/>
                          <a:ea typeface="微軟正黑體" panose="020B0604030504040204" pitchFamily="34" charset="-120"/>
                          <a:cs typeface="Calibri"/>
                        </a:rPr>
                        <a:t>本期淨利</a:t>
                      </a:r>
                      <a:endParaRPr sz="1050" b="1">
                        <a:solidFill>
                          <a:schemeClr val="bg1"/>
                        </a:solidFill>
                        <a:latin typeface="微軟正黑體" panose="020B0604030504040204" pitchFamily="34" charset="-120"/>
                        <a:ea typeface="微軟正黑體" panose="020B0604030504040204" pitchFamily="34" charset="-120"/>
                        <a:cs typeface="Calibri"/>
                      </a:endParaRP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1,728 </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1,798 </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3,540 </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-3.9%</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-51.2%</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59495">
                <a:tc>
                  <a:txBody>
                    <a:bodyPr/>
                    <a:lstStyle/>
                    <a:p>
                      <a:pPr marL="34925" algn="l">
                        <a:lnSpc>
                          <a:spcPct val="100000"/>
                        </a:lnSpc>
                        <a:spcBef>
                          <a:spcPts val="340"/>
                        </a:spcBef>
                      </a:pPr>
                      <a:r>
                        <a:rPr lang="zh-TW" altLang="en-US" sz="1050" b="1" spc="-5">
                          <a:solidFill>
                            <a:schemeClr val="bg1"/>
                          </a:solidFill>
                          <a:latin typeface="微軟正黑體" panose="020B0604030504040204" pitchFamily="34" charset="-120"/>
                          <a:ea typeface="微軟正黑體" panose="020B0604030504040204" pitchFamily="34" charset="-120"/>
                          <a:cs typeface="Calibri"/>
                        </a:rPr>
                        <a:t>本期淨利％</a:t>
                      </a:r>
                      <a:endParaRPr lang="zh-TW" altLang="en-US" sz="1050" b="1">
                        <a:solidFill>
                          <a:schemeClr val="bg1"/>
                        </a:solidFill>
                        <a:latin typeface="微軟正黑體" panose="020B0604030504040204" pitchFamily="34" charset="-120"/>
                        <a:ea typeface="微軟正黑體" panose="020B0604030504040204" pitchFamily="34" charset="-120"/>
                        <a:cs typeface="Calibri"/>
                      </a:endParaRP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8.5%</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9.3%</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17.8%</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0" i="0" u="none" strike="noStrike">
                          <a:solidFill>
                            <a:srgbClr val="000000"/>
                          </a:solidFill>
                          <a:effectLst/>
                          <a:latin typeface="微軟正黑體" panose="020B0604030504040204" pitchFamily="34" charset="-120"/>
                          <a:ea typeface="微軟正黑體" panose="020B0604030504040204" pitchFamily="34" charset="-120"/>
                        </a:rPr>
                        <a:t>-0.8p.p.</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000000"/>
                          </a:solidFill>
                          <a:effectLst/>
                          <a:latin typeface="微軟正黑體" panose="020B0604030504040204" pitchFamily="34" charset="-120"/>
                          <a:ea typeface="微軟正黑體" panose="020B0604030504040204" pitchFamily="34" charset="-120"/>
                        </a:rPr>
                        <a:t>-9.3p.p.</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59495">
                <a:tc>
                  <a:txBody>
                    <a:bodyPr/>
                    <a:lstStyle/>
                    <a:p>
                      <a:pPr marL="34925" algn="l">
                        <a:lnSpc>
                          <a:spcPct val="100000"/>
                        </a:lnSpc>
                        <a:spcBef>
                          <a:spcPts val="340"/>
                        </a:spcBef>
                      </a:pPr>
                      <a:r>
                        <a:rPr lang="zh-TW" altLang="en-US" sz="1050" b="1">
                          <a:solidFill>
                            <a:schemeClr val="bg1"/>
                          </a:solidFill>
                          <a:latin typeface="微軟正黑體" panose="020B0604030504040204" pitchFamily="34" charset="-120"/>
                          <a:ea typeface="微軟正黑體" panose="020B0604030504040204" pitchFamily="34" charset="-120"/>
                          <a:cs typeface="Calibri"/>
                        </a:rPr>
                        <a:t>每股盈餘</a:t>
                      </a:r>
                      <a:r>
                        <a:rPr lang="en-US" sz="1050" b="1" baseline="34391">
                          <a:solidFill>
                            <a:schemeClr val="bg1"/>
                          </a:solidFill>
                          <a:latin typeface="微軟正黑體" panose="020B0604030504040204" pitchFamily="34" charset="-120"/>
                          <a:ea typeface="微軟正黑體" panose="020B0604030504040204" pitchFamily="34" charset="-120"/>
                          <a:cs typeface="Calibri"/>
                        </a:rPr>
                        <a:t>1</a:t>
                      </a:r>
                      <a:endParaRPr sz="1050" b="1" baseline="34391">
                        <a:solidFill>
                          <a:schemeClr val="bg1"/>
                        </a:solidFill>
                        <a:latin typeface="微軟正黑體" panose="020B0604030504040204" pitchFamily="34" charset="-120"/>
                        <a:ea typeface="微軟正黑體" panose="020B0604030504040204" pitchFamily="34" charset="-120"/>
                        <a:cs typeface="Calibri"/>
                      </a:endParaRP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sz="1200" b="0" i="0" u="none" strike="noStrike">
                          <a:solidFill>
                            <a:srgbClr val="000000"/>
                          </a:solidFill>
                          <a:effectLst/>
                          <a:latin typeface="微軟正黑體" panose="020B0604030504040204" pitchFamily="34" charset="-120"/>
                          <a:ea typeface="微軟正黑體" panose="020B0604030504040204" pitchFamily="34" charset="-120"/>
                        </a:rPr>
                        <a:t>NT$1.17 </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0" i="0" u="none" strike="noStrike">
                          <a:solidFill>
                            <a:srgbClr val="000000"/>
                          </a:solidFill>
                          <a:effectLst/>
                          <a:latin typeface="微軟正黑體" panose="020B0604030504040204" pitchFamily="34" charset="-120"/>
                          <a:ea typeface="微軟正黑體" panose="020B0604030504040204" pitchFamily="34" charset="-120"/>
                        </a:rPr>
                        <a:t>NT$1.19 </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0" i="0" u="none" strike="noStrike">
                          <a:solidFill>
                            <a:srgbClr val="000000"/>
                          </a:solidFill>
                          <a:effectLst/>
                          <a:latin typeface="微軟正黑體" panose="020B0604030504040204" pitchFamily="34" charset="-120"/>
                          <a:ea typeface="微軟正黑體" panose="020B0604030504040204" pitchFamily="34" charset="-120"/>
                        </a:rPr>
                        <a:t>NT$2.94 </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0" i="0" u="none" strike="noStrike">
                          <a:solidFill>
                            <a:srgbClr val="000000"/>
                          </a:solidFill>
                          <a:effectLst/>
                          <a:latin typeface="微軟正黑體" panose="020B0604030504040204" pitchFamily="34" charset="-120"/>
                          <a:ea typeface="微軟正黑體" panose="020B0604030504040204" pitchFamily="34" charset="-120"/>
                        </a:rPr>
                        <a:t> -NT$0.02 </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000000"/>
                          </a:solidFill>
                          <a:effectLst/>
                          <a:latin typeface="微軟正黑體" panose="020B0604030504040204" pitchFamily="34" charset="-120"/>
                          <a:ea typeface="微軟正黑體" panose="020B0604030504040204" pitchFamily="34" charset="-120"/>
                        </a:rPr>
                        <a:t>-NT$1.77</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59495">
                <a:tc>
                  <a:txBody>
                    <a:bodyPr/>
                    <a:lstStyle/>
                    <a:p>
                      <a:pPr marL="34925" algn="l">
                        <a:lnSpc>
                          <a:spcPct val="100000"/>
                        </a:lnSpc>
                        <a:spcBef>
                          <a:spcPts val="340"/>
                        </a:spcBef>
                      </a:pPr>
                      <a:r>
                        <a:rPr sz="1050" b="1" spc="-10">
                          <a:solidFill>
                            <a:schemeClr val="bg1"/>
                          </a:solidFill>
                          <a:latin typeface="微軟正黑體" panose="020B0604030504040204" pitchFamily="34" charset="-120"/>
                          <a:ea typeface="微軟正黑體" panose="020B0604030504040204" pitchFamily="34" charset="-120"/>
                          <a:cs typeface="Calibri"/>
                        </a:rPr>
                        <a:t>EBITDA</a:t>
                      </a:r>
                      <a:r>
                        <a:rPr sz="1050" b="1" spc="-15" baseline="34391">
                          <a:solidFill>
                            <a:schemeClr val="bg1"/>
                          </a:solidFill>
                          <a:latin typeface="微軟正黑體" panose="020B0604030504040204" pitchFamily="34" charset="-120"/>
                          <a:ea typeface="微軟正黑體" panose="020B0604030504040204" pitchFamily="34" charset="-120"/>
                          <a:cs typeface="Calibri"/>
                        </a:rPr>
                        <a:t>2</a:t>
                      </a:r>
                      <a:endParaRPr sz="1050" b="1" baseline="34391">
                        <a:solidFill>
                          <a:schemeClr val="bg1"/>
                        </a:solidFill>
                        <a:latin typeface="微軟正黑體" panose="020B0604030504040204" pitchFamily="34" charset="-120"/>
                        <a:ea typeface="微軟正黑體" panose="020B0604030504040204" pitchFamily="34" charset="-120"/>
                        <a:cs typeface="Calibri"/>
                      </a:endParaRP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5,101 </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4,970 </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6,152 </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2.6%</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-17.1%</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59495">
                <a:tc>
                  <a:txBody>
                    <a:bodyPr/>
                    <a:lstStyle/>
                    <a:p>
                      <a:pPr marL="34925" algn="l">
                        <a:lnSpc>
                          <a:spcPct val="100000"/>
                        </a:lnSpc>
                        <a:spcBef>
                          <a:spcPts val="345"/>
                        </a:spcBef>
                      </a:pPr>
                      <a:r>
                        <a:rPr sz="1050" b="1" spc="-10">
                          <a:solidFill>
                            <a:schemeClr val="bg1"/>
                          </a:solidFill>
                          <a:latin typeface="微軟正黑體" panose="020B0604030504040204" pitchFamily="34" charset="-120"/>
                          <a:ea typeface="微軟正黑體" panose="020B0604030504040204" pitchFamily="34" charset="-120"/>
                          <a:cs typeface="Calibri"/>
                        </a:rPr>
                        <a:t>EBITDA</a:t>
                      </a:r>
                      <a:r>
                        <a:rPr lang="zh-TW" altLang="en-US" sz="1050" b="1">
                          <a:solidFill>
                            <a:schemeClr val="bg1"/>
                          </a:solidFill>
                          <a:latin typeface="微軟正黑體" panose="020B0604030504040204" pitchFamily="34" charset="-120"/>
                          <a:ea typeface="微軟正黑體" panose="020B0604030504040204" pitchFamily="34" charset="-120"/>
                          <a:cs typeface="Calibri"/>
                        </a:rPr>
                        <a:t>％</a:t>
                      </a:r>
                      <a:endParaRPr sz="1050" b="1">
                        <a:solidFill>
                          <a:schemeClr val="bg1"/>
                        </a:solidFill>
                        <a:latin typeface="微軟正黑體" panose="020B0604030504040204" pitchFamily="34" charset="-120"/>
                        <a:ea typeface="微軟正黑體" panose="020B0604030504040204" pitchFamily="34" charset="-120"/>
                        <a:cs typeface="Calibri"/>
                      </a:endParaRP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25.2%</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25.7%</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30.9%</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0" i="0" u="none" strike="noStrike">
                          <a:solidFill>
                            <a:srgbClr val="000000"/>
                          </a:solidFill>
                          <a:effectLst/>
                          <a:latin typeface="微軟正黑體" panose="020B0604030504040204" pitchFamily="34" charset="-120"/>
                          <a:ea typeface="微軟正黑體" panose="020B0604030504040204" pitchFamily="34" charset="-120"/>
                        </a:rPr>
                        <a:t>-0.5p.p.</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000000"/>
                          </a:solidFill>
                          <a:effectLst/>
                          <a:latin typeface="微軟正黑體" panose="020B0604030504040204" pitchFamily="34" charset="-120"/>
                          <a:ea typeface="微軟正黑體" panose="020B0604030504040204" pitchFamily="34" charset="-120"/>
                        </a:rPr>
                        <a:t>-5.7p.p.</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59495">
                <a:tc>
                  <a:txBody>
                    <a:bodyPr/>
                    <a:lstStyle/>
                    <a:p>
                      <a:pPr marL="34925" algn="l">
                        <a:lnSpc>
                          <a:spcPct val="100000"/>
                        </a:lnSpc>
                        <a:spcBef>
                          <a:spcPts val="345"/>
                        </a:spcBef>
                      </a:pPr>
                      <a:r>
                        <a:rPr sz="1050" b="1" spc="-5">
                          <a:solidFill>
                            <a:schemeClr val="bg1"/>
                          </a:solidFill>
                          <a:latin typeface="微軟正黑體" panose="020B0604030504040204" pitchFamily="34" charset="-120"/>
                          <a:ea typeface="微軟正黑體" panose="020B0604030504040204" pitchFamily="34" charset="-120"/>
                          <a:cs typeface="Calibri"/>
                        </a:rPr>
                        <a:t>EBIT</a:t>
                      </a:r>
                      <a:r>
                        <a:rPr sz="1050" b="1" spc="-7" baseline="34391">
                          <a:solidFill>
                            <a:schemeClr val="bg1"/>
                          </a:solidFill>
                          <a:latin typeface="微軟正黑體" panose="020B0604030504040204" pitchFamily="34" charset="-120"/>
                          <a:ea typeface="微軟正黑體" panose="020B0604030504040204" pitchFamily="34" charset="-120"/>
                          <a:cs typeface="Calibri"/>
                        </a:rPr>
                        <a:t>3</a:t>
                      </a:r>
                      <a:endParaRPr sz="1050" b="1" baseline="34391">
                        <a:solidFill>
                          <a:schemeClr val="bg1"/>
                        </a:solidFill>
                        <a:latin typeface="微軟正黑體" panose="020B0604030504040204" pitchFamily="34" charset="-120"/>
                        <a:ea typeface="微軟正黑體" panose="020B0604030504040204" pitchFamily="34" charset="-120"/>
                        <a:cs typeface="Calibri"/>
                      </a:endParaRP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2,139 </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2,190 </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3,681 </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-2.3%</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-41.9%</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59495">
                <a:tc>
                  <a:txBody>
                    <a:bodyPr/>
                    <a:lstStyle/>
                    <a:p>
                      <a:pPr marL="34925" algn="l">
                        <a:lnSpc>
                          <a:spcPct val="100000"/>
                        </a:lnSpc>
                        <a:spcBef>
                          <a:spcPts val="860"/>
                        </a:spcBef>
                      </a:pPr>
                      <a:r>
                        <a:rPr lang="zh-TW" altLang="en-US" sz="1050" b="1" baseline="0">
                          <a:solidFill>
                            <a:schemeClr val="bg1"/>
                          </a:solidFill>
                          <a:latin typeface="微軟正黑體" panose="020B0604030504040204" pitchFamily="34" charset="-120"/>
                          <a:ea typeface="微軟正黑體" panose="020B0604030504040204" pitchFamily="34" charset="-120"/>
                          <a:cs typeface="Calibri"/>
                        </a:rPr>
                        <a:t>股東權益報酬率 </a:t>
                      </a:r>
                      <a:r>
                        <a:rPr lang="en-US" altLang="zh-TW" sz="1050" b="1" baseline="0">
                          <a:solidFill>
                            <a:schemeClr val="bg1"/>
                          </a:solidFill>
                          <a:latin typeface="微軟正黑體" panose="020B0604030504040204" pitchFamily="34" charset="-120"/>
                          <a:ea typeface="微軟正黑體" panose="020B0604030504040204" pitchFamily="34" charset="-120"/>
                          <a:cs typeface="Calibri"/>
                        </a:rPr>
                        <a:t>/ ROE</a:t>
                      </a:r>
                      <a:r>
                        <a:rPr sz="1050" b="1" baseline="44973">
                          <a:solidFill>
                            <a:schemeClr val="bg1"/>
                          </a:solidFill>
                          <a:latin typeface="微軟正黑體" panose="020B0604030504040204" pitchFamily="34" charset="-120"/>
                          <a:ea typeface="微軟正黑體" panose="020B0604030504040204" pitchFamily="34" charset="-120"/>
                          <a:cs typeface="Calibri"/>
                        </a:rPr>
                        <a:t>4</a:t>
                      </a:r>
                      <a:r>
                        <a:rPr lang="en-GB" sz="1050" b="1" baseline="44973">
                          <a:solidFill>
                            <a:schemeClr val="bg1"/>
                          </a:solidFill>
                          <a:latin typeface="微軟正黑體" panose="020B0604030504040204" pitchFamily="34" charset="-120"/>
                          <a:ea typeface="微軟正黑體" panose="020B0604030504040204" pitchFamily="34" charset="-120"/>
                          <a:cs typeface="Calibri"/>
                        </a:rPr>
                        <a:t> </a:t>
                      </a:r>
                      <a:r>
                        <a:rPr sz="700" b="1">
                          <a:solidFill>
                            <a:schemeClr val="bg1"/>
                          </a:solidFill>
                          <a:latin typeface="微軟正黑體" panose="020B0604030504040204" pitchFamily="34" charset="-120"/>
                          <a:ea typeface="微軟正黑體" panose="020B0604030504040204" pitchFamily="34" charset="-120"/>
                          <a:cs typeface="Calibri"/>
                        </a:rPr>
                        <a:t>(</a:t>
                      </a:r>
                      <a:r>
                        <a:rPr lang="zh-TW" altLang="en-US" sz="700" b="1">
                          <a:solidFill>
                            <a:schemeClr val="bg1"/>
                          </a:solidFill>
                          <a:latin typeface="微軟正黑體" panose="020B0604030504040204" pitchFamily="34" charset="-120"/>
                          <a:ea typeface="微軟正黑體" panose="020B0604030504040204" pitchFamily="34" charset="-120"/>
                          <a:cs typeface="Calibri"/>
                        </a:rPr>
                        <a:t>按年度計算</a:t>
                      </a:r>
                      <a:r>
                        <a:rPr sz="700" b="1">
                          <a:solidFill>
                            <a:schemeClr val="bg1"/>
                          </a:solidFill>
                          <a:latin typeface="微軟正黑體" panose="020B0604030504040204" pitchFamily="34" charset="-120"/>
                          <a:ea typeface="微軟正黑體" panose="020B0604030504040204" pitchFamily="34" charset="-120"/>
                          <a:cs typeface="Calibri"/>
                        </a:rPr>
                        <a:t>)</a:t>
                      </a:r>
                      <a:endParaRPr sz="1050" b="1">
                        <a:solidFill>
                          <a:schemeClr val="bg1"/>
                        </a:solidFill>
                        <a:latin typeface="微軟正黑體" panose="020B0604030504040204" pitchFamily="34" charset="-120"/>
                        <a:ea typeface="微軟正黑體" panose="020B0604030504040204" pitchFamily="34" charset="-120"/>
                        <a:cs typeface="Calibri"/>
                      </a:endParaRP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6.2%</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6.3%</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14.6%</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0" i="0" u="none" strike="noStrike">
                          <a:solidFill>
                            <a:srgbClr val="000000"/>
                          </a:solidFill>
                          <a:effectLst/>
                          <a:latin typeface="微軟正黑體" panose="020B0604030504040204" pitchFamily="34" charset="-120"/>
                          <a:ea typeface="微軟正黑體" panose="020B0604030504040204" pitchFamily="34" charset="-120"/>
                        </a:rPr>
                        <a:t>-0.1p.p.</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000000"/>
                          </a:solidFill>
                          <a:effectLst/>
                          <a:latin typeface="微軟正黑體" panose="020B0604030504040204" pitchFamily="34" charset="-120"/>
                          <a:ea typeface="微軟正黑體" panose="020B0604030504040204" pitchFamily="34" charset="-120"/>
                        </a:rPr>
                        <a:t>-8.4p.p.</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359495">
                <a:tc>
                  <a:txBody>
                    <a:bodyPr/>
                    <a:lstStyle/>
                    <a:p>
                      <a:pPr marL="34925" algn="l">
                        <a:lnSpc>
                          <a:spcPct val="100000"/>
                        </a:lnSpc>
                        <a:spcBef>
                          <a:spcPts val="550"/>
                        </a:spcBef>
                      </a:pPr>
                      <a:r>
                        <a:rPr lang="zh-TW" altLang="en-US" sz="1050" b="1" baseline="0">
                          <a:solidFill>
                            <a:schemeClr val="bg1"/>
                          </a:solidFill>
                          <a:latin typeface="微軟正黑體" panose="020B0604030504040204" pitchFamily="34" charset="-120"/>
                          <a:ea typeface="微軟正黑體" panose="020B0604030504040204" pitchFamily="34" charset="-120"/>
                          <a:cs typeface="Calibri"/>
                        </a:rPr>
                        <a:t>資產報酬率</a:t>
                      </a:r>
                      <a:r>
                        <a:rPr lang="en-US" sz="1050" b="1" baseline="0">
                          <a:solidFill>
                            <a:schemeClr val="bg1"/>
                          </a:solidFill>
                          <a:latin typeface="微軟正黑體" panose="020B0604030504040204" pitchFamily="34" charset="-120"/>
                          <a:ea typeface="微軟正黑體" panose="020B0604030504040204" pitchFamily="34" charset="-120"/>
                          <a:cs typeface="Calibri"/>
                        </a:rPr>
                        <a:t> / </a:t>
                      </a:r>
                      <a:r>
                        <a:rPr sz="1050" b="1" baseline="0">
                          <a:solidFill>
                            <a:schemeClr val="bg1"/>
                          </a:solidFill>
                          <a:latin typeface="微軟正黑體" panose="020B0604030504040204" pitchFamily="34" charset="-120"/>
                          <a:ea typeface="微軟正黑體" panose="020B0604030504040204" pitchFamily="34" charset="-120"/>
                          <a:cs typeface="Calibri"/>
                        </a:rPr>
                        <a:t>ROA</a:t>
                      </a:r>
                      <a:r>
                        <a:rPr sz="1050" b="1" baseline="44973">
                          <a:solidFill>
                            <a:schemeClr val="bg1"/>
                          </a:solidFill>
                          <a:latin typeface="微軟正黑體" panose="020B0604030504040204" pitchFamily="34" charset="-120"/>
                          <a:ea typeface="微軟正黑體" panose="020B0604030504040204" pitchFamily="34" charset="-120"/>
                          <a:cs typeface="Calibri"/>
                        </a:rPr>
                        <a:t>5</a:t>
                      </a:r>
                      <a:r>
                        <a:rPr lang="en-GB" sz="1050" b="1" baseline="44973">
                          <a:solidFill>
                            <a:schemeClr val="bg1"/>
                          </a:solidFill>
                          <a:latin typeface="微軟正黑體" panose="020B0604030504040204" pitchFamily="34" charset="-120"/>
                          <a:ea typeface="微軟正黑體" panose="020B0604030504040204" pitchFamily="34" charset="-120"/>
                          <a:cs typeface="Calibri"/>
                        </a:rPr>
                        <a:t> </a:t>
                      </a:r>
                      <a:r>
                        <a:rPr sz="700" b="1">
                          <a:solidFill>
                            <a:schemeClr val="bg1"/>
                          </a:solidFill>
                          <a:latin typeface="微軟正黑體" panose="020B0604030504040204" pitchFamily="34" charset="-120"/>
                          <a:ea typeface="微軟正黑體" panose="020B0604030504040204" pitchFamily="34" charset="-120"/>
                          <a:cs typeface="Calibri"/>
                        </a:rPr>
                        <a:t>(</a:t>
                      </a:r>
                      <a:r>
                        <a:rPr lang="zh-TW" altLang="en-US" sz="700" b="1">
                          <a:solidFill>
                            <a:schemeClr val="bg1"/>
                          </a:solidFill>
                          <a:latin typeface="微軟正黑體" panose="020B0604030504040204" pitchFamily="34" charset="-120"/>
                          <a:ea typeface="微軟正黑體" panose="020B0604030504040204" pitchFamily="34" charset="-120"/>
                          <a:cs typeface="Calibri"/>
                        </a:rPr>
                        <a:t>按年度計算</a:t>
                      </a:r>
                      <a:r>
                        <a:rPr sz="700" b="1">
                          <a:solidFill>
                            <a:schemeClr val="bg1"/>
                          </a:solidFill>
                          <a:latin typeface="微軟正黑體" panose="020B0604030504040204" pitchFamily="34" charset="-120"/>
                          <a:ea typeface="微軟正黑體" panose="020B0604030504040204" pitchFamily="34" charset="-120"/>
                          <a:cs typeface="Calibri"/>
                        </a:rPr>
                        <a:t>)</a:t>
                      </a:r>
                      <a:endParaRPr sz="1050" b="1">
                        <a:solidFill>
                          <a:schemeClr val="bg1"/>
                        </a:solidFill>
                        <a:latin typeface="微軟正黑體" panose="020B0604030504040204" pitchFamily="34" charset="-120"/>
                        <a:ea typeface="微軟正黑體" panose="020B0604030504040204" pitchFamily="34" charset="-120"/>
                        <a:cs typeface="Calibri"/>
                      </a:endParaRP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3.3%</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2.9%</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5.8%</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0" i="0" u="none" strike="noStrike">
                          <a:solidFill>
                            <a:srgbClr val="000000"/>
                          </a:solidFill>
                          <a:effectLst/>
                          <a:latin typeface="微軟正黑體" panose="020B0604030504040204" pitchFamily="34" charset="-120"/>
                          <a:ea typeface="微軟正黑體" panose="020B0604030504040204" pitchFamily="34" charset="-120"/>
                        </a:rPr>
                        <a:t>0.4p.p.</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000000"/>
                          </a:solidFill>
                          <a:effectLst/>
                          <a:latin typeface="微軟正黑體" panose="020B0604030504040204" pitchFamily="34" charset="-120"/>
                          <a:ea typeface="微軟正黑體" panose="020B0604030504040204" pitchFamily="34" charset="-120"/>
                        </a:rPr>
                        <a:t>-2.5p.p.</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bl>
          </a:graphicData>
        </a:graphic>
      </p:graphicFrame>
      <p:sp>
        <p:nvSpPr>
          <p:cNvPr id="9" name="文字方塊 8">
            <a:extLst>
              <a:ext uri="{FF2B5EF4-FFF2-40B4-BE49-F238E27FC236}">
                <a16:creationId xmlns:a16="http://schemas.microsoft.com/office/drawing/2014/main" id="{41EF9099-E574-904E-F9AD-89D81FC18055}"/>
              </a:ext>
            </a:extLst>
          </p:cNvPr>
          <p:cNvSpPr txBox="1"/>
          <p:nvPr/>
        </p:nvSpPr>
        <p:spPr>
          <a:xfrm>
            <a:off x="354456" y="6004441"/>
            <a:ext cx="3833101" cy="738664"/>
          </a:xfrm>
          <a:prstGeom prst="rect">
            <a:avLst/>
          </a:prstGeom>
          <a:noFill/>
        </p:spPr>
        <p:txBody>
          <a:bodyPr wrap="none" rtlCol="0">
            <a:spAutoFit/>
          </a:bodyPr>
          <a:lstStyle/>
          <a:p>
            <a:pPr marL="0" indent="0">
              <a:lnSpc>
                <a:spcPct val="100000"/>
              </a:lnSpc>
            </a:pP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備註：</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1.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每股盈餘</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歸屬於本公司普通股權益持有人之淨利</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普通股加權平均流通在外股數。</a:t>
            </a:r>
          </a:p>
          <a:p>
            <a:pPr marL="0" indent="0">
              <a:lnSpc>
                <a:spcPct val="100000"/>
              </a:lnSpc>
            </a:pP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2. EBITDA =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本期淨利</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折舊費用</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攤銷費用</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淨利息</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所得稅。</a:t>
            </a:r>
          </a:p>
          <a:p>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3. EBIT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本期淨利</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淨利息</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所得稅。</a:t>
            </a:r>
          </a:p>
          <a:p>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4. ROE =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本期淨利</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股東平均權益。</a:t>
            </a:r>
          </a:p>
          <a:p>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5.ROA= ((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本期淨利</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利息費用* </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(1 -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有效稅率</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平均資產。</a:t>
            </a:r>
          </a:p>
          <a:p>
            <a:pPr marL="0" indent="0">
              <a:lnSpc>
                <a:spcPct val="100000"/>
              </a:lnSpc>
            </a:pPr>
            <a:endParaRPr lang="en-GB"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 name="投影片編號版面配置區 6">
            <a:extLst>
              <a:ext uri="{FF2B5EF4-FFF2-40B4-BE49-F238E27FC236}">
                <a16:creationId xmlns:a16="http://schemas.microsoft.com/office/drawing/2014/main" id="{BA04C6D2-FD46-DFD7-59B1-D30E0D9A27B4}"/>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pPr/>
              <a:t>33</a:t>
            </a:fld>
            <a:endParaRPr kumimoji="1" lang="zh-TW" altLang="en-US" sz="120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8033776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E15E0-1275-AE63-0358-B977FE94A6A4}"/>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4BC9A95B-1263-A78B-9D8B-E0A4988F80DE}"/>
              </a:ext>
            </a:extLst>
          </p:cNvPr>
          <p:cNvSpPr>
            <a:spLocks noGrp="1"/>
          </p:cNvSpPr>
          <p:nvPr>
            <p:ph type="title"/>
          </p:nvPr>
        </p:nvSpPr>
        <p:spPr/>
        <p:txBody>
          <a:bodyPr/>
          <a:lstStyle/>
          <a:p>
            <a:r>
              <a:rPr lang="zh-TW" altLang="en-US">
                <a:latin typeface="微軟正黑體" panose="020B0604030504040204" pitchFamily="34" charset="-120"/>
                <a:ea typeface="微軟正黑體" panose="020B0604030504040204" pitchFamily="34" charset="-120"/>
              </a:rPr>
              <a:t>財務摘要：</a:t>
            </a:r>
            <a:r>
              <a:rPr lang="en-US" altLang="zh-TW">
                <a:latin typeface="微軟正黑體" panose="020B0604030504040204" pitchFamily="34" charset="-120"/>
                <a:ea typeface="微軟正黑體" panose="020B0604030504040204" pitchFamily="34" charset="-120"/>
              </a:rPr>
              <a:t>2025</a:t>
            </a:r>
            <a:r>
              <a:rPr lang="zh-TW" altLang="en-US">
                <a:latin typeface="微軟正黑體" panose="020B0604030504040204" pitchFamily="34" charset="-120"/>
                <a:ea typeface="微軟正黑體" panose="020B0604030504040204" pitchFamily="34" charset="-120"/>
              </a:rPr>
              <a:t>年上半年 </a:t>
            </a:r>
            <a:r>
              <a:rPr lang="en-US" altLang="zh-TW">
                <a:latin typeface="微軟正黑體" panose="020B0604030504040204" pitchFamily="34" charset="-120"/>
                <a:ea typeface="微軟正黑體" panose="020B0604030504040204" pitchFamily="34" charset="-120"/>
              </a:rPr>
              <a:t>vs. 2024</a:t>
            </a:r>
            <a:r>
              <a:rPr lang="zh-TW" altLang="en-US">
                <a:latin typeface="微軟正黑體" panose="020B0604030504040204" pitchFamily="34" charset="-120"/>
                <a:ea typeface="微軟正黑體" panose="020B0604030504040204" pitchFamily="34" charset="-120"/>
              </a:rPr>
              <a:t>年上半年</a:t>
            </a:r>
            <a:endParaRPr lang="en-US" altLang="zh-TW">
              <a:latin typeface="微軟正黑體" panose="020B0604030504040204" pitchFamily="34" charset="-120"/>
              <a:ea typeface="微軟正黑體" panose="020B0604030504040204" pitchFamily="34" charset="-120"/>
            </a:endParaRPr>
          </a:p>
        </p:txBody>
      </p:sp>
      <p:graphicFrame>
        <p:nvGraphicFramePr>
          <p:cNvPr id="7" name="object 4">
            <a:extLst>
              <a:ext uri="{FF2B5EF4-FFF2-40B4-BE49-F238E27FC236}">
                <a16:creationId xmlns:a16="http://schemas.microsoft.com/office/drawing/2014/main" id="{AD0D836B-9E4F-9E9E-8135-9EC54893CFCE}"/>
              </a:ext>
            </a:extLst>
          </p:cNvPr>
          <p:cNvGraphicFramePr>
            <a:graphicFrameLocks/>
          </p:cNvGraphicFramePr>
          <p:nvPr>
            <p:custDataLst>
              <p:tags r:id="rId1"/>
            </p:custDataLst>
            <p:extLst>
              <p:ext uri="{D42A27DB-BD31-4B8C-83A1-F6EECF244321}">
                <p14:modId xmlns:p14="http://schemas.microsoft.com/office/powerpoint/2010/main" val="1009188226"/>
              </p:ext>
            </p:extLst>
          </p:nvPr>
        </p:nvGraphicFramePr>
        <p:xfrm>
          <a:off x="409002" y="1186960"/>
          <a:ext cx="9064934" cy="4617960"/>
        </p:xfrm>
        <a:graphic>
          <a:graphicData uri="http://schemas.openxmlformats.org/drawingml/2006/table">
            <a:tbl>
              <a:tblPr firstRow="1" bandRow="1">
                <a:tableStyleId>{2D5ABB26-0587-4C30-8999-92F81FD0307C}</a:tableStyleId>
              </a:tblPr>
              <a:tblGrid>
                <a:gridCol w="3025916">
                  <a:extLst>
                    <a:ext uri="{9D8B030D-6E8A-4147-A177-3AD203B41FA5}">
                      <a16:colId xmlns:a16="http://schemas.microsoft.com/office/drawing/2014/main" val="20000"/>
                    </a:ext>
                  </a:extLst>
                </a:gridCol>
                <a:gridCol w="2013006">
                  <a:extLst>
                    <a:ext uri="{9D8B030D-6E8A-4147-A177-3AD203B41FA5}">
                      <a16:colId xmlns:a16="http://schemas.microsoft.com/office/drawing/2014/main" val="918960096"/>
                    </a:ext>
                  </a:extLst>
                </a:gridCol>
                <a:gridCol w="2013006">
                  <a:extLst>
                    <a:ext uri="{9D8B030D-6E8A-4147-A177-3AD203B41FA5}">
                      <a16:colId xmlns:a16="http://schemas.microsoft.com/office/drawing/2014/main" val="20002"/>
                    </a:ext>
                  </a:extLst>
                </a:gridCol>
                <a:gridCol w="2013006">
                  <a:extLst>
                    <a:ext uri="{9D8B030D-6E8A-4147-A177-3AD203B41FA5}">
                      <a16:colId xmlns:a16="http://schemas.microsoft.com/office/drawing/2014/main" val="20003"/>
                    </a:ext>
                  </a:extLst>
                </a:gridCol>
              </a:tblGrid>
              <a:tr h="0">
                <a:tc>
                  <a:txBody>
                    <a:bodyPr/>
                    <a:lstStyle/>
                    <a:p>
                      <a:pPr marL="34925" algn="ctr">
                        <a:lnSpc>
                          <a:spcPct val="100000"/>
                        </a:lnSpc>
                        <a:spcBef>
                          <a:spcPts val="555"/>
                        </a:spcBef>
                      </a:pPr>
                      <a:r>
                        <a:rPr lang="zh-TW" altLang="en-US" sz="1050" b="1">
                          <a:solidFill>
                            <a:schemeClr val="bg1"/>
                          </a:solidFill>
                          <a:latin typeface="微軟正黑體" panose="020B0604030504040204" pitchFamily="34" charset="-120"/>
                          <a:ea typeface="微軟正黑體" panose="020B0604030504040204" pitchFamily="34" charset="-120"/>
                          <a:cs typeface="Calibri"/>
                        </a:rPr>
                        <a:t>（新台幣百萬元，除每股盈餘）</a:t>
                      </a:r>
                      <a:endParaRPr sz="1050" b="1">
                        <a:solidFill>
                          <a:schemeClr val="bg1"/>
                        </a:solidFill>
                        <a:latin typeface="微軟正黑體" panose="020B0604030504040204" pitchFamily="34" charset="-120"/>
                        <a:ea typeface="微軟正黑體" panose="020B0604030504040204" pitchFamily="34" charset="-120"/>
                        <a:cs typeface="Calibri"/>
                      </a:endParaRPr>
                    </a:p>
                  </a:txBody>
                  <a:tcPr marL="36000" marR="36000" marT="72000" marB="72000" anchor="ctr">
                    <a:lnL w="9525" cap="flat" cmpd="sng" algn="ctr">
                      <a:solidFill>
                        <a:srgbClr val="A6A6A6"/>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marL="0" algn="ctr">
                        <a:lnSpc>
                          <a:spcPct val="100000"/>
                        </a:lnSpc>
                        <a:spcBef>
                          <a:spcPts val="0"/>
                        </a:spcBef>
                      </a:pPr>
                      <a:r>
                        <a:rPr lang="en-US" altLang="zh-TW" sz="1050" b="1" spc="-10">
                          <a:solidFill>
                            <a:schemeClr val="bg1"/>
                          </a:solidFill>
                          <a:latin typeface="微軟正黑體" panose="020B0604030504040204" pitchFamily="34" charset="-120"/>
                          <a:ea typeface="微軟正黑體" panose="020B0604030504040204" pitchFamily="34" charset="-120"/>
                          <a:cs typeface="Arial"/>
                        </a:rPr>
                        <a:t>2025</a:t>
                      </a:r>
                      <a:r>
                        <a:rPr lang="zh-TW" altLang="en-US" sz="1050" b="1" spc="-10">
                          <a:solidFill>
                            <a:schemeClr val="bg1"/>
                          </a:solidFill>
                          <a:latin typeface="微軟正黑體" panose="020B0604030504040204" pitchFamily="34" charset="-120"/>
                          <a:ea typeface="微軟正黑體" panose="020B0604030504040204" pitchFamily="34" charset="-120"/>
                          <a:cs typeface="Arial"/>
                        </a:rPr>
                        <a:t>年上半年 </a:t>
                      </a:r>
                      <a:endParaRPr sz="1050" b="1">
                        <a:solidFill>
                          <a:schemeClr val="bg1"/>
                        </a:solidFill>
                        <a:latin typeface="微軟正黑體" panose="020B0604030504040204" pitchFamily="34" charset="-120"/>
                        <a:ea typeface="微軟正黑體" panose="020B0604030504040204" pitchFamily="34" charset="-120"/>
                        <a:cs typeface="Arial"/>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marL="0" algn="ctr">
                        <a:lnSpc>
                          <a:spcPct val="100000"/>
                        </a:lnSpc>
                        <a:spcBef>
                          <a:spcPts val="0"/>
                        </a:spcBef>
                      </a:pPr>
                      <a:r>
                        <a:rPr lang="en-US" altLang="zh-TW" sz="1050" b="1" spc="-10">
                          <a:solidFill>
                            <a:schemeClr val="bg1"/>
                          </a:solidFill>
                          <a:latin typeface="微軟正黑體" panose="020B0604030504040204" pitchFamily="34" charset="-120"/>
                          <a:ea typeface="微軟正黑體" panose="020B0604030504040204" pitchFamily="34" charset="-120"/>
                          <a:cs typeface="Arial"/>
                        </a:rPr>
                        <a:t>2024</a:t>
                      </a:r>
                      <a:r>
                        <a:rPr lang="zh-TW" altLang="en-US" sz="1050" b="1" spc="-10">
                          <a:solidFill>
                            <a:schemeClr val="bg1"/>
                          </a:solidFill>
                          <a:latin typeface="微軟正黑體" panose="020B0604030504040204" pitchFamily="34" charset="-120"/>
                          <a:ea typeface="微軟正黑體" panose="020B0604030504040204" pitchFamily="34" charset="-120"/>
                          <a:cs typeface="Arial"/>
                        </a:rPr>
                        <a:t>年上半年</a:t>
                      </a:r>
                      <a:endParaRPr sz="1050" b="1">
                        <a:solidFill>
                          <a:schemeClr val="bg1"/>
                        </a:solidFill>
                        <a:latin typeface="微軟正黑體" panose="020B0604030504040204" pitchFamily="34" charset="-120"/>
                        <a:ea typeface="微軟正黑體" panose="020B0604030504040204" pitchFamily="34" charset="-120"/>
                        <a:cs typeface="Arial"/>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marL="0" marR="3175" algn="ctr">
                        <a:lnSpc>
                          <a:spcPct val="100000"/>
                        </a:lnSpc>
                        <a:spcBef>
                          <a:spcPts val="0"/>
                        </a:spcBef>
                      </a:pPr>
                      <a:r>
                        <a:rPr lang="zh-TW" altLang="en-US" sz="1050" b="1" spc="-10">
                          <a:solidFill>
                            <a:schemeClr val="bg1"/>
                          </a:solidFill>
                          <a:latin typeface="微軟正黑體" panose="020B0604030504040204" pitchFamily="34" charset="-120"/>
                          <a:ea typeface="微軟正黑體" panose="020B0604030504040204" pitchFamily="34" charset="-120"/>
                          <a:cs typeface="Arial"/>
                        </a:rPr>
                        <a:t>年成長</a:t>
                      </a:r>
                      <a:endParaRPr lang="en-GB" sz="1050" b="1" spc="-10">
                        <a:solidFill>
                          <a:schemeClr val="bg1"/>
                        </a:solidFill>
                        <a:latin typeface="微軟正黑體" panose="020B0604030504040204" pitchFamily="34" charset="-120"/>
                        <a:ea typeface="微軟正黑體" panose="020B0604030504040204" pitchFamily="34" charset="-120"/>
                        <a:cs typeface="Arial"/>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10000"/>
                  </a:ext>
                </a:extLst>
              </a:tr>
              <a:tr h="359495">
                <a:tc>
                  <a:txBody>
                    <a:bodyPr/>
                    <a:lstStyle/>
                    <a:p>
                      <a:pPr marL="34925" algn="l">
                        <a:lnSpc>
                          <a:spcPct val="100000"/>
                        </a:lnSpc>
                        <a:spcBef>
                          <a:spcPts val="340"/>
                        </a:spcBef>
                      </a:pPr>
                      <a:r>
                        <a:rPr lang="zh-TW" altLang="en-US" sz="1050" b="1" spc="-15">
                          <a:solidFill>
                            <a:schemeClr val="bg1"/>
                          </a:solidFill>
                          <a:latin typeface="微軟正黑體" panose="020B0604030504040204" pitchFamily="34" charset="-120"/>
                          <a:ea typeface="微軟正黑體" panose="020B0604030504040204" pitchFamily="34" charset="-120"/>
                          <a:cs typeface="Calibri"/>
                        </a:rPr>
                        <a:t>營業收入</a:t>
                      </a:r>
                      <a:endParaRPr sz="1050" b="1">
                        <a:solidFill>
                          <a:schemeClr val="bg1"/>
                        </a:solidFill>
                        <a:latin typeface="微軟正黑體" panose="020B0604030504040204" pitchFamily="34" charset="-120"/>
                        <a:ea typeface="微軟正黑體" panose="020B0604030504040204" pitchFamily="34" charset="-120"/>
                        <a:cs typeface="Calibri"/>
                      </a:endParaRP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39,604 </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39,589 </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0.0%</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59495">
                <a:tc>
                  <a:txBody>
                    <a:bodyPr/>
                    <a:lstStyle/>
                    <a:p>
                      <a:pPr marL="34925" algn="l">
                        <a:lnSpc>
                          <a:spcPct val="100000"/>
                        </a:lnSpc>
                        <a:spcBef>
                          <a:spcPts val="340"/>
                        </a:spcBef>
                      </a:pPr>
                      <a:r>
                        <a:rPr lang="zh-TW" altLang="en-US" sz="1050" b="1" spc="-10">
                          <a:solidFill>
                            <a:schemeClr val="bg1"/>
                          </a:solidFill>
                          <a:latin typeface="微軟正黑體" panose="020B0604030504040204" pitchFamily="34" charset="-120"/>
                          <a:ea typeface="微軟正黑體" panose="020B0604030504040204" pitchFamily="34" charset="-120"/>
                          <a:cs typeface="Calibri"/>
                        </a:rPr>
                        <a:t>營業毛利％</a:t>
                      </a:r>
                      <a:endParaRPr sz="1050" b="1">
                        <a:solidFill>
                          <a:schemeClr val="bg1"/>
                        </a:solidFill>
                        <a:latin typeface="微軟正黑體" panose="020B0604030504040204" pitchFamily="34" charset="-120"/>
                        <a:ea typeface="微軟正黑體" panose="020B0604030504040204" pitchFamily="34" charset="-120"/>
                        <a:cs typeface="Calibri"/>
                      </a:endParaRP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25.7%</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31.7%</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0" i="0" u="none" strike="noStrike">
                          <a:solidFill>
                            <a:srgbClr val="000000"/>
                          </a:solidFill>
                          <a:effectLst/>
                          <a:latin typeface="微軟正黑體" panose="020B0604030504040204" pitchFamily="34" charset="-120"/>
                          <a:ea typeface="微軟正黑體" panose="020B0604030504040204" pitchFamily="34" charset="-120"/>
                        </a:rPr>
                        <a:t>-6.0p.p.</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59495">
                <a:tc>
                  <a:txBody>
                    <a:bodyPr/>
                    <a:lstStyle/>
                    <a:p>
                      <a:pPr marL="34925" algn="l">
                        <a:lnSpc>
                          <a:spcPct val="100000"/>
                        </a:lnSpc>
                        <a:spcBef>
                          <a:spcPts val="340"/>
                        </a:spcBef>
                      </a:pPr>
                      <a:r>
                        <a:rPr lang="zh-TW" altLang="en-US" sz="1050" b="1" spc="-10">
                          <a:solidFill>
                            <a:schemeClr val="bg1"/>
                          </a:solidFill>
                          <a:latin typeface="微軟正黑體" panose="020B0604030504040204" pitchFamily="34" charset="-120"/>
                          <a:ea typeface="微軟正黑體" panose="020B0604030504040204" pitchFamily="34" charset="-120"/>
                          <a:cs typeface="Calibri"/>
                        </a:rPr>
                        <a:t>營業淨利</a:t>
                      </a:r>
                      <a:endParaRPr sz="1050" b="1">
                        <a:solidFill>
                          <a:schemeClr val="bg1"/>
                        </a:solidFill>
                        <a:latin typeface="微軟正黑體" panose="020B0604030504040204" pitchFamily="34" charset="-120"/>
                        <a:ea typeface="微軟正黑體" panose="020B0604030504040204" pitchFamily="34" charset="-120"/>
                        <a:cs typeface="Calibri"/>
                      </a:endParaRP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5,757 </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8,694 </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-33.8%</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59495">
                <a:tc>
                  <a:txBody>
                    <a:bodyPr/>
                    <a:lstStyle/>
                    <a:p>
                      <a:pPr marL="34925" algn="l">
                        <a:lnSpc>
                          <a:spcPct val="100000"/>
                        </a:lnSpc>
                        <a:spcBef>
                          <a:spcPts val="340"/>
                        </a:spcBef>
                      </a:pPr>
                      <a:r>
                        <a:rPr lang="zh-TW" altLang="en-US" sz="1050" b="1" spc="-10">
                          <a:solidFill>
                            <a:schemeClr val="bg1"/>
                          </a:solidFill>
                          <a:latin typeface="微軟正黑體" panose="020B0604030504040204" pitchFamily="34" charset="-120"/>
                          <a:ea typeface="微軟正黑體" panose="020B0604030504040204" pitchFamily="34" charset="-120"/>
                          <a:cs typeface="Calibri"/>
                        </a:rPr>
                        <a:t>營業淨利％</a:t>
                      </a:r>
                      <a:endParaRPr sz="1050" b="1">
                        <a:solidFill>
                          <a:schemeClr val="bg1"/>
                        </a:solidFill>
                        <a:latin typeface="微軟正黑體" panose="020B0604030504040204" pitchFamily="34" charset="-120"/>
                        <a:ea typeface="微軟正黑體" panose="020B0604030504040204" pitchFamily="34" charset="-120"/>
                        <a:cs typeface="Calibri"/>
                      </a:endParaRP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14.5%</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22.0%</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0" i="0" u="none" strike="noStrike">
                          <a:solidFill>
                            <a:srgbClr val="000000"/>
                          </a:solidFill>
                          <a:effectLst/>
                          <a:latin typeface="微軟正黑體" panose="020B0604030504040204" pitchFamily="34" charset="-120"/>
                          <a:ea typeface="微軟正黑體" panose="020B0604030504040204" pitchFamily="34" charset="-120"/>
                        </a:rPr>
                        <a:t>-7.5p.p.</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59495">
                <a:tc>
                  <a:txBody>
                    <a:bodyPr/>
                    <a:lstStyle/>
                    <a:p>
                      <a:pPr marL="34925" algn="l">
                        <a:lnSpc>
                          <a:spcPct val="100000"/>
                        </a:lnSpc>
                        <a:spcBef>
                          <a:spcPts val="340"/>
                        </a:spcBef>
                      </a:pPr>
                      <a:r>
                        <a:rPr lang="zh-TW" altLang="en-US" sz="1050" b="1" spc="-5">
                          <a:solidFill>
                            <a:schemeClr val="bg1"/>
                          </a:solidFill>
                          <a:latin typeface="微軟正黑體" panose="020B0604030504040204" pitchFamily="34" charset="-120"/>
                          <a:ea typeface="微軟正黑體" panose="020B0604030504040204" pitchFamily="34" charset="-120"/>
                          <a:cs typeface="Calibri"/>
                        </a:rPr>
                        <a:t>本期淨利</a:t>
                      </a:r>
                      <a:endParaRPr sz="1050" b="1">
                        <a:solidFill>
                          <a:schemeClr val="bg1"/>
                        </a:solidFill>
                        <a:latin typeface="微軟正黑體" panose="020B0604030504040204" pitchFamily="34" charset="-120"/>
                        <a:ea typeface="微軟正黑體" panose="020B0604030504040204" pitchFamily="34" charset="-120"/>
                        <a:cs typeface="Calibri"/>
                      </a:endParaRP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3,526 </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7,497 </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-53.0%</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59495">
                <a:tc>
                  <a:txBody>
                    <a:bodyPr/>
                    <a:lstStyle/>
                    <a:p>
                      <a:pPr marL="34925" algn="l">
                        <a:lnSpc>
                          <a:spcPct val="100000"/>
                        </a:lnSpc>
                        <a:spcBef>
                          <a:spcPts val="340"/>
                        </a:spcBef>
                      </a:pPr>
                      <a:r>
                        <a:rPr lang="zh-TW" altLang="en-US" sz="1050" b="1" spc="-5">
                          <a:solidFill>
                            <a:schemeClr val="bg1"/>
                          </a:solidFill>
                          <a:latin typeface="微軟正黑體" panose="020B0604030504040204" pitchFamily="34" charset="-120"/>
                          <a:ea typeface="微軟正黑體" panose="020B0604030504040204" pitchFamily="34" charset="-120"/>
                          <a:cs typeface="Calibri"/>
                        </a:rPr>
                        <a:t>本期淨利％</a:t>
                      </a:r>
                      <a:endParaRPr lang="zh-TW" altLang="en-US" sz="1050" b="1">
                        <a:solidFill>
                          <a:schemeClr val="bg1"/>
                        </a:solidFill>
                        <a:latin typeface="微軟正黑體" panose="020B0604030504040204" pitchFamily="34" charset="-120"/>
                        <a:ea typeface="微軟正黑體" panose="020B0604030504040204" pitchFamily="34" charset="-120"/>
                        <a:cs typeface="Calibri"/>
                      </a:endParaRP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8.9%</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18.9%</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0" i="0" u="none" strike="noStrike">
                          <a:solidFill>
                            <a:srgbClr val="000000"/>
                          </a:solidFill>
                          <a:effectLst/>
                          <a:latin typeface="微軟正黑體" panose="020B0604030504040204" pitchFamily="34" charset="-120"/>
                          <a:ea typeface="微軟正黑體" panose="020B0604030504040204" pitchFamily="34" charset="-120"/>
                        </a:rPr>
                        <a:t>-10.0p.p.</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59495">
                <a:tc>
                  <a:txBody>
                    <a:bodyPr/>
                    <a:lstStyle/>
                    <a:p>
                      <a:pPr marL="34925" algn="l">
                        <a:lnSpc>
                          <a:spcPct val="100000"/>
                        </a:lnSpc>
                        <a:spcBef>
                          <a:spcPts val="340"/>
                        </a:spcBef>
                      </a:pPr>
                      <a:r>
                        <a:rPr lang="zh-TW" altLang="en-US" sz="1050" b="1">
                          <a:solidFill>
                            <a:schemeClr val="bg1"/>
                          </a:solidFill>
                          <a:latin typeface="微軟正黑體" panose="020B0604030504040204" pitchFamily="34" charset="-120"/>
                          <a:ea typeface="微軟正黑體" panose="020B0604030504040204" pitchFamily="34" charset="-120"/>
                          <a:cs typeface="Calibri"/>
                        </a:rPr>
                        <a:t>每股盈餘</a:t>
                      </a:r>
                      <a:r>
                        <a:rPr lang="en-US" sz="1050" b="1" baseline="34391">
                          <a:solidFill>
                            <a:schemeClr val="bg1"/>
                          </a:solidFill>
                          <a:latin typeface="微軟正黑體" panose="020B0604030504040204" pitchFamily="34" charset="-120"/>
                          <a:ea typeface="微軟正黑體" panose="020B0604030504040204" pitchFamily="34" charset="-120"/>
                          <a:cs typeface="Calibri"/>
                        </a:rPr>
                        <a:t>1</a:t>
                      </a:r>
                      <a:endParaRPr sz="1050" b="1" baseline="34391">
                        <a:solidFill>
                          <a:schemeClr val="bg1"/>
                        </a:solidFill>
                        <a:latin typeface="微軟正黑體" panose="020B0604030504040204" pitchFamily="34" charset="-120"/>
                        <a:ea typeface="微軟正黑體" panose="020B0604030504040204" pitchFamily="34" charset="-120"/>
                        <a:cs typeface="Calibri"/>
                      </a:endParaRP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sz="1200" b="0" i="0" u="none" strike="noStrike">
                          <a:solidFill>
                            <a:srgbClr val="000000"/>
                          </a:solidFill>
                          <a:effectLst/>
                          <a:latin typeface="微軟正黑體" panose="020B0604030504040204" pitchFamily="34" charset="-120"/>
                          <a:ea typeface="微軟正黑體" panose="020B0604030504040204" pitchFamily="34" charset="-120"/>
                        </a:rPr>
                        <a:t>NT$2.37 </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0" i="0" u="none" strike="noStrike">
                          <a:solidFill>
                            <a:srgbClr val="000000"/>
                          </a:solidFill>
                          <a:effectLst/>
                          <a:latin typeface="微軟正黑體" panose="020B0604030504040204" pitchFamily="34" charset="-120"/>
                          <a:ea typeface="微軟正黑體" panose="020B0604030504040204" pitchFamily="34" charset="-120"/>
                        </a:rPr>
                        <a:t>NT$6.35 </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0" i="0" u="none" strike="noStrike">
                          <a:solidFill>
                            <a:srgbClr val="000000"/>
                          </a:solidFill>
                          <a:effectLst/>
                          <a:latin typeface="微軟正黑體" panose="020B0604030504040204" pitchFamily="34" charset="-120"/>
                          <a:ea typeface="微軟正黑體" panose="020B0604030504040204" pitchFamily="34" charset="-120"/>
                        </a:rPr>
                        <a:t>-NT$3.98</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59495">
                <a:tc>
                  <a:txBody>
                    <a:bodyPr/>
                    <a:lstStyle/>
                    <a:p>
                      <a:pPr marL="34925" algn="l">
                        <a:lnSpc>
                          <a:spcPct val="100000"/>
                        </a:lnSpc>
                        <a:spcBef>
                          <a:spcPts val="340"/>
                        </a:spcBef>
                      </a:pPr>
                      <a:r>
                        <a:rPr sz="1050" b="1" spc="-10">
                          <a:solidFill>
                            <a:schemeClr val="bg1"/>
                          </a:solidFill>
                          <a:latin typeface="微軟正黑體" panose="020B0604030504040204" pitchFamily="34" charset="-120"/>
                          <a:ea typeface="微軟正黑體" panose="020B0604030504040204" pitchFamily="34" charset="-120"/>
                          <a:cs typeface="Calibri"/>
                        </a:rPr>
                        <a:t>EBITDA</a:t>
                      </a:r>
                      <a:r>
                        <a:rPr sz="1050" b="1" spc="-15" baseline="34391">
                          <a:solidFill>
                            <a:schemeClr val="bg1"/>
                          </a:solidFill>
                          <a:latin typeface="微軟正黑體" panose="020B0604030504040204" pitchFamily="34" charset="-120"/>
                          <a:ea typeface="微軟正黑體" panose="020B0604030504040204" pitchFamily="34" charset="-120"/>
                          <a:cs typeface="Calibri"/>
                        </a:rPr>
                        <a:t>2</a:t>
                      </a:r>
                      <a:endParaRPr sz="1050" b="1" baseline="34391">
                        <a:solidFill>
                          <a:schemeClr val="bg1"/>
                        </a:solidFill>
                        <a:latin typeface="微軟正黑體" panose="020B0604030504040204" pitchFamily="34" charset="-120"/>
                        <a:ea typeface="微軟正黑體" panose="020B0604030504040204" pitchFamily="34" charset="-120"/>
                        <a:cs typeface="Calibri"/>
                      </a:endParaRP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10,071 </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13,055 </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-22.9%</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59495">
                <a:tc>
                  <a:txBody>
                    <a:bodyPr/>
                    <a:lstStyle/>
                    <a:p>
                      <a:pPr marL="34925" algn="l">
                        <a:lnSpc>
                          <a:spcPct val="100000"/>
                        </a:lnSpc>
                        <a:spcBef>
                          <a:spcPts val="345"/>
                        </a:spcBef>
                      </a:pPr>
                      <a:r>
                        <a:rPr sz="1050" b="1" spc="-10">
                          <a:solidFill>
                            <a:schemeClr val="bg1"/>
                          </a:solidFill>
                          <a:latin typeface="微軟正黑體" panose="020B0604030504040204" pitchFamily="34" charset="-120"/>
                          <a:ea typeface="微軟正黑體" panose="020B0604030504040204" pitchFamily="34" charset="-120"/>
                          <a:cs typeface="Calibri"/>
                        </a:rPr>
                        <a:t>EBITDA</a:t>
                      </a:r>
                      <a:r>
                        <a:rPr lang="zh-TW" altLang="en-US" sz="1050" b="1">
                          <a:solidFill>
                            <a:schemeClr val="bg1"/>
                          </a:solidFill>
                          <a:latin typeface="微軟正黑體" panose="020B0604030504040204" pitchFamily="34" charset="-120"/>
                          <a:ea typeface="微軟正黑體" panose="020B0604030504040204" pitchFamily="34" charset="-120"/>
                          <a:cs typeface="Calibri"/>
                        </a:rPr>
                        <a:t>％</a:t>
                      </a:r>
                      <a:endParaRPr sz="1050" b="1">
                        <a:solidFill>
                          <a:schemeClr val="bg1"/>
                        </a:solidFill>
                        <a:latin typeface="微軟正黑體" panose="020B0604030504040204" pitchFamily="34" charset="-120"/>
                        <a:ea typeface="微軟正黑體" panose="020B0604030504040204" pitchFamily="34" charset="-120"/>
                        <a:cs typeface="Calibri"/>
                      </a:endParaRP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25.4%</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33.0%</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0" i="0" u="none" strike="noStrike">
                          <a:solidFill>
                            <a:srgbClr val="000000"/>
                          </a:solidFill>
                          <a:effectLst/>
                          <a:latin typeface="微軟正黑體" panose="020B0604030504040204" pitchFamily="34" charset="-120"/>
                          <a:ea typeface="微軟正黑體" panose="020B0604030504040204" pitchFamily="34" charset="-120"/>
                        </a:rPr>
                        <a:t>-7.6p.p.</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359495">
                <a:tc>
                  <a:txBody>
                    <a:bodyPr/>
                    <a:lstStyle/>
                    <a:p>
                      <a:pPr marL="34925" algn="l">
                        <a:lnSpc>
                          <a:spcPct val="100000"/>
                        </a:lnSpc>
                        <a:spcBef>
                          <a:spcPts val="345"/>
                        </a:spcBef>
                      </a:pPr>
                      <a:r>
                        <a:rPr sz="1050" b="1" spc="-5">
                          <a:solidFill>
                            <a:schemeClr val="bg1"/>
                          </a:solidFill>
                          <a:latin typeface="微軟正黑體" panose="020B0604030504040204" pitchFamily="34" charset="-120"/>
                          <a:ea typeface="微軟正黑體" panose="020B0604030504040204" pitchFamily="34" charset="-120"/>
                          <a:cs typeface="Calibri"/>
                        </a:rPr>
                        <a:t>EBIT</a:t>
                      </a:r>
                      <a:r>
                        <a:rPr sz="1050" b="1" spc="-7" baseline="34391">
                          <a:solidFill>
                            <a:schemeClr val="bg1"/>
                          </a:solidFill>
                          <a:latin typeface="微軟正黑體" panose="020B0604030504040204" pitchFamily="34" charset="-120"/>
                          <a:ea typeface="微軟正黑體" panose="020B0604030504040204" pitchFamily="34" charset="-120"/>
                          <a:cs typeface="Calibri"/>
                        </a:rPr>
                        <a:t>3</a:t>
                      </a:r>
                      <a:endParaRPr sz="1050" b="1" baseline="34391">
                        <a:solidFill>
                          <a:schemeClr val="bg1"/>
                        </a:solidFill>
                        <a:latin typeface="微軟正黑體" panose="020B0604030504040204" pitchFamily="34" charset="-120"/>
                        <a:ea typeface="微軟正黑體" panose="020B0604030504040204" pitchFamily="34" charset="-120"/>
                        <a:cs typeface="Calibri"/>
                      </a:endParaRP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4,329 </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8,247 </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-47.5%</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59495">
                <a:tc>
                  <a:txBody>
                    <a:bodyPr/>
                    <a:lstStyle/>
                    <a:p>
                      <a:pPr marL="34925" algn="l">
                        <a:lnSpc>
                          <a:spcPct val="100000"/>
                        </a:lnSpc>
                        <a:spcBef>
                          <a:spcPts val="860"/>
                        </a:spcBef>
                      </a:pPr>
                      <a:r>
                        <a:rPr lang="zh-TW" altLang="en-US" sz="1050" b="1" baseline="0">
                          <a:solidFill>
                            <a:schemeClr val="bg1"/>
                          </a:solidFill>
                          <a:latin typeface="微軟正黑體" panose="020B0604030504040204" pitchFamily="34" charset="-120"/>
                          <a:ea typeface="微軟正黑體" panose="020B0604030504040204" pitchFamily="34" charset="-120"/>
                          <a:cs typeface="Calibri"/>
                        </a:rPr>
                        <a:t>股東權益報酬率 </a:t>
                      </a:r>
                      <a:r>
                        <a:rPr lang="en-US" altLang="zh-TW" sz="1050" b="1" baseline="0">
                          <a:solidFill>
                            <a:schemeClr val="bg1"/>
                          </a:solidFill>
                          <a:latin typeface="微軟正黑體" panose="020B0604030504040204" pitchFamily="34" charset="-120"/>
                          <a:ea typeface="微軟正黑體" panose="020B0604030504040204" pitchFamily="34" charset="-120"/>
                          <a:cs typeface="Calibri"/>
                        </a:rPr>
                        <a:t>/ ROE</a:t>
                      </a:r>
                      <a:r>
                        <a:rPr sz="1050" b="1" baseline="44973">
                          <a:solidFill>
                            <a:schemeClr val="bg1"/>
                          </a:solidFill>
                          <a:latin typeface="微軟正黑體" panose="020B0604030504040204" pitchFamily="34" charset="-120"/>
                          <a:ea typeface="微軟正黑體" panose="020B0604030504040204" pitchFamily="34" charset="-120"/>
                          <a:cs typeface="Calibri"/>
                        </a:rPr>
                        <a:t>4</a:t>
                      </a:r>
                      <a:r>
                        <a:rPr lang="en-GB" sz="1050" b="1" baseline="44973">
                          <a:solidFill>
                            <a:schemeClr val="bg1"/>
                          </a:solidFill>
                          <a:latin typeface="微軟正黑體" panose="020B0604030504040204" pitchFamily="34" charset="-120"/>
                          <a:ea typeface="微軟正黑體" panose="020B0604030504040204" pitchFamily="34" charset="-120"/>
                          <a:cs typeface="Calibri"/>
                        </a:rPr>
                        <a:t> </a:t>
                      </a:r>
                      <a:r>
                        <a:rPr sz="700" b="1">
                          <a:solidFill>
                            <a:schemeClr val="bg1"/>
                          </a:solidFill>
                          <a:latin typeface="微軟正黑體" panose="020B0604030504040204" pitchFamily="34" charset="-120"/>
                          <a:ea typeface="微軟正黑體" panose="020B0604030504040204" pitchFamily="34" charset="-120"/>
                          <a:cs typeface="Calibri"/>
                        </a:rPr>
                        <a:t>(</a:t>
                      </a:r>
                      <a:r>
                        <a:rPr lang="zh-TW" altLang="en-US" sz="700" b="1">
                          <a:solidFill>
                            <a:schemeClr val="bg1"/>
                          </a:solidFill>
                          <a:latin typeface="微軟正黑體" panose="020B0604030504040204" pitchFamily="34" charset="-120"/>
                          <a:ea typeface="微軟正黑體" panose="020B0604030504040204" pitchFamily="34" charset="-120"/>
                          <a:cs typeface="Calibri"/>
                        </a:rPr>
                        <a:t>按年度計算</a:t>
                      </a:r>
                      <a:r>
                        <a:rPr sz="700" b="1">
                          <a:solidFill>
                            <a:schemeClr val="bg1"/>
                          </a:solidFill>
                          <a:latin typeface="微軟正黑體" panose="020B0604030504040204" pitchFamily="34" charset="-120"/>
                          <a:ea typeface="微軟正黑體" panose="020B0604030504040204" pitchFamily="34" charset="-120"/>
                          <a:cs typeface="Calibri"/>
                        </a:rPr>
                        <a:t>)</a:t>
                      </a:r>
                      <a:endParaRPr sz="1050" b="1">
                        <a:solidFill>
                          <a:schemeClr val="bg1"/>
                        </a:solidFill>
                        <a:latin typeface="微軟正黑體" panose="020B0604030504040204" pitchFamily="34" charset="-120"/>
                        <a:ea typeface="微軟正黑體" panose="020B0604030504040204" pitchFamily="34" charset="-120"/>
                        <a:cs typeface="Calibri"/>
                      </a:endParaRP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6.4%</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15.4%</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0" i="0" u="none" strike="noStrike">
                          <a:solidFill>
                            <a:srgbClr val="000000"/>
                          </a:solidFill>
                          <a:effectLst/>
                          <a:latin typeface="微軟正黑體" panose="020B0604030504040204" pitchFamily="34" charset="-120"/>
                          <a:ea typeface="微軟正黑體" panose="020B0604030504040204" pitchFamily="34" charset="-120"/>
                        </a:rPr>
                        <a:t>-9.</a:t>
                      </a: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0</a:t>
                      </a:r>
                      <a:r>
                        <a:rPr lang="en-US" sz="1200" b="0" i="0" u="none" strike="noStrike">
                          <a:solidFill>
                            <a:srgbClr val="000000"/>
                          </a:solidFill>
                          <a:effectLst/>
                          <a:latin typeface="微軟正黑體" panose="020B0604030504040204" pitchFamily="34" charset="-120"/>
                          <a:ea typeface="微軟正黑體" panose="020B0604030504040204" pitchFamily="34" charset="-120"/>
                        </a:rPr>
                        <a:t>p.p.</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359495">
                <a:tc>
                  <a:txBody>
                    <a:bodyPr/>
                    <a:lstStyle/>
                    <a:p>
                      <a:pPr marL="34925" algn="l">
                        <a:lnSpc>
                          <a:spcPct val="100000"/>
                        </a:lnSpc>
                        <a:spcBef>
                          <a:spcPts val="550"/>
                        </a:spcBef>
                      </a:pPr>
                      <a:r>
                        <a:rPr lang="zh-TW" altLang="en-US" sz="1050" b="1" baseline="0">
                          <a:solidFill>
                            <a:schemeClr val="bg1"/>
                          </a:solidFill>
                          <a:latin typeface="微軟正黑體" panose="020B0604030504040204" pitchFamily="34" charset="-120"/>
                          <a:ea typeface="微軟正黑體" panose="020B0604030504040204" pitchFamily="34" charset="-120"/>
                          <a:cs typeface="Calibri"/>
                        </a:rPr>
                        <a:t>資產報酬率</a:t>
                      </a:r>
                      <a:r>
                        <a:rPr lang="en-US" sz="1050" b="1" baseline="0">
                          <a:solidFill>
                            <a:schemeClr val="bg1"/>
                          </a:solidFill>
                          <a:latin typeface="微軟正黑體" panose="020B0604030504040204" pitchFamily="34" charset="-120"/>
                          <a:ea typeface="微軟正黑體" panose="020B0604030504040204" pitchFamily="34" charset="-120"/>
                          <a:cs typeface="Calibri"/>
                        </a:rPr>
                        <a:t> / </a:t>
                      </a:r>
                      <a:r>
                        <a:rPr sz="1050" b="1" baseline="0">
                          <a:solidFill>
                            <a:schemeClr val="bg1"/>
                          </a:solidFill>
                          <a:latin typeface="微軟正黑體" panose="020B0604030504040204" pitchFamily="34" charset="-120"/>
                          <a:ea typeface="微軟正黑體" panose="020B0604030504040204" pitchFamily="34" charset="-120"/>
                          <a:cs typeface="Calibri"/>
                        </a:rPr>
                        <a:t>ROA</a:t>
                      </a:r>
                      <a:r>
                        <a:rPr sz="1050" b="1" baseline="44973">
                          <a:solidFill>
                            <a:schemeClr val="bg1"/>
                          </a:solidFill>
                          <a:latin typeface="微軟正黑體" panose="020B0604030504040204" pitchFamily="34" charset="-120"/>
                          <a:ea typeface="微軟正黑體" panose="020B0604030504040204" pitchFamily="34" charset="-120"/>
                          <a:cs typeface="Calibri"/>
                        </a:rPr>
                        <a:t>5</a:t>
                      </a:r>
                      <a:r>
                        <a:rPr lang="en-GB" sz="1050" b="1" baseline="44973">
                          <a:solidFill>
                            <a:schemeClr val="bg1"/>
                          </a:solidFill>
                          <a:latin typeface="微軟正黑體" panose="020B0604030504040204" pitchFamily="34" charset="-120"/>
                          <a:ea typeface="微軟正黑體" panose="020B0604030504040204" pitchFamily="34" charset="-120"/>
                          <a:cs typeface="Calibri"/>
                        </a:rPr>
                        <a:t> </a:t>
                      </a:r>
                      <a:r>
                        <a:rPr sz="700" b="1">
                          <a:solidFill>
                            <a:schemeClr val="bg1"/>
                          </a:solidFill>
                          <a:latin typeface="微軟正黑體" panose="020B0604030504040204" pitchFamily="34" charset="-120"/>
                          <a:ea typeface="微軟正黑體" panose="020B0604030504040204" pitchFamily="34" charset="-120"/>
                          <a:cs typeface="Calibri"/>
                        </a:rPr>
                        <a:t>(</a:t>
                      </a:r>
                      <a:r>
                        <a:rPr lang="zh-TW" altLang="en-US" sz="700" b="1">
                          <a:solidFill>
                            <a:schemeClr val="bg1"/>
                          </a:solidFill>
                          <a:latin typeface="微軟正黑體" panose="020B0604030504040204" pitchFamily="34" charset="-120"/>
                          <a:ea typeface="微軟正黑體" panose="020B0604030504040204" pitchFamily="34" charset="-120"/>
                          <a:cs typeface="Calibri"/>
                        </a:rPr>
                        <a:t>按年度計算</a:t>
                      </a:r>
                      <a:r>
                        <a:rPr sz="700" b="1">
                          <a:solidFill>
                            <a:schemeClr val="bg1"/>
                          </a:solidFill>
                          <a:latin typeface="微軟正黑體" panose="020B0604030504040204" pitchFamily="34" charset="-120"/>
                          <a:ea typeface="微軟正黑體" panose="020B0604030504040204" pitchFamily="34" charset="-120"/>
                          <a:cs typeface="Calibri"/>
                        </a:rPr>
                        <a:t>)</a:t>
                      </a:r>
                      <a:endParaRPr sz="1050" b="1">
                        <a:solidFill>
                          <a:schemeClr val="bg1"/>
                        </a:solidFill>
                        <a:latin typeface="微軟正黑體" panose="020B0604030504040204" pitchFamily="34" charset="-120"/>
                        <a:ea typeface="微軟正黑體" panose="020B0604030504040204" pitchFamily="34" charset="-120"/>
                        <a:cs typeface="Calibri"/>
                      </a:endParaRPr>
                    </a:p>
                  </a:txBody>
                  <a:tcPr marL="36000" marR="36000" marT="90000" marB="9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3.4%</a:t>
                      </a:r>
                    </a:p>
                  </a:txBody>
                  <a:tcPr marL="0" marR="0" marT="0" marB="0" anchor="ctr">
                    <a:lnL w="9525" cap="flat" cmpd="sng" algn="ctr">
                      <a:solidFill>
                        <a:schemeClr val="bg1"/>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7.0%</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0" i="0" u="none" strike="noStrike">
                          <a:solidFill>
                            <a:srgbClr val="000000"/>
                          </a:solidFill>
                          <a:effectLst/>
                          <a:latin typeface="微軟正黑體" panose="020B0604030504040204" pitchFamily="34" charset="-120"/>
                          <a:ea typeface="微軟正黑體" panose="020B0604030504040204" pitchFamily="34" charset="-120"/>
                        </a:rPr>
                        <a:t>-3.</a:t>
                      </a: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6</a:t>
                      </a:r>
                      <a:r>
                        <a:rPr lang="en-US" sz="1200" b="0" i="0" u="none" strike="noStrike">
                          <a:solidFill>
                            <a:srgbClr val="000000"/>
                          </a:solidFill>
                          <a:effectLst/>
                          <a:latin typeface="微軟正黑體" panose="020B0604030504040204" pitchFamily="34" charset="-120"/>
                          <a:ea typeface="微軟正黑體" panose="020B0604030504040204" pitchFamily="34" charset="-120"/>
                        </a:rPr>
                        <a:t>p.p.</a:t>
                      </a:r>
                    </a:p>
                  </a:txBody>
                  <a:tcPr marL="0" marR="0" marT="0" marB="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bl>
          </a:graphicData>
        </a:graphic>
      </p:graphicFrame>
      <p:sp>
        <p:nvSpPr>
          <p:cNvPr id="5" name="投影片編號版面配置區 6">
            <a:extLst>
              <a:ext uri="{FF2B5EF4-FFF2-40B4-BE49-F238E27FC236}">
                <a16:creationId xmlns:a16="http://schemas.microsoft.com/office/drawing/2014/main" id="{B7B25A9F-2287-2843-8827-17E90F226278}"/>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pPr/>
              <a:t>34</a:t>
            </a:fld>
            <a:endParaRPr kumimoji="1" lang="zh-TW" altLang="en-US" sz="120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4" name="文字方塊 3">
            <a:extLst>
              <a:ext uri="{FF2B5EF4-FFF2-40B4-BE49-F238E27FC236}">
                <a16:creationId xmlns:a16="http://schemas.microsoft.com/office/drawing/2014/main" id="{3FB8B1D3-1F4D-2C1C-1579-7F68B93E473B}"/>
              </a:ext>
            </a:extLst>
          </p:cNvPr>
          <p:cNvSpPr txBox="1"/>
          <p:nvPr/>
        </p:nvSpPr>
        <p:spPr>
          <a:xfrm>
            <a:off x="354456" y="6004441"/>
            <a:ext cx="3833101" cy="738664"/>
          </a:xfrm>
          <a:prstGeom prst="rect">
            <a:avLst/>
          </a:prstGeom>
          <a:noFill/>
        </p:spPr>
        <p:txBody>
          <a:bodyPr wrap="none" rtlCol="0">
            <a:spAutoFit/>
          </a:bodyPr>
          <a:lstStyle/>
          <a:p>
            <a:pPr marL="0" indent="0">
              <a:lnSpc>
                <a:spcPct val="100000"/>
              </a:lnSpc>
            </a:pP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備註：</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1.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每股盈餘</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歸屬於本公司普通股權益持有人之淨利</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普通股加權平均流通在外股數。</a:t>
            </a:r>
          </a:p>
          <a:p>
            <a:pPr marL="0" indent="0">
              <a:lnSpc>
                <a:spcPct val="100000"/>
              </a:lnSpc>
            </a:pP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2. EBITDA =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本期淨利</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折舊費用</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攤銷費用</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淨利息</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所得稅。</a:t>
            </a:r>
          </a:p>
          <a:p>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3. EBIT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本期淨利</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淨利息</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所得稅。</a:t>
            </a:r>
          </a:p>
          <a:p>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4. ROE =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本期淨利</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股東平均權益。</a:t>
            </a:r>
          </a:p>
          <a:p>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5.ROA= ((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本期淨利</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利息費用* </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(1 -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有效稅率</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平均資產。</a:t>
            </a:r>
          </a:p>
          <a:p>
            <a:pPr marL="0" indent="0">
              <a:lnSpc>
                <a:spcPct val="100000"/>
              </a:lnSpc>
            </a:pPr>
            <a:endParaRPr lang="en-GB"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1877568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E8993-8CA9-7620-EC6E-F662238A1828}"/>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3AB423DB-832F-25AB-A1D8-F2329681A225}"/>
              </a:ext>
            </a:extLst>
          </p:cNvPr>
          <p:cNvSpPr>
            <a:spLocks noGrp="1"/>
          </p:cNvSpPr>
          <p:nvPr>
            <p:ph type="title"/>
          </p:nvPr>
        </p:nvSpPr>
        <p:spPr/>
        <p:txBody>
          <a:bodyPr/>
          <a:lstStyle/>
          <a:p>
            <a:r>
              <a:rPr lang="zh-TW" altLang="en-US">
                <a:latin typeface="微軟正黑體" panose="020B0604030504040204" pitchFamily="34" charset="-120"/>
                <a:ea typeface="微軟正黑體" panose="020B0604030504040204" pitchFamily="34" charset="-120"/>
              </a:rPr>
              <a:t>營業收入</a:t>
            </a:r>
            <a:endParaRPr lang="en-US" altLang="zh-TW">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FA1197C9-F0D4-8973-1369-C412787E3B59}"/>
              </a:ext>
            </a:extLst>
          </p:cNvPr>
          <p:cNvSpPr txBox="1"/>
          <p:nvPr/>
        </p:nvSpPr>
        <p:spPr>
          <a:xfrm>
            <a:off x="400050" y="6353663"/>
            <a:ext cx="6362639" cy="200055"/>
          </a:xfrm>
          <a:prstGeom prst="rect">
            <a:avLst/>
          </a:prstGeom>
          <a:noFill/>
        </p:spPr>
        <p:txBody>
          <a:bodyPr wrap="none" rtlCol="0">
            <a:spAutoFit/>
          </a:bodyPr>
          <a:lstStyle/>
          <a:p>
            <a:pPr marL="0" indent="0">
              <a:lnSpc>
                <a:spcPct val="100000"/>
              </a:lnSpc>
            </a:pP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備註：</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1.  2016</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年環球晶圓完成</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SunEdison</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半導體（</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SEMI</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）的收購後，</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2016</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年度之財務報告即包含</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SEMI</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，其涵蓋的期間為</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2016</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年</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12</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月</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2</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日至</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2016</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年</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12</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月</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31</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日</a:t>
            </a:r>
          </a:p>
        </p:txBody>
      </p:sp>
      <p:graphicFrame>
        <p:nvGraphicFramePr>
          <p:cNvPr id="5" name="Chart 7">
            <a:extLst>
              <a:ext uri="{FF2B5EF4-FFF2-40B4-BE49-F238E27FC236}">
                <a16:creationId xmlns:a16="http://schemas.microsoft.com/office/drawing/2014/main" id="{C2E72238-19AA-C859-7CC6-3126E9122D9C}"/>
              </a:ext>
            </a:extLst>
          </p:cNvPr>
          <p:cNvGraphicFramePr>
            <a:graphicFrameLocks/>
          </p:cNvGraphicFramePr>
          <p:nvPr>
            <p:extLst>
              <p:ext uri="{D42A27DB-BD31-4B8C-83A1-F6EECF244321}">
                <p14:modId xmlns:p14="http://schemas.microsoft.com/office/powerpoint/2010/main" val="3121085208"/>
              </p:ext>
            </p:extLst>
          </p:nvPr>
        </p:nvGraphicFramePr>
        <p:xfrm>
          <a:off x="466724" y="1885950"/>
          <a:ext cx="9010651" cy="4383611"/>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8">
            <a:extLst>
              <a:ext uri="{FF2B5EF4-FFF2-40B4-BE49-F238E27FC236}">
                <a16:creationId xmlns:a16="http://schemas.microsoft.com/office/drawing/2014/main" id="{F997275B-C59E-C666-54D0-AD6D1EE0A1B2}"/>
              </a:ext>
            </a:extLst>
          </p:cNvPr>
          <p:cNvSpPr/>
          <p:nvPr/>
        </p:nvSpPr>
        <p:spPr>
          <a:xfrm>
            <a:off x="495201" y="1816700"/>
            <a:ext cx="772647" cy="138499"/>
          </a:xfrm>
          <a:prstGeom prst="rect">
            <a:avLst/>
          </a:prstGeom>
        </p:spPr>
        <p:txBody>
          <a:bodyPr wrap="none" lIns="0" tIns="0" rIns="0" bIns="0">
            <a:spAutoFit/>
          </a:bodyPr>
          <a:lstStyle/>
          <a:p>
            <a:r>
              <a:rPr lang="en-GB" sz="900" b="1" i="1">
                <a:solidFill>
                  <a:srgbClr val="75C6D3"/>
                </a:solidFill>
                <a:latin typeface="微軟正黑體" panose="020B0604030504040204" pitchFamily="34" charset="-120"/>
                <a:ea typeface="微軟正黑體" panose="020B0604030504040204" pitchFamily="34" charset="-120"/>
              </a:rPr>
              <a:t>(</a:t>
            </a:r>
            <a:r>
              <a:rPr lang="zh-TW" altLang="en-US" sz="900" b="1" i="1">
                <a:solidFill>
                  <a:srgbClr val="75C6D3"/>
                </a:solidFill>
                <a:latin typeface="微軟正黑體" panose="020B0604030504040204" pitchFamily="34" charset="-120"/>
                <a:ea typeface="微軟正黑體" panose="020B0604030504040204" pitchFamily="34" charset="-120"/>
              </a:rPr>
              <a:t>新台幣百萬元</a:t>
            </a:r>
            <a:r>
              <a:rPr lang="en-GB" sz="900" b="1" i="1">
                <a:solidFill>
                  <a:srgbClr val="75C6D3"/>
                </a:solidFill>
                <a:latin typeface="微軟正黑體" panose="020B0604030504040204" pitchFamily="34" charset="-120"/>
                <a:ea typeface="微軟正黑體" panose="020B0604030504040204" pitchFamily="34" charset="-120"/>
              </a:rPr>
              <a:t>)</a:t>
            </a:r>
          </a:p>
        </p:txBody>
      </p:sp>
      <p:sp>
        <p:nvSpPr>
          <p:cNvPr id="8" name="矩形: 圓角 7">
            <a:extLst>
              <a:ext uri="{FF2B5EF4-FFF2-40B4-BE49-F238E27FC236}">
                <a16:creationId xmlns:a16="http://schemas.microsoft.com/office/drawing/2014/main" id="{FE9C6504-F81E-2524-4324-9CC535A6C0B3}"/>
              </a:ext>
            </a:extLst>
          </p:cNvPr>
          <p:cNvSpPr/>
          <p:nvPr/>
        </p:nvSpPr>
        <p:spPr>
          <a:xfrm>
            <a:off x="400050" y="1351359"/>
            <a:ext cx="9077325" cy="272128"/>
          </a:xfrm>
          <a:prstGeom prst="roundRect">
            <a:avLst>
              <a:gd name="adj" fmla="val 50000"/>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a:solidFill>
                  <a:schemeClr val="bg1"/>
                </a:solidFill>
                <a:latin typeface="微軟正黑體" panose="020B0604030504040204" pitchFamily="34" charset="-120"/>
                <a:ea typeface="微軟正黑體" panose="020B0604030504040204" pitchFamily="34" charset="-120"/>
              </a:rPr>
              <a:t>營業收入</a:t>
            </a:r>
            <a:endParaRPr lang="en-US" altLang="zh-TW" sz="1200" b="1">
              <a:solidFill>
                <a:schemeClr val="bg1"/>
              </a:solidFill>
              <a:latin typeface="微軟正黑體" panose="020B0604030504040204" pitchFamily="34" charset="-120"/>
              <a:ea typeface="微軟正黑體" panose="020B0604030504040204" pitchFamily="34" charset="-120"/>
            </a:endParaRPr>
          </a:p>
        </p:txBody>
      </p:sp>
      <p:sp>
        <p:nvSpPr>
          <p:cNvPr id="4" name="投影片編號版面配置區 6">
            <a:extLst>
              <a:ext uri="{FF2B5EF4-FFF2-40B4-BE49-F238E27FC236}">
                <a16:creationId xmlns:a16="http://schemas.microsoft.com/office/drawing/2014/main" id="{50CDD8E8-806C-35D4-52DC-CC806F165B77}"/>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pPr/>
              <a:t>35</a:t>
            </a:fld>
            <a:endParaRPr kumimoji="1" lang="zh-TW" altLang="en-US" sz="120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9" name="文字方塊 8">
            <a:extLst>
              <a:ext uri="{FF2B5EF4-FFF2-40B4-BE49-F238E27FC236}">
                <a16:creationId xmlns:a16="http://schemas.microsoft.com/office/drawing/2014/main" id="{35B194AD-9EC2-D24A-4DBB-70EE970126FC}"/>
              </a:ext>
            </a:extLst>
          </p:cNvPr>
          <p:cNvSpPr txBox="1"/>
          <p:nvPr/>
        </p:nvSpPr>
        <p:spPr>
          <a:xfrm>
            <a:off x="1430599" y="4612341"/>
            <a:ext cx="218330" cy="169277"/>
          </a:xfrm>
          <a:prstGeom prst="rect">
            <a:avLst/>
          </a:prstGeom>
          <a:noFill/>
        </p:spPr>
        <p:txBody>
          <a:bodyPr wrap="none" rtlCol="0">
            <a:spAutoFit/>
          </a:bodyPr>
          <a:lstStyle/>
          <a:p>
            <a:r>
              <a:rPr lang="en-US" altLang="zh-TW" sz="500" b="1">
                <a:solidFill>
                  <a:srgbClr val="307F98"/>
                </a:solidFill>
              </a:rPr>
              <a:t>1</a:t>
            </a:r>
            <a:endParaRPr lang="zh-TW" altLang="en-US" sz="500" b="1">
              <a:solidFill>
                <a:srgbClr val="307F98"/>
              </a:solidFill>
            </a:endParaRPr>
          </a:p>
        </p:txBody>
      </p:sp>
    </p:spTree>
    <p:extLst>
      <p:ext uri="{BB962C8B-B14F-4D97-AF65-F5344CB8AC3E}">
        <p14:creationId xmlns:p14="http://schemas.microsoft.com/office/powerpoint/2010/main" val="24560745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838FC-753C-3B4C-96F2-B00D5D99D656}"/>
            </a:ext>
          </a:extLst>
        </p:cNvPr>
        <p:cNvGrpSpPr/>
        <p:nvPr/>
      </p:nvGrpSpPr>
      <p:grpSpPr>
        <a:xfrm>
          <a:off x="0" y="0"/>
          <a:ext cx="0" cy="0"/>
          <a:chOff x="0" y="0"/>
          <a:chExt cx="0" cy="0"/>
        </a:xfrm>
      </p:grpSpPr>
      <p:graphicFrame>
        <p:nvGraphicFramePr>
          <p:cNvPr id="10" name="Content Placeholder 16">
            <a:extLst>
              <a:ext uri="{FF2B5EF4-FFF2-40B4-BE49-F238E27FC236}">
                <a16:creationId xmlns:a16="http://schemas.microsoft.com/office/drawing/2014/main" id="{094CECA4-9082-AF1F-4D4A-FB35B58CDD2E}"/>
              </a:ext>
            </a:extLst>
          </p:cNvPr>
          <p:cNvGraphicFramePr>
            <a:graphicFrameLocks/>
          </p:cNvGraphicFramePr>
          <p:nvPr>
            <p:extLst>
              <p:ext uri="{D42A27DB-BD31-4B8C-83A1-F6EECF244321}">
                <p14:modId xmlns:p14="http://schemas.microsoft.com/office/powerpoint/2010/main" val="2701930449"/>
              </p:ext>
            </p:extLst>
          </p:nvPr>
        </p:nvGraphicFramePr>
        <p:xfrm>
          <a:off x="447479" y="1787886"/>
          <a:ext cx="9035885" cy="4560353"/>
        </p:xfrm>
        <a:graphic>
          <a:graphicData uri="http://schemas.openxmlformats.org/drawingml/2006/chart">
            <c:chart xmlns:c="http://schemas.openxmlformats.org/drawingml/2006/chart" xmlns:r="http://schemas.openxmlformats.org/officeDocument/2006/relationships" r:id="rId2"/>
          </a:graphicData>
        </a:graphic>
      </p:graphicFrame>
      <p:sp>
        <p:nvSpPr>
          <p:cNvPr id="2" name="標題 1">
            <a:extLst>
              <a:ext uri="{FF2B5EF4-FFF2-40B4-BE49-F238E27FC236}">
                <a16:creationId xmlns:a16="http://schemas.microsoft.com/office/drawing/2014/main" id="{F984892B-A373-2745-A3CC-812A783F3798}"/>
              </a:ext>
            </a:extLst>
          </p:cNvPr>
          <p:cNvSpPr>
            <a:spLocks noGrp="1"/>
          </p:cNvSpPr>
          <p:nvPr>
            <p:ph type="title"/>
          </p:nvPr>
        </p:nvSpPr>
        <p:spPr/>
        <p:txBody>
          <a:bodyPr/>
          <a:lstStyle/>
          <a:p>
            <a:r>
              <a:rPr lang="zh-TW" altLang="en-US">
                <a:latin typeface="微軟正黑體" panose="020B0604030504040204" pitchFamily="34" charset="-120"/>
                <a:ea typeface="微軟正黑體" panose="020B0604030504040204" pitchFamily="34" charset="-120"/>
              </a:rPr>
              <a:t>營業毛利</a:t>
            </a:r>
            <a:endParaRPr lang="en-US" altLang="zh-TW">
              <a:latin typeface="微軟正黑體" panose="020B0604030504040204" pitchFamily="34" charset="-120"/>
              <a:ea typeface="微軟正黑體" panose="020B0604030504040204" pitchFamily="34" charset="-120"/>
            </a:endParaRPr>
          </a:p>
        </p:txBody>
      </p:sp>
      <p:sp>
        <p:nvSpPr>
          <p:cNvPr id="8" name="矩形: 圓角 7">
            <a:extLst>
              <a:ext uri="{FF2B5EF4-FFF2-40B4-BE49-F238E27FC236}">
                <a16:creationId xmlns:a16="http://schemas.microsoft.com/office/drawing/2014/main" id="{0418D725-8268-6B19-550A-36443857DD99}"/>
              </a:ext>
            </a:extLst>
          </p:cNvPr>
          <p:cNvSpPr/>
          <p:nvPr/>
        </p:nvSpPr>
        <p:spPr>
          <a:xfrm>
            <a:off x="400050" y="1351359"/>
            <a:ext cx="9077325" cy="272128"/>
          </a:xfrm>
          <a:prstGeom prst="roundRect">
            <a:avLst>
              <a:gd name="adj" fmla="val 50000"/>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a:solidFill>
                  <a:schemeClr val="bg1"/>
                </a:solidFill>
                <a:latin typeface="微軟正黑體" panose="020B0604030504040204" pitchFamily="34" charset="-120"/>
                <a:ea typeface="微軟正黑體" panose="020B0604030504040204" pitchFamily="34" charset="-120"/>
              </a:rPr>
              <a:t>營業毛利</a:t>
            </a:r>
            <a:endParaRPr lang="en-US" altLang="zh-TW" sz="1200" b="1">
              <a:solidFill>
                <a:schemeClr val="bg1"/>
              </a:solidFill>
              <a:latin typeface="微軟正黑體" panose="020B0604030504040204" pitchFamily="34" charset="-120"/>
              <a:ea typeface="微軟正黑體" panose="020B0604030504040204" pitchFamily="34" charset="-120"/>
            </a:endParaRPr>
          </a:p>
        </p:txBody>
      </p:sp>
      <p:sp>
        <p:nvSpPr>
          <p:cNvPr id="4" name="投影片編號版面配置區 6">
            <a:extLst>
              <a:ext uri="{FF2B5EF4-FFF2-40B4-BE49-F238E27FC236}">
                <a16:creationId xmlns:a16="http://schemas.microsoft.com/office/drawing/2014/main" id="{13B2812E-686D-9EBE-8E69-D0282FBE81DC}"/>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pPr/>
              <a:t>36</a:t>
            </a:fld>
            <a:endParaRPr kumimoji="1" lang="zh-TW" altLang="en-US" sz="120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7" name="Rectangle 8">
            <a:extLst>
              <a:ext uri="{FF2B5EF4-FFF2-40B4-BE49-F238E27FC236}">
                <a16:creationId xmlns:a16="http://schemas.microsoft.com/office/drawing/2014/main" id="{D5BEE607-6CDF-6CCC-5705-CC27CDDB85E6}"/>
              </a:ext>
            </a:extLst>
          </p:cNvPr>
          <p:cNvSpPr/>
          <p:nvPr/>
        </p:nvSpPr>
        <p:spPr>
          <a:xfrm>
            <a:off x="495201" y="1816700"/>
            <a:ext cx="772647" cy="138499"/>
          </a:xfrm>
          <a:prstGeom prst="rect">
            <a:avLst/>
          </a:prstGeom>
        </p:spPr>
        <p:txBody>
          <a:bodyPr wrap="none" lIns="0" tIns="0" rIns="0" bIns="0">
            <a:spAutoFit/>
          </a:bodyPr>
          <a:lstStyle/>
          <a:p>
            <a:r>
              <a:rPr lang="en-GB" sz="900" b="1" i="1">
                <a:solidFill>
                  <a:srgbClr val="75C6D3"/>
                </a:solidFill>
                <a:latin typeface="微軟正黑體" panose="020B0604030504040204" pitchFamily="34" charset="-120"/>
                <a:ea typeface="微軟正黑體" panose="020B0604030504040204" pitchFamily="34" charset="-120"/>
              </a:rPr>
              <a:t>(</a:t>
            </a:r>
            <a:r>
              <a:rPr lang="zh-TW" altLang="en-US" sz="900" b="1" i="1">
                <a:solidFill>
                  <a:srgbClr val="75C6D3"/>
                </a:solidFill>
                <a:latin typeface="微軟正黑體" panose="020B0604030504040204" pitchFamily="34" charset="-120"/>
                <a:ea typeface="微軟正黑體" panose="020B0604030504040204" pitchFamily="34" charset="-120"/>
              </a:rPr>
              <a:t>新台幣百萬元</a:t>
            </a:r>
            <a:r>
              <a:rPr lang="en-GB" sz="900" b="1" i="1">
                <a:solidFill>
                  <a:srgbClr val="75C6D3"/>
                </a:solidFill>
                <a:latin typeface="微軟正黑體" panose="020B0604030504040204" pitchFamily="34" charset="-120"/>
                <a:ea typeface="微軟正黑體" panose="020B0604030504040204" pitchFamily="34" charset="-120"/>
              </a:rPr>
              <a:t>)</a:t>
            </a:r>
          </a:p>
        </p:txBody>
      </p:sp>
      <p:sp>
        <p:nvSpPr>
          <p:cNvPr id="9" name="文字方塊 8">
            <a:extLst>
              <a:ext uri="{FF2B5EF4-FFF2-40B4-BE49-F238E27FC236}">
                <a16:creationId xmlns:a16="http://schemas.microsoft.com/office/drawing/2014/main" id="{C3597675-AF6E-1E1C-2981-31B2877BDD50}"/>
              </a:ext>
            </a:extLst>
          </p:cNvPr>
          <p:cNvSpPr txBox="1"/>
          <p:nvPr/>
        </p:nvSpPr>
        <p:spPr>
          <a:xfrm>
            <a:off x="400050" y="6353663"/>
            <a:ext cx="6385081" cy="307777"/>
          </a:xfrm>
          <a:prstGeom prst="rect">
            <a:avLst/>
          </a:prstGeom>
          <a:noFill/>
        </p:spPr>
        <p:txBody>
          <a:bodyPr wrap="none" rtlCol="0">
            <a:spAutoFit/>
          </a:bodyPr>
          <a:lstStyle/>
          <a:p>
            <a:pPr marL="0" indent="0">
              <a:lnSpc>
                <a:spcPct val="100000"/>
              </a:lnSpc>
            </a:pP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備註：</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1.  2016</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年環球晶圓完成</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SunEdison</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半導體（</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SEMI</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）的收購後，</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2016</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年度之財務報告即包含</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SEMI</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，其涵蓋的期間為</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2016</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年</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12</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月</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2</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日至</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2016</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年</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12</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月</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31</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日</a:t>
            </a:r>
            <a:endPar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a:p>
            <a:pPr marL="0" indent="0">
              <a:lnSpc>
                <a:spcPct val="100000"/>
              </a:lnSpc>
            </a:pP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2.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若排除子公司環球晶圓持有 </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Siltronic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股份的市值調整影響，並假設未有重大擴產計畫的情況下，營業毛利呈現增長</a:t>
            </a:r>
          </a:p>
        </p:txBody>
      </p:sp>
      <p:sp>
        <p:nvSpPr>
          <p:cNvPr id="3" name="文字方塊 2">
            <a:extLst>
              <a:ext uri="{FF2B5EF4-FFF2-40B4-BE49-F238E27FC236}">
                <a16:creationId xmlns:a16="http://schemas.microsoft.com/office/drawing/2014/main" id="{B898A23A-6885-3C22-1584-27CE5AEF6979}"/>
              </a:ext>
            </a:extLst>
          </p:cNvPr>
          <p:cNvSpPr txBox="1"/>
          <p:nvPr/>
        </p:nvSpPr>
        <p:spPr>
          <a:xfrm>
            <a:off x="1375577" y="5563794"/>
            <a:ext cx="234147" cy="169277"/>
          </a:xfrm>
          <a:prstGeom prst="rect">
            <a:avLst/>
          </a:prstGeom>
          <a:noFill/>
        </p:spPr>
        <p:txBody>
          <a:bodyPr wrap="square" rtlCol="0">
            <a:spAutoFit/>
          </a:bodyPr>
          <a:lstStyle/>
          <a:p>
            <a:r>
              <a:rPr lang="en-US" altLang="zh-TW" sz="500" b="1">
                <a:solidFill>
                  <a:srgbClr val="307F98"/>
                </a:solidFill>
              </a:rPr>
              <a:t>1</a:t>
            </a:r>
            <a:endParaRPr lang="zh-TW" altLang="en-US" sz="500" b="1">
              <a:solidFill>
                <a:srgbClr val="307F98"/>
              </a:solidFill>
            </a:endParaRPr>
          </a:p>
        </p:txBody>
      </p:sp>
      <p:sp>
        <p:nvSpPr>
          <p:cNvPr id="6" name="Rectangle 3">
            <a:extLst>
              <a:ext uri="{FF2B5EF4-FFF2-40B4-BE49-F238E27FC236}">
                <a16:creationId xmlns:a16="http://schemas.microsoft.com/office/drawing/2014/main" id="{883F6089-C574-304D-1EE4-173BB6F717B7}"/>
              </a:ext>
            </a:extLst>
          </p:cNvPr>
          <p:cNvSpPr/>
          <p:nvPr/>
        </p:nvSpPr>
        <p:spPr bwMode="auto">
          <a:xfrm>
            <a:off x="8460664" y="4771865"/>
            <a:ext cx="388453" cy="180317"/>
          </a:xfrm>
          <a:prstGeom prst="rect">
            <a:avLst/>
          </a:prstGeom>
          <a:noFill/>
          <a:ln w="12700" cap="flat" cmpd="sng" algn="ctr">
            <a:solidFill>
              <a:srgbClr val="ED972F"/>
            </a:solidFill>
            <a:prstDash val="dash"/>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err="1">
              <a:ln>
                <a:noFill/>
              </a:ln>
              <a:solidFill>
                <a:schemeClr val="tx1"/>
              </a:solidFill>
              <a:effectLst/>
              <a:latin typeface="Arial" charset="0"/>
            </a:endParaRPr>
          </a:p>
        </p:txBody>
      </p:sp>
      <p:sp>
        <p:nvSpPr>
          <p:cNvPr id="11" name="文字方塊 1">
            <a:extLst>
              <a:ext uri="{FF2B5EF4-FFF2-40B4-BE49-F238E27FC236}">
                <a16:creationId xmlns:a16="http://schemas.microsoft.com/office/drawing/2014/main" id="{49D1965B-7A84-EA82-65D8-DBE6F37038E1}"/>
              </a:ext>
            </a:extLst>
          </p:cNvPr>
          <p:cNvSpPr txBox="1"/>
          <p:nvPr/>
        </p:nvSpPr>
        <p:spPr>
          <a:xfrm>
            <a:off x="8378437" y="4591868"/>
            <a:ext cx="540527" cy="215431"/>
          </a:xfrm>
          <a:prstGeom prst="rect">
            <a:avLst/>
          </a:prstGeom>
          <a:noFill/>
        </p:spPr>
        <p:txBody>
          <a:bodyPr wrap="none" rtlCol="0">
            <a:spAutoFit/>
          </a:bodyPr>
          <a:lstStyle>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en-US" altLang="zh-TW" sz="800" b="1">
                <a:solidFill>
                  <a:srgbClr val="ED972F"/>
                </a:solidFill>
              </a:rPr>
              <a:t>11,904</a:t>
            </a:r>
            <a:r>
              <a:rPr lang="en-US" altLang="zh-TW" sz="800" b="1" baseline="30000">
                <a:solidFill>
                  <a:srgbClr val="ED972F"/>
                </a:solidFill>
              </a:rPr>
              <a:t>2</a:t>
            </a:r>
            <a:endParaRPr lang="zh-TW" altLang="en-US" sz="800" b="1" baseline="30000">
              <a:solidFill>
                <a:srgbClr val="ED972F"/>
              </a:solidFill>
            </a:endParaRPr>
          </a:p>
        </p:txBody>
      </p:sp>
    </p:spTree>
    <p:extLst>
      <p:ext uri="{BB962C8B-B14F-4D97-AF65-F5344CB8AC3E}">
        <p14:creationId xmlns:p14="http://schemas.microsoft.com/office/powerpoint/2010/main" val="39795541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DA54F-7264-FA33-D15D-5EE611DDAF2B}"/>
            </a:ext>
          </a:extLst>
        </p:cNvPr>
        <p:cNvGrpSpPr/>
        <p:nvPr/>
      </p:nvGrpSpPr>
      <p:grpSpPr>
        <a:xfrm>
          <a:off x="0" y="0"/>
          <a:ext cx="0" cy="0"/>
          <a:chOff x="0" y="0"/>
          <a:chExt cx="0" cy="0"/>
        </a:xfrm>
      </p:grpSpPr>
      <p:graphicFrame>
        <p:nvGraphicFramePr>
          <p:cNvPr id="11" name="Content Placeholder 16">
            <a:extLst>
              <a:ext uri="{FF2B5EF4-FFF2-40B4-BE49-F238E27FC236}">
                <a16:creationId xmlns:a16="http://schemas.microsoft.com/office/drawing/2014/main" id="{BAAA2482-7B9E-6582-B4DE-914C8D500723}"/>
              </a:ext>
            </a:extLst>
          </p:cNvPr>
          <p:cNvGraphicFramePr>
            <a:graphicFrameLocks/>
          </p:cNvGraphicFramePr>
          <p:nvPr>
            <p:extLst>
              <p:ext uri="{D42A27DB-BD31-4B8C-83A1-F6EECF244321}">
                <p14:modId xmlns:p14="http://schemas.microsoft.com/office/powerpoint/2010/main" val="1243199267"/>
              </p:ext>
            </p:extLst>
          </p:nvPr>
        </p:nvGraphicFramePr>
        <p:xfrm>
          <a:off x="228600" y="1640541"/>
          <a:ext cx="9409113" cy="4842809"/>
        </p:xfrm>
        <a:graphic>
          <a:graphicData uri="http://schemas.openxmlformats.org/drawingml/2006/chart">
            <c:chart xmlns:c="http://schemas.openxmlformats.org/drawingml/2006/chart" xmlns:r="http://schemas.openxmlformats.org/officeDocument/2006/relationships" r:id="rId2"/>
          </a:graphicData>
        </a:graphic>
      </p:graphicFrame>
      <p:sp>
        <p:nvSpPr>
          <p:cNvPr id="2" name="標題 1">
            <a:extLst>
              <a:ext uri="{FF2B5EF4-FFF2-40B4-BE49-F238E27FC236}">
                <a16:creationId xmlns:a16="http://schemas.microsoft.com/office/drawing/2014/main" id="{5D04D968-7331-C9F1-E091-59CFBDA1BD8C}"/>
              </a:ext>
            </a:extLst>
          </p:cNvPr>
          <p:cNvSpPr>
            <a:spLocks noGrp="1"/>
          </p:cNvSpPr>
          <p:nvPr>
            <p:ph type="title"/>
          </p:nvPr>
        </p:nvSpPr>
        <p:spPr/>
        <p:txBody>
          <a:bodyPr/>
          <a:lstStyle/>
          <a:p>
            <a:r>
              <a:rPr lang="zh-TW" altLang="en-US">
                <a:latin typeface="微軟正黑體" panose="020B0604030504040204" pitchFamily="34" charset="-120"/>
                <a:ea typeface="微軟正黑體" panose="020B0604030504040204" pitchFamily="34" charset="-120"/>
              </a:rPr>
              <a:t>營業淨利</a:t>
            </a:r>
            <a:endParaRPr lang="en-US" altLang="zh-TW">
              <a:latin typeface="微軟正黑體" panose="020B0604030504040204" pitchFamily="34" charset="-120"/>
              <a:ea typeface="微軟正黑體" panose="020B0604030504040204" pitchFamily="34" charset="-120"/>
            </a:endParaRPr>
          </a:p>
        </p:txBody>
      </p:sp>
      <p:sp>
        <p:nvSpPr>
          <p:cNvPr id="8" name="矩形: 圓角 7">
            <a:extLst>
              <a:ext uri="{FF2B5EF4-FFF2-40B4-BE49-F238E27FC236}">
                <a16:creationId xmlns:a16="http://schemas.microsoft.com/office/drawing/2014/main" id="{EB41A07F-E365-2222-5634-94CCC2DEB830}"/>
              </a:ext>
            </a:extLst>
          </p:cNvPr>
          <p:cNvSpPr/>
          <p:nvPr/>
        </p:nvSpPr>
        <p:spPr>
          <a:xfrm>
            <a:off x="400050" y="1351359"/>
            <a:ext cx="9077325" cy="272128"/>
          </a:xfrm>
          <a:prstGeom prst="roundRect">
            <a:avLst>
              <a:gd name="adj" fmla="val 50000"/>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a:solidFill>
                  <a:schemeClr val="bg1"/>
                </a:solidFill>
                <a:latin typeface="微軟正黑體" panose="020B0604030504040204" pitchFamily="34" charset="-120"/>
                <a:ea typeface="微軟正黑體" panose="020B0604030504040204" pitchFamily="34" charset="-120"/>
              </a:rPr>
              <a:t>營業淨利</a:t>
            </a:r>
            <a:endParaRPr lang="en-US" altLang="zh-TW" sz="1200" b="1">
              <a:solidFill>
                <a:schemeClr val="bg1"/>
              </a:solidFill>
              <a:latin typeface="微軟正黑體" panose="020B0604030504040204" pitchFamily="34" charset="-120"/>
              <a:ea typeface="微軟正黑體" panose="020B0604030504040204" pitchFamily="34" charset="-120"/>
            </a:endParaRPr>
          </a:p>
        </p:txBody>
      </p:sp>
      <p:sp>
        <p:nvSpPr>
          <p:cNvPr id="12" name="文字方塊 4">
            <a:extLst>
              <a:ext uri="{FF2B5EF4-FFF2-40B4-BE49-F238E27FC236}">
                <a16:creationId xmlns:a16="http://schemas.microsoft.com/office/drawing/2014/main" id="{EBFDDF59-4923-44C1-C975-DADF854CD28F}"/>
              </a:ext>
            </a:extLst>
          </p:cNvPr>
          <p:cNvSpPr txBox="1"/>
          <p:nvPr/>
        </p:nvSpPr>
        <p:spPr>
          <a:xfrm>
            <a:off x="7582038" y="2781780"/>
            <a:ext cx="545824" cy="215444"/>
          </a:xfrm>
          <a:prstGeom prst="rect">
            <a:avLst/>
          </a:prstGeom>
          <a:noFill/>
          <a:ln>
            <a:noFill/>
          </a:ln>
        </p:spPr>
        <p:txBody>
          <a:bodyPr wrap="square" rtlCol="0">
            <a:spAutoFit/>
          </a:bodyPr>
          <a:lstStyle>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en-US" altLang="zh-TW" sz="800" b="1">
                <a:solidFill>
                  <a:srgbClr val="ED972F"/>
                </a:solidFill>
                <a:latin typeface="微軟正黑體" panose="020B0604030504040204" pitchFamily="34" charset="-120"/>
                <a:ea typeface="微軟正黑體" panose="020B0604030504040204" pitchFamily="34" charset="-120"/>
                <a:cs typeface="Arial" panose="020B0604020202020204" pitchFamily="34" charset="0"/>
              </a:rPr>
              <a:t>20.8%</a:t>
            </a:r>
            <a:r>
              <a:rPr lang="en-US" altLang="zh-TW" sz="800" b="1" baseline="30000">
                <a:solidFill>
                  <a:srgbClr val="ED972F"/>
                </a:solidFill>
                <a:latin typeface="微軟正黑體" panose="020B0604030504040204" pitchFamily="34" charset="-120"/>
                <a:ea typeface="微軟正黑體" panose="020B0604030504040204" pitchFamily="34" charset="-120"/>
                <a:cs typeface="Arial" panose="020B0604020202020204" pitchFamily="34" charset="0"/>
              </a:rPr>
              <a:t>2</a:t>
            </a:r>
            <a:endParaRPr lang="zh-TW" altLang="en-US" sz="800" b="1" baseline="30000">
              <a:solidFill>
                <a:srgbClr val="ED972F"/>
              </a:solidFill>
              <a:latin typeface="微軟正黑體" panose="020B0604030504040204" pitchFamily="34" charset="-120"/>
              <a:ea typeface="微軟正黑體" panose="020B0604030504040204" pitchFamily="34" charset="-120"/>
              <a:cs typeface="Arial" panose="020B0604020202020204" pitchFamily="34" charset="0"/>
            </a:endParaRPr>
          </a:p>
        </p:txBody>
      </p:sp>
      <p:cxnSp>
        <p:nvCxnSpPr>
          <p:cNvPr id="13" name="直線接點 12">
            <a:extLst>
              <a:ext uri="{FF2B5EF4-FFF2-40B4-BE49-F238E27FC236}">
                <a16:creationId xmlns:a16="http://schemas.microsoft.com/office/drawing/2014/main" id="{333B397D-AF25-59F1-2263-5B9591AEC7DC}"/>
              </a:ext>
            </a:extLst>
          </p:cNvPr>
          <p:cNvCxnSpPr>
            <a:cxnSpLocks/>
          </p:cNvCxnSpPr>
          <p:nvPr/>
        </p:nvCxnSpPr>
        <p:spPr bwMode="auto">
          <a:xfrm>
            <a:off x="7102208" y="2943207"/>
            <a:ext cx="752742" cy="79393"/>
          </a:xfrm>
          <a:prstGeom prst="line">
            <a:avLst/>
          </a:prstGeom>
          <a:solidFill>
            <a:schemeClr val="accent2"/>
          </a:solidFill>
          <a:ln w="12700" cap="flat" cmpd="sng" algn="ctr">
            <a:solidFill>
              <a:srgbClr val="ED972F"/>
            </a:solidFill>
            <a:prstDash val="dash"/>
            <a:round/>
            <a:headEnd type="none" w="med" len="med"/>
            <a:tailEnd type="none" w="med" len="med"/>
          </a:ln>
          <a:effectLst/>
        </p:spPr>
      </p:cxnSp>
      <p:sp>
        <p:nvSpPr>
          <p:cNvPr id="14" name="文字方塊 4">
            <a:extLst>
              <a:ext uri="{FF2B5EF4-FFF2-40B4-BE49-F238E27FC236}">
                <a16:creationId xmlns:a16="http://schemas.microsoft.com/office/drawing/2014/main" id="{9E24366F-6C98-3BD0-33CB-B1F96F14208C}"/>
              </a:ext>
            </a:extLst>
          </p:cNvPr>
          <p:cNvSpPr txBox="1"/>
          <p:nvPr/>
        </p:nvSpPr>
        <p:spPr>
          <a:xfrm>
            <a:off x="8424371" y="2785153"/>
            <a:ext cx="568589" cy="215444"/>
          </a:xfrm>
          <a:prstGeom prst="rect">
            <a:avLst/>
          </a:prstGeom>
          <a:noFill/>
          <a:ln>
            <a:noFill/>
          </a:ln>
        </p:spPr>
        <p:txBody>
          <a:bodyPr wrap="square" rtlCol="0">
            <a:spAutoFit/>
          </a:bodyPr>
          <a:lstStyle>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en-US" altLang="zh-TW" sz="800" b="1">
                <a:solidFill>
                  <a:srgbClr val="ED972F"/>
                </a:solidFill>
                <a:latin typeface="微軟正黑體" panose="020B0604030504040204" pitchFamily="34" charset="-120"/>
                <a:ea typeface="微軟正黑體" panose="020B0604030504040204" pitchFamily="34" charset="-120"/>
                <a:cs typeface="Arial" panose="020B0604020202020204" pitchFamily="34" charset="0"/>
              </a:rPr>
              <a:t>21.1%</a:t>
            </a:r>
            <a:r>
              <a:rPr lang="en-US" altLang="zh-TW" sz="800" b="1" baseline="30000">
                <a:solidFill>
                  <a:srgbClr val="ED972F"/>
                </a:solidFill>
                <a:latin typeface="微軟正黑體" panose="020B0604030504040204" pitchFamily="34" charset="-120"/>
                <a:ea typeface="微軟正黑體" panose="020B0604030504040204" pitchFamily="34" charset="-120"/>
                <a:cs typeface="Arial" panose="020B0604020202020204" pitchFamily="34" charset="0"/>
              </a:rPr>
              <a:t>2</a:t>
            </a:r>
            <a:endParaRPr lang="zh-TW" altLang="en-US" sz="800" b="1" baseline="30000">
              <a:solidFill>
                <a:srgbClr val="ED972F"/>
              </a:solidFill>
              <a:latin typeface="微軟正黑體" panose="020B0604030504040204" pitchFamily="34" charset="-120"/>
              <a:ea typeface="微軟正黑體" panose="020B0604030504040204" pitchFamily="34" charset="-120"/>
              <a:cs typeface="Arial" panose="020B0604020202020204" pitchFamily="34" charset="0"/>
            </a:endParaRPr>
          </a:p>
        </p:txBody>
      </p:sp>
      <p:cxnSp>
        <p:nvCxnSpPr>
          <p:cNvPr id="15" name="直線接點 14">
            <a:extLst>
              <a:ext uri="{FF2B5EF4-FFF2-40B4-BE49-F238E27FC236}">
                <a16:creationId xmlns:a16="http://schemas.microsoft.com/office/drawing/2014/main" id="{1F1864F1-779D-3F3A-C0A0-8411B38255A5}"/>
              </a:ext>
            </a:extLst>
          </p:cNvPr>
          <p:cNvCxnSpPr>
            <a:cxnSpLocks/>
          </p:cNvCxnSpPr>
          <p:nvPr/>
        </p:nvCxnSpPr>
        <p:spPr bwMode="auto">
          <a:xfrm flipV="1">
            <a:off x="7894061" y="3048000"/>
            <a:ext cx="859414" cy="39310"/>
          </a:xfrm>
          <a:prstGeom prst="line">
            <a:avLst/>
          </a:prstGeom>
          <a:solidFill>
            <a:schemeClr val="accent2"/>
          </a:solidFill>
          <a:ln w="12700" cap="flat" cmpd="sng" algn="ctr">
            <a:solidFill>
              <a:srgbClr val="ED972F"/>
            </a:solidFill>
            <a:prstDash val="dash"/>
            <a:round/>
            <a:headEnd type="none" w="med" len="med"/>
            <a:tailEnd type="none" w="med" len="med"/>
          </a:ln>
          <a:effectLst/>
        </p:spPr>
      </p:cxnSp>
      <p:sp>
        <p:nvSpPr>
          <p:cNvPr id="17" name="文字方塊 1">
            <a:extLst>
              <a:ext uri="{FF2B5EF4-FFF2-40B4-BE49-F238E27FC236}">
                <a16:creationId xmlns:a16="http://schemas.microsoft.com/office/drawing/2014/main" id="{0FBDB8FE-6FBE-BC72-6B6B-FCD4D91E0C29}"/>
              </a:ext>
            </a:extLst>
          </p:cNvPr>
          <p:cNvSpPr txBox="1"/>
          <p:nvPr/>
        </p:nvSpPr>
        <p:spPr>
          <a:xfrm>
            <a:off x="7608676" y="3727168"/>
            <a:ext cx="554960" cy="215444"/>
          </a:xfrm>
          <a:prstGeom prst="rect">
            <a:avLst/>
          </a:prstGeom>
          <a:noFill/>
        </p:spPr>
        <p:txBody>
          <a:bodyPr wrap="none" rtlCol="0">
            <a:spAutoFit/>
          </a:bodyPr>
          <a:lstStyle>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en-US" altLang="zh-TW" sz="800" b="1">
                <a:solidFill>
                  <a:srgbClr val="ED972F"/>
                </a:solidFill>
                <a:latin typeface="微軟正黑體" panose="020B0604030504040204" pitchFamily="34" charset="-120"/>
                <a:ea typeface="微軟正黑體" panose="020B0604030504040204" pitchFamily="34" charset="-120"/>
              </a:rPr>
              <a:t>16,475</a:t>
            </a:r>
            <a:r>
              <a:rPr lang="en-US" altLang="zh-TW" sz="800" b="1" baseline="30000">
                <a:solidFill>
                  <a:srgbClr val="ED972F"/>
                </a:solidFill>
                <a:latin typeface="微軟正黑體" panose="020B0604030504040204" pitchFamily="34" charset="-120"/>
                <a:ea typeface="微軟正黑體" panose="020B0604030504040204" pitchFamily="34" charset="-120"/>
              </a:rPr>
              <a:t>2</a:t>
            </a:r>
            <a:endParaRPr lang="zh-TW" altLang="en-US" sz="800" b="1" baseline="30000">
              <a:solidFill>
                <a:srgbClr val="ED972F"/>
              </a:solidFill>
              <a:latin typeface="微軟正黑體" panose="020B0604030504040204" pitchFamily="34" charset="-120"/>
              <a:ea typeface="微軟正黑體" panose="020B0604030504040204" pitchFamily="34" charset="-120"/>
            </a:endParaRPr>
          </a:p>
        </p:txBody>
      </p:sp>
      <p:sp>
        <p:nvSpPr>
          <p:cNvPr id="20" name="Rectangle 3">
            <a:extLst>
              <a:ext uri="{FF2B5EF4-FFF2-40B4-BE49-F238E27FC236}">
                <a16:creationId xmlns:a16="http://schemas.microsoft.com/office/drawing/2014/main" id="{44E9AA60-2682-8BBD-EF3F-F146A5F73F2C}"/>
              </a:ext>
            </a:extLst>
          </p:cNvPr>
          <p:cNvSpPr/>
          <p:nvPr/>
        </p:nvSpPr>
        <p:spPr bwMode="auto">
          <a:xfrm>
            <a:off x="7684138" y="3947160"/>
            <a:ext cx="394337" cy="67990"/>
          </a:xfrm>
          <a:prstGeom prst="rect">
            <a:avLst/>
          </a:prstGeom>
          <a:noFill/>
          <a:ln w="12700" cap="flat" cmpd="sng" algn="ctr">
            <a:solidFill>
              <a:srgbClr val="ED972F"/>
            </a:solidFill>
            <a:prstDash val="dash"/>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err="1">
              <a:ln>
                <a:noFill/>
              </a:ln>
              <a:solidFill>
                <a:schemeClr val="tx1"/>
              </a:solidFill>
              <a:effectLst/>
              <a:latin typeface="微軟正黑體" panose="020B0604030504040204" pitchFamily="34" charset="-120"/>
              <a:ea typeface="微軟正黑體" panose="020B0604030504040204" pitchFamily="34" charset="-120"/>
            </a:endParaRPr>
          </a:p>
        </p:txBody>
      </p:sp>
      <p:sp>
        <p:nvSpPr>
          <p:cNvPr id="4" name="投影片編號版面配置區 6">
            <a:extLst>
              <a:ext uri="{FF2B5EF4-FFF2-40B4-BE49-F238E27FC236}">
                <a16:creationId xmlns:a16="http://schemas.microsoft.com/office/drawing/2014/main" id="{EB44A546-BD0A-C00D-03F7-DF1D1FB0DF58}"/>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pPr/>
              <a:t>37</a:t>
            </a:fld>
            <a:endParaRPr kumimoji="1" lang="zh-TW" altLang="en-US" sz="120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6" name="Rectangle 8">
            <a:extLst>
              <a:ext uri="{FF2B5EF4-FFF2-40B4-BE49-F238E27FC236}">
                <a16:creationId xmlns:a16="http://schemas.microsoft.com/office/drawing/2014/main" id="{5309324C-D826-A6C5-F660-169697FD4C9E}"/>
              </a:ext>
            </a:extLst>
          </p:cNvPr>
          <p:cNvSpPr/>
          <p:nvPr/>
        </p:nvSpPr>
        <p:spPr>
          <a:xfrm>
            <a:off x="495201" y="1816700"/>
            <a:ext cx="772647" cy="138499"/>
          </a:xfrm>
          <a:prstGeom prst="rect">
            <a:avLst/>
          </a:prstGeom>
        </p:spPr>
        <p:txBody>
          <a:bodyPr wrap="none" lIns="0" tIns="0" rIns="0" bIns="0">
            <a:spAutoFit/>
          </a:bodyPr>
          <a:lstStyle/>
          <a:p>
            <a:r>
              <a:rPr lang="en-GB" sz="900" b="1" i="1">
                <a:solidFill>
                  <a:srgbClr val="75C6D3"/>
                </a:solidFill>
                <a:latin typeface="微軟正黑體" panose="020B0604030504040204" pitchFamily="34" charset="-120"/>
                <a:ea typeface="微軟正黑體" panose="020B0604030504040204" pitchFamily="34" charset="-120"/>
              </a:rPr>
              <a:t>(</a:t>
            </a:r>
            <a:r>
              <a:rPr lang="zh-TW" altLang="en-US" sz="900" b="1" i="1">
                <a:solidFill>
                  <a:srgbClr val="75C6D3"/>
                </a:solidFill>
                <a:latin typeface="微軟正黑體" panose="020B0604030504040204" pitchFamily="34" charset="-120"/>
                <a:ea typeface="微軟正黑體" panose="020B0604030504040204" pitchFamily="34" charset="-120"/>
              </a:rPr>
              <a:t>新台幣百萬元</a:t>
            </a:r>
            <a:r>
              <a:rPr lang="en-GB" sz="900" b="1" i="1">
                <a:solidFill>
                  <a:srgbClr val="75C6D3"/>
                </a:solidFill>
                <a:latin typeface="微軟正黑體" panose="020B0604030504040204" pitchFamily="34" charset="-120"/>
                <a:ea typeface="微軟正黑體" panose="020B0604030504040204" pitchFamily="34" charset="-120"/>
              </a:rPr>
              <a:t>)</a:t>
            </a:r>
          </a:p>
        </p:txBody>
      </p:sp>
      <p:sp>
        <p:nvSpPr>
          <p:cNvPr id="7" name="文字方塊 6">
            <a:extLst>
              <a:ext uri="{FF2B5EF4-FFF2-40B4-BE49-F238E27FC236}">
                <a16:creationId xmlns:a16="http://schemas.microsoft.com/office/drawing/2014/main" id="{366012E6-6FD7-0976-CCD9-FCEB661888ED}"/>
              </a:ext>
            </a:extLst>
          </p:cNvPr>
          <p:cNvSpPr txBox="1"/>
          <p:nvPr/>
        </p:nvSpPr>
        <p:spPr>
          <a:xfrm>
            <a:off x="400050" y="6353663"/>
            <a:ext cx="6385081" cy="307777"/>
          </a:xfrm>
          <a:prstGeom prst="rect">
            <a:avLst/>
          </a:prstGeom>
          <a:noFill/>
        </p:spPr>
        <p:txBody>
          <a:bodyPr wrap="none" rtlCol="0">
            <a:spAutoFit/>
          </a:bodyPr>
          <a:lstStyle/>
          <a:p>
            <a:pPr marL="0" indent="0">
              <a:lnSpc>
                <a:spcPct val="100000"/>
              </a:lnSpc>
            </a:pP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備註：</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1.  2016</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年環球晶圓完成</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SunEdison</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半導體（</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SEMI</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）的收購後，</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2016</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年度之財務報告即包含</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SEMI</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，其涵蓋的期間為</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2016</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年</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12</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月</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2</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日至</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2016</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年</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12</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月</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31</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日</a:t>
            </a:r>
            <a:endPar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a:p>
            <a:pPr marL="0" indent="0">
              <a:lnSpc>
                <a:spcPct val="100000"/>
              </a:lnSpc>
            </a:pP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2.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若排除子公司環球晶圓持有 </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Siltronic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股份的市值調整影響，並假設未有重大擴產計畫的情況下，營業淨利呈現增長</a:t>
            </a:r>
          </a:p>
        </p:txBody>
      </p:sp>
      <p:sp>
        <p:nvSpPr>
          <p:cNvPr id="3" name="文字方塊 2">
            <a:extLst>
              <a:ext uri="{FF2B5EF4-FFF2-40B4-BE49-F238E27FC236}">
                <a16:creationId xmlns:a16="http://schemas.microsoft.com/office/drawing/2014/main" id="{0178473A-F12B-3C89-9B1C-1A9852D9E452}"/>
              </a:ext>
            </a:extLst>
          </p:cNvPr>
          <p:cNvSpPr txBox="1"/>
          <p:nvPr/>
        </p:nvSpPr>
        <p:spPr>
          <a:xfrm>
            <a:off x="1321062" y="5761243"/>
            <a:ext cx="218330" cy="169277"/>
          </a:xfrm>
          <a:prstGeom prst="rect">
            <a:avLst/>
          </a:prstGeom>
          <a:noFill/>
        </p:spPr>
        <p:txBody>
          <a:bodyPr wrap="none" rtlCol="0">
            <a:spAutoFit/>
          </a:bodyPr>
          <a:lstStyle/>
          <a:p>
            <a:r>
              <a:rPr lang="en-US" altLang="zh-TW" sz="500" b="1">
                <a:solidFill>
                  <a:srgbClr val="307F98"/>
                </a:solidFill>
              </a:rPr>
              <a:t>1</a:t>
            </a:r>
            <a:endParaRPr lang="zh-TW" altLang="en-US" sz="500" b="1">
              <a:solidFill>
                <a:srgbClr val="307F98"/>
              </a:solidFill>
            </a:endParaRPr>
          </a:p>
        </p:txBody>
      </p:sp>
      <p:sp>
        <p:nvSpPr>
          <p:cNvPr id="9" name="Rectangle 3">
            <a:extLst>
              <a:ext uri="{FF2B5EF4-FFF2-40B4-BE49-F238E27FC236}">
                <a16:creationId xmlns:a16="http://schemas.microsoft.com/office/drawing/2014/main" id="{2E133C3D-DD66-7562-C9ED-7942D74876DD}"/>
              </a:ext>
            </a:extLst>
          </p:cNvPr>
          <p:cNvSpPr/>
          <p:nvPr/>
        </p:nvSpPr>
        <p:spPr bwMode="auto">
          <a:xfrm>
            <a:off x="8496244" y="4950777"/>
            <a:ext cx="394337" cy="326160"/>
          </a:xfrm>
          <a:prstGeom prst="rect">
            <a:avLst/>
          </a:prstGeom>
          <a:noFill/>
          <a:ln w="12700" cap="flat" cmpd="sng" algn="ctr">
            <a:solidFill>
              <a:srgbClr val="ED972F"/>
            </a:solidFill>
            <a:prstDash val="dash"/>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err="1">
              <a:ln>
                <a:noFill/>
              </a:ln>
              <a:solidFill>
                <a:schemeClr val="tx1"/>
              </a:solidFill>
              <a:effectLst/>
              <a:latin typeface="Arial" charset="0"/>
            </a:endParaRPr>
          </a:p>
        </p:txBody>
      </p:sp>
      <p:sp>
        <p:nvSpPr>
          <p:cNvPr id="10" name="文字方塊 1">
            <a:extLst>
              <a:ext uri="{FF2B5EF4-FFF2-40B4-BE49-F238E27FC236}">
                <a16:creationId xmlns:a16="http://schemas.microsoft.com/office/drawing/2014/main" id="{09FC2C36-B04F-81A1-4E53-67B25DDEE142}"/>
              </a:ext>
            </a:extLst>
          </p:cNvPr>
          <p:cNvSpPr txBox="1"/>
          <p:nvPr/>
        </p:nvSpPr>
        <p:spPr>
          <a:xfrm>
            <a:off x="8473666" y="4735333"/>
            <a:ext cx="470000" cy="215444"/>
          </a:xfrm>
          <a:prstGeom prst="rect">
            <a:avLst/>
          </a:prstGeom>
          <a:noFill/>
        </p:spPr>
        <p:txBody>
          <a:bodyPr wrap="none" rtlCol="0">
            <a:spAutoFit/>
          </a:bodyPr>
          <a:lstStyle>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en-US" altLang="zh-TW" sz="800" b="1">
                <a:solidFill>
                  <a:srgbClr val="ED972F"/>
                </a:solidFill>
              </a:rPr>
              <a:t>8,167</a:t>
            </a:r>
            <a:r>
              <a:rPr lang="en-US" altLang="zh-TW" sz="800" b="1" baseline="30000">
                <a:solidFill>
                  <a:srgbClr val="ED972F"/>
                </a:solidFill>
              </a:rPr>
              <a:t>2</a:t>
            </a:r>
            <a:endParaRPr lang="zh-TW" altLang="en-US" sz="800" b="1" baseline="30000">
              <a:solidFill>
                <a:srgbClr val="ED972F"/>
              </a:solidFill>
            </a:endParaRPr>
          </a:p>
        </p:txBody>
      </p:sp>
    </p:spTree>
    <p:extLst>
      <p:ext uri="{BB962C8B-B14F-4D97-AF65-F5344CB8AC3E}">
        <p14:creationId xmlns:p14="http://schemas.microsoft.com/office/powerpoint/2010/main" val="1959075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D7A88-CAB3-777D-F3D6-FC393C8E2EDD}"/>
            </a:ext>
          </a:extLst>
        </p:cNvPr>
        <p:cNvGrpSpPr/>
        <p:nvPr/>
      </p:nvGrpSpPr>
      <p:grpSpPr>
        <a:xfrm>
          <a:off x="0" y="0"/>
          <a:ext cx="0" cy="0"/>
          <a:chOff x="0" y="0"/>
          <a:chExt cx="0" cy="0"/>
        </a:xfrm>
      </p:grpSpPr>
      <p:graphicFrame>
        <p:nvGraphicFramePr>
          <p:cNvPr id="7" name="Content Placeholder 16">
            <a:extLst>
              <a:ext uri="{FF2B5EF4-FFF2-40B4-BE49-F238E27FC236}">
                <a16:creationId xmlns:a16="http://schemas.microsoft.com/office/drawing/2014/main" id="{279732DC-73F4-9337-2558-873F6C272235}"/>
              </a:ext>
            </a:extLst>
          </p:cNvPr>
          <p:cNvGraphicFramePr>
            <a:graphicFrameLocks/>
          </p:cNvGraphicFramePr>
          <p:nvPr>
            <p:extLst>
              <p:ext uri="{D42A27DB-BD31-4B8C-83A1-F6EECF244321}">
                <p14:modId xmlns:p14="http://schemas.microsoft.com/office/powerpoint/2010/main" val="624438406"/>
              </p:ext>
            </p:extLst>
          </p:nvPr>
        </p:nvGraphicFramePr>
        <p:xfrm>
          <a:off x="504825" y="1662545"/>
          <a:ext cx="9077325" cy="4528705"/>
        </p:xfrm>
        <a:graphic>
          <a:graphicData uri="http://schemas.openxmlformats.org/drawingml/2006/chart">
            <c:chart xmlns:c="http://schemas.openxmlformats.org/drawingml/2006/chart" xmlns:r="http://schemas.openxmlformats.org/officeDocument/2006/relationships" r:id="rId2"/>
          </a:graphicData>
        </a:graphic>
      </p:graphicFrame>
      <p:sp>
        <p:nvSpPr>
          <p:cNvPr id="2" name="標題 1">
            <a:extLst>
              <a:ext uri="{FF2B5EF4-FFF2-40B4-BE49-F238E27FC236}">
                <a16:creationId xmlns:a16="http://schemas.microsoft.com/office/drawing/2014/main" id="{466AAE57-12F6-7484-386E-8AC7B432BD4C}"/>
              </a:ext>
            </a:extLst>
          </p:cNvPr>
          <p:cNvSpPr>
            <a:spLocks noGrp="1"/>
          </p:cNvSpPr>
          <p:nvPr>
            <p:ph type="title"/>
          </p:nvPr>
        </p:nvSpPr>
        <p:spPr/>
        <p:txBody>
          <a:bodyPr/>
          <a:lstStyle/>
          <a:p>
            <a:r>
              <a:rPr lang="zh-TW" altLang="en-US">
                <a:latin typeface="微軟正黑體" panose="020B0604030504040204" pitchFamily="34" charset="-120"/>
                <a:ea typeface="微軟正黑體" panose="020B0604030504040204" pitchFamily="34" charset="-120"/>
              </a:rPr>
              <a:t>稅後淨利</a:t>
            </a:r>
            <a:endParaRPr lang="en-US" altLang="zh-TW">
              <a:latin typeface="微軟正黑體" panose="020B0604030504040204" pitchFamily="34" charset="-120"/>
              <a:ea typeface="微軟正黑體" panose="020B0604030504040204" pitchFamily="34" charset="-120"/>
            </a:endParaRPr>
          </a:p>
        </p:txBody>
      </p:sp>
      <p:sp>
        <p:nvSpPr>
          <p:cNvPr id="8" name="矩形: 圓角 7">
            <a:extLst>
              <a:ext uri="{FF2B5EF4-FFF2-40B4-BE49-F238E27FC236}">
                <a16:creationId xmlns:a16="http://schemas.microsoft.com/office/drawing/2014/main" id="{73E78130-28C7-DE71-7027-6A4E54565DBA}"/>
              </a:ext>
            </a:extLst>
          </p:cNvPr>
          <p:cNvSpPr/>
          <p:nvPr/>
        </p:nvSpPr>
        <p:spPr>
          <a:xfrm>
            <a:off x="400050" y="1351359"/>
            <a:ext cx="9077325" cy="272128"/>
          </a:xfrm>
          <a:prstGeom prst="roundRect">
            <a:avLst>
              <a:gd name="adj" fmla="val 50000"/>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a:solidFill>
                  <a:schemeClr val="bg1"/>
                </a:solidFill>
                <a:latin typeface="微軟正黑體" panose="020B0604030504040204" pitchFamily="34" charset="-120"/>
                <a:ea typeface="微軟正黑體" panose="020B0604030504040204" pitchFamily="34" charset="-120"/>
              </a:rPr>
              <a:t>稅後淨利</a:t>
            </a:r>
            <a:endParaRPr lang="en-US" altLang="zh-TW" sz="1200" b="1">
              <a:solidFill>
                <a:schemeClr val="bg1"/>
              </a:solidFill>
              <a:latin typeface="微軟正黑體" panose="020B0604030504040204" pitchFamily="34" charset="-120"/>
              <a:ea typeface="微軟正黑體" panose="020B0604030504040204" pitchFamily="34" charset="-120"/>
            </a:endParaRPr>
          </a:p>
        </p:txBody>
      </p:sp>
      <p:sp>
        <p:nvSpPr>
          <p:cNvPr id="3" name="投影片編號版面配置區 6">
            <a:extLst>
              <a:ext uri="{FF2B5EF4-FFF2-40B4-BE49-F238E27FC236}">
                <a16:creationId xmlns:a16="http://schemas.microsoft.com/office/drawing/2014/main" id="{2068B56E-0FC9-9CC6-F125-A82E602D2367}"/>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pPr/>
              <a:t>38</a:t>
            </a:fld>
            <a:endParaRPr kumimoji="1" lang="zh-TW" altLang="en-US" sz="120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5" name="Rectangle 8">
            <a:extLst>
              <a:ext uri="{FF2B5EF4-FFF2-40B4-BE49-F238E27FC236}">
                <a16:creationId xmlns:a16="http://schemas.microsoft.com/office/drawing/2014/main" id="{3F6DB9B3-D44C-F1A1-98DC-36BB48C3AA6D}"/>
              </a:ext>
            </a:extLst>
          </p:cNvPr>
          <p:cNvSpPr/>
          <p:nvPr/>
        </p:nvSpPr>
        <p:spPr>
          <a:xfrm>
            <a:off x="495201" y="1816700"/>
            <a:ext cx="772647" cy="138499"/>
          </a:xfrm>
          <a:prstGeom prst="rect">
            <a:avLst/>
          </a:prstGeom>
        </p:spPr>
        <p:txBody>
          <a:bodyPr wrap="none" lIns="0" tIns="0" rIns="0" bIns="0">
            <a:spAutoFit/>
          </a:bodyPr>
          <a:lstStyle/>
          <a:p>
            <a:r>
              <a:rPr lang="en-GB" sz="900" b="1" i="1">
                <a:solidFill>
                  <a:srgbClr val="75C6D3"/>
                </a:solidFill>
                <a:latin typeface="微軟正黑體" panose="020B0604030504040204" pitchFamily="34" charset="-120"/>
                <a:ea typeface="微軟正黑體" panose="020B0604030504040204" pitchFamily="34" charset="-120"/>
              </a:rPr>
              <a:t>(</a:t>
            </a:r>
            <a:r>
              <a:rPr lang="zh-TW" altLang="en-US" sz="900" b="1" i="1">
                <a:solidFill>
                  <a:srgbClr val="75C6D3"/>
                </a:solidFill>
                <a:latin typeface="微軟正黑體" panose="020B0604030504040204" pitchFamily="34" charset="-120"/>
                <a:ea typeface="微軟正黑體" panose="020B0604030504040204" pitchFamily="34" charset="-120"/>
              </a:rPr>
              <a:t>新台幣百萬元</a:t>
            </a:r>
            <a:r>
              <a:rPr lang="en-GB" sz="900" b="1" i="1">
                <a:solidFill>
                  <a:srgbClr val="75C6D3"/>
                </a:solidFill>
                <a:latin typeface="微軟正黑體" panose="020B0604030504040204" pitchFamily="34" charset="-120"/>
                <a:ea typeface="微軟正黑體" panose="020B0604030504040204" pitchFamily="34" charset="-120"/>
              </a:rPr>
              <a:t>)</a:t>
            </a:r>
          </a:p>
        </p:txBody>
      </p:sp>
      <p:sp>
        <p:nvSpPr>
          <p:cNvPr id="6" name="文字方塊 5">
            <a:extLst>
              <a:ext uri="{FF2B5EF4-FFF2-40B4-BE49-F238E27FC236}">
                <a16:creationId xmlns:a16="http://schemas.microsoft.com/office/drawing/2014/main" id="{8D31874B-CB08-801A-60AF-51B05B97D37F}"/>
              </a:ext>
            </a:extLst>
          </p:cNvPr>
          <p:cNvSpPr txBox="1"/>
          <p:nvPr/>
        </p:nvSpPr>
        <p:spPr>
          <a:xfrm>
            <a:off x="400050" y="6353663"/>
            <a:ext cx="6385081" cy="307777"/>
          </a:xfrm>
          <a:prstGeom prst="rect">
            <a:avLst/>
          </a:prstGeom>
          <a:noFill/>
        </p:spPr>
        <p:txBody>
          <a:bodyPr wrap="none" rtlCol="0">
            <a:spAutoFit/>
          </a:bodyPr>
          <a:lstStyle/>
          <a:p>
            <a:pPr marL="0" indent="0">
              <a:lnSpc>
                <a:spcPct val="100000"/>
              </a:lnSpc>
            </a:pP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備註：</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1.  2016</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年環球晶圓完成</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SunEdison</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半導體（</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SEMI</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）的收購後，</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2016</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年度之財務報告即包含</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SEMI</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，其涵蓋的期間為</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2016</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年</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12</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月</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2</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日至</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2016</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年</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12</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月</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31</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日</a:t>
            </a:r>
            <a:endPar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a:p>
            <a:pPr marL="0" indent="0">
              <a:lnSpc>
                <a:spcPct val="100000"/>
              </a:lnSpc>
            </a:pP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2.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若排除子公司環球晶圓持有 </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Siltronic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股份的市值調整影響，並假設未有重大擴產計畫的情況下，稅後淨利呈現增長</a:t>
            </a:r>
          </a:p>
        </p:txBody>
      </p:sp>
      <p:sp>
        <p:nvSpPr>
          <p:cNvPr id="9" name="文字方塊 8">
            <a:extLst>
              <a:ext uri="{FF2B5EF4-FFF2-40B4-BE49-F238E27FC236}">
                <a16:creationId xmlns:a16="http://schemas.microsoft.com/office/drawing/2014/main" id="{2745E12D-FF0C-17F2-446E-7CB151A2F8DE}"/>
              </a:ext>
            </a:extLst>
          </p:cNvPr>
          <p:cNvSpPr txBox="1"/>
          <p:nvPr/>
        </p:nvSpPr>
        <p:spPr>
          <a:xfrm>
            <a:off x="1459175" y="5626753"/>
            <a:ext cx="218330" cy="169277"/>
          </a:xfrm>
          <a:prstGeom prst="rect">
            <a:avLst/>
          </a:prstGeom>
          <a:noFill/>
        </p:spPr>
        <p:txBody>
          <a:bodyPr wrap="none" rtlCol="0">
            <a:spAutoFit/>
          </a:bodyPr>
          <a:lstStyle/>
          <a:p>
            <a:r>
              <a:rPr lang="en-US" altLang="zh-TW" sz="500" b="1">
                <a:solidFill>
                  <a:srgbClr val="307F98"/>
                </a:solidFill>
              </a:rPr>
              <a:t>1</a:t>
            </a:r>
            <a:endParaRPr lang="zh-TW" altLang="en-US" sz="500" b="1">
              <a:solidFill>
                <a:srgbClr val="307F98"/>
              </a:solidFill>
            </a:endParaRPr>
          </a:p>
        </p:txBody>
      </p:sp>
      <p:cxnSp>
        <p:nvCxnSpPr>
          <p:cNvPr id="10" name="直線接點 9">
            <a:extLst>
              <a:ext uri="{FF2B5EF4-FFF2-40B4-BE49-F238E27FC236}">
                <a16:creationId xmlns:a16="http://schemas.microsoft.com/office/drawing/2014/main" id="{F9A9987E-86A9-149F-23BD-B0CDC3022A3F}"/>
              </a:ext>
            </a:extLst>
          </p:cNvPr>
          <p:cNvCxnSpPr>
            <a:cxnSpLocks/>
          </p:cNvCxnSpPr>
          <p:nvPr/>
        </p:nvCxnSpPr>
        <p:spPr bwMode="auto">
          <a:xfrm flipV="1">
            <a:off x="7816075" y="3015753"/>
            <a:ext cx="824675" cy="61363"/>
          </a:xfrm>
          <a:prstGeom prst="line">
            <a:avLst/>
          </a:prstGeom>
          <a:solidFill>
            <a:schemeClr val="accent2"/>
          </a:solidFill>
          <a:ln w="12700" cap="flat" cmpd="sng" algn="ctr">
            <a:solidFill>
              <a:srgbClr val="ED972F"/>
            </a:solidFill>
            <a:prstDash val="dash"/>
            <a:round/>
            <a:headEnd type="none" w="med" len="med"/>
            <a:tailEnd type="none" w="med" len="med"/>
          </a:ln>
          <a:effectLst/>
        </p:spPr>
      </p:cxnSp>
      <p:sp>
        <p:nvSpPr>
          <p:cNvPr id="11" name="文字方塊 4">
            <a:extLst>
              <a:ext uri="{FF2B5EF4-FFF2-40B4-BE49-F238E27FC236}">
                <a16:creationId xmlns:a16="http://schemas.microsoft.com/office/drawing/2014/main" id="{361C379E-7D82-3356-CC52-1ECB4F36CCDE}"/>
              </a:ext>
            </a:extLst>
          </p:cNvPr>
          <p:cNvSpPr txBox="1"/>
          <p:nvPr/>
        </p:nvSpPr>
        <p:spPr>
          <a:xfrm>
            <a:off x="8350548" y="2809334"/>
            <a:ext cx="602643" cy="215476"/>
          </a:xfrm>
          <a:prstGeom prst="rect">
            <a:avLst/>
          </a:prstGeom>
          <a:noFill/>
        </p:spPr>
        <p:txBody>
          <a:bodyPr wrap="square" rtlCol="0">
            <a:spAutoFit/>
          </a:bodyPr>
          <a:lstStyle>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en-US" altLang="zh-TW" sz="800" b="1">
                <a:solidFill>
                  <a:srgbClr val="ED972F"/>
                </a:solidFill>
                <a:latin typeface="Arial" panose="020B0604020202020204" pitchFamily="34" charset="0"/>
                <a:cs typeface="Arial" panose="020B0604020202020204" pitchFamily="34" charset="0"/>
              </a:rPr>
              <a:t>15.7%</a:t>
            </a:r>
            <a:r>
              <a:rPr lang="en-US" altLang="zh-TW" sz="800" b="1" baseline="30000">
                <a:solidFill>
                  <a:srgbClr val="ED972F"/>
                </a:solidFill>
                <a:latin typeface="Arial" panose="020B0604020202020204" pitchFamily="34" charset="0"/>
                <a:cs typeface="Arial" panose="020B0604020202020204" pitchFamily="34" charset="0"/>
              </a:rPr>
              <a:t>2</a:t>
            </a:r>
            <a:endParaRPr lang="zh-TW" altLang="en-US" sz="800" b="1" baseline="30000">
              <a:solidFill>
                <a:srgbClr val="ED972F"/>
              </a:solidFill>
              <a:latin typeface="Arial" panose="020B0604020202020204" pitchFamily="34" charset="0"/>
              <a:cs typeface="Arial" panose="020B0604020202020204" pitchFamily="34" charset="0"/>
            </a:endParaRPr>
          </a:p>
        </p:txBody>
      </p:sp>
      <p:sp>
        <p:nvSpPr>
          <p:cNvPr id="12" name="Rectangle 3">
            <a:extLst>
              <a:ext uri="{FF2B5EF4-FFF2-40B4-BE49-F238E27FC236}">
                <a16:creationId xmlns:a16="http://schemas.microsoft.com/office/drawing/2014/main" id="{DEA74160-1B5B-E59D-6095-038E551B37E1}"/>
              </a:ext>
            </a:extLst>
          </p:cNvPr>
          <p:cNvSpPr/>
          <p:nvPr/>
        </p:nvSpPr>
        <p:spPr bwMode="auto">
          <a:xfrm>
            <a:off x="8347694" y="4346929"/>
            <a:ext cx="392231" cy="387295"/>
          </a:xfrm>
          <a:prstGeom prst="rect">
            <a:avLst/>
          </a:prstGeom>
          <a:noFill/>
          <a:ln w="12700" cap="flat" cmpd="sng" algn="ctr">
            <a:solidFill>
              <a:srgbClr val="ED972F"/>
            </a:solidFill>
            <a:prstDash val="dash"/>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err="1">
              <a:ln>
                <a:noFill/>
              </a:ln>
              <a:solidFill>
                <a:srgbClr val="ED972F"/>
              </a:solidFill>
              <a:effectLst/>
              <a:latin typeface="Arial" charset="0"/>
            </a:endParaRPr>
          </a:p>
        </p:txBody>
      </p:sp>
      <p:sp>
        <p:nvSpPr>
          <p:cNvPr id="13" name="文字方塊 1">
            <a:extLst>
              <a:ext uri="{FF2B5EF4-FFF2-40B4-BE49-F238E27FC236}">
                <a16:creationId xmlns:a16="http://schemas.microsoft.com/office/drawing/2014/main" id="{D977B1B2-923C-8690-DF4D-1EC7C633CF35}"/>
              </a:ext>
            </a:extLst>
          </p:cNvPr>
          <p:cNvSpPr txBox="1"/>
          <p:nvPr/>
        </p:nvSpPr>
        <p:spPr>
          <a:xfrm>
            <a:off x="8340614" y="4124026"/>
            <a:ext cx="482823" cy="215476"/>
          </a:xfrm>
          <a:prstGeom prst="rect">
            <a:avLst/>
          </a:prstGeom>
          <a:noFill/>
        </p:spPr>
        <p:txBody>
          <a:bodyPr wrap="none" rtlCol="0">
            <a:spAutoFit/>
          </a:bodyPr>
          <a:lstStyle>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en-US" altLang="zh-TW" sz="800" b="1">
                <a:solidFill>
                  <a:srgbClr val="ED972F"/>
                </a:solidFill>
                <a:latin typeface="Arial" panose="020B0604020202020204" pitchFamily="34" charset="0"/>
                <a:cs typeface="Arial" panose="020B0604020202020204" pitchFamily="34" charset="0"/>
              </a:rPr>
              <a:t>6,078</a:t>
            </a:r>
            <a:r>
              <a:rPr lang="en-US" altLang="zh-TW" sz="800" b="1" baseline="30000">
                <a:solidFill>
                  <a:srgbClr val="ED972F"/>
                </a:solidFill>
                <a:latin typeface="Arial" panose="020B0604020202020204" pitchFamily="34" charset="0"/>
                <a:cs typeface="Arial" panose="020B0604020202020204" pitchFamily="34" charset="0"/>
              </a:rPr>
              <a:t>2</a:t>
            </a:r>
            <a:endParaRPr lang="zh-TW" altLang="en-US" sz="800" b="1" baseline="30000">
              <a:solidFill>
                <a:srgbClr val="ED972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39596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2BE0D-F6EE-FCF7-7C8C-ACD2627E5E69}"/>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67FEC1B9-AFEE-2AD5-8083-46F538A0DB28}"/>
              </a:ext>
            </a:extLst>
          </p:cNvPr>
          <p:cNvSpPr>
            <a:spLocks noGrp="1"/>
          </p:cNvSpPr>
          <p:nvPr>
            <p:ph type="title"/>
          </p:nvPr>
        </p:nvSpPr>
        <p:spPr/>
        <p:txBody>
          <a:bodyPr/>
          <a:lstStyle/>
          <a:p>
            <a:r>
              <a:rPr lang="zh-TW" altLang="en-US">
                <a:latin typeface="微軟正黑體" panose="020B0604030504040204" pitchFamily="34" charset="-120"/>
                <a:ea typeface="微軟正黑體" panose="020B0604030504040204" pitchFamily="34" charset="-120"/>
              </a:rPr>
              <a:t>每股盈餘</a:t>
            </a:r>
            <a:endParaRPr lang="en-US" altLang="zh-TW">
              <a:latin typeface="微軟正黑體" panose="020B0604030504040204" pitchFamily="34" charset="-120"/>
              <a:ea typeface="微軟正黑體" panose="020B0604030504040204" pitchFamily="34" charset="-120"/>
            </a:endParaRPr>
          </a:p>
        </p:txBody>
      </p:sp>
      <p:sp>
        <p:nvSpPr>
          <p:cNvPr id="8" name="矩形: 圓角 7">
            <a:extLst>
              <a:ext uri="{FF2B5EF4-FFF2-40B4-BE49-F238E27FC236}">
                <a16:creationId xmlns:a16="http://schemas.microsoft.com/office/drawing/2014/main" id="{B3C5CA15-6ED5-985E-895E-7986E23D8309}"/>
              </a:ext>
            </a:extLst>
          </p:cNvPr>
          <p:cNvSpPr/>
          <p:nvPr/>
        </p:nvSpPr>
        <p:spPr>
          <a:xfrm>
            <a:off x="400050" y="1351359"/>
            <a:ext cx="9077325" cy="272128"/>
          </a:xfrm>
          <a:prstGeom prst="roundRect">
            <a:avLst>
              <a:gd name="adj" fmla="val 50000"/>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a:solidFill>
                  <a:schemeClr val="bg1"/>
                </a:solidFill>
                <a:latin typeface="微軟正黑體" panose="020B0604030504040204" pitchFamily="34" charset="-120"/>
                <a:ea typeface="微軟正黑體" panose="020B0604030504040204" pitchFamily="34" charset="-120"/>
              </a:rPr>
              <a:t>每股盈餘</a:t>
            </a:r>
            <a:endParaRPr lang="en-US" altLang="zh-TW" sz="1200" b="1">
              <a:solidFill>
                <a:schemeClr val="bg1"/>
              </a:solidFill>
              <a:latin typeface="微軟正黑體" panose="020B0604030504040204" pitchFamily="34" charset="-120"/>
              <a:ea typeface="微軟正黑體" panose="020B0604030504040204" pitchFamily="34" charset="-120"/>
            </a:endParaRPr>
          </a:p>
        </p:txBody>
      </p:sp>
      <p:sp>
        <p:nvSpPr>
          <p:cNvPr id="6" name="Rectangle 8">
            <a:extLst>
              <a:ext uri="{FF2B5EF4-FFF2-40B4-BE49-F238E27FC236}">
                <a16:creationId xmlns:a16="http://schemas.microsoft.com/office/drawing/2014/main" id="{B100CFED-CB63-5497-5607-0962E8C5C5AC}"/>
              </a:ext>
            </a:extLst>
          </p:cNvPr>
          <p:cNvSpPr/>
          <p:nvPr/>
        </p:nvSpPr>
        <p:spPr>
          <a:xfrm>
            <a:off x="447480" y="1873261"/>
            <a:ext cx="541815" cy="138499"/>
          </a:xfrm>
          <a:prstGeom prst="rect">
            <a:avLst/>
          </a:prstGeom>
        </p:spPr>
        <p:txBody>
          <a:bodyPr wrap="none" lIns="0" tIns="0" rIns="0" bIns="0">
            <a:spAutoFit/>
          </a:bodyPr>
          <a:lstStyle/>
          <a:p>
            <a:r>
              <a:rPr lang="en-US" altLang="zh-TW" sz="900" b="1" i="1">
                <a:solidFill>
                  <a:srgbClr val="75C6D3"/>
                </a:solidFill>
                <a:latin typeface="微軟正黑體" panose="020B0604030504040204" pitchFamily="34" charset="-120"/>
                <a:ea typeface="微軟正黑體" panose="020B0604030504040204" pitchFamily="34" charset="-120"/>
              </a:rPr>
              <a:t>(</a:t>
            </a:r>
            <a:r>
              <a:rPr lang="zh-TW" altLang="en-US" sz="900" b="1" i="1">
                <a:solidFill>
                  <a:srgbClr val="75C6D3"/>
                </a:solidFill>
                <a:latin typeface="微軟正黑體" panose="020B0604030504040204" pitchFamily="34" charset="-120"/>
                <a:ea typeface="微軟正黑體" panose="020B0604030504040204" pitchFamily="34" charset="-120"/>
              </a:rPr>
              <a:t>新台幣元</a:t>
            </a:r>
            <a:r>
              <a:rPr lang="en-US" altLang="zh-TW" sz="900" b="1" i="1">
                <a:solidFill>
                  <a:srgbClr val="75C6D3"/>
                </a:solidFill>
                <a:latin typeface="微軟正黑體" panose="020B0604030504040204" pitchFamily="34" charset="-120"/>
                <a:ea typeface="微軟正黑體" panose="020B0604030504040204" pitchFamily="34" charset="-120"/>
              </a:rPr>
              <a:t>)</a:t>
            </a:r>
            <a:endParaRPr lang="en-GB" sz="900" b="1" i="1">
              <a:solidFill>
                <a:srgbClr val="75C6D3"/>
              </a:solidFill>
              <a:latin typeface="微軟正黑體" panose="020B0604030504040204" pitchFamily="34" charset="-120"/>
              <a:ea typeface="微軟正黑體" panose="020B0604030504040204" pitchFamily="34" charset="-120"/>
            </a:endParaRPr>
          </a:p>
        </p:txBody>
      </p:sp>
      <p:graphicFrame>
        <p:nvGraphicFramePr>
          <p:cNvPr id="5" name="Content Placeholder 16">
            <a:extLst>
              <a:ext uri="{FF2B5EF4-FFF2-40B4-BE49-F238E27FC236}">
                <a16:creationId xmlns:a16="http://schemas.microsoft.com/office/drawing/2014/main" id="{1D528354-5092-BEB6-2878-BC177E908AEC}"/>
              </a:ext>
            </a:extLst>
          </p:cNvPr>
          <p:cNvGraphicFramePr>
            <a:graphicFrameLocks/>
          </p:cNvGraphicFramePr>
          <p:nvPr>
            <p:extLst>
              <p:ext uri="{D42A27DB-BD31-4B8C-83A1-F6EECF244321}">
                <p14:modId xmlns:p14="http://schemas.microsoft.com/office/powerpoint/2010/main" val="1125457519"/>
              </p:ext>
            </p:extLst>
          </p:nvPr>
        </p:nvGraphicFramePr>
        <p:xfrm>
          <a:off x="114300" y="2095500"/>
          <a:ext cx="9429751" cy="4378325"/>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3">
            <a:extLst>
              <a:ext uri="{FF2B5EF4-FFF2-40B4-BE49-F238E27FC236}">
                <a16:creationId xmlns:a16="http://schemas.microsoft.com/office/drawing/2014/main" id="{E50BDE3B-87AA-FE5D-8228-9B3EE92B3B2C}"/>
              </a:ext>
            </a:extLst>
          </p:cNvPr>
          <p:cNvSpPr/>
          <p:nvPr/>
        </p:nvSpPr>
        <p:spPr bwMode="auto">
          <a:xfrm>
            <a:off x="7870288" y="3119058"/>
            <a:ext cx="413725" cy="607808"/>
          </a:xfrm>
          <a:prstGeom prst="rect">
            <a:avLst/>
          </a:prstGeom>
          <a:noFill/>
          <a:ln w="12700" cap="flat" cmpd="sng" algn="ctr">
            <a:solidFill>
              <a:srgbClr val="ED972F"/>
            </a:solidFill>
            <a:prstDash val="dash"/>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err="1">
              <a:ln>
                <a:noFill/>
              </a:ln>
              <a:solidFill>
                <a:srgbClr val="ED972F"/>
              </a:solidFill>
              <a:effectLst/>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1" name="文字方塊 10">
            <a:extLst>
              <a:ext uri="{FF2B5EF4-FFF2-40B4-BE49-F238E27FC236}">
                <a16:creationId xmlns:a16="http://schemas.microsoft.com/office/drawing/2014/main" id="{A2750C43-FC38-42F4-86CD-70A423237239}"/>
              </a:ext>
            </a:extLst>
          </p:cNvPr>
          <p:cNvSpPr txBox="1"/>
          <p:nvPr/>
        </p:nvSpPr>
        <p:spPr>
          <a:xfrm>
            <a:off x="7831571" y="2864020"/>
            <a:ext cx="492443" cy="215444"/>
          </a:xfrm>
          <a:prstGeom prst="rect">
            <a:avLst/>
          </a:prstGeom>
          <a:noFill/>
        </p:spPr>
        <p:txBody>
          <a:bodyPr wrap="none" rtlCol="0">
            <a:spAutoFit/>
          </a:bodyPr>
          <a:lstStyle/>
          <a:p>
            <a:r>
              <a:rPr lang="en-US" altLang="zh-TW" sz="800" b="1">
                <a:solidFill>
                  <a:srgbClr val="ED972F"/>
                </a:solidFill>
                <a:latin typeface="微軟正黑體" panose="020B0604030504040204" pitchFamily="34" charset="-120"/>
                <a:ea typeface="微軟正黑體" panose="020B0604030504040204" pitchFamily="34" charset="-120"/>
                <a:cs typeface="Arial" panose="020B0604020202020204" pitchFamily="34" charset="0"/>
              </a:rPr>
              <a:t>12.31</a:t>
            </a:r>
            <a:r>
              <a:rPr lang="en-US" altLang="zh-TW" sz="800" b="1" baseline="30000">
                <a:solidFill>
                  <a:srgbClr val="ED972F"/>
                </a:solidFill>
                <a:latin typeface="Arial" panose="020B0604020202020204" pitchFamily="34" charset="0"/>
                <a:cs typeface="Arial" panose="020B0604020202020204" pitchFamily="34" charset="0"/>
              </a:rPr>
              <a:t>2</a:t>
            </a:r>
            <a:endParaRPr lang="zh-TW" altLang="en-US" sz="800" b="1" baseline="30000">
              <a:solidFill>
                <a:srgbClr val="ED972F"/>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 name="投影片編號版面配置區 6">
            <a:extLst>
              <a:ext uri="{FF2B5EF4-FFF2-40B4-BE49-F238E27FC236}">
                <a16:creationId xmlns:a16="http://schemas.microsoft.com/office/drawing/2014/main" id="{7C3ACF66-9938-2109-405E-2C7B2AF127E2}"/>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pPr/>
              <a:t>39</a:t>
            </a:fld>
            <a:endParaRPr kumimoji="1" lang="zh-TW" altLang="en-US" sz="120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7" name="文字方塊 6">
            <a:extLst>
              <a:ext uri="{FF2B5EF4-FFF2-40B4-BE49-F238E27FC236}">
                <a16:creationId xmlns:a16="http://schemas.microsoft.com/office/drawing/2014/main" id="{353238DE-CA8D-B24E-7202-D5EA7528EBC1}"/>
              </a:ext>
            </a:extLst>
          </p:cNvPr>
          <p:cNvSpPr txBox="1"/>
          <p:nvPr/>
        </p:nvSpPr>
        <p:spPr>
          <a:xfrm>
            <a:off x="400050" y="6353663"/>
            <a:ext cx="6385081" cy="307777"/>
          </a:xfrm>
          <a:prstGeom prst="rect">
            <a:avLst/>
          </a:prstGeom>
          <a:noFill/>
        </p:spPr>
        <p:txBody>
          <a:bodyPr wrap="none" rtlCol="0">
            <a:spAutoFit/>
          </a:bodyPr>
          <a:lstStyle/>
          <a:p>
            <a:pPr marL="0" indent="0">
              <a:lnSpc>
                <a:spcPct val="100000"/>
              </a:lnSpc>
            </a:pP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備註：</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1.  2016</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年環球晶圓完成</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SunEdison</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半導體（</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SEMI</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）的收購後，</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2016</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年度之財務報告即包含</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SEMI</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，其涵蓋的期間為</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2016</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年</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12</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月</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2</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日至</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2016</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年</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12</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月</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31</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日</a:t>
            </a:r>
            <a:endPar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a:p>
            <a:pPr marL="0" indent="0">
              <a:lnSpc>
                <a:spcPct val="100000"/>
              </a:lnSpc>
            </a:pP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2.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若排除子公司環球晶圓持有 </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Siltronic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股份的市值調整影響，並假設未有重大擴產計畫的情況下，每股盈餘呈現增長</a:t>
            </a:r>
          </a:p>
        </p:txBody>
      </p:sp>
      <p:sp>
        <p:nvSpPr>
          <p:cNvPr id="9" name="文字方塊 8">
            <a:extLst>
              <a:ext uri="{FF2B5EF4-FFF2-40B4-BE49-F238E27FC236}">
                <a16:creationId xmlns:a16="http://schemas.microsoft.com/office/drawing/2014/main" id="{1FDDE8B7-8480-192F-C3BF-084DBC443AE9}"/>
              </a:ext>
            </a:extLst>
          </p:cNvPr>
          <p:cNvSpPr txBox="1"/>
          <p:nvPr/>
        </p:nvSpPr>
        <p:spPr>
          <a:xfrm>
            <a:off x="1202000" y="5546505"/>
            <a:ext cx="218330" cy="169277"/>
          </a:xfrm>
          <a:prstGeom prst="rect">
            <a:avLst/>
          </a:prstGeom>
          <a:noFill/>
        </p:spPr>
        <p:txBody>
          <a:bodyPr wrap="none" rtlCol="0">
            <a:spAutoFit/>
          </a:bodyPr>
          <a:lstStyle/>
          <a:p>
            <a:r>
              <a:rPr lang="en-US" altLang="zh-TW" sz="500" b="1">
                <a:solidFill>
                  <a:srgbClr val="307F98"/>
                </a:solidFill>
              </a:rPr>
              <a:t>1</a:t>
            </a:r>
            <a:endParaRPr lang="zh-TW" altLang="en-US" sz="500" b="1">
              <a:solidFill>
                <a:srgbClr val="307F98"/>
              </a:solidFill>
            </a:endParaRPr>
          </a:p>
        </p:txBody>
      </p:sp>
      <p:sp>
        <p:nvSpPr>
          <p:cNvPr id="12" name="Rectangle 3">
            <a:extLst>
              <a:ext uri="{FF2B5EF4-FFF2-40B4-BE49-F238E27FC236}">
                <a16:creationId xmlns:a16="http://schemas.microsoft.com/office/drawing/2014/main" id="{14BC1470-A0AA-2BFC-765C-AE00A486F596}"/>
              </a:ext>
            </a:extLst>
          </p:cNvPr>
          <p:cNvSpPr/>
          <p:nvPr/>
        </p:nvSpPr>
        <p:spPr bwMode="auto">
          <a:xfrm>
            <a:off x="8737916" y="4632961"/>
            <a:ext cx="413725" cy="251459"/>
          </a:xfrm>
          <a:prstGeom prst="rect">
            <a:avLst/>
          </a:prstGeom>
          <a:noFill/>
          <a:ln w="12700" cap="flat" cmpd="sng" algn="ctr">
            <a:solidFill>
              <a:srgbClr val="ED972F"/>
            </a:solidFill>
            <a:prstDash val="dash"/>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err="1">
              <a:ln>
                <a:noFill/>
              </a:ln>
              <a:solidFill>
                <a:srgbClr val="ED972F"/>
              </a:solidFill>
              <a:effectLst/>
              <a:latin typeface="Arial" charset="0"/>
            </a:endParaRPr>
          </a:p>
        </p:txBody>
      </p:sp>
      <p:sp>
        <p:nvSpPr>
          <p:cNvPr id="15" name="文字方塊 14">
            <a:extLst>
              <a:ext uri="{FF2B5EF4-FFF2-40B4-BE49-F238E27FC236}">
                <a16:creationId xmlns:a16="http://schemas.microsoft.com/office/drawing/2014/main" id="{577EFD73-5DAD-DEFF-10B9-8979D1498973}"/>
              </a:ext>
            </a:extLst>
          </p:cNvPr>
          <p:cNvSpPr txBox="1"/>
          <p:nvPr/>
        </p:nvSpPr>
        <p:spPr>
          <a:xfrm>
            <a:off x="8751363" y="4417517"/>
            <a:ext cx="425116" cy="215444"/>
          </a:xfrm>
          <a:prstGeom prst="rect">
            <a:avLst/>
          </a:prstGeom>
          <a:noFill/>
        </p:spPr>
        <p:txBody>
          <a:bodyPr wrap="none" rtlCol="0">
            <a:spAutoFit/>
          </a:bodyPr>
          <a:lstStyle/>
          <a:p>
            <a:r>
              <a:rPr lang="en-US" altLang="zh-TW" sz="800" b="1">
                <a:solidFill>
                  <a:srgbClr val="ED972F"/>
                </a:solidFill>
                <a:latin typeface="Arial" panose="020B0604020202020204" pitchFamily="34" charset="0"/>
                <a:cs typeface="Arial" panose="020B0604020202020204" pitchFamily="34" charset="0"/>
              </a:rPr>
              <a:t>3.88</a:t>
            </a:r>
            <a:r>
              <a:rPr lang="en-US" altLang="zh-TW" sz="800" b="1" baseline="30000">
                <a:solidFill>
                  <a:srgbClr val="ED972F"/>
                </a:solidFill>
                <a:latin typeface="Arial" panose="020B0604020202020204" pitchFamily="34" charset="0"/>
                <a:cs typeface="Arial" panose="020B0604020202020204" pitchFamily="34" charset="0"/>
              </a:rPr>
              <a:t>2</a:t>
            </a:r>
            <a:endParaRPr lang="zh-TW" altLang="en-US" sz="800" b="1" baseline="30000">
              <a:solidFill>
                <a:srgbClr val="ED972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2018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DDDC498-190C-2F5C-AB77-DB9A51A6E2E8}"/>
              </a:ext>
            </a:extLst>
          </p:cNvPr>
          <p:cNvSpPr>
            <a:spLocks noGrp="1"/>
          </p:cNvSpPr>
          <p:nvPr>
            <p:ph type="title"/>
          </p:nvPr>
        </p:nvSpPr>
        <p:spPr/>
        <p:txBody>
          <a:bodyPr/>
          <a:lstStyle/>
          <a:p>
            <a:r>
              <a:rPr lang="zh-TW" altLang="en-US">
                <a:latin typeface="微軟正黑體" panose="020B0604030504040204" pitchFamily="34" charset="-120"/>
                <a:ea typeface="微軟正黑體" panose="020B0604030504040204" pitchFamily="34" charset="-120"/>
              </a:rPr>
              <a:t>經營團隊重點報告</a:t>
            </a:r>
          </a:p>
        </p:txBody>
      </p:sp>
      <p:sp>
        <p:nvSpPr>
          <p:cNvPr id="3" name="內容版面配置區 2">
            <a:extLst>
              <a:ext uri="{FF2B5EF4-FFF2-40B4-BE49-F238E27FC236}">
                <a16:creationId xmlns:a16="http://schemas.microsoft.com/office/drawing/2014/main" id="{CB302F03-930C-A65B-712C-CAA47AE18CBD}"/>
              </a:ext>
            </a:extLst>
          </p:cNvPr>
          <p:cNvSpPr>
            <a:spLocks noGrp="1"/>
          </p:cNvSpPr>
          <p:nvPr>
            <p:ph idx="1"/>
          </p:nvPr>
        </p:nvSpPr>
        <p:spPr>
          <a:xfrm>
            <a:off x="417087" y="1299991"/>
            <a:ext cx="8543925" cy="365125"/>
          </a:xfrm>
        </p:spPr>
        <p:txBody>
          <a:bodyPr>
            <a:noAutofit/>
          </a:bodyPr>
          <a:lstStyle/>
          <a:p>
            <a:pPr marL="0" indent="0">
              <a:buClr>
                <a:srgbClr val="2B505B"/>
              </a:buClr>
              <a:buSzPct val="100000"/>
              <a:buNone/>
            </a:pPr>
            <a:r>
              <a:rPr lang="en-US" altLang="zh-TW" sz="1800" b="1">
                <a:latin typeface="微軟正黑體" panose="020B0604030504040204" pitchFamily="34" charset="-120"/>
                <a:ea typeface="微軟正黑體" panose="020B0604030504040204" pitchFamily="34" charset="-120"/>
              </a:rPr>
              <a:t>1. </a:t>
            </a:r>
            <a:r>
              <a:rPr lang="zh-TW" altLang="en-US" sz="1800" b="1">
                <a:latin typeface="微軟正黑體" panose="020B0604030504040204" pitchFamily="34" charset="-120"/>
                <a:ea typeface="微軟正黑體" panose="020B0604030504040204" pitchFamily="34" charset="-120"/>
              </a:rPr>
              <a:t>財務表現</a:t>
            </a:r>
          </a:p>
        </p:txBody>
      </p:sp>
      <p:sp>
        <p:nvSpPr>
          <p:cNvPr id="6" name="Content Placeholder 3">
            <a:extLst>
              <a:ext uri="{FF2B5EF4-FFF2-40B4-BE49-F238E27FC236}">
                <a16:creationId xmlns:a16="http://schemas.microsoft.com/office/drawing/2014/main" id="{E3A46B7C-2FF8-A015-4F96-4C3BBC5D603D}"/>
              </a:ext>
            </a:extLst>
          </p:cNvPr>
          <p:cNvSpPr txBox="1">
            <a:spLocks/>
          </p:cNvSpPr>
          <p:nvPr/>
        </p:nvSpPr>
        <p:spPr>
          <a:xfrm>
            <a:off x="300365" y="1715549"/>
            <a:ext cx="8543925" cy="477732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buClr>
                <a:srgbClr val="2A6377"/>
              </a:buClr>
              <a:buSzPct val="80000"/>
              <a:buFont typeface="Wingdings" panose="05000000000000000000" pitchFamily="2" charset="2"/>
              <a:buChar char="n"/>
            </a:pPr>
            <a:r>
              <a:rPr lang="zh-TW" altLang="en-US" sz="1600" b="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營業收入</a:t>
            </a:r>
            <a:endParaRPr lang="en-GB" sz="1600" b="1">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a:p>
            <a:pPr marL="1079500" lvl="1" indent="-285750" algn="just" defTabSz="814388">
              <a:lnSpc>
                <a:spcPct val="100000"/>
              </a:lnSpc>
              <a:spcBef>
                <a:spcPts val="600"/>
              </a:spcBef>
              <a:buSzPct val="100000"/>
              <a:buFont typeface="Wingdings" panose="05000000000000000000" pitchFamily="2" charset="2"/>
              <a:buChar char="ü"/>
              <a:defRPr/>
            </a:pPr>
            <a:r>
              <a:rPr lang="en-US" altLang="zh-TW" sz="1600">
                <a:solidFill>
                  <a:srgbClr val="2B505B"/>
                </a:solidFill>
                <a:latin typeface="微軟正黑體"/>
                <a:ea typeface="微軟正黑體"/>
                <a:cs typeface="Arial"/>
              </a:rPr>
              <a:t>2025</a:t>
            </a:r>
            <a:r>
              <a:rPr lang="zh-TW" altLang="en-US" sz="1600">
                <a:solidFill>
                  <a:srgbClr val="2B505B"/>
                </a:solidFill>
                <a:latin typeface="微軟正黑體"/>
                <a:ea typeface="微軟正黑體"/>
                <a:cs typeface="Arial"/>
              </a:rPr>
              <a:t>年第二季 → 新台幣 </a:t>
            </a:r>
            <a:r>
              <a:rPr lang="en-US" altLang="zh-TW" sz="1600">
                <a:solidFill>
                  <a:srgbClr val="2B505B"/>
                </a:solidFill>
                <a:latin typeface="微軟正黑體"/>
                <a:ea typeface="微軟正黑體"/>
                <a:cs typeface="Arial"/>
              </a:rPr>
              <a:t>202 </a:t>
            </a:r>
            <a:r>
              <a:rPr lang="zh-TW" altLang="en-US" sz="1600">
                <a:solidFill>
                  <a:srgbClr val="2B505B"/>
                </a:solidFill>
                <a:latin typeface="微軟正黑體"/>
                <a:ea typeface="微軟正黑體"/>
                <a:cs typeface="Arial"/>
              </a:rPr>
              <a:t>億元，季增</a:t>
            </a:r>
            <a:r>
              <a:rPr lang="en-US" altLang="zh-TW" sz="1600">
                <a:solidFill>
                  <a:srgbClr val="2B505B"/>
                </a:solidFill>
                <a:latin typeface="微軟正黑體"/>
                <a:ea typeface="微軟正黑體"/>
                <a:cs typeface="Arial"/>
              </a:rPr>
              <a:t>4.43 </a:t>
            </a:r>
            <a:r>
              <a:rPr lang="pt-BR" altLang="zh-TW" sz="1600">
                <a:solidFill>
                  <a:srgbClr val="2B505B"/>
                </a:solidFill>
                <a:latin typeface="微軟正黑體"/>
                <a:ea typeface="微軟正黑體"/>
                <a:cs typeface="Arial"/>
              </a:rPr>
              <a:t>%</a:t>
            </a:r>
            <a:r>
              <a:rPr lang="en-US" altLang="zh-TW" sz="1600">
                <a:solidFill>
                  <a:srgbClr val="2B505B"/>
                </a:solidFill>
                <a:latin typeface="微軟正黑體"/>
                <a:ea typeface="微軟正黑體"/>
                <a:cs typeface="Arial"/>
              </a:rPr>
              <a:t> </a:t>
            </a:r>
            <a:r>
              <a:rPr lang="zh-TW" altLang="en-US" sz="1600">
                <a:solidFill>
                  <a:srgbClr val="2B505B"/>
                </a:solidFill>
                <a:latin typeface="微軟正黑體"/>
                <a:ea typeface="微軟正黑體"/>
                <a:cs typeface="Arial"/>
              </a:rPr>
              <a:t>，歷年同期第三高</a:t>
            </a:r>
          </a:p>
          <a:p>
            <a:pPr marL="1079500" lvl="1" indent="-285750" algn="just" defTabSz="814388">
              <a:lnSpc>
                <a:spcPct val="100000"/>
              </a:lnSpc>
              <a:spcBef>
                <a:spcPts val="600"/>
              </a:spcBef>
              <a:buSzPct val="100000"/>
              <a:buFont typeface="Wingdings" panose="05000000000000000000" pitchFamily="2" charset="2"/>
              <a:buChar char="ü"/>
              <a:defRPr/>
            </a:pPr>
            <a:r>
              <a:rPr lang="en-US" altLang="zh-TW" sz="1600">
                <a:solidFill>
                  <a:srgbClr val="2B505B"/>
                </a:solidFill>
                <a:latin typeface="微軟正黑體"/>
                <a:ea typeface="微軟正黑體"/>
                <a:cs typeface="Arial"/>
              </a:rPr>
              <a:t>2025</a:t>
            </a:r>
            <a:r>
              <a:rPr lang="zh-TW" altLang="en-US" sz="1600">
                <a:solidFill>
                  <a:srgbClr val="2B505B"/>
                </a:solidFill>
                <a:latin typeface="微軟正黑體"/>
                <a:ea typeface="微軟正黑體"/>
                <a:cs typeface="Arial"/>
              </a:rPr>
              <a:t>年上半年 → 新台幣 </a:t>
            </a:r>
            <a:r>
              <a:rPr lang="en-US" altLang="zh-TW" sz="1600">
                <a:solidFill>
                  <a:srgbClr val="2B505B"/>
                </a:solidFill>
                <a:latin typeface="微軟正黑體"/>
                <a:ea typeface="微軟正黑體"/>
                <a:cs typeface="Arial"/>
              </a:rPr>
              <a:t>396 </a:t>
            </a:r>
            <a:r>
              <a:rPr lang="zh-TW" altLang="en-US" sz="1600">
                <a:solidFill>
                  <a:srgbClr val="2B505B"/>
                </a:solidFill>
                <a:latin typeface="微軟正黑體"/>
                <a:ea typeface="微軟正黑體"/>
                <a:cs typeface="Arial"/>
              </a:rPr>
              <a:t>億元，年增</a:t>
            </a:r>
            <a:r>
              <a:rPr lang="en-US" altLang="zh-TW" sz="1600">
                <a:solidFill>
                  <a:srgbClr val="2B505B"/>
                </a:solidFill>
                <a:latin typeface="微軟正黑體"/>
                <a:ea typeface="微軟正黑體"/>
                <a:cs typeface="Arial"/>
              </a:rPr>
              <a:t>0.04 </a:t>
            </a:r>
            <a:r>
              <a:rPr lang="pt-BR" altLang="zh-TW" sz="1600">
                <a:solidFill>
                  <a:srgbClr val="2B505B"/>
                </a:solidFill>
                <a:latin typeface="微軟正黑體"/>
                <a:ea typeface="微軟正黑體"/>
                <a:cs typeface="Arial"/>
              </a:rPr>
              <a:t>%</a:t>
            </a:r>
            <a:r>
              <a:rPr lang="en-US" altLang="zh-TW" sz="1600">
                <a:solidFill>
                  <a:srgbClr val="2B505B"/>
                </a:solidFill>
                <a:latin typeface="微軟正黑體"/>
                <a:ea typeface="微軟正黑體"/>
                <a:cs typeface="Arial"/>
              </a:rPr>
              <a:t> </a:t>
            </a:r>
            <a:r>
              <a:rPr lang="zh-TW" altLang="en-US" sz="1600">
                <a:solidFill>
                  <a:srgbClr val="2B505B"/>
                </a:solidFill>
                <a:latin typeface="微軟正黑體"/>
                <a:ea typeface="微軟正黑體"/>
                <a:cs typeface="Arial"/>
              </a:rPr>
              <a:t>，歷年同期次高 </a:t>
            </a:r>
            <a:r>
              <a:rPr lang="en-US" altLang="zh-TW" sz="1600">
                <a:solidFill>
                  <a:srgbClr val="2B505B"/>
                </a:solidFill>
                <a:latin typeface="微軟正黑體"/>
                <a:ea typeface="微軟正黑體"/>
                <a:cs typeface="Arial"/>
              </a:rPr>
              <a:t>!</a:t>
            </a:r>
          </a:p>
          <a:p>
            <a:pPr marL="256540" lvl="1" indent="0" algn="just" defTabSz="814388">
              <a:lnSpc>
                <a:spcPct val="100000"/>
              </a:lnSpc>
              <a:spcBef>
                <a:spcPts val="600"/>
              </a:spcBef>
              <a:buSzPct val="100000"/>
              <a:buNone/>
              <a:defRPr/>
            </a:pPr>
            <a:endParaRPr lang="en-US" sz="1600">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a:p>
            <a:pPr lvl="1">
              <a:lnSpc>
                <a:spcPct val="100000"/>
              </a:lnSpc>
              <a:buClr>
                <a:srgbClr val="2A6377"/>
              </a:buClr>
              <a:buSzPct val="80000"/>
              <a:buFont typeface="Wingdings,Sans-Serif" panose="05000000000000000000" pitchFamily="2" charset="2"/>
              <a:buChar char="n"/>
            </a:pPr>
            <a:r>
              <a:rPr lang="zh-TW" sz="1600" b="1">
                <a:solidFill>
                  <a:srgbClr val="2B505B"/>
                </a:solidFill>
                <a:latin typeface="Microsoft JhengHei"/>
                <a:ea typeface="Microsoft JhengHei"/>
                <a:cs typeface="Arial"/>
              </a:rPr>
              <a:t>營業收入</a:t>
            </a:r>
            <a:r>
              <a:rPr lang="en-US" altLang="zh-TW" sz="1600" b="1">
                <a:solidFill>
                  <a:srgbClr val="2B505B"/>
                </a:solidFill>
                <a:latin typeface="Microsoft JhengHei"/>
                <a:ea typeface="Microsoft JhengHei"/>
                <a:cs typeface="Arial"/>
              </a:rPr>
              <a:t>(</a:t>
            </a:r>
            <a:r>
              <a:rPr lang="zh-TW" sz="1600" b="1">
                <a:solidFill>
                  <a:srgbClr val="2B505B"/>
                </a:solidFill>
                <a:latin typeface="Microsoft JhengHei"/>
                <a:ea typeface="Microsoft JhengHei"/>
                <a:cs typeface="Arial"/>
              </a:rPr>
              <a:t>美</a:t>
            </a:r>
            <a:r>
              <a:rPr lang="zh-TW" altLang="en-US" sz="1600" b="1">
                <a:solidFill>
                  <a:srgbClr val="2B505B"/>
                </a:solidFill>
                <a:latin typeface="Microsoft JhengHei"/>
                <a:ea typeface="Microsoft JhengHei"/>
                <a:cs typeface="Arial"/>
              </a:rPr>
              <a:t>元</a:t>
            </a:r>
            <a:r>
              <a:rPr lang="en-US" altLang="zh-TW" sz="1600" b="1">
                <a:solidFill>
                  <a:srgbClr val="2B505B"/>
                </a:solidFill>
                <a:latin typeface="Microsoft JhengHei"/>
                <a:ea typeface="Microsoft JhengHei"/>
                <a:cs typeface="Arial"/>
              </a:rPr>
              <a:t>)</a:t>
            </a:r>
            <a:endParaRPr lang="zh-TW" altLang="en-US" sz="1600">
              <a:solidFill>
                <a:srgbClr val="000000"/>
              </a:solidFill>
              <a:latin typeface="Microsoft JhengHei"/>
              <a:ea typeface="微軟正黑體"/>
              <a:cs typeface="Arial"/>
            </a:endParaRPr>
          </a:p>
          <a:p>
            <a:pPr marL="1079500" lvl="1" indent="-285750" algn="just">
              <a:lnSpc>
                <a:spcPct val="100000"/>
              </a:lnSpc>
              <a:spcBef>
                <a:spcPts val="600"/>
              </a:spcBef>
              <a:buFont typeface="Wingdings,Sans-Serif" panose="05000000000000000000" pitchFamily="2" charset="2"/>
              <a:buChar char="ü"/>
            </a:pPr>
            <a:r>
              <a:rPr lang="en-US" altLang="zh-TW" sz="1600">
                <a:solidFill>
                  <a:srgbClr val="2B505B"/>
                </a:solidFill>
                <a:latin typeface="Microsoft JhengHei"/>
                <a:ea typeface="微軟正黑體"/>
                <a:cs typeface="Arial"/>
              </a:rPr>
              <a:t>2025</a:t>
            </a:r>
            <a:r>
              <a:rPr lang="zh-TW" sz="1600">
                <a:solidFill>
                  <a:srgbClr val="2B505B"/>
                </a:solidFill>
                <a:latin typeface="Microsoft JhengHei"/>
                <a:ea typeface="Microsoft JhengHei"/>
                <a:cs typeface="Arial"/>
              </a:rPr>
              <a:t>年第二季 → </a:t>
            </a:r>
            <a:r>
              <a:rPr lang="en-US" altLang="zh-TW" sz="1600">
                <a:solidFill>
                  <a:srgbClr val="2B505B"/>
                </a:solidFill>
                <a:latin typeface="微軟正黑體"/>
                <a:ea typeface="微軟正黑體"/>
                <a:cs typeface="Arial"/>
              </a:rPr>
              <a:t>6.6</a:t>
            </a:r>
            <a:r>
              <a:rPr lang="zh-TW" altLang="en-US" sz="1600">
                <a:solidFill>
                  <a:srgbClr val="2B505B"/>
                </a:solidFill>
                <a:latin typeface="微軟正黑體"/>
                <a:ea typeface="微軟正黑體"/>
                <a:cs typeface="Arial"/>
              </a:rPr>
              <a:t> 億美元，季增 </a:t>
            </a:r>
            <a:r>
              <a:rPr lang="en-US" altLang="zh-TW" sz="1600">
                <a:solidFill>
                  <a:srgbClr val="2B505B"/>
                </a:solidFill>
                <a:latin typeface="微軟正黑體"/>
                <a:ea typeface="微軟正黑體"/>
                <a:cs typeface="Arial"/>
              </a:rPr>
              <a:t>11.5%</a:t>
            </a:r>
            <a:endParaRPr lang="zh-TW" altLang="en-US" sz="1600">
              <a:solidFill>
                <a:srgbClr val="2B505B"/>
              </a:solidFill>
              <a:latin typeface="微軟正黑體"/>
              <a:ea typeface="微軟正黑體"/>
              <a:cs typeface="Arial"/>
            </a:endParaRPr>
          </a:p>
          <a:p>
            <a:pPr marL="1079500" lvl="1" indent="-285750" algn="just">
              <a:lnSpc>
                <a:spcPct val="100000"/>
              </a:lnSpc>
              <a:spcBef>
                <a:spcPts val="600"/>
              </a:spcBef>
              <a:buFont typeface="Wingdings,Sans-Serif" panose="05000000000000000000" pitchFamily="2" charset="2"/>
              <a:buChar char="ü"/>
            </a:pPr>
            <a:r>
              <a:rPr lang="en-US" altLang="zh-TW" sz="1600">
                <a:solidFill>
                  <a:srgbClr val="2B505B"/>
                </a:solidFill>
                <a:latin typeface="微軟正黑體"/>
                <a:ea typeface="微軟正黑體"/>
                <a:cs typeface="Arial"/>
              </a:rPr>
              <a:t>2025</a:t>
            </a:r>
            <a:r>
              <a:rPr lang="zh-TW" altLang="en-US" sz="1600">
                <a:solidFill>
                  <a:srgbClr val="2B505B"/>
                </a:solidFill>
                <a:latin typeface="微軟正黑體"/>
                <a:ea typeface="微軟正黑體"/>
                <a:cs typeface="Arial"/>
              </a:rPr>
              <a:t>年上半年 → </a:t>
            </a:r>
            <a:r>
              <a:rPr lang="en-US" altLang="zh-TW" sz="1600">
                <a:solidFill>
                  <a:srgbClr val="2B505B"/>
                </a:solidFill>
                <a:latin typeface="微軟正黑體"/>
                <a:ea typeface="微軟正黑體"/>
                <a:cs typeface="Arial"/>
              </a:rPr>
              <a:t>12.5</a:t>
            </a:r>
            <a:r>
              <a:rPr lang="zh-TW" altLang="en-US" sz="1600">
                <a:solidFill>
                  <a:srgbClr val="2B505B"/>
                </a:solidFill>
                <a:latin typeface="微軟正黑體"/>
                <a:ea typeface="微軟正黑體"/>
                <a:cs typeface="Arial"/>
              </a:rPr>
              <a:t> 億美元，年增 </a:t>
            </a:r>
            <a:r>
              <a:rPr lang="en-US" altLang="zh-TW" sz="1600">
                <a:solidFill>
                  <a:srgbClr val="2B505B"/>
                </a:solidFill>
                <a:latin typeface="微軟正黑體"/>
                <a:ea typeface="微軟正黑體"/>
                <a:cs typeface="Arial"/>
              </a:rPr>
              <a:t>0.3%</a:t>
            </a:r>
          </a:p>
          <a:p>
            <a:pPr marL="1079500" lvl="1" indent="-285750" algn="just">
              <a:lnSpc>
                <a:spcPct val="100000"/>
              </a:lnSpc>
              <a:spcBef>
                <a:spcPts val="600"/>
              </a:spcBef>
              <a:buFont typeface="Wingdings,Sans-Serif" panose="05000000000000000000" pitchFamily="2" charset="2"/>
              <a:buChar char="ü"/>
            </a:pPr>
            <a:endParaRPr lang="en-US" altLang="zh-TW" sz="1600">
              <a:solidFill>
                <a:srgbClr val="2B505B"/>
              </a:solidFill>
              <a:latin typeface="Microsoft JhengHei"/>
              <a:ea typeface="微軟正黑體"/>
              <a:cs typeface="Arial"/>
            </a:endParaRPr>
          </a:p>
          <a:p>
            <a:pPr lvl="1">
              <a:lnSpc>
                <a:spcPct val="100000"/>
              </a:lnSpc>
              <a:buClr>
                <a:srgbClr val="2A6377"/>
              </a:buClr>
              <a:buSzPct val="80000"/>
              <a:buFont typeface="Wingdings,Sans-Serif" panose="05000000000000000000" pitchFamily="2" charset="2"/>
              <a:buChar char="n"/>
            </a:pPr>
            <a:r>
              <a:rPr lang="zh-TW" altLang="en-US" sz="1600" b="1">
                <a:solidFill>
                  <a:srgbClr val="2B505B"/>
                </a:solidFill>
                <a:latin typeface="微軟正黑體"/>
                <a:ea typeface="微軟正黑體"/>
                <a:cs typeface="Arial"/>
              </a:rPr>
              <a:t>營業毛利率 </a:t>
            </a:r>
            <a:endParaRPr lang="zh-TW"/>
          </a:p>
          <a:p>
            <a:pPr marL="1079500" lvl="1" indent="-285750" algn="just" defTabSz="814388">
              <a:lnSpc>
                <a:spcPct val="100000"/>
              </a:lnSpc>
              <a:spcBef>
                <a:spcPts val="600"/>
              </a:spcBef>
              <a:buSzPct val="100000"/>
              <a:buFont typeface="Wingdings" panose="05000000000000000000" pitchFamily="2" charset="2"/>
              <a:buChar char="ü"/>
              <a:defRPr/>
            </a:pPr>
            <a:r>
              <a:rPr lang="en-US" altLang="zh-TW" sz="1600">
                <a:solidFill>
                  <a:srgbClr val="2B505B"/>
                </a:solidFill>
                <a:latin typeface="微軟正黑體"/>
                <a:ea typeface="微軟正黑體"/>
                <a:cs typeface="Arial"/>
              </a:rPr>
              <a:t>2025</a:t>
            </a:r>
            <a:r>
              <a:rPr lang="zh-TW" altLang="en-US" sz="1600">
                <a:solidFill>
                  <a:srgbClr val="2B505B"/>
                </a:solidFill>
                <a:latin typeface="微軟正黑體"/>
                <a:ea typeface="微軟正黑體"/>
                <a:cs typeface="Arial"/>
              </a:rPr>
              <a:t>年第二季 → </a:t>
            </a:r>
            <a:r>
              <a:rPr lang="en-US" altLang="zh-TW" sz="1600">
                <a:solidFill>
                  <a:srgbClr val="2B505B"/>
                </a:solidFill>
                <a:latin typeface="微軟正黑體"/>
                <a:ea typeface="微軟正黑體"/>
                <a:cs typeface="Arial"/>
              </a:rPr>
              <a:t>25.3 </a:t>
            </a:r>
            <a:r>
              <a:rPr lang="pt-BR" altLang="zh-TW" sz="1600">
                <a:solidFill>
                  <a:srgbClr val="2B505B"/>
                </a:solidFill>
                <a:latin typeface="微軟正黑體"/>
                <a:ea typeface="微軟正黑體"/>
                <a:cs typeface="Arial"/>
              </a:rPr>
              <a:t>%</a:t>
            </a:r>
            <a:r>
              <a:rPr lang="en-US" altLang="zh-TW" sz="1600">
                <a:solidFill>
                  <a:srgbClr val="2B505B"/>
                </a:solidFill>
                <a:latin typeface="微軟正黑體"/>
                <a:ea typeface="微軟正黑體"/>
                <a:cs typeface="Arial"/>
              </a:rPr>
              <a:t> </a:t>
            </a:r>
          </a:p>
          <a:p>
            <a:pPr marL="1079500" lvl="1" indent="-285750" algn="just" defTabSz="814388">
              <a:lnSpc>
                <a:spcPct val="100000"/>
              </a:lnSpc>
              <a:spcBef>
                <a:spcPts val="600"/>
              </a:spcBef>
              <a:buSzPct val="100000"/>
              <a:buFont typeface="Wingdings" panose="05000000000000000000" pitchFamily="2" charset="2"/>
              <a:buChar char="ü"/>
              <a:defRPr/>
            </a:pPr>
            <a:r>
              <a:rPr lang="en-US" altLang="zh-TW" sz="1600">
                <a:solidFill>
                  <a:srgbClr val="2B505B"/>
                </a:solidFill>
                <a:latin typeface="微軟正黑體"/>
                <a:ea typeface="微軟正黑體"/>
                <a:cs typeface="Arial"/>
              </a:rPr>
              <a:t>2025</a:t>
            </a:r>
            <a:r>
              <a:rPr lang="zh-TW" altLang="en-US" sz="1600">
                <a:solidFill>
                  <a:srgbClr val="2B505B"/>
                </a:solidFill>
                <a:latin typeface="微軟正黑體"/>
                <a:ea typeface="微軟正黑體"/>
                <a:cs typeface="Arial"/>
              </a:rPr>
              <a:t>年上半年 → </a:t>
            </a:r>
            <a:r>
              <a:rPr lang="en-US" altLang="zh-TW" sz="1600">
                <a:solidFill>
                  <a:srgbClr val="2B505B"/>
                </a:solidFill>
                <a:latin typeface="微軟正黑體"/>
                <a:ea typeface="微軟正黑體"/>
                <a:cs typeface="Arial"/>
              </a:rPr>
              <a:t>25.7 </a:t>
            </a:r>
            <a:r>
              <a:rPr lang="pt-BR" altLang="zh-TW" sz="1600">
                <a:solidFill>
                  <a:srgbClr val="2B505B"/>
                </a:solidFill>
                <a:latin typeface="微軟正黑體"/>
                <a:ea typeface="微軟正黑體"/>
                <a:cs typeface="Arial"/>
              </a:rPr>
              <a:t>%</a:t>
            </a:r>
            <a:endParaRPr lang="en-US" altLang="zh-TW" sz="1600">
              <a:solidFill>
                <a:srgbClr val="2B505B"/>
              </a:solidFill>
              <a:latin typeface="微軟正黑體"/>
              <a:ea typeface="微軟正黑體"/>
              <a:cs typeface="Arial"/>
            </a:endParaRPr>
          </a:p>
          <a:p>
            <a:pPr marL="256540" lvl="1" indent="0" algn="just" defTabSz="814388">
              <a:lnSpc>
                <a:spcPct val="100000"/>
              </a:lnSpc>
              <a:spcBef>
                <a:spcPts val="600"/>
              </a:spcBef>
              <a:buClr>
                <a:srgbClr val="000000"/>
              </a:buClr>
              <a:buSzPct val="100000"/>
              <a:buFont typeface="Arial" panose="020B0604020202020204" pitchFamily="34" charset="0"/>
              <a:buNone/>
              <a:defRPr/>
            </a:pPr>
            <a:endParaRPr lang="pt-BR" altLang="zh-TW" sz="1600" kern="0">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a:p>
            <a:pPr lvl="1">
              <a:lnSpc>
                <a:spcPct val="100000"/>
              </a:lnSpc>
              <a:buClr>
                <a:srgbClr val="2A6377"/>
              </a:buClr>
              <a:buSzPct val="80000"/>
              <a:buFont typeface="Wingdings" panose="05000000000000000000" pitchFamily="2" charset="2"/>
              <a:buChar char="n"/>
            </a:pPr>
            <a:r>
              <a:rPr lang="zh-TW" altLang="en-US" sz="1600" b="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營業淨利率</a:t>
            </a:r>
          </a:p>
          <a:p>
            <a:pPr marL="1079500" lvl="1" indent="-285750" algn="just" defTabSz="814388">
              <a:lnSpc>
                <a:spcPct val="100000"/>
              </a:lnSpc>
              <a:spcBef>
                <a:spcPts val="600"/>
              </a:spcBef>
              <a:buSzPct val="100000"/>
              <a:buFont typeface="Wingdings" panose="05000000000000000000" pitchFamily="2" charset="2"/>
              <a:buChar char="ü"/>
              <a:defRPr/>
            </a:pPr>
            <a:r>
              <a:rPr lang="en-US" altLang="zh-TW" sz="1600">
                <a:solidFill>
                  <a:srgbClr val="2B505B"/>
                </a:solidFill>
                <a:latin typeface="微軟正黑體"/>
                <a:ea typeface="微軟正黑體"/>
                <a:cs typeface="Arial"/>
              </a:rPr>
              <a:t>2025</a:t>
            </a:r>
            <a:r>
              <a:rPr lang="zh-TW" altLang="en-US" sz="1600">
                <a:solidFill>
                  <a:srgbClr val="2B505B"/>
                </a:solidFill>
                <a:latin typeface="微軟正黑體"/>
                <a:ea typeface="微軟正黑體"/>
                <a:cs typeface="Arial"/>
              </a:rPr>
              <a:t>年第二季 → </a:t>
            </a:r>
            <a:r>
              <a:rPr lang="en-US" altLang="zh-TW" sz="1600">
                <a:solidFill>
                  <a:srgbClr val="2B505B"/>
                </a:solidFill>
                <a:latin typeface="微軟正黑體"/>
                <a:ea typeface="微軟正黑體"/>
                <a:cs typeface="Arial"/>
              </a:rPr>
              <a:t>14.0 </a:t>
            </a:r>
            <a:r>
              <a:rPr lang="pt-BR" altLang="zh-TW" sz="1600">
                <a:solidFill>
                  <a:srgbClr val="2B505B"/>
                </a:solidFill>
                <a:latin typeface="微軟正黑體"/>
                <a:ea typeface="微軟正黑體"/>
                <a:cs typeface="Arial"/>
              </a:rPr>
              <a:t>%</a:t>
            </a:r>
            <a:r>
              <a:rPr lang="en-US" altLang="zh-TW" sz="1600">
                <a:solidFill>
                  <a:srgbClr val="2B505B"/>
                </a:solidFill>
                <a:latin typeface="微軟正黑體"/>
                <a:ea typeface="微軟正黑體"/>
                <a:cs typeface="Arial"/>
              </a:rPr>
              <a:t> </a:t>
            </a:r>
          </a:p>
          <a:p>
            <a:pPr marL="1079500" lvl="1" indent="-285750" algn="just" defTabSz="814388">
              <a:lnSpc>
                <a:spcPct val="100000"/>
              </a:lnSpc>
              <a:spcBef>
                <a:spcPts val="600"/>
              </a:spcBef>
              <a:buSzPct val="100000"/>
              <a:buFont typeface="Wingdings" panose="05000000000000000000" pitchFamily="2" charset="2"/>
              <a:buChar char="ü"/>
              <a:defRPr/>
            </a:pPr>
            <a:r>
              <a:rPr lang="en-US" altLang="zh-TW" sz="1600">
                <a:solidFill>
                  <a:srgbClr val="2B505B"/>
                </a:solidFill>
                <a:latin typeface="微軟正黑體"/>
                <a:ea typeface="微軟正黑體"/>
                <a:cs typeface="Arial"/>
              </a:rPr>
              <a:t>2025</a:t>
            </a:r>
            <a:r>
              <a:rPr lang="zh-TW" altLang="en-US" sz="1600">
                <a:solidFill>
                  <a:srgbClr val="2B505B"/>
                </a:solidFill>
                <a:latin typeface="微軟正黑體"/>
                <a:ea typeface="微軟正黑體"/>
                <a:cs typeface="Arial"/>
              </a:rPr>
              <a:t>年上半年 → </a:t>
            </a:r>
            <a:r>
              <a:rPr lang="en-US" altLang="zh-TW" sz="1600">
                <a:solidFill>
                  <a:srgbClr val="2B505B"/>
                </a:solidFill>
                <a:latin typeface="微軟正黑體"/>
                <a:ea typeface="微軟正黑體"/>
                <a:cs typeface="Arial"/>
              </a:rPr>
              <a:t>14.5 </a:t>
            </a:r>
            <a:r>
              <a:rPr lang="pt-BR" altLang="zh-TW" sz="1600">
                <a:solidFill>
                  <a:srgbClr val="2B505B"/>
                </a:solidFill>
                <a:latin typeface="微軟正黑體"/>
                <a:ea typeface="微軟正黑體"/>
                <a:cs typeface="Arial"/>
              </a:rPr>
              <a:t>%</a:t>
            </a:r>
            <a:r>
              <a:rPr lang="en-US" altLang="zh-TW" sz="1600">
                <a:solidFill>
                  <a:srgbClr val="2B505B"/>
                </a:solidFill>
                <a:latin typeface="微軟正黑體"/>
                <a:ea typeface="微軟正黑體"/>
                <a:cs typeface="Arial"/>
              </a:rPr>
              <a:t> </a:t>
            </a:r>
          </a:p>
          <a:p>
            <a:pPr marL="1079500" lvl="1" indent="-285750" algn="just" defTabSz="814388">
              <a:lnSpc>
                <a:spcPct val="100000"/>
              </a:lnSpc>
              <a:spcBef>
                <a:spcPts val="600"/>
              </a:spcBef>
              <a:buSzPct val="100000"/>
              <a:buFont typeface="Wingdings" panose="05000000000000000000" pitchFamily="2" charset="2"/>
              <a:buChar char="ü"/>
              <a:defRPr/>
            </a:pPr>
            <a:endParaRPr lang="pt-BR" altLang="zh-TW" sz="1600">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5" name="投影片編號版面配置區 6">
            <a:extLst>
              <a:ext uri="{FF2B5EF4-FFF2-40B4-BE49-F238E27FC236}">
                <a16:creationId xmlns:a16="http://schemas.microsoft.com/office/drawing/2014/main" id="{79AD23EB-DBAB-626D-B04A-F2C36B97804D}"/>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pPr/>
              <a:t>4</a:t>
            </a:fld>
            <a:endParaRPr kumimoji="1" lang="zh-TW" altLang="en-US" sz="120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7489246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DEEAA-AAFF-E19D-75F5-EA1B875DD9F5}"/>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614B7D6C-B219-E98A-2B6A-B2CDB8B524B0}"/>
              </a:ext>
            </a:extLst>
          </p:cNvPr>
          <p:cNvSpPr>
            <a:spLocks noGrp="1"/>
          </p:cNvSpPr>
          <p:nvPr>
            <p:ph type="title"/>
          </p:nvPr>
        </p:nvSpPr>
        <p:spPr/>
        <p:txBody>
          <a:bodyPr/>
          <a:lstStyle/>
          <a:p>
            <a:r>
              <a:rPr lang="zh-TW" altLang="en-US">
                <a:latin typeface="微軟正黑體" panose="020B0604030504040204" pitchFamily="34" charset="-120"/>
                <a:ea typeface="微軟正黑體" panose="020B0604030504040204" pitchFamily="34" charset="-120"/>
              </a:rPr>
              <a:t>損益表</a:t>
            </a:r>
            <a:endParaRPr lang="en-US" altLang="zh-TW">
              <a:latin typeface="微軟正黑體" panose="020B0604030504040204" pitchFamily="34" charset="-120"/>
              <a:ea typeface="微軟正黑體" panose="020B0604030504040204" pitchFamily="34" charset="-120"/>
            </a:endParaRPr>
          </a:p>
        </p:txBody>
      </p:sp>
      <p:graphicFrame>
        <p:nvGraphicFramePr>
          <p:cNvPr id="7" name="object 4">
            <a:extLst>
              <a:ext uri="{FF2B5EF4-FFF2-40B4-BE49-F238E27FC236}">
                <a16:creationId xmlns:a16="http://schemas.microsoft.com/office/drawing/2014/main" id="{36C3C65F-6DF4-14CF-A6E7-59CC97D8E8E1}"/>
              </a:ext>
            </a:extLst>
          </p:cNvPr>
          <p:cNvGraphicFramePr>
            <a:graphicFrameLocks/>
          </p:cNvGraphicFramePr>
          <p:nvPr>
            <p:custDataLst>
              <p:tags r:id="rId1"/>
            </p:custDataLst>
            <p:extLst>
              <p:ext uri="{D42A27DB-BD31-4B8C-83A1-F6EECF244321}">
                <p14:modId xmlns:p14="http://schemas.microsoft.com/office/powerpoint/2010/main" val="2150937804"/>
              </p:ext>
            </p:extLst>
          </p:nvPr>
        </p:nvGraphicFramePr>
        <p:xfrm>
          <a:off x="420532" y="1036131"/>
          <a:ext cx="9073092" cy="5213839"/>
        </p:xfrm>
        <a:graphic>
          <a:graphicData uri="http://schemas.openxmlformats.org/drawingml/2006/table">
            <a:tbl>
              <a:tblPr firstRow="1" bandRow="1">
                <a:tableStyleId>{2D5ABB26-0587-4C30-8999-92F81FD0307C}</a:tableStyleId>
              </a:tblPr>
              <a:tblGrid>
                <a:gridCol w="3283887">
                  <a:extLst>
                    <a:ext uri="{9D8B030D-6E8A-4147-A177-3AD203B41FA5}">
                      <a16:colId xmlns:a16="http://schemas.microsoft.com/office/drawing/2014/main" val="20000"/>
                    </a:ext>
                  </a:extLst>
                </a:gridCol>
                <a:gridCol w="1157841">
                  <a:extLst>
                    <a:ext uri="{9D8B030D-6E8A-4147-A177-3AD203B41FA5}">
                      <a16:colId xmlns:a16="http://schemas.microsoft.com/office/drawing/2014/main" val="20002"/>
                    </a:ext>
                  </a:extLst>
                </a:gridCol>
                <a:gridCol w="1157841">
                  <a:extLst>
                    <a:ext uri="{9D8B030D-6E8A-4147-A177-3AD203B41FA5}">
                      <a16:colId xmlns:a16="http://schemas.microsoft.com/office/drawing/2014/main" val="935238976"/>
                    </a:ext>
                  </a:extLst>
                </a:gridCol>
                <a:gridCol w="1157841">
                  <a:extLst>
                    <a:ext uri="{9D8B030D-6E8A-4147-A177-3AD203B41FA5}">
                      <a16:colId xmlns:a16="http://schemas.microsoft.com/office/drawing/2014/main" val="3772235993"/>
                    </a:ext>
                  </a:extLst>
                </a:gridCol>
                <a:gridCol w="1157841">
                  <a:extLst>
                    <a:ext uri="{9D8B030D-6E8A-4147-A177-3AD203B41FA5}">
                      <a16:colId xmlns:a16="http://schemas.microsoft.com/office/drawing/2014/main" val="3216832884"/>
                    </a:ext>
                  </a:extLst>
                </a:gridCol>
                <a:gridCol w="1157841">
                  <a:extLst>
                    <a:ext uri="{9D8B030D-6E8A-4147-A177-3AD203B41FA5}">
                      <a16:colId xmlns:a16="http://schemas.microsoft.com/office/drawing/2014/main" val="1568649293"/>
                    </a:ext>
                  </a:extLst>
                </a:gridCol>
              </a:tblGrid>
              <a:tr h="444197">
                <a:tc>
                  <a:txBody>
                    <a:bodyPr/>
                    <a:lstStyle/>
                    <a:p>
                      <a:pPr marL="0" algn="l">
                        <a:lnSpc>
                          <a:spcPct val="100000"/>
                        </a:lnSpc>
                        <a:spcBef>
                          <a:spcPts val="0"/>
                        </a:spcBef>
                      </a:pPr>
                      <a:r>
                        <a:rPr lang="zh-TW" altLang="en-US" sz="1000" b="1">
                          <a:solidFill>
                            <a:schemeClr val="bg1"/>
                          </a:solidFill>
                          <a:latin typeface="微軟正黑體" panose="020B0604030504040204" pitchFamily="34" charset="-120"/>
                          <a:ea typeface="微軟正黑體" panose="020B0604030504040204" pitchFamily="34" charset="-120"/>
                          <a:cs typeface="Arial"/>
                        </a:rPr>
                        <a:t>（新台幣百萬元）</a:t>
                      </a: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307F98"/>
                    </a:solidFill>
                  </a:tcPr>
                </a:tc>
                <a:tc>
                  <a:txBody>
                    <a:bodyPr/>
                    <a:lstStyle/>
                    <a:p>
                      <a:pPr marL="0" algn="ctr">
                        <a:lnSpc>
                          <a:spcPct val="100000"/>
                        </a:lnSpc>
                        <a:spcBef>
                          <a:spcPts val="0"/>
                        </a:spcBef>
                      </a:pPr>
                      <a:r>
                        <a:rPr lang="en-US" altLang="zh-TW" sz="1000" b="1">
                          <a:solidFill>
                            <a:schemeClr val="bg1"/>
                          </a:solidFill>
                          <a:latin typeface="Arial" panose="020B0604020202020204" pitchFamily="34" charset="0"/>
                          <a:cs typeface="Arial" panose="020B0604020202020204" pitchFamily="34" charset="0"/>
                        </a:rPr>
                        <a:t>2024</a:t>
                      </a:r>
                      <a:endParaRPr sz="1000" b="1">
                        <a:solidFill>
                          <a:schemeClr val="bg1"/>
                        </a:solidFill>
                        <a:latin typeface="Arial" panose="020B0604020202020204" pitchFamily="34" charset="0"/>
                        <a:cs typeface="Arial" panose="020B0604020202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307F98"/>
                    </a:solidFill>
                  </a:tcPr>
                </a:tc>
                <a:tc>
                  <a:txBody>
                    <a:bodyPr/>
                    <a:lstStyle/>
                    <a:p>
                      <a:pPr marL="0" algn="ctr">
                        <a:lnSpc>
                          <a:spcPct val="100000"/>
                        </a:lnSpc>
                        <a:spcBef>
                          <a:spcPts val="0"/>
                        </a:spcBef>
                      </a:pPr>
                      <a:r>
                        <a:rPr lang="en-US" altLang="zh-TW" sz="1000" b="1">
                          <a:solidFill>
                            <a:schemeClr val="bg1"/>
                          </a:solidFill>
                          <a:latin typeface="Arial" panose="020B0604020202020204" pitchFamily="34" charset="0"/>
                          <a:cs typeface="Arial" panose="020B0604020202020204" pitchFamily="34" charset="0"/>
                        </a:rPr>
                        <a:t>Q125</a:t>
                      </a:r>
                      <a:endParaRPr sz="1000" b="1">
                        <a:solidFill>
                          <a:schemeClr val="bg1"/>
                        </a:solidFill>
                        <a:latin typeface="Arial" panose="020B0604020202020204" pitchFamily="34" charset="0"/>
                        <a:cs typeface="Arial" panose="020B0604020202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307F98"/>
                    </a:solidFill>
                  </a:tcPr>
                </a:tc>
                <a:tc>
                  <a:txBody>
                    <a:bodyPr/>
                    <a:lstStyle/>
                    <a:p>
                      <a:pPr marL="0" algn="ctr">
                        <a:lnSpc>
                          <a:spcPct val="100000"/>
                        </a:lnSpc>
                        <a:spcBef>
                          <a:spcPts val="0"/>
                        </a:spcBef>
                      </a:pPr>
                      <a:r>
                        <a:rPr lang="en-US" altLang="zh-TW" sz="1000" b="1">
                          <a:solidFill>
                            <a:schemeClr val="bg1"/>
                          </a:solidFill>
                          <a:latin typeface="Arial" panose="020B0604020202020204" pitchFamily="34" charset="0"/>
                          <a:cs typeface="Arial" panose="020B0604020202020204" pitchFamily="34" charset="0"/>
                        </a:rPr>
                        <a:t>Q225</a:t>
                      </a:r>
                      <a:endParaRPr sz="1000" b="1">
                        <a:solidFill>
                          <a:schemeClr val="bg1"/>
                        </a:solidFill>
                        <a:latin typeface="Arial" panose="020B0604020202020204" pitchFamily="34" charset="0"/>
                        <a:cs typeface="Arial" panose="020B0604020202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307F98"/>
                    </a:solidFill>
                  </a:tcPr>
                </a:tc>
                <a:tc>
                  <a:txBody>
                    <a:bodyPr/>
                    <a:lstStyle/>
                    <a:p>
                      <a:pPr marL="0" algn="ctr">
                        <a:lnSpc>
                          <a:spcPct val="100000"/>
                        </a:lnSpc>
                        <a:spcBef>
                          <a:spcPts val="0"/>
                        </a:spcBef>
                      </a:pPr>
                      <a:r>
                        <a:rPr lang="en-US" altLang="zh-TW" sz="1000" b="1">
                          <a:solidFill>
                            <a:schemeClr val="bg1"/>
                          </a:solidFill>
                          <a:latin typeface="Arial" panose="020B0604020202020204" pitchFamily="34" charset="0"/>
                          <a:cs typeface="Arial" panose="020B0604020202020204" pitchFamily="34" charset="0"/>
                        </a:rPr>
                        <a:t>1H25</a:t>
                      </a:r>
                      <a:endParaRPr sz="1000" b="1">
                        <a:solidFill>
                          <a:schemeClr val="bg1"/>
                        </a:solidFill>
                        <a:latin typeface="Arial" panose="020B0604020202020204" pitchFamily="34" charset="0"/>
                        <a:cs typeface="Arial" panose="020B0604020202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307F98"/>
                    </a:solidFill>
                  </a:tcPr>
                </a:tc>
                <a:tc>
                  <a:txBody>
                    <a:bodyPr/>
                    <a:lstStyle/>
                    <a:p>
                      <a:pPr marL="0" algn="ctr">
                        <a:lnSpc>
                          <a:spcPct val="100000"/>
                        </a:lnSpc>
                        <a:spcBef>
                          <a:spcPts val="0"/>
                        </a:spcBef>
                      </a:pPr>
                      <a:r>
                        <a:rPr lang="en-US" altLang="zh-TW" sz="1000" b="1">
                          <a:solidFill>
                            <a:schemeClr val="bg1"/>
                          </a:solidFill>
                          <a:latin typeface="Arial" panose="020B0604020202020204" pitchFamily="34" charset="0"/>
                          <a:cs typeface="Arial" panose="020B0604020202020204" pitchFamily="34" charset="0"/>
                        </a:rPr>
                        <a:t>1H25</a:t>
                      </a:r>
                    </a:p>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900" b="1" i="0" u="none" strike="noStrike" kern="1200">
                          <a:solidFill>
                            <a:schemeClr val="bg1"/>
                          </a:solidFill>
                          <a:effectLst/>
                          <a:latin typeface="Arial" panose="020B0604020202020204" pitchFamily="34" charset="0"/>
                          <a:ea typeface="微軟正黑體" panose="020B0604030504040204" pitchFamily="34" charset="-120"/>
                          <a:cs typeface="Arial" panose="020B0604020202020204" pitchFamily="34" charset="0"/>
                        </a:rPr>
                        <a:t>模擬數</a:t>
                      </a:r>
                      <a:r>
                        <a:rPr lang="en-US" altLang="zh-TW" sz="900" b="1" i="0" u="none" strike="noStrike" kern="1200" baseline="30000">
                          <a:solidFill>
                            <a:schemeClr val="bg1"/>
                          </a:solidFill>
                          <a:effectLst/>
                          <a:latin typeface="Arial" panose="020B0604020202020204" pitchFamily="34" charset="0"/>
                          <a:ea typeface="微軟正黑體" panose="020B0604030504040204" pitchFamily="34" charset="-120"/>
                          <a:cs typeface="Arial" panose="020B0604020202020204" pitchFamily="34" charset="0"/>
                        </a:rPr>
                        <a:t>1</a:t>
                      </a:r>
                      <a:endParaRPr lang="en-US" altLang="zh-TW" sz="900" b="1">
                        <a:solidFill>
                          <a:schemeClr val="bg1"/>
                        </a:solidFill>
                        <a:latin typeface="Arial" panose="020B0604020202020204" pitchFamily="34" charset="0"/>
                        <a:cs typeface="Arial" panose="020B0604020202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307F98"/>
                    </a:solidFill>
                  </a:tcPr>
                </a:tc>
                <a:extLst>
                  <a:ext uri="{0D108BD9-81ED-4DB2-BD59-A6C34878D82A}">
                    <a16:rowId xmlns:a16="http://schemas.microsoft.com/office/drawing/2014/main" val="10000"/>
                  </a:ext>
                </a:extLst>
              </a:tr>
              <a:tr h="350152">
                <a:tc>
                  <a:txBody>
                    <a:bodyPr/>
                    <a:lstStyle/>
                    <a:p>
                      <a:pPr marL="0" algn="l">
                        <a:lnSpc>
                          <a:spcPct val="100000"/>
                        </a:lnSpc>
                        <a:spcBef>
                          <a:spcPts val="0"/>
                        </a:spcBef>
                      </a:pPr>
                      <a:r>
                        <a:rPr lang="zh-TW" altLang="en-US" sz="1000" b="1" spc="-5">
                          <a:solidFill>
                            <a:schemeClr val="tx1"/>
                          </a:solidFill>
                          <a:latin typeface="微軟正黑體" panose="020B0604030504040204" pitchFamily="34" charset="-120"/>
                          <a:ea typeface="微軟正黑體" panose="020B0604030504040204" pitchFamily="34" charset="-120"/>
                          <a:cs typeface="Arial"/>
                        </a:rPr>
                        <a:t>營業收入</a:t>
                      </a:r>
                      <a:endParaRPr sz="1000">
                        <a:solidFill>
                          <a:schemeClr val="tx1"/>
                        </a:solidFill>
                        <a:latin typeface="微軟正黑體" panose="020B0604030504040204" pitchFamily="34" charset="-120"/>
                        <a:ea typeface="微軟正黑體" panose="020B0604030504040204" pitchFamily="34" charset="-120"/>
                        <a:cs typeface="Arial"/>
                      </a:endParaRP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1270" algn="ctr" defTabSz="914400" rtl="0" eaLnBrk="1" fontAlgn="ctr" latinLnBrk="0" hangingPunct="1">
                        <a:lnSpc>
                          <a:spcPct val="100000"/>
                        </a:lnSpc>
                        <a:spcBef>
                          <a:spcPts val="0"/>
                        </a:spcBef>
                      </a:pPr>
                      <a:r>
                        <a:rPr lang="en-US" altLang="zh-TW" sz="1000" b="1" kern="1200">
                          <a:solidFill>
                            <a:schemeClr val="tx1"/>
                          </a:solidFill>
                          <a:latin typeface="Arial" panose="020B0604020202020204" pitchFamily="34" charset="0"/>
                          <a:ea typeface="+mn-ea"/>
                          <a:cs typeface="Arial" panose="020B0604020202020204" pitchFamily="34" charset="0"/>
                        </a:rPr>
                        <a:t>79,679</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1270" algn="ctr" defTabSz="914400" rtl="0" eaLnBrk="1" fontAlgn="ctr" latinLnBrk="0" hangingPunct="1">
                        <a:lnSpc>
                          <a:spcPct val="100000"/>
                        </a:lnSpc>
                        <a:spcBef>
                          <a:spcPts val="0"/>
                        </a:spcBef>
                      </a:pPr>
                      <a:r>
                        <a:rPr lang="en-US" altLang="zh-TW" sz="1000" b="1" kern="1200">
                          <a:solidFill>
                            <a:schemeClr val="tx1"/>
                          </a:solidFill>
                          <a:latin typeface="Arial" panose="020B0604020202020204" pitchFamily="34" charset="0"/>
                          <a:ea typeface="+mn-ea"/>
                          <a:cs typeface="Arial" panose="020B0604020202020204" pitchFamily="34" charset="0"/>
                        </a:rPr>
                        <a:t>19,373</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algn="ctr" rtl="0" fontAlgn="ctr"/>
                      <a:r>
                        <a:rPr lang="en-US" altLang="zh-TW" sz="1100" b="1" i="0" u="none" strike="noStrike">
                          <a:solidFill>
                            <a:srgbClr val="000000"/>
                          </a:solidFill>
                          <a:effectLst/>
                          <a:latin typeface="微軟正黑體"/>
                          <a:ea typeface="微軟正黑體"/>
                        </a:rPr>
                        <a:t>20,231</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algn="ctr" rtl="0" fontAlgn="ctr"/>
                      <a:r>
                        <a:rPr lang="en-US" altLang="zh-TW" sz="1100" b="1" i="0" u="none" strike="noStrike">
                          <a:solidFill>
                            <a:srgbClr val="000000"/>
                          </a:solidFill>
                          <a:effectLst/>
                          <a:latin typeface="微軟正黑體"/>
                          <a:ea typeface="微軟正黑體"/>
                        </a:rPr>
                        <a:t>39,604</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buNone/>
                      </a:pPr>
                      <a:r>
                        <a:rPr lang="zh-TW" altLang="en-US" sz="1100" b="1" i="0" u="none" strike="noStrike" kern="1200">
                          <a:solidFill>
                            <a:srgbClr val="000000"/>
                          </a:solidFill>
                          <a:effectLst/>
                          <a:latin typeface="微軟正黑體"/>
                          <a:ea typeface="微軟正黑體"/>
                          <a:cs typeface="+mn-cs"/>
                        </a:rPr>
                        <a:t> </a:t>
                      </a:r>
                      <a:r>
                        <a:rPr lang="en-US" altLang="zh-TW" sz="1100" b="1" i="0" u="none" strike="noStrike" kern="1200">
                          <a:solidFill>
                            <a:srgbClr val="000000"/>
                          </a:solidFill>
                          <a:effectLst/>
                          <a:latin typeface="微軟正黑體"/>
                          <a:ea typeface="微軟正黑體"/>
                          <a:cs typeface="+mn-cs"/>
                        </a:rPr>
                        <a:t>38,665 </a:t>
                      </a:r>
                    </a:p>
                  </a:txBody>
                  <a:tcPr marL="17780" marR="177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extLst>
                  <a:ext uri="{0D108BD9-81ED-4DB2-BD59-A6C34878D82A}">
                    <a16:rowId xmlns:a16="http://schemas.microsoft.com/office/drawing/2014/main" val="10001"/>
                  </a:ext>
                </a:extLst>
              </a:tr>
              <a:tr h="350152">
                <a:tc>
                  <a:txBody>
                    <a:bodyPr/>
                    <a:lstStyle/>
                    <a:p>
                      <a:pPr marL="0" algn="l">
                        <a:lnSpc>
                          <a:spcPct val="100000"/>
                        </a:lnSpc>
                        <a:spcBef>
                          <a:spcPts val="0"/>
                        </a:spcBef>
                      </a:pPr>
                      <a:r>
                        <a:rPr lang="zh-TW" altLang="en-US" sz="1000" i="1">
                          <a:solidFill>
                            <a:schemeClr val="tx1"/>
                          </a:solidFill>
                          <a:latin typeface="微軟正黑體" panose="020B0604030504040204" pitchFamily="34" charset="-120"/>
                          <a:ea typeface="微軟正黑體" panose="020B0604030504040204" pitchFamily="34" charset="-120"/>
                          <a:cs typeface="Arial"/>
                        </a:rPr>
                        <a:t>成長率（％）</a:t>
                      </a:r>
                      <a:endParaRPr sz="1000">
                        <a:solidFill>
                          <a:schemeClr val="tx1"/>
                        </a:solidFill>
                        <a:latin typeface="微軟正黑體" panose="020B0604030504040204" pitchFamily="34" charset="-120"/>
                        <a:ea typeface="微軟正黑體" panose="020B0604030504040204" pitchFamily="34" charset="-120"/>
                        <a:cs typeface="Arial"/>
                      </a:endParaRPr>
                    </a:p>
                  </a:txBody>
                  <a:tcPr marL="288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1270" algn="ctr" defTabSz="914400" rtl="0" eaLnBrk="1" fontAlgn="ctr" latinLnBrk="0" hangingPunct="1">
                        <a:lnSpc>
                          <a:spcPct val="100000"/>
                        </a:lnSpc>
                        <a:spcBef>
                          <a:spcPts val="0"/>
                        </a:spcBef>
                      </a:pPr>
                      <a:r>
                        <a:rPr lang="en-US" altLang="zh-TW" sz="1000" i="1" kern="1200" spc="-35">
                          <a:solidFill>
                            <a:schemeClr val="tx1"/>
                          </a:solidFill>
                          <a:latin typeface="Arial" panose="020B0604020202020204" pitchFamily="34" charset="0"/>
                          <a:ea typeface="+mn-ea"/>
                          <a:cs typeface="Arial" panose="020B0604020202020204" pitchFamily="34" charset="0"/>
                        </a:rPr>
                        <a:t>-2.8%</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1270" algn="ctr" defTabSz="914400" rtl="0" eaLnBrk="1" fontAlgn="ctr" latinLnBrk="0" hangingPunct="1">
                        <a:lnSpc>
                          <a:spcPct val="100000"/>
                        </a:lnSpc>
                        <a:spcBef>
                          <a:spcPts val="0"/>
                        </a:spcBef>
                      </a:pPr>
                      <a:r>
                        <a:rPr lang="en-US" altLang="zh-TW" sz="1000" b="0" i="1" kern="1200">
                          <a:solidFill>
                            <a:schemeClr val="tx1"/>
                          </a:solidFill>
                          <a:latin typeface="Arial"/>
                          <a:ea typeface="+mn-ea"/>
                          <a:cs typeface="Arial"/>
                        </a:rPr>
                        <a:t>-1.6%</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TW" sz="1100" b="0" i="1" u="none" strike="noStrike">
                          <a:solidFill>
                            <a:srgbClr val="000000"/>
                          </a:solidFill>
                          <a:effectLst/>
                          <a:latin typeface="微軟正黑體"/>
                          <a:ea typeface="微軟正黑體"/>
                        </a:rPr>
                        <a:t>1.7%</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TW" sz="1100" b="0" i="1" u="none" strike="noStrike">
                          <a:solidFill>
                            <a:srgbClr val="000000"/>
                          </a:solidFill>
                          <a:effectLst/>
                          <a:latin typeface="微軟正黑體"/>
                          <a:ea typeface="微軟正黑體"/>
                        </a:rPr>
                        <a:t>0.0%</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r>
                        <a:rPr lang="en-US" altLang="zh-TW" sz="1100" b="1" i="0" u="none" strike="noStrike" kern="1200">
                          <a:solidFill>
                            <a:srgbClr val="000000"/>
                          </a:solidFill>
                          <a:effectLst/>
                          <a:latin typeface="微軟正黑體"/>
                          <a:ea typeface="微軟正黑體"/>
                          <a:cs typeface="+mn-cs"/>
                        </a:rPr>
                        <a:t>-</a:t>
                      </a:r>
                      <a:endParaRPr lang="zh-TW" altLang="en-US" sz="1100" b="1" i="0" u="none" strike="noStrike" kern="1200">
                        <a:solidFill>
                          <a:srgbClr val="000000"/>
                        </a:solidFill>
                        <a:effectLst/>
                        <a:latin typeface="微軟正黑體"/>
                        <a:ea typeface="微軟正黑體"/>
                        <a:cs typeface="+mn-cs"/>
                      </a:endParaRPr>
                    </a:p>
                  </a:txBody>
                  <a:tcPr marL="17780" marR="177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50152">
                <a:tc>
                  <a:txBody>
                    <a:bodyPr/>
                    <a:lstStyle/>
                    <a:p>
                      <a:pPr marL="0" algn="l">
                        <a:lnSpc>
                          <a:spcPct val="100000"/>
                        </a:lnSpc>
                        <a:spcBef>
                          <a:spcPts val="0"/>
                        </a:spcBef>
                      </a:pPr>
                      <a:r>
                        <a:rPr lang="zh-TW" altLang="en-US" sz="1000" b="1">
                          <a:solidFill>
                            <a:schemeClr val="tx1"/>
                          </a:solidFill>
                          <a:latin typeface="微軟正黑體" panose="020B0604030504040204" pitchFamily="34" charset="-120"/>
                          <a:ea typeface="微軟正黑體" panose="020B0604030504040204" pitchFamily="34" charset="-120"/>
                          <a:cs typeface="Arial"/>
                        </a:rPr>
                        <a:t>營業毛利</a:t>
                      </a:r>
                      <a:endParaRPr sz="1000" b="1">
                        <a:solidFill>
                          <a:schemeClr val="tx1"/>
                        </a:solidFill>
                        <a:latin typeface="微軟正黑體" panose="020B0604030504040204" pitchFamily="34" charset="-120"/>
                        <a:ea typeface="微軟正黑體" panose="020B0604030504040204" pitchFamily="34" charset="-120"/>
                        <a:cs typeface="Arial"/>
                      </a:endParaRP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1270" algn="ctr" defTabSz="914400" rtl="0" eaLnBrk="1" fontAlgn="ctr" latinLnBrk="0" hangingPunct="1">
                        <a:lnSpc>
                          <a:spcPct val="100000"/>
                        </a:lnSpc>
                        <a:spcBef>
                          <a:spcPts val="0"/>
                        </a:spcBef>
                      </a:pPr>
                      <a:r>
                        <a:rPr lang="en-US" altLang="zh-TW" sz="1000" b="1" kern="1200">
                          <a:solidFill>
                            <a:schemeClr val="tx1"/>
                          </a:solidFill>
                          <a:latin typeface="Arial" panose="020B0604020202020204" pitchFamily="34" charset="0"/>
                          <a:ea typeface="+mn-ea"/>
                          <a:cs typeface="Arial" panose="020B0604020202020204" pitchFamily="34" charset="0"/>
                        </a:rPr>
                        <a:t>24,275</a:t>
                      </a:r>
                      <a:r>
                        <a:rPr lang="en-US" altLang="zh-TW" sz="1000" b="1" kern="1200" baseline="30000">
                          <a:solidFill>
                            <a:schemeClr val="tx1"/>
                          </a:solidFill>
                          <a:latin typeface="Arial" panose="020B0604020202020204" pitchFamily="34" charset="0"/>
                          <a:ea typeface="+mn-ea"/>
                          <a:cs typeface="Arial" panose="020B0604020202020204" pitchFamily="34" charset="0"/>
                        </a:rPr>
                        <a:t>3</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1270" algn="ctr" defTabSz="914400" rtl="0" eaLnBrk="1" fontAlgn="ctr" latinLnBrk="0" hangingPunct="1">
                        <a:lnSpc>
                          <a:spcPct val="100000"/>
                        </a:lnSpc>
                        <a:spcBef>
                          <a:spcPts val="0"/>
                        </a:spcBef>
                      </a:pPr>
                      <a:r>
                        <a:rPr lang="en-US" altLang="zh-TW" sz="1000" b="1" kern="1200">
                          <a:solidFill>
                            <a:schemeClr val="tx1"/>
                          </a:solidFill>
                          <a:latin typeface="Arial" panose="020B0604020202020204" pitchFamily="34" charset="0"/>
                          <a:ea typeface="+mn-ea"/>
                          <a:cs typeface="Arial" panose="020B0604020202020204" pitchFamily="34" charset="0"/>
                        </a:rPr>
                        <a:t>5,073</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algn="ctr" rtl="0" fontAlgn="ctr"/>
                      <a:r>
                        <a:rPr lang="en-US" altLang="zh-TW" sz="1100" b="1" i="0" u="none" strike="noStrike">
                          <a:solidFill>
                            <a:srgbClr val="000000"/>
                          </a:solidFill>
                          <a:effectLst/>
                          <a:latin typeface="微軟正黑體"/>
                          <a:ea typeface="微軟正黑體"/>
                        </a:rPr>
                        <a:t>5,123</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algn="ctr" rtl="0" fontAlgn="ctr"/>
                      <a:r>
                        <a:rPr lang="en-US" altLang="zh-TW" sz="1100" b="1" i="0" u="none" strike="noStrike">
                          <a:solidFill>
                            <a:srgbClr val="000000"/>
                          </a:solidFill>
                          <a:effectLst/>
                          <a:latin typeface="微軟正黑體"/>
                          <a:ea typeface="微軟正黑體"/>
                        </a:rPr>
                        <a:t>10,196</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buNone/>
                      </a:pPr>
                      <a:r>
                        <a:rPr lang="zh-TW" altLang="en-US" sz="1100" b="1" i="0" u="none" strike="noStrike" kern="1200">
                          <a:solidFill>
                            <a:srgbClr val="000000"/>
                          </a:solidFill>
                          <a:effectLst/>
                          <a:latin typeface="微軟正黑體"/>
                          <a:ea typeface="微軟正黑體"/>
                          <a:cs typeface="+mn-cs"/>
                        </a:rPr>
                        <a:t>11,904</a:t>
                      </a:r>
                    </a:p>
                  </a:txBody>
                  <a:tcPr marL="17780" marR="177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extLst>
                  <a:ext uri="{0D108BD9-81ED-4DB2-BD59-A6C34878D82A}">
                    <a16:rowId xmlns:a16="http://schemas.microsoft.com/office/drawing/2014/main" val="10003"/>
                  </a:ext>
                </a:extLst>
              </a:tr>
              <a:tr h="350152">
                <a:tc>
                  <a:txBody>
                    <a:bodyPr/>
                    <a:lstStyle/>
                    <a:p>
                      <a:pPr marL="0" algn="l">
                        <a:lnSpc>
                          <a:spcPct val="100000"/>
                        </a:lnSpc>
                        <a:spcBef>
                          <a:spcPts val="0"/>
                        </a:spcBef>
                      </a:pPr>
                      <a:r>
                        <a:rPr lang="zh-TW" altLang="en-US" sz="1000" i="1">
                          <a:solidFill>
                            <a:schemeClr val="tx1"/>
                          </a:solidFill>
                          <a:latin typeface="微軟正黑體" panose="020B0604030504040204" pitchFamily="34" charset="-120"/>
                          <a:ea typeface="微軟正黑體" panose="020B0604030504040204" pitchFamily="34" charset="-120"/>
                          <a:cs typeface="Arial"/>
                        </a:rPr>
                        <a:t>營業毛利率（％）</a:t>
                      </a:r>
                      <a:endParaRPr sz="1000">
                        <a:solidFill>
                          <a:schemeClr val="tx1"/>
                        </a:solidFill>
                        <a:latin typeface="微軟正黑體" panose="020B0604030504040204" pitchFamily="34" charset="-120"/>
                        <a:ea typeface="微軟正黑體" panose="020B0604030504040204" pitchFamily="34" charset="-120"/>
                        <a:cs typeface="Arial"/>
                      </a:endParaRPr>
                    </a:p>
                  </a:txBody>
                  <a:tcPr marL="288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1270" algn="ctr" defTabSz="914400" rtl="0" eaLnBrk="1" fontAlgn="ctr" latinLnBrk="0" hangingPunct="1">
                        <a:lnSpc>
                          <a:spcPct val="100000"/>
                        </a:lnSpc>
                        <a:spcBef>
                          <a:spcPts val="0"/>
                        </a:spcBef>
                      </a:pPr>
                      <a:r>
                        <a:rPr lang="en-US" altLang="zh-TW" sz="1000" i="1" kern="1200" spc="-35">
                          <a:solidFill>
                            <a:schemeClr val="tx1"/>
                          </a:solidFill>
                          <a:latin typeface="Arial" panose="020B0604020202020204" pitchFamily="34" charset="0"/>
                          <a:ea typeface="+mn-ea"/>
                          <a:cs typeface="Arial" panose="020B0604020202020204" pitchFamily="34" charset="0"/>
                        </a:rPr>
                        <a:t>30.5%</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1270" algn="ctr" defTabSz="914400" rtl="0" eaLnBrk="1" fontAlgn="ctr" latinLnBrk="0" hangingPunct="1">
                        <a:lnSpc>
                          <a:spcPct val="100000"/>
                        </a:lnSpc>
                        <a:spcBef>
                          <a:spcPts val="0"/>
                        </a:spcBef>
                      </a:pPr>
                      <a:r>
                        <a:rPr lang="en-US" altLang="zh-TW" sz="1000" b="0" i="1" kern="1200">
                          <a:solidFill>
                            <a:schemeClr val="tx1"/>
                          </a:solidFill>
                          <a:latin typeface="Arial" panose="020B0604020202020204" pitchFamily="34" charset="0"/>
                          <a:ea typeface="+mn-ea"/>
                          <a:cs typeface="Arial" panose="020B0604020202020204" pitchFamily="34" charset="0"/>
                        </a:rPr>
                        <a:t>26.2%</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TW" sz="1100" b="0" i="1" u="none" strike="noStrike">
                          <a:solidFill>
                            <a:srgbClr val="000000"/>
                          </a:solidFill>
                          <a:effectLst/>
                          <a:latin typeface="微軟正黑體"/>
                          <a:ea typeface="微軟正黑體"/>
                        </a:rPr>
                        <a:t>25.3%</a:t>
                      </a:r>
                      <a:r>
                        <a:rPr lang="en-US" altLang="zh-TW" sz="1100" b="0" i="1" u="none" strike="noStrike" baseline="30000">
                          <a:solidFill>
                            <a:srgbClr val="000000"/>
                          </a:solidFill>
                          <a:effectLst/>
                          <a:latin typeface="微軟正黑體"/>
                          <a:ea typeface="微軟正黑體"/>
                        </a:rPr>
                        <a:t>2</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TW" sz="1100" b="0" i="1" u="none" strike="noStrike">
                          <a:solidFill>
                            <a:srgbClr val="000000"/>
                          </a:solidFill>
                          <a:effectLst/>
                          <a:latin typeface="微軟正黑體"/>
                          <a:ea typeface="微軟正黑體"/>
                        </a:rPr>
                        <a:t>25.7%</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buNone/>
                      </a:pPr>
                      <a:r>
                        <a:rPr lang="zh-TW" altLang="en-US" sz="1100" b="1" i="0" u="none" strike="noStrike" kern="1200">
                          <a:solidFill>
                            <a:srgbClr val="000000"/>
                          </a:solidFill>
                          <a:effectLst/>
                          <a:latin typeface="微軟正黑體"/>
                          <a:ea typeface="微軟正黑體"/>
                          <a:cs typeface="+mn-cs"/>
                        </a:rPr>
                        <a:t>30.8%</a:t>
                      </a:r>
                      <a:endParaRPr lang="zh-TW" altLang="en-US" sz="1100" b="1" i="0" u="none" strike="noStrike" kern="1200">
                        <a:solidFill>
                          <a:srgbClr val="000000"/>
                        </a:solidFill>
                        <a:effectLst/>
                        <a:latin typeface="微軟正黑體" panose="020B0604030504040204" pitchFamily="34" charset="-120"/>
                        <a:ea typeface="微軟正黑體" panose="020B0604030504040204" pitchFamily="34" charset="-120"/>
                        <a:cs typeface="+mn-cs"/>
                      </a:endParaRPr>
                    </a:p>
                  </a:txBody>
                  <a:tcPr marL="17780" marR="177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50152">
                <a:tc>
                  <a:txBody>
                    <a:bodyPr/>
                    <a:lstStyle/>
                    <a:p>
                      <a:pPr marL="0" algn="l">
                        <a:lnSpc>
                          <a:spcPct val="100000"/>
                        </a:lnSpc>
                        <a:spcBef>
                          <a:spcPts val="0"/>
                        </a:spcBef>
                      </a:pPr>
                      <a:r>
                        <a:rPr sz="1000" b="1" spc="-5">
                          <a:solidFill>
                            <a:schemeClr val="tx1"/>
                          </a:solidFill>
                          <a:latin typeface="微軟正黑體" panose="020B0604030504040204" pitchFamily="34" charset="-120"/>
                          <a:ea typeface="微軟正黑體" panose="020B0604030504040204" pitchFamily="34" charset="-120"/>
                          <a:cs typeface="Arial"/>
                        </a:rPr>
                        <a:t>EBITDA</a:t>
                      </a:r>
                      <a:endParaRPr sz="1000">
                        <a:solidFill>
                          <a:schemeClr val="tx1"/>
                        </a:solidFill>
                        <a:latin typeface="微軟正黑體" panose="020B0604030504040204" pitchFamily="34" charset="-120"/>
                        <a:ea typeface="微軟正黑體" panose="020B0604030504040204" pitchFamily="34" charset="-120"/>
                        <a:cs typeface="Arial"/>
                      </a:endParaRP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1270" algn="ctr" defTabSz="914400" rtl="0" eaLnBrk="1" fontAlgn="ctr" latinLnBrk="0" hangingPunct="1">
                        <a:lnSpc>
                          <a:spcPct val="100000"/>
                        </a:lnSpc>
                        <a:spcBef>
                          <a:spcPts val="0"/>
                        </a:spcBef>
                      </a:pPr>
                      <a:r>
                        <a:rPr lang="en-US" altLang="zh-TW" sz="1000" b="1" kern="1200">
                          <a:solidFill>
                            <a:schemeClr val="tx1"/>
                          </a:solidFill>
                          <a:latin typeface="Arial" panose="020B0604020202020204" pitchFamily="34" charset="0"/>
                          <a:ea typeface="+mn-ea"/>
                          <a:cs typeface="Arial" panose="020B0604020202020204" pitchFamily="34" charset="0"/>
                        </a:rPr>
                        <a:t>22,313</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algn="ctr" rtl="0" fontAlgn="ctr"/>
                      <a:r>
                        <a:rPr lang="en-US" altLang="zh-TW" sz="1000" b="1"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4,970</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algn="ctr" rtl="0" fontAlgn="ctr"/>
                      <a:r>
                        <a:rPr lang="en-US" altLang="zh-TW" sz="1100" b="1" i="0" u="none" strike="noStrike">
                          <a:solidFill>
                            <a:srgbClr val="000000"/>
                          </a:solidFill>
                          <a:effectLst/>
                          <a:latin typeface="微軟正黑體"/>
                          <a:ea typeface="微軟正黑體"/>
                        </a:rPr>
                        <a:t>5,101</a:t>
                      </a:r>
                      <a:r>
                        <a:rPr lang="en-US" altLang="zh-TW" sz="1100" b="1" i="0" u="none" strike="noStrike" baseline="30000">
                          <a:solidFill>
                            <a:srgbClr val="000000"/>
                          </a:solidFill>
                          <a:effectLst/>
                          <a:latin typeface="微軟正黑體"/>
                          <a:ea typeface="微軟正黑體"/>
                        </a:rPr>
                        <a:t>2</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algn="ctr" rtl="0" fontAlgn="ctr"/>
                      <a:r>
                        <a:rPr lang="en-US" altLang="zh-TW" sz="1100" b="1" i="0" u="none" strike="noStrike">
                          <a:solidFill>
                            <a:srgbClr val="000000"/>
                          </a:solidFill>
                          <a:effectLst/>
                          <a:latin typeface="微軟正黑體"/>
                          <a:ea typeface="微軟正黑體"/>
                        </a:rPr>
                        <a:t>10,071</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r>
                        <a:rPr lang="en-US" altLang="zh-TW" sz="1100" b="1" i="0" u="none" strike="noStrike" kern="1200">
                          <a:solidFill>
                            <a:srgbClr val="000000"/>
                          </a:solidFill>
                          <a:effectLst/>
                          <a:latin typeface="微軟正黑體"/>
                          <a:ea typeface="微軟正黑體"/>
                          <a:cs typeface="+mn-cs"/>
                        </a:rPr>
                        <a:t>13,564 </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extLst>
                  <a:ext uri="{0D108BD9-81ED-4DB2-BD59-A6C34878D82A}">
                    <a16:rowId xmlns:a16="http://schemas.microsoft.com/office/drawing/2014/main" val="10005"/>
                  </a:ext>
                </a:extLst>
              </a:tr>
              <a:tr h="350152">
                <a:tc>
                  <a:txBody>
                    <a:bodyPr/>
                    <a:lstStyle/>
                    <a:p>
                      <a:pPr marL="0" algn="l">
                        <a:lnSpc>
                          <a:spcPct val="100000"/>
                        </a:lnSpc>
                        <a:spcBef>
                          <a:spcPts val="0"/>
                        </a:spcBef>
                      </a:pPr>
                      <a:r>
                        <a:rPr sz="1000" i="1" spc="-5">
                          <a:solidFill>
                            <a:schemeClr val="tx1"/>
                          </a:solidFill>
                          <a:latin typeface="微軟正黑體" panose="020B0604030504040204" pitchFamily="34" charset="-120"/>
                          <a:ea typeface="微軟正黑體" panose="020B0604030504040204" pitchFamily="34" charset="-120"/>
                          <a:cs typeface="Arial"/>
                        </a:rPr>
                        <a:t>EBITDA </a:t>
                      </a:r>
                      <a:r>
                        <a:rPr lang="zh-TW" altLang="en-US" sz="1000" i="1" spc="-5">
                          <a:solidFill>
                            <a:schemeClr val="tx1"/>
                          </a:solidFill>
                          <a:latin typeface="微軟正黑體" panose="020B0604030504040204" pitchFamily="34" charset="-120"/>
                          <a:ea typeface="微軟正黑體" panose="020B0604030504040204" pitchFamily="34" charset="-120"/>
                          <a:cs typeface="Arial"/>
                        </a:rPr>
                        <a:t>率</a:t>
                      </a:r>
                      <a:r>
                        <a:rPr lang="zh-TW" altLang="en-US" sz="1000" i="1">
                          <a:solidFill>
                            <a:schemeClr val="tx1"/>
                          </a:solidFill>
                          <a:latin typeface="微軟正黑體" panose="020B0604030504040204" pitchFamily="34" charset="-120"/>
                          <a:ea typeface="微軟正黑體" panose="020B0604030504040204" pitchFamily="34" charset="-120"/>
                          <a:cs typeface="Arial"/>
                        </a:rPr>
                        <a:t>（％）</a:t>
                      </a:r>
                      <a:endParaRPr sz="1000">
                        <a:solidFill>
                          <a:schemeClr val="tx1"/>
                        </a:solidFill>
                        <a:latin typeface="微軟正黑體" panose="020B0604030504040204" pitchFamily="34" charset="-120"/>
                        <a:ea typeface="微軟正黑體" panose="020B0604030504040204" pitchFamily="34" charset="-120"/>
                        <a:cs typeface="Arial"/>
                      </a:endParaRPr>
                    </a:p>
                  </a:txBody>
                  <a:tcPr marL="288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1270" algn="ctr" defTabSz="914400" rtl="0" eaLnBrk="1" fontAlgn="ctr" latinLnBrk="0" hangingPunct="1">
                        <a:lnSpc>
                          <a:spcPct val="100000"/>
                        </a:lnSpc>
                        <a:spcBef>
                          <a:spcPts val="0"/>
                        </a:spcBef>
                      </a:pPr>
                      <a:r>
                        <a:rPr lang="en-US" altLang="zh-TW" sz="1000" i="1" kern="1200" spc="-35">
                          <a:solidFill>
                            <a:schemeClr val="tx1"/>
                          </a:solidFill>
                          <a:latin typeface="Arial" panose="020B0604020202020204" pitchFamily="34" charset="0"/>
                          <a:ea typeface="+mn-ea"/>
                          <a:cs typeface="Arial" panose="020B0604020202020204" pitchFamily="34" charset="0"/>
                        </a:rPr>
                        <a:t>28.0%</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TW" sz="1000" b="0" i="1"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25.7%</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TW" sz="1100" b="0" i="1" u="none" strike="noStrike">
                          <a:solidFill>
                            <a:srgbClr val="000000"/>
                          </a:solidFill>
                          <a:effectLst/>
                          <a:latin typeface="微軟正黑體"/>
                          <a:ea typeface="微軟正黑體"/>
                        </a:rPr>
                        <a:t>25.2%</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TW" sz="1100" b="0" i="1" u="none" strike="noStrike">
                          <a:solidFill>
                            <a:srgbClr val="000000"/>
                          </a:solidFill>
                          <a:effectLst/>
                          <a:latin typeface="微軟正黑體"/>
                          <a:ea typeface="微軟正黑體"/>
                        </a:rPr>
                        <a:t>25.4%</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r>
                        <a:rPr lang="en-US" altLang="zh-TW" sz="1100" b="1" i="0" u="none" strike="noStrike" kern="1200">
                          <a:solidFill>
                            <a:srgbClr val="000000"/>
                          </a:solidFill>
                          <a:effectLst/>
                          <a:latin typeface="微軟正黑體"/>
                          <a:ea typeface="微軟正黑體"/>
                          <a:cs typeface="+mn-cs"/>
                        </a:rPr>
                        <a:t>35.08%</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50152">
                <a:tc>
                  <a:txBody>
                    <a:bodyPr/>
                    <a:lstStyle/>
                    <a:p>
                      <a:pPr marL="0" algn="l">
                        <a:lnSpc>
                          <a:spcPct val="100000"/>
                        </a:lnSpc>
                        <a:spcBef>
                          <a:spcPts val="0"/>
                        </a:spcBef>
                      </a:pPr>
                      <a:r>
                        <a:rPr lang="zh-TW" altLang="en-US" sz="1000" b="1">
                          <a:solidFill>
                            <a:schemeClr val="tx1"/>
                          </a:solidFill>
                          <a:latin typeface="微軟正黑體" panose="020B0604030504040204" pitchFamily="34" charset="-120"/>
                          <a:ea typeface="微軟正黑體" panose="020B0604030504040204" pitchFamily="34" charset="-120"/>
                          <a:cs typeface="Arial"/>
                        </a:rPr>
                        <a:t>營業淨利</a:t>
                      </a:r>
                      <a:endParaRPr sz="1000" b="1">
                        <a:solidFill>
                          <a:schemeClr val="tx1"/>
                        </a:solidFill>
                        <a:latin typeface="微軟正黑體" panose="020B0604030504040204" pitchFamily="34" charset="-120"/>
                        <a:ea typeface="微軟正黑體" panose="020B0604030504040204" pitchFamily="34" charset="-120"/>
                        <a:cs typeface="Arial"/>
                      </a:endParaRP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1270" algn="ctr" defTabSz="914400" rtl="0" eaLnBrk="1" fontAlgn="ctr" latinLnBrk="0" hangingPunct="1">
                        <a:lnSpc>
                          <a:spcPct val="100000"/>
                        </a:lnSpc>
                        <a:spcBef>
                          <a:spcPts val="0"/>
                        </a:spcBef>
                      </a:pPr>
                      <a:r>
                        <a:rPr lang="en-US" altLang="zh-TW" sz="1000" b="1" kern="1200">
                          <a:solidFill>
                            <a:schemeClr val="tx1"/>
                          </a:solidFill>
                          <a:latin typeface="Arial" panose="020B0604020202020204" pitchFamily="34" charset="0"/>
                          <a:ea typeface="+mn-ea"/>
                          <a:cs typeface="Arial" panose="020B0604020202020204" pitchFamily="34" charset="0"/>
                        </a:rPr>
                        <a:t>16,114</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algn="ctr" rtl="0" fontAlgn="ctr"/>
                      <a:r>
                        <a:rPr lang="en-US" altLang="zh-TW" sz="1000" b="1"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2,929</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algn="ctr" rtl="0" fontAlgn="ctr"/>
                      <a:r>
                        <a:rPr lang="en-US" altLang="zh-TW" sz="1100" b="1" i="0" u="none" strike="noStrike">
                          <a:solidFill>
                            <a:srgbClr val="000000"/>
                          </a:solidFill>
                          <a:effectLst/>
                          <a:latin typeface="微軟正黑體"/>
                          <a:ea typeface="微軟正黑體"/>
                        </a:rPr>
                        <a:t>2,828</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algn="ctr" rtl="0" fontAlgn="ctr"/>
                      <a:r>
                        <a:rPr lang="en-US" altLang="zh-TW" sz="1100" b="1" i="0" u="none" strike="noStrike">
                          <a:solidFill>
                            <a:srgbClr val="000000"/>
                          </a:solidFill>
                          <a:effectLst/>
                          <a:latin typeface="微軟正黑體"/>
                          <a:ea typeface="微軟正黑體"/>
                        </a:rPr>
                        <a:t>5,757</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r>
                        <a:rPr lang="en-US" altLang="zh-TW" sz="1100" b="1" i="0" u="none" strike="noStrike" kern="1200">
                          <a:solidFill>
                            <a:srgbClr val="000000"/>
                          </a:solidFill>
                          <a:effectLst/>
                          <a:latin typeface="微軟正黑體"/>
                          <a:ea typeface="微軟正黑體"/>
                          <a:cs typeface="+mn-cs"/>
                        </a:rPr>
                        <a:t>8,167 </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extLst>
                  <a:ext uri="{0D108BD9-81ED-4DB2-BD59-A6C34878D82A}">
                    <a16:rowId xmlns:a16="http://schemas.microsoft.com/office/drawing/2014/main" val="10007"/>
                  </a:ext>
                </a:extLst>
              </a:tr>
              <a:tr h="458985">
                <a:tc>
                  <a:txBody>
                    <a:bodyPr/>
                    <a:lstStyle/>
                    <a:p>
                      <a:pPr marL="0" marR="499745" algn="l">
                        <a:lnSpc>
                          <a:spcPct val="100000"/>
                        </a:lnSpc>
                        <a:spcBef>
                          <a:spcPts val="0"/>
                        </a:spcBef>
                      </a:pPr>
                      <a:r>
                        <a:rPr lang="zh-TW" altLang="en-US" sz="1000" i="1">
                          <a:solidFill>
                            <a:schemeClr val="tx1"/>
                          </a:solidFill>
                          <a:latin typeface="微軟正黑體" panose="020B0604030504040204" pitchFamily="34" charset="-120"/>
                          <a:ea typeface="微軟正黑體" panose="020B0604030504040204" pitchFamily="34" charset="-120"/>
                          <a:cs typeface="Arial"/>
                        </a:rPr>
                        <a:t>營業淨利率（％）</a:t>
                      </a:r>
                      <a:endParaRPr sz="1000">
                        <a:solidFill>
                          <a:schemeClr val="tx1"/>
                        </a:solidFill>
                        <a:latin typeface="微軟正黑體" panose="020B0604030504040204" pitchFamily="34" charset="-120"/>
                        <a:ea typeface="微軟正黑體" panose="020B0604030504040204" pitchFamily="34" charset="-120"/>
                        <a:cs typeface="Arial"/>
                      </a:endParaRPr>
                    </a:p>
                  </a:txBody>
                  <a:tcPr marL="288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1270" algn="ctr" defTabSz="914400" rtl="0" eaLnBrk="1" fontAlgn="ctr" latinLnBrk="0" hangingPunct="1">
                        <a:lnSpc>
                          <a:spcPct val="100000"/>
                        </a:lnSpc>
                        <a:spcBef>
                          <a:spcPts val="0"/>
                        </a:spcBef>
                      </a:pPr>
                      <a:r>
                        <a:rPr lang="en-US" altLang="zh-TW" sz="1000" i="1" kern="1200" spc="-35">
                          <a:solidFill>
                            <a:schemeClr val="tx1"/>
                          </a:solidFill>
                          <a:latin typeface="Arial" panose="020B0604020202020204" pitchFamily="34" charset="0"/>
                          <a:ea typeface="+mn-ea"/>
                          <a:cs typeface="Arial" panose="020B0604020202020204" pitchFamily="34" charset="0"/>
                        </a:rPr>
                        <a:t>20.2%</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TW" sz="1000" b="0" i="1"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15.1%</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TW" sz="1100" b="0" i="1" u="none" strike="noStrike">
                          <a:solidFill>
                            <a:srgbClr val="000000"/>
                          </a:solidFill>
                          <a:effectLst/>
                          <a:latin typeface="微軟正黑體"/>
                          <a:ea typeface="微軟正黑體"/>
                        </a:rPr>
                        <a:t>14.0%</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TW" sz="1100" b="0" i="1" u="none" strike="noStrike">
                          <a:solidFill>
                            <a:srgbClr val="000000"/>
                          </a:solidFill>
                          <a:effectLst/>
                          <a:latin typeface="微軟正黑體"/>
                          <a:ea typeface="微軟正黑體"/>
                        </a:rPr>
                        <a:t>14.5%</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r>
                        <a:rPr lang="en-US" altLang="zh-TW" sz="1100" b="1" i="0" u="none" strike="noStrike" kern="1200">
                          <a:solidFill>
                            <a:srgbClr val="000000"/>
                          </a:solidFill>
                          <a:effectLst/>
                          <a:latin typeface="微軟正黑體"/>
                          <a:ea typeface="微軟正黑體"/>
                          <a:cs typeface="+mn-cs"/>
                        </a:rPr>
                        <a:t>21.12%</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50152">
                <a:tc>
                  <a:txBody>
                    <a:bodyPr/>
                    <a:lstStyle/>
                    <a:p>
                      <a:pPr marL="0" algn="l">
                        <a:lnSpc>
                          <a:spcPct val="100000"/>
                        </a:lnSpc>
                        <a:spcBef>
                          <a:spcPts val="0"/>
                        </a:spcBef>
                      </a:pPr>
                      <a:r>
                        <a:rPr lang="zh-TW" altLang="en-US" sz="1000" b="1">
                          <a:solidFill>
                            <a:schemeClr val="tx1"/>
                          </a:solidFill>
                          <a:latin typeface="微軟正黑體" panose="020B0604030504040204" pitchFamily="34" charset="-120"/>
                          <a:ea typeface="微軟正黑體" panose="020B0604030504040204" pitchFamily="34" charset="-120"/>
                          <a:cs typeface="Arial"/>
                        </a:rPr>
                        <a:t>稅前淨利 </a:t>
                      </a:r>
                      <a:endParaRPr sz="1000" baseline="30000">
                        <a:solidFill>
                          <a:schemeClr val="tx1"/>
                        </a:solidFill>
                        <a:latin typeface="微軟正黑體" panose="020B0604030504040204" pitchFamily="34" charset="-120"/>
                        <a:ea typeface="微軟正黑體" panose="020B0604030504040204" pitchFamily="34" charset="-120"/>
                        <a:cs typeface="Arial"/>
                      </a:endParaRP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1270" algn="ctr" defTabSz="914400" rtl="0" eaLnBrk="1" fontAlgn="ctr" latinLnBrk="0" hangingPunct="1">
                        <a:lnSpc>
                          <a:spcPct val="100000"/>
                        </a:lnSpc>
                        <a:spcBef>
                          <a:spcPts val="0"/>
                        </a:spcBef>
                      </a:pPr>
                      <a:r>
                        <a:rPr lang="en-US" altLang="zh-TW" sz="1000" b="1" kern="1200">
                          <a:solidFill>
                            <a:schemeClr val="tx1"/>
                          </a:solidFill>
                          <a:latin typeface="Arial" panose="020B0604020202020204" pitchFamily="34" charset="0"/>
                          <a:ea typeface="+mn-ea"/>
                          <a:cs typeface="Arial" panose="020B0604020202020204" pitchFamily="34" charset="0"/>
                        </a:rPr>
                        <a:t>14,732</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algn="ctr" rtl="0" fontAlgn="ctr"/>
                      <a:r>
                        <a:rPr lang="en-US" altLang="zh-TW" sz="1000" b="1"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2,551</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algn="ctr" rtl="0" fontAlgn="ctr"/>
                      <a:r>
                        <a:rPr lang="en-US" altLang="zh-TW" sz="1100" b="1" i="0" u="none" strike="noStrike">
                          <a:solidFill>
                            <a:srgbClr val="000000"/>
                          </a:solidFill>
                          <a:effectLst/>
                          <a:latin typeface="微軟正黑體"/>
                          <a:ea typeface="微軟正黑體"/>
                        </a:rPr>
                        <a:t>2,411</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algn="ctr" rtl="0" fontAlgn="ctr"/>
                      <a:r>
                        <a:rPr lang="en-US" altLang="zh-TW" sz="1100" b="1" i="0" u="none" strike="noStrike">
                          <a:solidFill>
                            <a:srgbClr val="000000"/>
                          </a:solidFill>
                          <a:effectLst/>
                          <a:latin typeface="微軟正黑體"/>
                          <a:ea typeface="微軟正黑體"/>
                        </a:rPr>
                        <a:t>4,961</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r>
                        <a:rPr lang="en-US" altLang="zh-TW" sz="1100" b="1" i="0" u="none" strike="noStrike" kern="1200">
                          <a:solidFill>
                            <a:srgbClr val="000000"/>
                          </a:solidFill>
                          <a:effectLst/>
                          <a:latin typeface="微軟正黑體"/>
                          <a:ea typeface="微軟正黑體"/>
                          <a:cs typeface="+mn-cs"/>
                        </a:rPr>
                        <a:t>8,454 </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extLst>
                  <a:ext uri="{0D108BD9-81ED-4DB2-BD59-A6C34878D82A}">
                    <a16:rowId xmlns:a16="http://schemas.microsoft.com/office/drawing/2014/main" val="10009"/>
                  </a:ext>
                </a:extLst>
              </a:tr>
              <a:tr h="458985">
                <a:tc>
                  <a:txBody>
                    <a:bodyPr/>
                    <a:lstStyle/>
                    <a:p>
                      <a:pPr marL="0" marR="446405" algn="l">
                        <a:lnSpc>
                          <a:spcPct val="100000"/>
                        </a:lnSpc>
                        <a:spcBef>
                          <a:spcPts val="0"/>
                        </a:spcBef>
                      </a:pPr>
                      <a:r>
                        <a:rPr lang="zh-TW" altLang="en-US" sz="1000" i="1">
                          <a:solidFill>
                            <a:schemeClr val="tx1"/>
                          </a:solidFill>
                          <a:latin typeface="微軟正黑體" panose="020B0604030504040204" pitchFamily="34" charset="-120"/>
                          <a:ea typeface="微軟正黑體" panose="020B0604030504040204" pitchFamily="34" charset="-120"/>
                          <a:cs typeface="Arial"/>
                        </a:rPr>
                        <a:t>稅前淨利率（％）</a:t>
                      </a:r>
                      <a:endParaRPr sz="1000">
                        <a:solidFill>
                          <a:schemeClr val="tx1"/>
                        </a:solidFill>
                        <a:latin typeface="微軟正黑體" panose="020B0604030504040204" pitchFamily="34" charset="-120"/>
                        <a:ea typeface="微軟正黑體" panose="020B0604030504040204" pitchFamily="34" charset="-120"/>
                        <a:cs typeface="Arial"/>
                      </a:endParaRPr>
                    </a:p>
                  </a:txBody>
                  <a:tcPr marL="288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1270" algn="ctr" defTabSz="914400" rtl="0" eaLnBrk="1" fontAlgn="ctr" latinLnBrk="0" hangingPunct="1">
                        <a:lnSpc>
                          <a:spcPct val="100000"/>
                        </a:lnSpc>
                        <a:spcBef>
                          <a:spcPts val="0"/>
                        </a:spcBef>
                      </a:pPr>
                      <a:r>
                        <a:rPr lang="en-US" altLang="zh-TW" sz="1000" i="1" kern="1200" spc="-35">
                          <a:solidFill>
                            <a:schemeClr val="tx1"/>
                          </a:solidFill>
                          <a:latin typeface="Arial" panose="020B0604020202020204" pitchFamily="34" charset="0"/>
                          <a:ea typeface="+mn-ea"/>
                          <a:cs typeface="Arial" panose="020B0604020202020204" pitchFamily="34" charset="0"/>
                        </a:rPr>
                        <a:t>18.5%</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TW" sz="1000" b="0" i="1"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13.2%</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TW" sz="1100" b="0" i="1" u="none" strike="noStrike">
                          <a:solidFill>
                            <a:srgbClr val="000000"/>
                          </a:solidFill>
                          <a:effectLst/>
                          <a:latin typeface="微軟正黑體"/>
                          <a:ea typeface="微軟正黑體"/>
                        </a:rPr>
                        <a:t>11.9%</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TW" sz="1100" b="0" i="1" u="none" strike="noStrike">
                          <a:solidFill>
                            <a:srgbClr val="000000"/>
                          </a:solidFill>
                          <a:effectLst/>
                          <a:latin typeface="微軟正黑體"/>
                          <a:ea typeface="微軟正黑體"/>
                        </a:rPr>
                        <a:t>12.5%</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r>
                        <a:rPr lang="en-US" altLang="zh-TW" sz="1100" b="1" i="0" u="none" strike="noStrike" kern="1200">
                          <a:solidFill>
                            <a:srgbClr val="000000"/>
                          </a:solidFill>
                          <a:effectLst/>
                          <a:latin typeface="微軟正黑體"/>
                          <a:ea typeface="微軟正黑體"/>
                          <a:cs typeface="+mn-cs"/>
                        </a:rPr>
                        <a:t>21.86%</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50152">
                <a:tc>
                  <a:txBody>
                    <a:bodyPr/>
                    <a:lstStyle/>
                    <a:p>
                      <a:pPr marL="0" algn="l">
                        <a:lnSpc>
                          <a:spcPct val="100000"/>
                        </a:lnSpc>
                        <a:spcBef>
                          <a:spcPts val="0"/>
                        </a:spcBef>
                      </a:pPr>
                      <a:r>
                        <a:rPr lang="zh-TW" altLang="en-US" sz="1000" b="1">
                          <a:solidFill>
                            <a:schemeClr val="tx1"/>
                          </a:solidFill>
                          <a:latin typeface="微軟正黑體" panose="020B0604030504040204" pitchFamily="34" charset="-120"/>
                          <a:ea typeface="微軟正黑體" panose="020B0604030504040204" pitchFamily="34" charset="-120"/>
                          <a:cs typeface="Arial"/>
                        </a:rPr>
                        <a:t>稅後淨利 </a:t>
                      </a:r>
                      <a:endParaRPr sz="1000" b="1">
                        <a:solidFill>
                          <a:schemeClr val="tx1"/>
                        </a:solidFill>
                        <a:latin typeface="微軟正黑體" panose="020B0604030504040204" pitchFamily="34" charset="-120"/>
                        <a:ea typeface="微軟正黑體" panose="020B0604030504040204" pitchFamily="34" charset="-120"/>
                        <a:cs typeface="Arial"/>
                      </a:endParaRP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1270" algn="ctr" defTabSz="914400" rtl="0" eaLnBrk="1" fontAlgn="ctr" latinLnBrk="0" hangingPunct="1">
                        <a:lnSpc>
                          <a:spcPct val="100000"/>
                        </a:lnSpc>
                        <a:spcBef>
                          <a:spcPts val="0"/>
                        </a:spcBef>
                      </a:pPr>
                      <a:r>
                        <a:rPr lang="en-US" altLang="zh-TW" sz="1000" b="1" kern="1200">
                          <a:solidFill>
                            <a:schemeClr val="tx1"/>
                          </a:solidFill>
                          <a:latin typeface="Arial" panose="020B0604020202020204" pitchFamily="34" charset="0"/>
                          <a:ea typeface="+mn-ea"/>
                          <a:cs typeface="Arial" panose="020B0604020202020204" pitchFamily="34" charset="0"/>
                        </a:rPr>
                        <a:t>11,609</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algn="ctr" rtl="0" fontAlgn="ctr"/>
                      <a:r>
                        <a:rPr lang="en-US" altLang="zh-TW" sz="1000" b="1"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1,798</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algn="ctr" rtl="0" fontAlgn="ctr"/>
                      <a:r>
                        <a:rPr lang="en-US" altLang="zh-TW" sz="1100" b="1" i="0" u="none" strike="noStrike">
                          <a:solidFill>
                            <a:srgbClr val="000000"/>
                          </a:solidFill>
                          <a:effectLst/>
                          <a:latin typeface="微軟正黑體"/>
                          <a:ea typeface="微軟正黑體"/>
                        </a:rPr>
                        <a:t>1,728</a:t>
                      </a:r>
                      <a:r>
                        <a:rPr lang="en-US" altLang="zh-TW" sz="1100" b="1" i="0" u="none" strike="noStrike" baseline="-25000">
                          <a:solidFill>
                            <a:srgbClr val="000000"/>
                          </a:solidFill>
                          <a:effectLst/>
                          <a:latin typeface="微軟正黑體"/>
                          <a:ea typeface="微軟正黑體"/>
                        </a:rPr>
                        <a:t>2</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algn="ctr" rtl="0" fontAlgn="ctr"/>
                      <a:r>
                        <a:rPr lang="en-US" altLang="zh-TW" sz="1100" b="1" i="0" u="none" strike="noStrike">
                          <a:solidFill>
                            <a:srgbClr val="000000"/>
                          </a:solidFill>
                          <a:effectLst/>
                          <a:latin typeface="微軟正黑體"/>
                          <a:ea typeface="微軟正黑體"/>
                        </a:rPr>
                        <a:t>3,526</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r>
                        <a:rPr lang="en-US" altLang="zh-TW" sz="1100" b="1" i="0" u="none" strike="noStrike" kern="1200">
                          <a:solidFill>
                            <a:srgbClr val="000000"/>
                          </a:solidFill>
                          <a:effectLst/>
                          <a:latin typeface="微軟正黑體"/>
                          <a:ea typeface="微軟正黑體"/>
                          <a:cs typeface="+mn-cs"/>
                        </a:rPr>
                        <a:t>6,078 </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extLst>
                  <a:ext uri="{0D108BD9-81ED-4DB2-BD59-A6C34878D82A}">
                    <a16:rowId xmlns:a16="http://schemas.microsoft.com/office/drawing/2014/main" val="10011"/>
                  </a:ext>
                </a:extLst>
              </a:tr>
              <a:tr h="350152">
                <a:tc>
                  <a:txBody>
                    <a:bodyPr/>
                    <a:lstStyle/>
                    <a:p>
                      <a:pPr marL="0" algn="l">
                        <a:lnSpc>
                          <a:spcPct val="100000"/>
                        </a:lnSpc>
                        <a:spcBef>
                          <a:spcPts val="0"/>
                        </a:spcBef>
                      </a:pPr>
                      <a:r>
                        <a:rPr lang="zh-TW" altLang="en-US" sz="1000" i="1" spc="-5">
                          <a:solidFill>
                            <a:schemeClr val="tx1"/>
                          </a:solidFill>
                          <a:latin typeface="微軟正黑體" panose="020B0604030504040204" pitchFamily="34" charset="-120"/>
                          <a:ea typeface="微軟正黑體" panose="020B0604030504040204" pitchFamily="34" charset="-120"/>
                          <a:cs typeface="Arial"/>
                        </a:rPr>
                        <a:t>稅後淨利率（％）</a:t>
                      </a:r>
                      <a:endParaRPr sz="1000">
                        <a:solidFill>
                          <a:schemeClr val="tx1"/>
                        </a:solidFill>
                        <a:latin typeface="微軟正黑體" panose="020B0604030504040204" pitchFamily="34" charset="-120"/>
                        <a:ea typeface="微軟正黑體" panose="020B0604030504040204" pitchFamily="34" charset="-120"/>
                        <a:cs typeface="Arial"/>
                      </a:endParaRPr>
                    </a:p>
                  </a:txBody>
                  <a:tcPr marL="288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1270" algn="ctr" defTabSz="914400" rtl="0" eaLnBrk="1" fontAlgn="ctr" latinLnBrk="0" hangingPunct="1">
                        <a:lnSpc>
                          <a:spcPct val="100000"/>
                        </a:lnSpc>
                        <a:spcBef>
                          <a:spcPts val="0"/>
                        </a:spcBef>
                      </a:pPr>
                      <a:r>
                        <a:rPr lang="en-US" altLang="zh-TW" sz="1000" i="1" kern="1200" spc="-35">
                          <a:solidFill>
                            <a:schemeClr val="tx1"/>
                          </a:solidFill>
                          <a:latin typeface="Arial" panose="020B0604020202020204" pitchFamily="34" charset="0"/>
                          <a:ea typeface="+mn-ea"/>
                          <a:cs typeface="Arial" panose="020B0604020202020204" pitchFamily="34" charset="0"/>
                        </a:rPr>
                        <a:t>14.6%</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TW" sz="1000" b="0" i="1"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rPr>
                        <a:t>9.3%</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TW" sz="1100" b="0" i="1" u="none" strike="noStrike">
                          <a:solidFill>
                            <a:srgbClr val="000000"/>
                          </a:solidFill>
                          <a:effectLst/>
                          <a:latin typeface="微軟正黑體"/>
                          <a:ea typeface="微軟正黑體"/>
                        </a:rPr>
                        <a:t>8.5%</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TW" sz="1100" b="0" i="1" u="none" strike="noStrike">
                          <a:solidFill>
                            <a:srgbClr val="000000"/>
                          </a:solidFill>
                          <a:effectLst/>
                          <a:latin typeface="微軟正黑體"/>
                          <a:ea typeface="微軟正黑體"/>
                        </a:rPr>
                        <a:t>8.9%</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r>
                        <a:rPr lang="en-US" altLang="zh-TW" sz="1100" b="1" i="0" u="none" strike="noStrike" kern="1200">
                          <a:solidFill>
                            <a:srgbClr val="000000"/>
                          </a:solidFill>
                          <a:effectLst/>
                          <a:latin typeface="微軟正黑體"/>
                          <a:ea typeface="微軟正黑體"/>
                          <a:cs typeface="+mn-cs"/>
                        </a:rPr>
                        <a:t>15.72%</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350152">
                <a:tc>
                  <a:txBody>
                    <a:bodyPr/>
                    <a:lstStyle/>
                    <a:p>
                      <a:pPr marL="0" algn="l">
                        <a:lnSpc>
                          <a:spcPct val="100000"/>
                        </a:lnSpc>
                        <a:spcBef>
                          <a:spcPts val="0"/>
                        </a:spcBef>
                      </a:pPr>
                      <a:r>
                        <a:rPr lang="zh-TW" altLang="en-US" sz="1000" b="1" spc="-5">
                          <a:solidFill>
                            <a:schemeClr val="tx1"/>
                          </a:solidFill>
                          <a:latin typeface="微軟正黑體" panose="020B0604030504040204" pitchFamily="34" charset="-120"/>
                          <a:ea typeface="微軟正黑體" panose="020B0604030504040204" pitchFamily="34" charset="-120"/>
                          <a:cs typeface="Arial"/>
                        </a:rPr>
                        <a:t>每股盈餘（新台幣元）</a:t>
                      </a:r>
                      <a:endParaRPr sz="1000">
                        <a:solidFill>
                          <a:schemeClr val="tx1"/>
                        </a:solidFill>
                        <a:latin typeface="微軟正黑體" panose="020B0604030504040204" pitchFamily="34" charset="-120"/>
                        <a:ea typeface="微軟正黑體" panose="020B0604030504040204" pitchFamily="34" charset="-120"/>
                        <a:cs typeface="Arial"/>
                      </a:endParaRP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1270" algn="ctr" defTabSz="914400" rtl="0" eaLnBrk="1" fontAlgn="ctr" latinLnBrk="0" hangingPunct="1">
                        <a:lnSpc>
                          <a:spcPct val="100000"/>
                        </a:lnSpc>
                        <a:spcBef>
                          <a:spcPts val="0"/>
                        </a:spcBef>
                      </a:pPr>
                      <a:r>
                        <a:rPr lang="en-US" altLang="zh-TW" sz="1000" b="1" kern="1200" spc="-5">
                          <a:solidFill>
                            <a:schemeClr val="tx1"/>
                          </a:solidFill>
                          <a:latin typeface="Arial" panose="020B0604020202020204" pitchFamily="34" charset="0"/>
                          <a:ea typeface="+mn-ea"/>
                          <a:cs typeface="Arial" panose="020B0604020202020204" pitchFamily="34" charset="0"/>
                        </a:rPr>
                        <a:t>9.24</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1270" algn="ctr" defTabSz="914400" rtl="0" eaLnBrk="1" fontAlgn="ctr" latinLnBrk="0" hangingPunct="1">
                        <a:lnSpc>
                          <a:spcPct val="100000"/>
                        </a:lnSpc>
                        <a:spcBef>
                          <a:spcPts val="0"/>
                        </a:spcBef>
                      </a:pPr>
                      <a:r>
                        <a:rPr lang="en-US" altLang="zh-TW" sz="1000" b="1" kern="1200" spc="-5">
                          <a:solidFill>
                            <a:schemeClr val="tx1"/>
                          </a:solidFill>
                          <a:latin typeface="Arial" panose="020B0604020202020204" pitchFamily="34" charset="0"/>
                          <a:ea typeface="+mn-ea"/>
                          <a:cs typeface="Arial" panose="020B0604020202020204" pitchFamily="34" charset="0"/>
                        </a:rPr>
                        <a:t>1.19</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algn="ctr" rtl="0" fontAlgn="ctr"/>
                      <a:r>
                        <a:rPr lang="en-US" altLang="zh-TW" sz="1100" b="1" i="0" u="none" strike="noStrike">
                          <a:solidFill>
                            <a:srgbClr val="000000"/>
                          </a:solidFill>
                          <a:effectLst/>
                          <a:latin typeface="微軟正黑體"/>
                          <a:ea typeface="微軟正黑體"/>
                        </a:rPr>
                        <a:t>1.17</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algn="ctr" rtl="0" fontAlgn="ctr"/>
                      <a:r>
                        <a:rPr lang="en-US" altLang="zh-TW" sz="1100" b="1" i="0" u="none" strike="noStrike">
                          <a:solidFill>
                            <a:srgbClr val="000000"/>
                          </a:solidFill>
                          <a:effectLst/>
                          <a:latin typeface="微軟正黑體"/>
                          <a:ea typeface="微軟正黑體"/>
                        </a:rPr>
                        <a:t>2.37</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r>
                        <a:rPr lang="en-US" altLang="zh-TW" sz="1100" b="1" i="0" u="none" strike="noStrike" kern="1200">
                          <a:solidFill>
                            <a:srgbClr val="000000"/>
                          </a:solidFill>
                          <a:effectLst/>
                          <a:latin typeface="微軟正黑體"/>
                          <a:ea typeface="微軟正黑體"/>
                          <a:cs typeface="+mn-cs"/>
                        </a:rPr>
                        <a:t>3.88</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extLst>
                  <a:ext uri="{0D108BD9-81ED-4DB2-BD59-A6C34878D82A}">
                    <a16:rowId xmlns:a16="http://schemas.microsoft.com/office/drawing/2014/main" val="1774416239"/>
                  </a:ext>
                </a:extLst>
              </a:tr>
            </a:tbl>
          </a:graphicData>
        </a:graphic>
      </p:graphicFrame>
      <p:sp>
        <p:nvSpPr>
          <p:cNvPr id="3" name="文字方塊 2">
            <a:extLst>
              <a:ext uri="{FF2B5EF4-FFF2-40B4-BE49-F238E27FC236}">
                <a16:creationId xmlns:a16="http://schemas.microsoft.com/office/drawing/2014/main" id="{90FEA5D5-0D4D-0246-6055-F8F758C431ED}"/>
              </a:ext>
            </a:extLst>
          </p:cNvPr>
          <p:cNvSpPr txBox="1"/>
          <p:nvPr/>
        </p:nvSpPr>
        <p:spPr>
          <a:xfrm>
            <a:off x="354456" y="6343815"/>
            <a:ext cx="4506362" cy="307777"/>
          </a:xfrm>
          <a:prstGeom prst="rect">
            <a:avLst/>
          </a:prstGeom>
          <a:noFill/>
        </p:spPr>
        <p:txBody>
          <a:bodyPr wrap="none" lIns="91440" tIns="45720" rIns="91440" bIns="45720" rtlCol="0" anchor="t">
            <a:spAutoFit/>
          </a:bodyPr>
          <a:lstStyle/>
          <a:p>
            <a:r>
              <a:rPr lang="zh-TW" altLang="en-US" sz="700" i="1">
                <a:solidFill>
                  <a:srgbClr val="2B505B"/>
                </a:solidFill>
                <a:latin typeface="微軟正黑體"/>
                <a:ea typeface="微軟正黑體"/>
                <a:cs typeface="Arial"/>
              </a:rPr>
              <a:t>備註：</a:t>
            </a:r>
            <a:r>
              <a:rPr lang="en-US" altLang="zh-TW" sz="700" i="1">
                <a:solidFill>
                  <a:srgbClr val="2B505B"/>
                </a:solidFill>
                <a:latin typeface="微軟正黑體"/>
                <a:ea typeface="微軟正黑體"/>
                <a:cs typeface="Arial"/>
              </a:rPr>
              <a:t>1.</a:t>
            </a:r>
            <a:r>
              <a:rPr lang="zh-TW" altLang="en-US" sz="700" i="1">
                <a:solidFill>
                  <a:srgbClr val="2B505B"/>
                </a:solidFill>
                <a:latin typeface="微軟正黑體"/>
                <a:ea typeface="微軟正黑體"/>
                <a:cs typeface="Arial"/>
              </a:rPr>
              <a:t>模擬數係排除環球晶圓於美國、義大利及日本大規模擴產計畫以及持有 </a:t>
            </a:r>
            <a:r>
              <a:rPr lang="en-US" altLang="zh-TW" sz="700" i="1">
                <a:solidFill>
                  <a:srgbClr val="2B505B"/>
                </a:solidFill>
                <a:latin typeface="微軟正黑體"/>
                <a:ea typeface="微軟正黑體"/>
                <a:cs typeface="Arial"/>
              </a:rPr>
              <a:t>Siltronic </a:t>
            </a:r>
            <a:r>
              <a:rPr lang="zh-TW" altLang="en-US" sz="700" i="1">
                <a:solidFill>
                  <a:srgbClr val="2B505B"/>
                </a:solidFill>
                <a:latin typeface="微軟正黑體"/>
                <a:ea typeface="微軟正黑體"/>
                <a:cs typeface="Arial"/>
              </a:rPr>
              <a:t>股份的市值變動影響</a:t>
            </a:r>
            <a:endParaRPr lang="en-US" altLang="zh-TW" sz="700" i="1">
              <a:solidFill>
                <a:srgbClr val="2B505B"/>
              </a:solidFill>
              <a:latin typeface="微軟正黑體"/>
              <a:ea typeface="微軟正黑體"/>
              <a:cs typeface="Arial"/>
            </a:endParaRPr>
          </a:p>
          <a:p>
            <a:r>
              <a:rPr lang="zh-TW" altLang="en-US" sz="700" i="1">
                <a:solidFill>
                  <a:srgbClr val="2B505B"/>
                </a:solidFill>
                <a:latin typeface="微軟正黑體"/>
                <a:ea typeface="微軟正黑體"/>
                <a:cs typeface="Arial"/>
              </a:rPr>
              <a:t>            </a:t>
            </a:r>
            <a:r>
              <a:rPr lang="en-US" altLang="zh-TW" sz="700" i="1">
                <a:solidFill>
                  <a:srgbClr val="2B505B"/>
                </a:solidFill>
                <a:latin typeface="微軟正黑體"/>
                <a:ea typeface="微軟正黑體"/>
                <a:cs typeface="Arial"/>
              </a:rPr>
              <a:t>2.</a:t>
            </a:r>
            <a:r>
              <a:rPr lang="zh-TW" altLang="en-US" sz="700" i="1">
                <a:solidFill>
                  <a:srgbClr val="2B505B"/>
                </a:solidFill>
                <a:latin typeface="微軟正黑體"/>
                <a:ea typeface="微軟正黑體"/>
                <a:cs typeface="Arial"/>
              </a:rPr>
              <a:t>受環球晶圓擴產所導致的折舊增加，毛利率、</a:t>
            </a:r>
            <a:r>
              <a:rPr lang="en-US" altLang="zh-TW" sz="700" i="1">
                <a:solidFill>
                  <a:srgbClr val="2B505B"/>
                </a:solidFill>
                <a:latin typeface="微軟正黑體"/>
                <a:ea typeface="微軟正黑體"/>
                <a:cs typeface="Arial"/>
              </a:rPr>
              <a:t>EBITDA </a:t>
            </a:r>
            <a:r>
              <a:rPr lang="zh-TW" altLang="en-US" sz="700" i="1">
                <a:solidFill>
                  <a:srgbClr val="2B505B"/>
                </a:solidFill>
                <a:latin typeface="微軟正黑體"/>
                <a:ea typeface="微軟正黑體"/>
                <a:cs typeface="Arial"/>
              </a:rPr>
              <a:t>與稅後淨利均出現下降</a:t>
            </a:r>
            <a:endParaRPr lang="en-US" altLang="zh-TW" sz="700" i="1">
              <a:solidFill>
                <a:srgbClr val="2B505B"/>
              </a:solidFill>
              <a:latin typeface="微軟正黑體"/>
              <a:ea typeface="微軟正黑體"/>
              <a:cs typeface="Arial"/>
            </a:endParaRPr>
          </a:p>
        </p:txBody>
      </p:sp>
      <p:sp>
        <p:nvSpPr>
          <p:cNvPr id="4" name="投影片編號版面配置區 6">
            <a:extLst>
              <a:ext uri="{FF2B5EF4-FFF2-40B4-BE49-F238E27FC236}">
                <a16:creationId xmlns:a16="http://schemas.microsoft.com/office/drawing/2014/main" id="{75B55645-789F-2970-598A-BFA9DEFC7905}"/>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pPr/>
              <a:t>40</a:t>
            </a:fld>
            <a:endParaRPr kumimoji="1" lang="zh-TW" altLang="en-US" sz="120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4721898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FE24D-5ADD-8C5B-83B8-A6B448FEC8C7}"/>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F549F234-C2C0-ECC2-A4EC-D333BFB0DEF4}"/>
              </a:ext>
            </a:extLst>
          </p:cNvPr>
          <p:cNvSpPr>
            <a:spLocks noGrp="1"/>
          </p:cNvSpPr>
          <p:nvPr>
            <p:ph type="title"/>
          </p:nvPr>
        </p:nvSpPr>
        <p:spPr/>
        <p:txBody>
          <a:bodyPr/>
          <a:lstStyle/>
          <a:p>
            <a:r>
              <a:rPr lang="zh-TW" altLang="en-US">
                <a:latin typeface="微軟正黑體" panose="020B0604030504040204" pitchFamily="34" charset="-120"/>
                <a:ea typeface="微軟正黑體" panose="020B0604030504040204" pitchFamily="34" charset="-120"/>
              </a:rPr>
              <a:t>資產負債表</a:t>
            </a:r>
            <a:endParaRPr lang="en-US" altLang="zh-TW">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5E01B19B-2D17-D7D6-EA1B-9986FD360C93}"/>
              </a:ext>
            </a:extLst>
          </p:cNvPr>
          <p:cNvSpPr txBox="1"/>
          <p:nvPr/>
        </p:nvSpPr>
        <p:spPr>
          <a:xfrm>
            <a:off x="230631" y="6000915"/>
            <a:ext cx="3510898" cy="630942"/>
          </a:xfrm>
          <a:prstGeom prst="rect">
            <a:avLst/>
          </a:prstGeom>
          <a:noFill/>
        </p:spPr>
        <p:txBody>
          <a:bodyPr wrap="none" rtlCol="0">
            <a:spAutoFit/>
          </a:bodyPr>
          <a:lstStyle/>
          <a:p>
            <a:pPr marL="0" indent="0">
              <a:lnSpc>
                <a:spcPct val="100000"/>
              </a:lnSpc>
            </a:pP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備註：</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1.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現金及約當現金減少，部分原因為環球晶圓使用現金償還債務</a:t>
            </a:r>
            <a:endPar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a:p>
            <a:pPr marL="0" indent="0">
              <a:lnSpc>
                <a:spcPct val="100000"/>
              </a:lnSpc>
            </a:pP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2.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不動產、廠房、設備減少，主要原因來自環球晶圓的補助款及匯率換算影響</a:t>
            </a:r>
            <a:endPar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a:p>
            <a:pPr marL="0" indent="0">
              <a:lnSpc>
                <a:spcPct val="100000"/>
              </a:lnSpc>
            </a:pP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3.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短期借款減少、</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長期借款增加，主要因環球晶圓債務重組所致</a:t>
            </a:r>
          </a:p>
          <a:p>
            <a:pPr marL="0" indent="0">
              <a:lnSpc>
                <a:spcPct val="100000"/>
              </a:lnSpc>
            </a:pP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4.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其他負債減少，主要因環球晶圓預付款項減少及匯率波動影響</a:t>
            </a:r>
          </a:p>
          <a:p>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5.</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股東權益減少，主要因環球晶圓匯率波動影響</a:t>
            </a:r>
          </a:p>
        </p:txBody>
      </p:sp>
      <p:graphicFrame>
        <p:nvGraphicFramePr>
          <p:cNvPr id="4" name="Table 3">
            <a:extLst>
              <a:ext uri="{FF2B5EF4-FFF2-40B4-BE49-F238E27FC236}">
                <a16:creationId xmlns:a16="http://schemas.microsoft.com/office/drawing/2014/main" id="{539A4804-9D06-834D-0641-2FD60706C094}"/>
              </a:ext>
            </a:extLst>
          </p:cNvPr>
          <p:cNvGraphicFramePr>
            <a:graphicFrameLocks noGrp="1"/>
          </p:cNvGraphicFramePr>
          <p:nvPr>
            <p:custDataLst>
              <p:tags r:id="rId1"/>
            </p:custDataLst>
            <p:extLst>
              <p:ext uri="{D42A27DB-BD31-4B8C-83A1-F6EECF244321}">
                <p14:modId xmlns:p14="http://schemas.microsoft.com/office/powerpoint/2010/main" val="2323649519"/>
              </p:ext>
            </p:extLst>
          </p:nvPr>
        </p:nvGraphicFramePr>
        <p:xfrm>
          <a:off x="297306" y="1145055"/>
          <a:ext cx="7063200" cy="4489200"/>
        </p:xfrm>
        <a:graphic>
          <a:graphicData uri="http://schemas.openxmlformats.org/drawingml/2006/table">
            <a:tbl>
              <a:tblPr>
                <a:tableStyleId>{5C22544A-7EE6-4342-B048-85BDC9FD1C3A}</a:tableStyleId>
              </a:tblPr>
              <a:tblGrid>
                <a:gridCol w="2359128">
                  <a:extLst>
                    <a:ext uri="{9D8B030D-6E8A-4147-A177-3AD203B41FA5}">
                      <a16:colId xmlns:a16="http://schemas.microsoft.com/office/drawing/2014/main" val="3368342545"/>
                    </a:ext>
                  </a:extLst>
                </a:gridCol>
                <a:gridCol w="1176018">
                  <a:extLst>
                    <a:ext uri="{9D8B030D-6E8A-4147-A177-3AD203B41FA5}">
                      <a16:colId xmlns:a16="http://schemas.microsoft.com/office/drawing/2014/main" val="2763929477"/>
                    </a:ext>
                  </a:extLst>
                </a:gridCol>
                <a:gridCol w="1176018">
                  <a:extLst>
                    <a:ext uri="{9D8B030D-6E8A-4147-A177-3AD203B41FA5}">
                      <a16:colId xmlns:a16="http://schemas.microsoft.com/office/drawing/2014/main" val="3048474712"/>
                    </a:ext>
                  </a:extLst>
                </a:gridCol>
                <a:gridCol w="1176018">
                  <a:extLst>
                    <a:ext uri="{9D8B030D-6E8A-4147-A177-3AD203B41FA5}">
                      <a16:colId xmlns:a16="http://schemas.microsoft.com/office/drawing/2014/main" val="190003690"/>
                    </a:ext>
                  </a:extLst>
                </a:gridCol>
                <a:gridCol w="1176018">
                  <a:extLst>
                    <a:ext uri="{9D8B030D-6E8A-4147-A177-3AD203B41FA5}">
                      <a16:colId xmlns:a16="http://schemas.microsoft.com/office/drawing/2014/main" val="2900567144"/>
                    </a:ext>
                  </a:extLst>
                </a:gridCol>
              </a:tblGrid>
              <a:tr h="306000">
                <a:tc>
                  <a:txBody>
                    <a:bodyPr/>
                    <a:lstStyle/>
                    <a:p>
                      <a:pPr algn="l" fontAlgn="b"/>
                      <a:r>
                        <a:rPr lang="zh-TW" altLang="en-US" sz="1000" b="1" i="0" u="none" strike="noStrike">
                          <a:solidFill>
                            <a:schemeClr val="bg1"/>
                          </a:solidFill>
                          <a:effectLst/>
                          <a:latin typeface="微軟正黑體" panose="020B0604030504040204" pitchFamily="34" charset="-120"/>
                          <a:ea typeface="微軟正黑體" panose="020B0604030504040204" pitchFamily="34" charset="-120"/>
                        </a:rPr>
                        <a:t>（新台幣百萬元）</a:t>
                      </a:r>
                      <a:endParaRPr lang="en-GB" altLang="zh-TW" sz="1000" b="1" i="0" u="none" strike="noStrike">
                        <a:solidFill>
                          <a:schemeClr val="bg1"/>
                        </a:solidFill>
                        <a:effectLst/>
                        <a:latin typeface="微軟正黑體" panose="020B0604030504040204" pitchFamily="34" charset="-120"/>
                        <a:ea typeface="微軟正黑體" panose="020B0604030504040204" pitchFamily="34" charset="-120"/>
                      </a:endParaRPr>
                    </a:p>
                  </a:txBody>
                  <a:tcPr marL="36000" marR="36000" marT="36000" marB="36000" anchor="ctr">
                    <a:lnL w="12700" cap="flat" cmpd="sng" algn="ctr">
                      <a:no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307F98"/>
                    </a:solidFill>
                  </a:tcPr>
                </a:tc>
                <a:tc>
                  <a:txBody>
                    <a:bodyPr/>
                    <a:lstStyle/>
                    <a:p>
                      <a:pPr algn="ctr" fontAlgn="b">
                        <a:lnSpc>
                          <a:spcPts val="1000"/>
                        </a:lnSpc>
                      </a:pPr>
                      <a:r>
                        <a:rPr lang="en-GB" sz="1000" b="1" u="none" strike="noStrike">
                          <a:solidFill>
                            <a:schemeClr val="bg1"/>
                          </a:solidFill>
                          <a:effectLst/>
                          <a:latin typeface="Arial"/>
                          <a:cs typeface="Arial"/>
                        </a:rPr>
                        <a:t>2023</a:t>
                      </a:r>
                      <a:endParaRPr lang="en-GB" sz="1000" b="1" i="0" u="none" strike="noStrike">
                        <a:solidFill>
                          <a:schemeClr val="bg1"/>
                        </a:solidFill>
                        <a:effectLst/>
                        <a:latin typeface="Arial"/>
                        <a:cs typeface="Arial"/>
                      </a:endParaRPr>
                    </a:p>
                  </a:txBody>
                  <a:tcPr marL="36000" marR="36000" marT="36000" marB="3600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307F98"/>
                    </a:solidFill>
                  </a:tcPr>
                </a:tc>
                <a:tc>
                  <a:txBody>
                    <a:bodyPr/>
                    <a:lstStyle/>
                    <a:p>
                      <a:pPr algn="ctr" fontAlgn="b">
                        <a:lnSpc>
                          <a:spcPts val="1000"/>
                        </a:lnSpc>
                      </a:pPr>
                      <a:r>
                        <a:rPr lang="en-US" altLang="zh-TW" sz="1000" b="1" i="0" u="none" strike="noStrike">
                          <a:solidFill>
                            <a:schemeClr val="bg1"/>
                          </a:solidFill>
                          <a:effectLst/>
                          <a:latin typeface="Arial"/>
                          <a:cs typeface="Arial"/>
                        </a:rPr>
                        <a:t>2024</a:t>
                      </a:r>
                      <a:endParaRPr lang="en-GB" sz="1000" b="1" i="0" u="none" strike="noStrike">
                        <a:solidFill>
                          <a:schemeClr val="bg1"/>
                        </a:solidFill>
                        <a:effectLst/>
                        <a:latin typeface="Arial"/>
                        <a:cs typeface="Arial"/>
                      </a:endParaRPr>
                    </a:p>
                  </a:txBody>
                  <a:tcPr marL="36000" marR="36000" marT="36000" marB="3600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307F98"/>
                    </a:solidFill>
                  </a:tcPr>
                </a:tc>
                <a:tc>
                  <a:txBody>
                    <a:bodyPr/>
                    <a:lstStyle/>
                    <a:p>
                      <a:pPr algn="ctr" fontAlgn="b">
                        <a:lnSpc>
                          <a:spcPts val="1000"/>
                        </a:lnSpc>
                      </a:pPr>
                      <a:r>
                        <a:rPr lang="en-US" altLang="zh-TW" sz="1000" b="1" i="0" u="none" strike="noStrike">
                          <a:solidFill>
                            <a:schemeClr val="bg1"/>
                          </a:solidFill>
                          <a:effectLst/>
                          <a:latin typeface="Arial"/>
                          <a:cs typeface="Arial"/>
                        </a:rPr>
                        <a:t>Q125</a:t>
                      </a:r>
                      <a:endParaRPr lang="en-GB" sz="1000" b="1" i="0" u="none" strike="noStrike">
                        <a:solidFill>
                          <a:schemeClr val="bg1"/>
                        </a:solidFill>
                        <a:effectLst/>
                        <a:latin typeface="Arial"/>
                        <a:cs typeface="Arial"/>
                      </a:endParaRPr>
                    </a:p>
                  </a:txBody>
                  <a:tcPr marL="36000" marR="36000" marT="36000" marB="3600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307F98"/>
                    </a:solidFill>
                  </a:tcPr>
                </a:tc>
                <a:tc>
                  <a:txBody>
                    <a:bodyPr/>
                    <a:lstStyle/>
                    <a:p>
                      <a:pPr algn="ctr" fontAlgn="b">
                        <a:lnSpc>
                          <a:spcPts val="1000"/>
                        </a:lnSpc>
                      </a:pPr>
                      <a:r>
                        <a:rPr lang="en-US" altLang="zh-TW" sz="1000" b="1" i="0" u="none" strike="noStrike">
                          <a:solidFill>
                            <a:schemeClr val="bg1"/>
                          </a:solidFill>
                          <a:effectLst/>
                          <a:latin typeface="Arial"/>
                          <a:cs typeface="Arial"/>
                        </a:rPr>
                        <a:t>Q225</a:t>
                      </a:r>
                      <a:endParaRPr lang="en-GB" sz="1000" b="1" i="0" u="none" strike="noStrike">
                        <a:solidFill>
                          <a:schemeClr val="bg1"/>
                        </a:solidFill>
                        <a:effectLst/>
                        <a:latin typeface="Arial"/>
                        <a:cs typeface="Arial"/>
                      </a:endParaRPr>
                    </a:p>
                  </a:txBody>
                  <a:tcPr marL="36000" marR="36000" marT="36000" marB="3600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307F98"/>
                    </a:solidFill>
                  </a:tcPr>
                </a:tc>
                <a:extLst>
                  <a:ext uri="{0D108BD9-81ED-4DB2-BD59-A6C34878D82A}">
                    <a16:rowId xmlns:a16="http://schemas.microsoft.com/office/drawing/2014/main" val="1508634718"/>
                  </a:ext>
                </a:extLst>
              </a:tr>
              <a:tr h="270000">
                <a:tc>
                  <a:txBody>
                    <a:bodyPr/>
                    <a:lstStyle/>
                    <a:p>
                      <a:pPr algn="l" fontAlgn="b"/>
                      <a:r>
                        <a:rPr lang="zh-TW" altLang="en-US" sz="1000" b="1" u="none" strike="noStrike">
                          <a:effectLst/>
                          <a:latin typeface="微軟正黑體" panose="020B0604030504040204" pitchFamily="34" charset="-120"/>
                          <a:ea typeface="微軟正黑體" panose="020B0604030504040204" pitchFamily="34" charset="-120"/>
                        </a:rPr>
                        <a:t>資產</a:t>
                      </a:r>
                      <a:endParaRPr lang="en-GB" altLang="zh-TW" sz="1000" b="1" i="0" u="none" strike="noStrike">
                        <a:solidFill>
                          <a:srgbClr val="000000"/>
                        </a:solidFill>
                        <a:effectLst/>
                        <a:latin typeface="微軟正黑體" panose="020B0604030504040204" pitchFamily="34" charset="-120"/>
                        <a:ea typeface="微軟正黑體" panose="020B0604030504040204" pitchFamily="34" charset="-120"/>
                      </a:endParaRPr>
                    </a:p>
                  </a:txBody>
                  <a:tcPr marL="36000" marR="36000" marT="36000" marB="36000" anchor="ctr">
                    <a:lnL w="12700" cap="flat" cmpd="sng" algn="ctr">
                      <a:noFill/>
                      <a:prstDash val="solid"/>
                      <a:round/>
                      <a:headEnd type="none" w="med" len="med"/>
                      <a:tailEnd type="none" w="med" len="med"/>
                    </a:lnL>
                    <a:lnT w="190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r" fontAlgn="b"/>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36000" marR="288000" marT="54000" marB="54000" anchor="ctr">
                    <a:lnT w="190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r" fontAlgn="b"/>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36000" marR="288000" marT="54000" marB="54000" anchor="ctr">
                    <a:lnT w="190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r" fontAlgn="b"/>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36000" marR="288000" marT="54000" marB="54000" anchor="ctr">
                    <a:lnT w="190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r" fontAlgn="b"/>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36000" marR="288000" marT="54000" marB="54000" anchor="ctr">
                    <a:lnT w="190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extLst>
                  <a:ext uri="{0D108BD9-81ED-4DB2-BD59-A6C34878D82A}">
                    <a16:rowId xmlns:a16="http://schemas.microsoft.com/office/drawing/2014/main" val="2298568056"/>
                  </a:ext>
                </a:extLst>
              </a:tr>
              <a:tr h="270000">
                <a:tc>
                  <a:txBody>
                    <a:bodyPr/>
                    <a:lstStyle/>
                    <a:p>
                      <a:pPr algn="l" fontAlgn="b"/>
                      <a:r>
                        <a:rPr lang="zh-TW" altLang="en-US" sz="1000" u="none" strike="noStrike">
                          <a:effectLst/>
                          <a:latin typeface="微軟正黑體" panose="020B0604030504040204" pitchFamily="34" charset="-120"/>
                          <a:ea typeface="微軟正黑體" panose="020B0604030504040204" pitchFamily="34" charset="-120"/>
                        </a:rPr>
                        <a:t>現金及約當現金</a:t>
                      </a:r>
                      <a:endParaRPr lang="en-GB" sz="1000" b="0" i="0" u="none" strike="noStrike">
                        <a:solidFill>
                          <a:srgbClr val="000000"/>
                        </a:solidFill>
                        <a:effectLst/>
                        <a:latin typeface="微軟正黑體" panose="020B0604030504040204" pitchFamily="34" charset="-120"/>
                        <a:ea typeface="微軟正黑體" panose="020B0604030504040204" pitchFamily="34" charset="-120"/>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GB" sz="1000" u="none" strike="noStrike">
                          <a:effectLst/>
                          <a:latin typeface="Arial"/>
                          <a:cs typeface="Arial"/>
                        </a:rPr>
                        <a:t>30,828</a:t>
                      </a:r>
                      <a:endParaRPr lang="en-GB" sz="1000" b="0" i="0" u="none" strike="noStrike">
                        <a:solidFill>
                          <a:srgbClr val="000000"/>
                        </a:solidFill>
                        <a:effectLst/>
                        <a:latin typeface="Arial"/>
                        <a:cs typeface="Arial"/>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zh-TW" altLang="en-US" sz="1000" b="0" u="none" strike="noStrike" kern="1200">
                          <a:solidFill>
                            <a:schemeClr val="dk1"/>
                          </a:solidFill>
                          <a:effectLst/>
                          <a:latin typeface="Arial"/>
                          <a:ea typeface="+mn-ea"/>
                          <a:cs typeface="Arial"/>
                        </a:rPr>
                        <a:t> </a:t>
                      </a:r>
                      <a:r>
                        <a:rPr lang="en-US" altLang="zh-TW" sz="1000" b="0" u="none" strike="noStrike" kern="1200">
                          <a:solidFill>
                            <a:schemeClr val="dk1"/>
                          </a:solidFill>
                          <a:effectLst/>
                          <a:latin typeface="Arial"/>
                          <a:ea typeface="+mn-ea"/>
                          <a:cs typeface="Arial"/>
                        </a:rPr>
                        <a:t>54,137</a:t>
                      </a:r>
                      <a:r>
                        <a:rPr lang="en-US" altLang="zh-TW" sz="1000" b="0" u="none" strike="noStrike" kern="1200" baseline="30000">
                          <a:solidFill>
                            <a:schemeClr val="dk1"/>
                          </a:solidFill>
                          <a:effectLst/>
                          <a:latin typeface="Arial"/>
                          <a:ea typeface="+mn-ea"/>
                          <a:cs typeface="Arial"/>
                        </a:rPr>
                        <a:t>1</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b"/>
                      <a:r>
                        <a:rPr lang="en-US" altLang="zh-TW" sz="1000" b="0" i="0" u="none" strike="noStrike">
                          <a:solidFill>
                            <a:srgbClr val="000000"/>
                          </a:solidFill>
                          <a:effectLst/>
                          <a:latin typeface="Arial"/>
                          <a:ea typeface="微軟正黑體"/>
                          <a:cs typeface="Arial"/>
                        </a:rPr>
                        <a:t>43,374</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b"/>
                      <a:r>
                        <a:rPr lang="en-US" altLang="zh-TW" sz="1000" b="0" i="0" u="none" strike="noStrike">
                          <a:solidFill>
                            <a:srgbClr val="000000"/>
                          </a:solidFill>
                          <a:effectLst/>
                          <a:latin typeface="Arial"/>
                          <a:ea typeface="微軟正黑體"/>
                          <a:cs typeface="Arial"/>
                        </a:rPr>
                        <a:t>36,396</a:t>
                      </a:r>
                      <a:endParaRPr lang="en-US" altLang="zh-TW" sz="10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552165283"/>
                  </a:ext>
                </a:extLst>
              </a:tr>
              <a:tr h="270000">
                <a:tc>
                  <a:txBody>
                    <a:bodyPr/>
                    <a:lstStyle/>
                    <a:p>
                      <a:pPr algn="l" fontAlgn="b"/>
                      <a:r>
                        <a:rPr lang="zh-TW" altLang="en-US" sz="1000" u="none" strike="noStrike">
                          <a:effectLst/>
                          <a:latin typeface="微軟正黑體" panose="020B0604030504040204" pitchFamily="34" charset="-120"/>
                          <a:ea typeface="微軟正黑體" panose="020B0604030504040204" pitchFamily="34" charset="-120"/>
                        </a:rPr>
                        <a:t>應收帳款</a:t>
                      </a:r>
                      <a:endParaRPr lang="en-GB" sz="1000" b="0" i="0" u="none" strike="noStrike">
                        <a:solidFill>
                          <a:srgbClr val="000000"/>
                        </a:solidFill>
                        <a:effectLst/>
                        <a:latin typeface="微軟正黑體" panose="020B0604030504040204" pitchFamily="34" charset="-120"/>
                        <a:ea typeface="微軟正黑體" panose="020B0604030504040204" pitchFamily="34" charset="-120"/>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GB" sz="1000" u="none" strike="noStrike">
                          <a:effectLst/>
                          <a:latin typeface="Arial"/>
                          <a:cs typeface="Arial"/>
                        </a:rPr>
                        <a:t>12,228</a:t>
                      </a:r>
                      <a:endParaRPr lang="en-GB" sz="1000" b="0" i="0" u="none" strike="noStrike">
                        <a:solidFill>
                          <a:srgbClr val="000000"/>
                        </a:solidFill>
                        <a:effectLst/>
                        <a:latin typeface="Arial"/>
                        <a:cs typeface="Arial"/>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000" b="0" u="none" strike="noStrike" kern="1200">
                          <a:solidFill>
                            <a:schemeClr val="dk1"/>
                          </a:solidFill>
                          <a:effectLst/>
                          <a:latin typeface="Arial"/>
                          <a:ea typeface="+mn-ea"/>
                          <a:cs typeface="Arial"/>
                        </a:rPr>
                        <a:t>12,592</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b"/>
                      <a:r>
                        <a:rPr lang="en-US" altLang="zh-TW" sz="1000" b="0" i="0" u="none" strike="noStrike">
                          <a:solidFill>
                            <a:srgbClr val="000000"/>
                          </a:solidFill>
                          <a:effectLst/>
                          <a:latin typeface="Arial"/>
                          <a:ea typeface="微軟正黑體"/>
                          <a:cs typeface="Arial"/>
                        </a:rPr>
                        <a:t>13,127</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b"/>
                      <a:r>
                        <a:rPr lang="en-US" altLang="zh-TW" sz="1000" b="0" i="0" u="none" strike="noStrike">
                          <a:solidFill>
                            <a:srgbClr val="000000"/>
                          </a:solidFill>
                          <a:effectLst/>
                          <a:latin typeface="Arial"/>
                          <a:ea typeface="微軟正黑體"/>
                          <a:cs typeface="Arial"/>
                        </a:rPr>
                        <a:t>12,425</a:t>
                      </a:r>
                      <a:endParaRPr lang="en-US" altLang="zh-TW" sz="10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747028978"/>
                  </a:ext>
                </a:extLst>
              </a:tr>
              <a:tr h="270000">
                <a:tc>
                  <a:txBody>
                    <a:bodyPr/>
                    <a:lstStyle/>
                    <a:p>
                      <a:pPr algn="l" fontAlgn="b"/>
                      <a:r>
                        <a:rPr lang="zh-TW" altLang="en-US" sz="1000" u="none" strike="noStrike">
                          <a:effectLst/>
                          <a:latin typeface="微軟正黑體" panose="020B0604030504040204" pitchFamily="34" charset="-120"/>
                          <a:ea typeface="微軟正黑體" panose="020B0604030504040204" pitchFamily="34" charset="-120"/>
                        </a:rPr>
                        <a:t>存貨</a:t>
                      </a:r>
                      <a:endParaRPr lang="en-GB" sz="1000" b="0" i="0" u="none" strike="noStrike">
                        <a:solidFill>
                          <a:srgbClr val="000000"/>
                        </a:solidFill>
                        <a:effectLst/>
                        <a:latin typeface="微軟正黑體" panose="020B0604030504040204" pitchFamily="34" charset="-120"/>
                        <a:ea typeface="微軟正黑體" panose="020B0604030504040204" pitchFamily="34" charset="-120"/>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GB" sz="1000" u="none" strike="noStrike">
                          <a:effectLst/>
                          <a:latin typeface="Arial"/>
                          <a:cs typeface="Arial"/>
                        </a:rPr>
                        <a:t>12,556</a:t>
                      </a:r>
                      <a:endParaRPr lang="en-GB" sz="1000" b="0" i="0" u="none" strike="noStrike">
                        <a:solidFill>
                          <a:srgbClr val="000000"/>
                        </a:solidFill>
                        <a:effectLst/>
                        <a:latin typeface="Arial"/>
                        <a:cs typeface="Arial"/>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000" b="0" u="none" strike="noStrike" kern="1200">
                          <a:solidFill>
                            <a:schemeClr val="dk1"/>
                          </a:solidFill>
                          <a:effectLst/>
                          <a:latin typeface="Arial"/>
                          <a:ea typeface="+mn-ea"/>
                          <a:cs typeface="Arial"/>
                        </a:rPr>
                        <a:t>13,976</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b"/>
                      <a:r>
                        <a:rPr lang="en-US" altLang="zh-TW" sz="1000" b="0" i="0" u="none" strike="noStrike">
                          <a:solidFill>
                            <a:srgbClr val="000000"/>
                          </a:solidFill>
                          <a:effectLst/>
                          <a:latin typeface="Arial"/>
                          <a:ea typeface="微軟正黑體"/>
                          <a:cs typeface="Arial"/>
                        </a:rPr>
                        <a:t>14,598</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b"/>
                      <a:r>
                        <a:rPr lang="en-US" altLang="zh-TW" sz="1000" b="0" i="0" u="none" strike="noStrike">
                          <a:solidFill>
                            <a:srgbClr val="000000"/>
                          </a:solidFill>
                          <a:effectLst/>
                          <a:latin typeface="Arial"/>
                          <a:ea typeface="微軟正黑體"/>
                          <a:cs typeface="Arial"/>
                        </a:rPr>
                        <a:t>12,932</a:t>
                      </a:r>
                      <a:endParaRPr lang="en-US" altLang="zh-TW" sz="10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878418967"/>
                  </a:ext>
                </a:extLst>
              </a:tr>
              <a:tr h="270000">
                <a:tc>
                  <a:txBody>
                    <a:bodyPr/>
                    <a:lstStyle/>
                    <a:p>
                      <a:pPr algn="l" fontAlgn="b"/>
                      <a:r>
                        <a:rPr lang="zh-TW" altLang="en-US" sz="1000" u="none" strike="noStrike">
                          <a:effectLst/>
                          <a:latin typeface="微軟正黑體" panose="020B0604030504040204" pitchFamily="34" charset="-120"/>
                          <a:ea typeface="微軟正黑體" panose="020B0604030504040204" pitchFamily="34" charset="-120"/>
                        </a:rPr>
                        <a:t>不動產、廠房、設備</a:t>
                      </a:r>
                      <a:endParaRPr lang="en-GB" sz="1000" b="0" i="0" u="none" strike="noStrike">
                        <a:solidFill>
                          <a:srgbClr val="000000"/>
                        </a:solidFill>
                        <a:effectLst/>
                        <a:latin typeface="微軟正黑體" panose="020B0604030504040204" pitchFamily="34" charset="-120"/>
                        <a:ea typeface="微軟正黑體" panose="020B0604030504040204" pitchFamily="34" charset="-120"/>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GB" sz="1000" u="none" strike="noStrike">
                          <a:effectLst/>
                          <a:latin typeface="Arial"/>
                          <a:cs typeface="Arial"/>
                        </a:rPr>
                        <a:t>89,668</a:t>
                      </a:r>
                      <a:endParaRPr lang="en-GB" sz="1000" b="0" i="0" u="none" strike="noStrike">
                        <a:solidFill>
                          <a:srgbClr val="000000"/>
                        </a:solidFill>
                        <a:effectLst/>
                        <a:latin typeface="Arial"/>
                        <a:cs typeface="Arial"/>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000" b="0" u="none" strike="noStrike" kern="1200">
                          <a:solidFill>
                            <a:schemeClr val="dk1"/>
                          </a:solidFill>
                          <a:effectLst/>
                          <a:latin typeface="Arial"/>
                          <a:ea typeface="+mn-ea"/>
                          <a:cs typeface="Arial"/>
                        </a:rPr>
                        <a:t>137,362</a:t>
                      </a:r>
                      <a:r>
                        <a:rPr lang="en-US" altLang="zh-TW" sz="1000" b="0" u="none" strike="noStrike" kern="1200" baseline="30000">
                          <a:solidFill>
                            <a:schemeClr val="dk1"/>
                          </a:solidFill>
                          <a:effectLst/>
                          <a:latin typeface="Arial"/>
                          <a:ea typeface="+mn-ea"/>
                          <a:cs typeface="Arial"/>
                        </a:rPr>
                        <a:t>2</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b"/>
                      <a:r>
                        <a:rPr lang="en-US" altLang="zh-TW" sz="1000" b="0" i="0" u="none" strike="noStrike">
                          <a:solidFill>
                            <a:srgbClr val="000000"/>
                          </a:solidFill>
                          <a:effectLst/>
                          <a:latin typeface="Arial"/>
                          <a:ea typeface="微軟正黑體"/>
                          <a:cs typeface="Arial"/>
                        </a:rPr>
                        <a:t>146,673</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b"/>
                      <a:r>
                        <a:rPr lang="en-US" altLang="zh-TW" sz="1000" b="0" i="0" u="none" strike="noStrike">
                          <a:solidFill>
                            <a:srgbClr val="000000"/>
                          </a:solidFill>
                          <a:effectLst/>
                          <a:latin typeface="Arial"/>
                          <a:ea typeface="微軟正黑體"/>
                          <a:cs typeface="Arial"/>
                        </a:rPr>
                        <a:t>132,513</a:t>
                      </a:r>
                      <a:endParaRPr lang="en-US" altLang="zh-TW" sz="10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761702566"/>
                  </a:ext>
                </a:extLst>
              </a:tr>
              <a:tr h="270000">
                <a:tc>
                  <a:txBody>
                    <a:bodyPr/>
                    <a:lstStyle/>
                    <a:p>
                      <a:pPr algn="l" fontAlgn="b"/>
                      <a:r>
                        <a:rPr lang="zh-TW" altLang="en-US" sz="1000" u="none" strike="noStrike">
                          <a:effectLst/>
                          <a:latin typeface="微軟正黑體" panose="020B0604030504040204" pitchFamily="34" charset="-120"/>
                          <a:ea typeface="微軟正黑體" panose="020B0604030504040204" pitchFamily="34" charset="-120"/>
                        </a:rPr>
                        <a:t>其他資產</a:t>
                      </a:r>
                      <a:endParaRPr lang="en-GB" sz="1000" b="0" i="0" u="none" strike="noStrike">
                        <a:solidFill>
                          <a:srgbClr val="000000"/>
                        </a:solidFill>
                        <a:effectLst/>
                        <a:latin typeface="微軟正黑體" panose="020B0604030504040204" pitchFamily="34" charset="-120"/>
                        <a:ea typeface="微軟正黑體" panose="020B0604030504040204" pitchFamily="34" charset="-120"/>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fontAlgn="b"/>
                      <a:r>
                        <a:rPr lang="en-GB" sz="1000" u="none" strike="noStrike">
                          <a:effectLst/>
                          <a:latin typeface="Arial"/>
                          <a:cs typeface="Arial"/>
                        </a:rPr>
                        <a:t>80,216</a:t>
                      </a:r>
                      <a:endParaRPr lang="en-GB" sz="1000" b="0" i="0" u="none" strike="noStrike">
                        <a:solidFill>
                          <a:srgbClr val="000000"/>
                        </a:solidFill>
                        <a:effectLst/>
                        <a:latin typeface="Arial"/>
                        <a:cs typeface="Arial"/>
                      </a:endParaRPr>
                    </a:p>
                  </a:txBody>
                  <a:tcPr marL="0" marR="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r>
                        <a:rPr lang="en-US" altLang="zh-TW" sz="1000" b="0" u="none" strike="noStrike" kern="1200">
                          <a:solidFill>
                            <a:schemeClr val="dk1"/>
                          </a:solidFill>
                          <a:effectLst/>
                          <a:latin typeface="Arial"/>
                          <a:ea typeface="+mn-ea"/>
                          <a:cs typeface="Arial"/>
                        </a:rPr>
                        <a:t>53,265</a:t>
                      </a:r>
                      <a:r>
                        <a:rPr lang="en-US" altLang="zh-TW" sz="1000" b="0" u="none" strike="noStrike" kern="1200" baseline="30000">
                          <a:solidFill>
                            <a:schemeClr val="dk1"/>
                          </a:solidFill>
                          <a:effectLst/>
                          <a:latin typeface="Arial"/>
                          <a:ea typeface="+mn-ea"/>
                          <a:cs typeface="Arial"/>
                        </a:rPr>
                        <a:t>3</a:t>
                      </a:r>
                    </a:p>
                  </a:txBody>
                  <a:tcPr marL="0" marR="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b"/>
                      <a:r>
                        <a:rPr lang="en-US" altLang="zh-TW" sz="1000" b="0" i="0" u="none" strike="noStrike">
                          <a:solidFill>
                            <a:srgbClr val="000000"/>
                          </a:solidFill>
                          <a:effectLst/>
                          <a:latin typeface="Arial"/>
                          <a:ea typeface="微軟正黑體"/>
                          <a:cs typeface="Arial"/>
                        </a:rPr>
                        <a:t>56,741</a:t>
                      </a:r>
                    </a:p>
                  </a:txBody>
                  <a:tcPr marL="0" marR="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b"/>
                      <a:r>
                        <a:rPr lang="en-US" altLang="zh-TW" sz="1000" b="0" i="0" u="none" strike="noStrike">
                          <a:solidFill>
                            <a:srgbClr val="000000"/>
                          </a:solidFill>
                          <a:effectLst/>
                          <a:latin typeface="Arial"/>
                          <a:ea typeface="微軟正黑體"/>
                          <a:cs typeface="Arial"/>
                        </a:rPr>
                        <a:t>57,490</a:t>
                      </a:r>
                      <a:endParaRPr lang="en-US" altLang="zh-TW" sz="10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4244950752"/>
                  </a:ext>
                </a:extLst>
              </a:tr>
              <a:tr h="270000">
                <a:tc>
                  <a:txBody>
                    <a:bodyPr/>
                    <a:lstStyle/>
                    <a:p>
                      <a:pPr algn="l" fontAlgn="b"/>
                      <a:r>
                        <a:rPr lang="zh-TW" altLang="en-US" sz="1000" b="1" i="0" u="none" strike="noStrike">
                          <a:solidFill>
                            <a:srgbClr val="000000"/>
                          </a:solidFill>
                          <a:effectLst/>
                          <a:latin typeface="微軟正黑體" panose="020B0604030504040204" pitchFamily="34" charset="-120"/>
                          <a:ea typeface="微軟正黑體" panose="020B0604030504040204" pitchFamily="34" charset="-120"/>
                        </a:rPr>
                        <a:t>資產總計</a:t>
                      </a:r>
                      <a:endParaRPr lang="en-GB" sz="1000" b="1" i="0" u="none" strike="noStrike">
                        <a:solidFill>
                          <a:srgbClr val="000000"/>
                        </a:solidFill>
                        <a:effectLst/>
                        <a:latin typeface="微軟正黑體" panose="020B0604030504040204" pitchFamily="34" charset="-120"/>
                        <a:ea typeface="微軟正黑體" panose="020B0604030504040204" pitchFamily="34" charset="-120"/>
                      </a:endParaRPr>
                    </a:p>
                  </a:txBody>
                  <a:tcPr marL="36000" marR="36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fontAlgn="b"/>
                      <a:r>
                        <a:rPr lang="en-GB" sz="1000" b="1" u="none" strike="noStrike">
                          <a:effectLst/>
                          <a:latin typeface="Arial"/>
                          <a:cs typeface="Arial"/>
                        </a:rPr>
                        <a:t>225,495</a:t>
                      </a:r>
                      <a:endParaRPr lang="en-GB" sz="1000" b="1" i="0" u="none" strike="noStrike">
                        <a:solidFill>
                          <a:srgbClr val="000000"/>
                        </a:solidFill>
                        <a:effectLst/>
                        <a:latin typeface="Arial"/>
                        <a:cs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r>
                        <a:rPr lang="en-US" altLang="zh-TW" sz="1000" b="1" u="none" strike="noStrike" kern="1200">
                          <a:solidFill>
                            <a:schemeClr val="dk1"/>
                          </a:solidFill>
                          <a:effectLst/>
                          <a:latin typeface="Arial"/>
                          <a:ea typeface="+mn-ea"/>
                          <a:cs typeface="Arial"/>
                        </a:rPr>
                        <a:t>271,331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b"/>
                      <a:r>
                        <a:rPr lang="en-US" altLang="zh-TW" sz="1000" b="1" i="0" u="none" strike="noStrike">
                          <a:solidFill>
                            <a:srgbClr val="000000"/>
                          </a:solidFill>
                          <a:effectLst/>
                          <a:latin typeface="Arial"/>
                          <a:ea typeface="微軟正黑體"/>
                          <a:cs typeface="Arial"/>
                        </a:rPr>
                        <a:t>274,513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b"/>
                      <a:r>
                        <a:rPr lang="en-US" altLang="zh-TW" sz="1000" b="1" i="0" u="none" strike="noStrike">
                          <a:solidFill>
                            <a:srgbClr val="000000"/>
                          </a:solidFill>
                          <a:effectLst/>
                          <a:latin typeface="Arial"/>
                          <a:ea typeface="微軟正黑體"/>
                          <a:cs typeface="Arial"/>
                        </a:rPr>
                        <a:t>251,756</a:t>
                      </a:r>
                      <a:endParaRPr lang="en-US" altLang="zh-TW" sz="1000" b="1"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534883000"/>
                  </a:ext>
                </a:extLst>
              </a:tr>
              <a:tr h="0">
                <a:tc>
                  <a:txBody>
                    <a:bodyPr/>
                    <a:lstStyle/>
                    <a:p>
                      <a:pPr algn="l" fontAlgn="b"/>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36000" marR="36000" marT="54000" marB="54000" anchor="ctr">
                    <a:lnL w="12700" cap="flat" cmpd="sng" algn="ctr">
                      <a:noFill/>
                      <a:prstDash val="solid"/>
                      <a:round/>
                      <a:headEnd type="none" w="med" len="med"/>
                      <a:tailEnd type="none" w="med" len="med"/>
                    </a:lnL>
                    <a:lnT w="12700" cap="flat" cmpd="sng" algn="ctr">
                      <a:solidFill>
                        <a:srgbClr val="A6A6A6"/>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T w="12700" cap="flat" cmpd="sng" algn="ctr">
                      <a:solidFill>
                        <a:srgbClr val="A6A6A6"/>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T w="12700" cap="flat" cmpd="sng" algn="ctr">
                      <a:solidFill>
                        <a:srgbClr val="A6A6A6"/>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ctr"/>
                      <a:r>
                        <a:rPr lang="zh-TW" altLang="en-US" sz="1000" b="0" i="0" u="none" strike="noStrike">
                          <a:solidFill>
                            <a:srgbClr val="000000"/>
                          </a:solidFill>
                          <a:effectLst/>
                          <a:latin typeface="Arial"/>
                          <a:ea typeface="微軟正黑體"/>
                          <a:cs typeface="Arial"/>
                        </a:rPr>
                        <a:t>　</a:t>
                      </a:r>
                    </a:p>
                  </a:txBody>
                  <a:tcPr marL="0" marR="0" marT="0" marB="0" anchor="ctr">
                    <a:lnT w="12700" cap="flat" cmpd="sng" algn="ctr">
                      <a:solidFill>
                        <a:srgbClr val="A6A6A6"/>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ctr"/>
                      <a:endParaRPr lang="zh-TW" altLang="en-US" sz="10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T w="12700" cap="flat" cmpd="sng" algn="ctr">
                      <a:solidFill>
                        <a:srgbClr val="A6A6A6"/>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051345750"/>
                  </a:ext>
                </a:extLst>
              </a:tr>
              <a:tr h="270000">
                <a:tc>
                  <a:txBody>
                    <a:bodyPr/>
                    <a:lstStyle/>
                    <a:p>
                      <a:pPr algn="l" fontAlgn="b"/>
                      <a:r>
                        <a:rPr lang="zh-TW" altLang="en-US" sz="1000" b="1" u="none" strike="noStrike">
                          <a:effectLst/>
                          <a:latin typeface="微軟正黑體" panose="020B0604030504040204" pitchFamily="34" charset="-120"/>
                          <a:ea typeface="微軟正黑體" panose="020B0604030504040204" pitchFamily="34" charset="-120"/>
                        </a:rPr>
                        <a:t>負債</a:t>
                      </a:r>
                      <a:endParaRPr lang="en-GB" sz="1000" b="1" i="0" u="none" strike="noStrike">
                        <a:solidFill>
                          <a:srgbClr val="000000"/>
                        </a:solidFill>
                        <a:effectLst/>
                        <a:latin typeface="微軟正黑體" panose="020B0604030504040204" pitchFamily="34" charset="-120"/>
                        <a:ea typeface="微軟正黑體" panose="020B0604030504040204" pitchFamily="34" charset="-120"/>
                      </a:endParaRPr>
                    </a:p>
                  </a:txBody>
                  <a:tcPr marL="36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ctr" fontAlgn="b"/>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ctr" fontAlgn="b"/>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ctr" rtl="0" fontAlgn="ctr"/>
                      <a:r>
                        <a:rPr lang="zh-TW" altLang="en-US" sz="1000" b="0" i="0" u="none" strike="noStrike">
                          <a:solidFill>
                            <a:srgbClr val="000000"/>
                          </a:solidFill>
                          <a:effectLst/>
                          <a:latin typeface="Arial"/>
                          <a:ea typeface="微軟正黑體"/>
                          <a:cs typeface="Arial"/>
                        </a:rPr>
                        <a:t>　</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ctr" rtl="0" fontAlgn="ctr"/>
                      <a:endParaRPr lang="zh-TW" altLang="en-US" sz="10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extLst>
                  <a:ext uri="{0D108BD9-81ED-4DB2-BD59-A6C34878D82A}">
                    <a16:rowId xmlns:a16="http://schemas.microsoft.com/office/drawing/2014/main" val="2117336400"/>
                  </a:ext>
                </a:extLst>
              </a:tr>
              <a:tr h="270000">
                <a:tc>
                  <a:txBody>
                    <a:bodyPr/>
                    <a:lstStyle/>
                    <a:p>
                      <a:pPr algn="l" fontAlgn="b"/>
                      <a:r>
                        <a:rPr lang="zh-TW" altLang="en-US" sz="1000" u="none" strike="noStrike">
                          <a:effectLst/>
                          <a:latin typeface="微軟正黑體" panose="020B0604030504040204" pitchFamily="34" charset="-120"/>
                          <a:ea typeface="微軟正黑體" panose="020B0604030504040204" pitchFamily="34" charset="-120"/>
                        </a:rPr>
                        <a:t>短期借款</a:t>
                      </a:r>
                      <a:endParaRPr lang="en-GB" sz="1000" b="0" i="0" u="none" strike="noStrike">
                        <a:solidFill>
                          <a:srgbClr val="000000"/>
                        </a:solidFill>
                        <a:effectLst/>
                        <a:latin typeface="微軟正黑體" panose="020B0604030504040204" pitchFamily="34" charset="-120"/>
                        <a:ea typeface="微軟正黑體" panose="020B0604030504040204" pitchFamily="34" charset="-120"/>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GB" sz="1000" u="none" strike="noStrike">
                          <a:effectLst/>
                          <a:latin typeface="Arial"/>
                          <a:cs typeface="Arial"/>
                        </a:rPr>
                        <a:t>47,427</a:t>
                      </a:r>
                      <a:endParaRPr lang="en-GB" sz="1000" b="0" i="0" u="none" strike="noStrike">
                        <a:solidFill>
                          <a:srgbClr val="000000"/>
                        </a:solidFill>
                        <a:effectLst/>
                        <a:latin typeface="Arial"/>
                        <a:cs typeface="Arial"/>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000" b="0" u="none" strike="noStrike" kern="1200">
                          <a:solidFill>
                            <a:schemeClr val="dk1"/>
                          </a:solidFill>
                          <a:effectLst/>
                          <a:latin typeface="Arial"/>
                          <a:ea typeface="+mn-ea"/>
                          <a:cs typeface="Arial"/>
                        </a:rPr>
                        <a:t>31,277</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b"/>
                      <a:r>
                        <a:rPr lang="en-US" altLang="zh-TW" sz="1000" b="0" i="0" u="none" strike="noStrike">
                          <a:solidFill>
                            <a:srgbClr val="000000"/>
                          </a:solidFill>
                          <a:effectLst/>
                          <a:latin typeface="Arial"/>
                          <a:ea typeface="微軟正黑體"/>
                          <a:cs typeface="Arial"/>
                        </a:rPr>
                        <a:t>38,456</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b"/>
                      <a:r>
                        <a:rPr lang="en-US" altLang="zh-TW" sz="1000" b="0" i="0" u="none" strike="noStrike">
                          <a:solidFill>
                            <a:srgbClr val="000000"/>
                          </a:solidFill>
                          <a:effectLst/>
                          <a:latin typeface="Arial"/>
                          <a:ea typeface="微軟正黑體"/>
                          <a:cs typeface="Arial"/>
                        </a:rPr>
                        <a:t>31,171</a:t>
                      </a:r>
                      <a:endParaRPr lang="en-US" altLang="zh-TW" sz="10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096669266"/>
                  </a:ext>
                </a:extLst>
              </a:tr>
              <a:tr h="270000">
                <a:tc>
                  <a:txBody>
                    <a:bodyPr/>
                    <a:lstStyle/>
                    <a:p>
                      <a:pPr algn="l" fontAlgn="b"/>
                      <a:r>
                        <a:rPr lang="zh-TW" altLang="en-US" sz="1000" b="0" i="0" u="none" strike="noStrike">
                          <a:solidFill>
                            <a:srgbClr val="000000"/>
                          </a:solidFill>
                          <a:effectLst/>
                          <a:latin typeface="微軟正黑體" panose="020B0604030504040204" pitchFamily="34" charset="-120"/>
                          <a:ea typeface="微軟正黑體" panose="020B0604030504040204" pitchFamily="34" charset="-120"/>
                        </a:rPr>
                        <a:t>應付帳款</a:t>
                      </a:r>
                      <a:endParaRPr lang="en-GB" sz="1000" b="0" i="0" u="none" strike="noStrike">
                        <a:solidFill>
                          <a:srgbClr val="000000"/>
                        </a:solidFill>
                        <a:effectLst/>
                        <a:latin typeface="微軟正黑體" panose="020B0604030504040204" pitchFamily="34" charset="-120"/>
                        <a:ea typeface="微軟正黑體" panose="020B0604030504040204" pitchFamily="34" charset="-120"/>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GB" sz="1000" u="none" strike="noStrike">
                          <a:effectLst/>
                          <a:latin typeface="Arial"/>
                          <a:cs typeface="Arial"/>
                        </a:rPr>
                        <a:t>5,959</a:t>
                      </a:r>
                      <a:endParaRPr lang="en-GB" sz="1000" b="0" i="0" u="none" strike="noStrike">
                        <a:solidFill>
                          <a:srgbClr val="000000"/>
                        </a:solidFill>
                        <a:effectLst/>
                        <a:latin typeface="Arial"/>
                        <a:cs typeface="Arial"/>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000" b="0" u="none" strike="noStrike" kern="1200">
                          <a:solidFill>
                            <a:schemeClr val="dk1"/>
                          </a:solidFill>
                          <a:effectLst/>
                          <a:latin typeface="Arial"/>
                          <a:ea typeface="+mn-ea"/>
                          <a:cs typeface="Arial"/>
                        </a:rPr>
                        <a:t>6,069</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b"/>
                      <a:r>
                        <a:rPr lang="en-US" altLang="zh-TW" sz="1000" b="0" i="0" u="none" strike="noStrike">
                          <a:solidFill>
                            <a:srgbClr val="000000"/>
                          </a:solidFill>
                          <a:effectLst/>
                          <a:latin typeface="Arial"/>
                          <a:ea typeface="微軟正黑體"/>
                          <a:cs typeface="Arial"/>
                        </a:rPr>
                        <a:t>5,557</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b"/>
                      <a:r>
                        <a:rPr lang="en-US" altLang="zh-TW" sz="1000" b="0" i="0" u="none" strike="noStrike">
                          <a:solidFill>
                            <a:srgbClr val="000000"/>
                          </a:solidFill>
                          <a:effectLst/>
                          <a:latin typeface="Arial"/>
                          <a:ea typeface="微軟正黑體"/>
                          <a:cs typeface="Arial"/>
                        </a:rPr>
                        <a:t>4,959</a:t>
                      </a:r>
                      <a:endParaRPr lang="en-US" altLang="zh-TW" sz="10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181146525"/>
                  </a:ext>
                </a:extLst>
              </a:tr>
              <a:tr h="270000">
                <a:tc>
                  <a:txBody>
                    <a:bodyPr/>
                    <a:lstStyle/>
                    <a:p>
                      <a:pPr algn="l" fontAlgn="b"/>
                      <a:r>
                        <a:rPr lang="zh-TW" altLang="en-US" sz="1000" b="0" i="0" u="none" strike="noStrike">
                          <a:solidFill>
                            <a:srgbClr val="000000"/>
                          </a:solidFill>
                          <a:effectLst/>
                          <a:latin typeface="微軟正黑體" panose="020B0604030504040204" pitchFamily="34" charset="-120"/>
                          <a:ea typeface="微軟正黑體" panose="020B0604030504040204" pitchFamily="34" charset="-120"/>
                        </a:rPr>
                        <a:t>長期借款</a:t>
                      </a:r>
                      <a:endParaRPr lang="en-GB" sz="1000" b="0" i="0" u="none" strike="noStrike">
                        <a:solidFill>
                          <a:srgbClr val="000000"/>
                        </a:solidFill>
                        <a:effectLst/>
                        <a:latin typeface="微軟正黑體" panose="020B0604030504040204" pitchFamily="34" charset="-120"/>
                        <a:ea typeface="微軟正黑體" panose="020B0604030504040204" pitchFamily="34" charset="-120"/>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GB" sz="1000" u="none" strike="noStrike">
                          <a:effectLst/>
                          <a:latin typeface="Arial"/>
                          <a:cs typeface="Arial"/>
                        </a:rPr>
                        <a:t>17,169</a:t>
                      </a:r>
                      <a:endParaRPr lang="en-GB" sz="1000" b="0" i="0" u="none" strike="noStrike">
                        <a:solidFill>
                          <a:srgbClr val="000000"/>
                        </a:solidFill>
                        <a:effectLst/>
                        <a:latin typeface="Arial"/>
                        <a:cs typeface="Arial"/>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000" b="0" u="none" strike="noStrike" kern="1200">
                          <a:solidFill>
                            <a:schemeClr val="dk1"/>
                          </a:solidFill>
                          <a:effectLst/>
                          <a:latin typeface="Arial"/>
                          <a:ea typeface="+mn-ea"/>
                          <a:cs typeface="Arial"/>
                        </a:rPr>
                        <a:t>42,917</a:t>
                      </a:r>
                      <a:r>
                        <a:rPr lang="en-US" altLang="zh-TW" sz="1000" b="0" u="none" strike="noStrike" kern="1200" baseline="30000">
                          <a:solidFill>
                            <a:schemeClr val="dk1"/>
                          </a:solidFill>
                          <a:effectLst/>
                          <a:latin typeface="Arial"/>
                          <a:ea typeface="+mn-ea"/>
                          <a:cs typeface="Arial"/>
                        </a:rPr>
                        <a:t>4</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b"/>
                      <a:r>
                        <a:rPr lang="en-US" altLang="zh-TW" sz="1000" b="0" i="0" u="none" strike="noStrike">
                          <a:solidFill>
                            <a:srgbClr val="000000"/>
                          </a:solidFill>
                          <a:effectLst/>
                          <a:latin typeface="Arial"/>
                          <a:ea typeface="微軟正黑體"/>
                          <a:cs typeface="Arial"/>
                        </a:rPr>
                        <a:t>44,842</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b"/>
                      <a:r>
                        <a:rPr lang="en-US" altLang="zh-TW" sz="1000" b="0" i="0" u="none" strike="noStrike">
                          <a:solidFill>
                            <a:srgbClr val="000000"/>
                          </a:solidFill>
                          <a:effectLst/>
                          <a:latin typeface="Arial"/>
                          <a:ea typeface="微軟正黑體"/>
                          <a:cs typeface="Arial"/>
                        </a:rPr>
                        <a:t>46,798</a:t>
                      </a:r>
                      <a:endParaRPr lang="en-US" altLang="zh-TW" sz="10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337984242"/>
                  </a:ext>
                </a:extLst>
              </a:tr>
              <a:tr h="270000">
                <a:tc>
                  <a:txBody>
                    <a:bodyPr/>
                    <a:lstStyle/>
                    <a:p>
                      <a:pPr algn="l" fontAlgn="b"/>
                      <a:r>
                        <a:rPr lang="zh-TW" altLang="en-US" sz="1000" b="0" i="0" u="none" strike="noStrike">
                          <a:solidFill>
                            <a:srgbClr val="000000"/>
                          </a:solidFill>
                          <a:effectLst/>
                          <a:latin typeface="微軟正黑體" panose="020B0604030504040204" pitchFamily="34" charset="-120"/>
                          <a:ea typeface="微軟正黑體" panose="020B0604030504040204" pitchFamily="34" charset="-120"/>
                        </a:rPr>
                        <a:t>其他負債</a:t>
                      </a:r>
                      <a:endParaRPr lang="en-GB" sz="1000" b="0" i="0" u="none" strike="noStrike">
                        <a:solidFill>
                          <a:srgbClr val="000000"/>
                        </a:solidFill>
                        <a:effectLst/>
                        <a:latin typeface="微軟正黑體" panose="020B0604030504040204" pitchFamily="34" charset="-120"/>
                        <a:ea typeface="微軟正黑體" panose="020B0604030504040204" pitchFamily="34" charset="-120"/>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fontAlgn="b"/>
                      <a:r>
                        <a:rPr lang="en-GB" sz="1000" u="none" strike="noStrike">
                          <a:effectLst/>
                          <a:latin typeface="Arial"/>
                          <a:cs typeface="Arial"/>
                        </a:rPr>
                        <a:t>72,946</a:t>
                      </a:r>
                      <a:endParaRPr lang="en-GB" sz="1000" b="0" i="0" u="none" strike="noStrike">
                        <a:solidFill>
                          <a:srgbClr val="000000"/>
                        </a:solidFill>
                        <a:effectLst/>
                        <a:latin typeface="Arial"/>
                        <a:cs typeface="Arial"/>
                      </a:endParaRPr>
                    </a:p>
                  </a:txBody>
                  <a:tcPr marL="0" marR="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r>
                        <a:rPr lang="en-US" altLang="zh-TW" sz="1000" b="0" u="none" strike="noStrike" kern="1200">
                          <a:solidFill>
                            <a:schemeClr val="dk1"/>
                          </a:solidFill>
                          <a:effectLst/>
                          <a:latin typeface="Arial"/>
                          <a:ea typeface="+mn-ea"/>
                          <a:cs typeface="Arial"/>
                        </a:rPr>
                        <a:t>75,513</a:t>
                      </a:r>
                    </a:p>
                  </a:txBody>
                  <a:tcPr marL="0" marR="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b"/>
                      <a:r>
                        <a:rPr lang="en-US" altLang="zh-TW" sz="1000" b="0" i="0" u="none" strike="noStrike">
                          <a:solidFill>
                            <a:srgbClr val="000000"/>
                          </a:solidFill>
                          <a:effectLst/>
                          <a:latin typeface="Arial"/>
                          <a:ea typeface="微軟正黑體"/>
                          <a:cs typeface="Arial"/>
                        </a:rPr>
                        <a:t>71,411</a:t>
                      </a:r>
                    </a:p>
                  </a:txBody>
                  <a:tcPr marL="0" marR="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b"/>
                      <a:r>
                        <a:rPr lang="en-US" altLang="zh-TW" sz="1000" b="0" i="0" u="none" strike="noStrike">
                          <a:solidFill>
                            <a:srgbClr val="000000"/>
                          </a:solidFill>
                          <a:effectLst/>
                          <a:latin typeface="Arial"/>
                          <a:ea typeface="微軟正黑體"/>
                          <a:cs typeface="Arial"/>
                        </a:rPr>
                        <a:t>61,800</a:t>
                      </a:r>
                      <a:endParaRPr lang="en-US" altLang="zh-TW" sz="10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1751073656"/>
                  </a:ext>
                </a:extLst>
              </a:tr>
              <a:tr h="270000">
                <a:tc>
                  <a:txBody>
                    <a:bodyPr/>
                    <a:lstStyle/>
                    <a:p>
                      <a:pPr algn="l" fontAlgn="b"/>
                      <a:r>
                        <a:rPr lang="zh-TW" altLang="en-US" sz="1000" b="1" u="none" strike="noStrike">
                          <a:effectLst/>
                          <a:latin typeface="微軟正黑體" panose="020B0604030504040204" pitchFamily="34" charset="-120"/>
                          <a:ea typeface="微軟正黑體" panose="020B0604030504040204" pitchFamily="34" charset="-120"/>
                        </a:rPr>
                        <a:t>負債總計</a:t>
                      </a:r>
                      <a:endParaRPr lang="en-GB" sz="1000" b="1" i="0" u="none" strike="noStrike">
                        <a:solidFill>
                          <a:srgbClr val="000000"/>
                        </a:solidFill>
                        <a:effectLst/>
                        <a:latin typeface="微軟正黑體" panose="020B0604030504040204" pitchFamily="34" charset="-120"/>
                        <a:ea typeface="微軟正黑體" panose="020B0604030504040204" pitchFamily="34" charset="-120"/>
                      </a:endParaRPr>
                    </a:p>
                  </a:txBody>
                  <a:tcPr marL="36000" marR="36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fontAlgn="b"/>
                      <a:r>
                        <a:rPr lang="en-GB" sz="1000" b="1" u="none" strike="noStrike">
                          <a:effectLst/>
                          <a:latin typeface="Arial"/>
                          <a:cs typeface="Arial"/>
                        </a:rPr>
                        <a:t>143,501</a:t>
                      </a:r>
                      <a:endParaRPr lang="en-GB" sz="1000" b="1" i="0" u="none" strike="noStrike">
                        <a:solidFill>
                          <a:srgbClr val="000000"/>
                        </a:solidFill>
                        <a:effectLst/>
                        <a:latin typeface="Arial"/>
                        <a:cs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r>
                        <a:rPr lang="en-US" altLang="zh-TW" sz="1000" b="1" u="none" strike="noStrike" kern="1200">
                          <a:solidFill>
                            <a:schemeClr val="dk1"/>
                          </a:solidFill>
                          <a:effectLst/>
                          <a:latin typeface="Arial"/>
                          <a:ea typeface="+mn-ea"/>
                          <a:cs typeface="Arial"/>
                        </a:rPr>
                        <a:t>155,777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b"/>
                      <a:r>
                        <a:rPr lang="en-US" altLang="zh-TW" sz="1000" b="1" i="0" u="none" strike="noStrike">
                          <a:solidFill>
                            <a:srgbClr val="000000"/>
                          </a:solidFill>
                          <a:effectLst/>
                          <a:latin typeface="Arial"/>
                          <a:ea typeface="微軟正黑體"/>
                          <a:cs typeface="Arial"/>
                        </a:rPr>
                        <a:t>160,266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b"/>
                      <a:r>
                        <a:rPr lang="en-US" altLang="zh-TW" sz="1000" b="1" i="0" u="none" strike="noStrike">
                          <a:solidFill>
                            <a:srgbClr val="000000"/>
                          </a:solidFill>
                          <a:effectLst/>
                          <a:latin typeface="Arial"/>
                          <a:ea typeface="微軟正黑體"/>
                          <a:cs typeface="Arial"/>
                        </a:rPr>
                        <a:t>144,729</a:t>
                      </a:r>
                      <a:endParaRPr lang="en-US" altLang="zh-TW" sz="1000" b="1"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3477107155"/>
                  </a:ext>
                </a:extLst>
              </a:tr>
              <a:tr h="0">
                <a:tc>
                  <a:txBody>
                    <a:bodyPr/>
                    <a:lstStyle/>
                    <a:p>
                      <a:pPr algn="l" fontAlgn="b"/>
                      <a:endParaRPr lang="en-GB" sz="200" b="1" i="0" u="none" strike="noStrike">
                        <a:solidFill>
                          <a:srgbClr val="000000"/>
                        </a:solidFill>
                        <a:effectLst/>
                        <a:latin typeface="微軟正黑體" panose="020B0604030504040204" pitchFamily="34" charset="-120"/>
                        <a:ea typeface="微軟正黑體" panose="020B0604030504040204" pitchFamily="34" charset="-120"/>
                      </a:endParaRPr>
                    </a:p>
                  </a:txBody>
                  <a:tcPr marL="36000" marR="36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fontAlgn="b"/>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fontAlgn="b"/>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ctr"/>
                      <a:r>
                        <a:rPr lang="zh-TW" altLang="en-US" sz="1000" b="0" i="0" u="none" strike="noStrike">
                          <a:solidFill>
                            <a:srgbClr val="000000"/>
                          </a:solidFill>
                          <a:effectLst/>
                          <a:latin typeface="Arial"/>
                          <a:ea typeface="微軟正黑體"/>
                          <a:cs typeface="Arial"/>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ctr"/>
                      <a:endParaRPr lang="zh-TW" altLang="en-US" sz="10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758854466"/>
                  </a:ext>
                </a:extLst>
              </a:tr>
              <a:tr h="258741">
                <a:tc>
                  <a:txBody>
                    <a:bodyPr/>
                    <a:lstStyle/>
                    <a:p>
                      <a:pPr algn="l" fontAlgn="b"/>
                      <a:r>
                        <a:rPr lang="zh-TW" altLang="en-US" sz="1000" b="1" u="none" strike="noStrike">
                          <a:effectLst/>
                          <a:latin typeface="微軟正黑體" panose="020B0604030504040204" pitchFamily="34" charset="-120"/>
                          <a:ea typeface="微軟正黑體" panose="020B0604030504040204" pitchFamily="34" charset="-120"/>
                        </a:rPr>
                        <a:t>權益總計</a:t>
                      </a:r>
                      <a:endParaRPr lang="en-GB" sz="1000" b="1" i="0" u="none" strike="noStrike">
                        <a:solidFill>
                          <a:srgbClr val="000000"/>
                        </a:solidFill>
                        <a:effectLst/>
                        <a:latin typeface="微軟正黑體" panose="020B0604030504040204" pitchFamily="34" charset="-120"/>
                        <a:ea typeface="微軟正黑體" panose="020B0604030504040204" pitchFamily="34" charset="-120"/>
                      </a:endParaRPr>
                    </a:p>
                  </a:txBody>
                  <a:tcPr marL="36000" marR="36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A6A6A6">
                        <a:alpha val="50196"/>
                      </a:srgbClr>
                    </a:solidFill>
                  </a:tcPr>
                </a:tc>
                <a:tc>
                  <a:txBody>
                    <a:bodyPr/>
                    <a:lstStyle/>
                    <a:p>
                      <a:pPr algn="ctr" fontAlgn="b"/>
                      <a:r>
                        <a:rPr lang="en-GB" sz="1000" b="1" u="none" strike="noStrike">
                          <a:effectLst/>
                          <a:latin typeface="Arial"/>
                          <a:cs typeface="Arial"/>
                        </a:rPr>
                        <a:t>81,994</a:t>
                      </a:r>
                      <a:endParaRPr lang="en-GB" sz="1000" b="1" i="0" u="none" strike="noStrike">
                        <a:solidFill>
                          <a:srgbClr val="000000"/>
                        </a:solidFill>
                        <a:effectLst/>
                        <a:latin typeface="Arial"/>
                        <a:cs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A6A6A6">
                        <a:alpha val="50196"/>
                      </a:srgbClr>
                    </a:solidFill>
                  </a:tcPr>
                </a:tc>
                <a:tc>
                  <a:txBody>
                    <a:bodyPr/>
                    <a:lstStyle/>
                    <a:p>
                      <a:pPr marL="0" algn="ctr" defTabSz="914400" rtl="0" eaLnBrk="1" fontAlgn="b" latinLnBrk="0" hangingPunct="1"/>
                      <a:r>
                        <a:rPr lang="en-US" altLang="zh-TW" sz="1000" b="1" u="none" strike="noStrike" kern="1200">
                          <a:solidFill>
                            <a:schemeClr val="dk1"/>
                          </a:solidFill>
                          <a:effectLst/>
                          <a:latin typeface="Arial"/>
                          <a:ea typeface="+mn-ea"/>
                          <a:cs typeface="Arial"/>
                        </a:rPr>
                        <a:t>115,555</a:t>
                      </a:r>
                      <a:endParaRPr lang="en-US" altLang="zh-TW" sz="1000" b="1" u="none" strike="noStrike" kern="1200" baseline="30000">
                        <a:solidFill>
                          <a:schemeClr val="dk1"/>
                        </a:solidFill>
                        <a:effectLst/>
                        <a:latin typeface="Arial"/>
                        <a:ea typeface="+mn-ea"/>
                        <a:cs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A6A6A6">
                        <a:alpha val="50196"/>
                      </a:srgbClr>
                    </a:solidFill>
                  </a:tcPr>
                </a:tc>
                <a:tc>
                  <a:txBody>
                    <a:bodyPr/>
                    <a:lstStyle/>
                    <a:p>
                      <a:pPr algn="ctr" rtl="0" fontAlgn="b"/>
                      <a:r>
                        <a:rPr lang="en-US" altLang="zh-TW" sz="1000" b="1" i="0" u="none" strike="noStrike">
                          <a:solidFill>
                            <a:srgbClr val="000000"/>
                          </a:solidFill>
                          <a:effectLst/>
                          <a:latin typeface="Arial"/>
                          <a:ea typeface="微軟正黑體"/>
                          <a:cs typeface="Arial"/>
                        </a:rPr>
                        <a:t>114,247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A6A6A6">
                        <a:alpha val="50196"/>
                      </a:srgbClr>
                    </a:solidFill>
                  </a:tcPr>
                </a:tc>
                <a:tc>
                  <a:txBody>
                    <a:bodyPr/>
                    <a:lstStyle/>
                    <a:p>
                      <a:pPr algn="ctr" rtl="0" fontAlgn="b"/>
                      <a:r>
                        <a:rPr lang="en-US" altLang="zh-TW" sz="1000" b="1" i="0" u="none" strike="noStrike">
                          <a:solidFill>
                            <a:srgbClr val="000000"/>
                          </a:solidFill>
                          <a:effectLst/>
                          <a:latin typeface="Arial"/>
                          <a:ea typeface="微軟正黑體"/>
                          <a:cs typeface="Arial"/>
                        </a:rPr>
                        <a:t>107,027</a:t>
                      </a:r>
                      <a:endParaRPr lang="en-US" altLang="zh-TW" sz="1000" b="1"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A6A6A6">
                        <a:alpha val="50196"/>
                      </a:srgbClr>
                    </a:solidFill>
                  </a:tcPr>
                </a:tc>
                <a:extLst>
                  <a:ext uri="{0D108BD9-81ED-4DB2-BD59-A6C34878D82A}">
                    <a16:rowId xmlns:a16="http://schemas.microsoft.com/office/drawing/2014/main" val="2361454152"/>
                  </a:ext>
                </a:extLst>
              </a:tr>
            </a:tbl>
          </a:graphicData>
        </a:graphic>
      </p:graphicFrame>
      <p:sp>
        <p:nvSpPr>
          <p:cNvPr id="5" name="Rectangle 6">
            <a:extLst>
              <a:ext uri="{FF2B5EF4-FFF2-40B4-BE49-F238E27FC236}">
                <a16:creationId xmlns:a16="http://schemas.microsoft.com/office/drawing/2014/main" id="{6FA20ECD-DC5F-CD61-AE00-80F9CCD3EC73}"/>
              </a:ext>
            </a:extLst>
          </p:cNvPr>
          <p:cNvSpPr/>
          <p:nvPr/>
        </p:nvSpPr>
        <p:spPr bwMode="auto">
          <a:xfrm>
            <a:off x="6212804" y="2832160"/>
            <a:ext cx="936104" cy="216024"/>
          </a:xfrm>
          <a:prstGeom prst="rect">
            <a:avLst/>
          </a:prstGeom>
          <a:noFill/>
          <a:ln w="15875" cap="flat" cmpd="sng" algn="ctr">
            <a:solidFill>
              <a:srgbClr val="307F98"/>
            </a:solidFill>
            <a:prstDash val="dash"/>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b="1" i="0" u="none" strike="noStrike" cap="none" normalizeH="0" baseline="0" err="1">
              <a:ln>
                <a:noFill/>
              </a:ln>
              <a:solidFill>
                <a:schemeClr val="tx1"/>
              </a:solidFill>
              <a:effectLst/>
              <a:latin typeface="微軟正黑體" panose="020B0604030504040204" pitchFamily="34" charset="-120"/>
              <a:ea typeface="微軟正黑體" panose="020B0604030504040204" pitchFamily="34" charset="-120"/>
            </a:endParaRPr>
          </a:p>
        </p:txBody>
      </p:sp>
      <p:graphicFrame>
        <p:nvGraphicFramePr>
          <p:cNvPr id="6" name="Table 4">
            <a:extLst>
              <a:ext uri="{FF2B5EF4-FFF2-40B4-BE49-F238E27FC236}">
                <a16:creationId xmlns:a16="http://schemas.microsoft.com/office/drawing/2014/main" id="{BA0400BE-3D52-2A5E-A2BD-4949E88ECCDF}"/>
              </a:ext>
            </a:extLst>
          </p:cNvPr>
          <p:cNvGraphicFramePr>
            <a:graphicFrameLocks noGrp="1"/>
          </p:cNvGraphicFramePr>
          <p:nvPr>
            <p:extLst>
              <p:ext uri="{D42A27DB-BD31-4B8C-83A1-F6EECF244321}">
                <p14:modId xmlns:p14="http://schemas.microsoft.com/office/powerpoint/2010/main" val="4209255147"/>
              </p:ext>
            </p:extLst>
          </p:nvPr>
        </p:nvGraphicFramePr>
        <p:xfrm>
          <a:off x="7505700" y="1695702"/>
          <a:ext cx="2162175" cy="1221521"/>
        </p:xfrm>
        <a:graphic>
          <a:graphicData uri="http://schemas.openxmlformats.org/drawingml/2006/table">
            <a:tbl>
              <a:tblPr>
                <a:tableStyleId>{5C22544A-7EE6-4342-B048-85BDC9FD1C3A}</a:tableStyleId>
              </a:tblPr>
              <a:tblGrid>
                <a:gridCol w="1513013">
                  <a:extLst>
                    <a:ext uri="{9D8B030D-6E8A-4147-A177-3AD203B41FA5}">
                      <a16:colId xmlns:a16="http://schemas.microsoft.com/office/drawing/2014/main" val="2678657108"/>
                    </a:ext>
                  </a:extLst>
                </a:gridCol>
                <a:gridCol w="649162">
                  <a:extLst>
                    <a:ext uri="{9D8B030D-6E8A-4147-A177-3AD203B41FA5}">
                      <a16:colId xmlns:a16="http://schemas.microsoft.com/office/drawing/2014/main" val="3822992108"/>
                    </a:ext>
                  </a:extLst>
                </a:gridCol>
              </a:tblGrid>
              <a:tr h="236709">
                <a:tc>
                  <a:txBody>
                    <a:bodyPr/>
                    <a:lstStyle/>
                    <a:p>
                      <a:pPr algn="l" fontAlgn="b"/>
                      <a:r>
                        <a:rPr lang="zh-TW" altLang="en-US" sz="1000" b="0" i="0" u="none" strike="noStrike">
                          <a:solidFill>
                            <a:schemeClr val="tx1"/>
                          </a:solidFill>
                          <a:effectLst/>
                          <a:latin typeface="微軟正黑體" panose="020B0604030504040204" pitchFamily="34" charset="-120"/>
                          <a:ea typeface="微軟正黑體" panose="020B0604030504040204" pitchFamily="34" charset="-120"/>
                        </a:rPr>
                        <a:t>（新台幣百萬元）</a:t>
                      </a:r>
                      <a:endParaRPr lang="en-GB" sz="1000" b="0" i="0" u="none" strike="noStrike">
                        <a:solidFill>
                          <a:schemeClr val="tx1"/>
                        </a:solidFill>
                        <a:effectLst/>
                        <a:latin typeface="微軟正黑體" panose="020B0604030504040204" pitchFamily="34" charset="-120"/>
                        <a:ea typeface="微軟正黑體" panose="020B0604030504040204" pitchFamily="34" charset="-120"/>
                      </a:endParaRPr>
                    </a:p>
                  </a:txBody>
                  <a:tcPr marL="36000" marR="36000" marT="36000" marB="36000" anchor="b">
                    <a:lnL w="9525" cap="flat" cmpd="sng" algn="ctr">
                      <a:solidFill>
                        <a:srgbClr val="307F98"/>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307F9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440"/>
                        </a:lnSpc>
                      </a:pPr>
                      <a:r>
                        <a:rPr lang="en-US" altLang="zh-TW" sz="1000" b="1" i="0" u="none" strike="noStrike" kern="1200">
                          <a:solidFill>
                            <a:sysClr val="windowText" lastClr="000000"/>
                          </a:solidFill>
                          <a:effectLst/>
                          <a:latin typeface="Arial"/>
                          <a:ea typeface="微軟正黑體"/>
                          <a:cs typeface="Arial"/>
                        </a:rPr>
                        <a:t>Q225</a:t>
                      </a:r>
                      <a:endParaRPr lang="zh-TW" altLang="en-US" sz="1000">
                        <a:solidFill>
                          <a:sysClr val="windowText" lastClr="000000"/>
                        </a:solidFill>
                        <a:latin typeface="Arial"/>
                        <a:ea typeface="微軟正黑體"/>
                        <a:cs typeface="Arial"/>
                      </a:endParaRPr>
                    </a:p>
                  </a:txBody>
                  <a:tcPr marL="36000" marR="36000" marT="36000" marB="36000" anchor="b">
                    <a:lnL w="19050" cap="flat" cmpd="sng" algn="ctr">
                      <a:noFill/>
                      <a:prstDash val="solid"/>
                      <a:round/>
                      <a:headEnd type="none" w="med" len="med"/>
                      <a:tailEnd type="none" w="med" len="med"/>
                    </a:lnL>
                    <a:lnR w="9525" cap="flat" cmpd="sng" algn="ctr">
                      <a:solidFill>
                        <a:srgbClr val="307F98"/>
                      </a:solidFill>
                      <a:prstDash val="solid"/>
                      <a:round/>
                      <a:headEnd type="none" w="med" len="med"/>
                      <a:tailEnd type="none" w="med" len="med"/>
                    </a:lnR>
                    <a:lnT w="9525" cap="flat" cmpd="sng" algn="ctr">
                      <a:solidFill>
                        <a:srgbClr val="307F9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2628635"/>
                  </a:ext>
                </a:extLst>
              </a:tr>
              <a:tr h="435444">
                <a:tc>
                  <a:txBody>
                    <a:bodyPr/>
                    <a:lstStyle/>
                    <a:p>
                      <a:pPr algn="l" fontAlgn="b"/>
                      <a:r>
                        <a:rPr lang="zh-TW" altLang="en-US" sz="1000" u="none" strike="noStrike">
                          <a:effectLst/>
                          <a:latin typeface="微軟正黑體" panose="020B0604030504040204" pitchFamily="34" charset="-120"/>
                          <a:ea typeface="微軟正黑體" panose="020B0604030504040204" pitchFamily="34" charset="-120"/>
                        </a:rPr>
                        <a:t>三個月以上定存</a:t>
                      </a:r>
                      <a:endParaRPr lang="en-GB" sz="1000" b="0" i="0" u="none" strike="noStrike">
                        <a:solidFill>
                          <a:srgbClr val="000000"/>
                        </a:solidFill>
                        <a:effectLst/>
                        <a:latin typeface="微軟正黑體" panose="020B0604030504040204" pitchFamily="34" charset="-120"/>
                        <a:ea typeface="微軟正黑體" panose="020B0604030504040204" pitchFamily="34" charset="-120"/>
                      </a:endParaRPr>
                    </a:p>
                  </a:txBody>
                  <a:tcPr marL="36000" marR="36000" marT="54000" marB="54000" anchor="ctr">
                    <a:lnL w="9525" cap="flat" cmpd="sng" algn="ctr">
                      <a:solidFill>
                        <a:srgbClr val="307F98"/>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altLang="zh-TW" sz="1000" b="0" i="0" u="none" strike="noStrike" kern="1200">
                          <a:solidFill>
                            <a:srgbClr val="000000"/>
                          </a:solidFill>
                          <a:latin typeface="Arial"/>
                          <a:ea typeface="+mn-ea"/>
                          <a:cs typeface="Arial"/>
                        </a:rPr>
                        <a:t> 3,610</a:t>
                      </a:r>
                      <a:endParaRPr lang="en-GB" sz="1000" b="0" i="0" u="none" strike="noStrike" baseline="30000">
                        <a:solidFill>
                          <a:srgbClr val="000000"/>
                        </a:solidFill>
                        <a:effectLst/>
                        <a:latin typeface="Arial" panose="020B0604020202020204" pitchFamily="34" charset="0"/>
                        <a:cs typeface="Arial" panose="020B0604020202020204" pitchFamily="34" charset="0"/>
                      </a:endParaRPr>
                    </a:p>
                  </a:txBody>
                  <a:tcPr marL="36000" marR="144000" marT="54000" marB="54000" anchor="ctr">
                    <a:lnL w="12700" cmpd="sng">
                      <a:noFill/>
                    </a:lnL>
                    <a:lnR w="9525" cap="flat" cmpd="sng" algn="ctr">
                      <a:solidFill>
                        <a:srgbClr val="307F98"/>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8735274"/>
                  </a:ext>
                </a:extLst>
              </a:tr>
              <a:tr h="274684">
                <a:tc>
                  <a:txBody>
                    <a:bodyPr/>
                    <a:lstStyle/>
                    <a:p>
                      <a:pPr algn="l" fontAlgn="b"/>
                      <a:r>
                        <a:rPr lang="zh-TW" altLang="en-US" sz="1000" b="0" i="0" u="none" strike="noStrike">
                          <a:solidFill>
                            <a:srgbClr val="000000"/>
                          </a:solidFill>
                          <a:effectLst/>
                          <a:latin typeface="微軟正黑體" panose="020B0604030504040204" pitchFamily="34" charset="-120"/>
                          <a:ea typeface="微軟正黑體" panose="020B0604030504040204" pitchFamily="34" charset="-120"/>
                        </a:rPr>
                        <a:t>銀行擔保借款</a:t>
                      </a:r>
                      <a:endParaRPr lang="en-US" altLang="zh-TW" sz="1000" b="0" i="0" u="none" strike="noStrike">
                        <a:solidFill>
                          <a:srgbClr val="000000"/>
                        </a:solidFill>
                        <a:effectLst/>
                        <a:latin typeface="微軟正黑體" panose="020B0604030504040204" pitchFamily="34" charset="-120"/>
                        <a:ea typeface="微軟正黑體" panose="020B0604030504040204" pitchFamily="34" charset="-120"/>
                      </a:endParaRPr>
                    </a:p>
                  </a:txBody>
                  <a:tcPr marL="36000" marR="36000" marT="54000" marB="54000" anchor="ctr">
                    <a:lnL w="9525" cap="flat" cmpd="sng" algn="ctr">
                      <a:solidFill>
                        <a:srgbClr val="307F98"/>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000" b="0" i="0" u="none" strike="noStrike" kern="1200">
                          <a:solidFill>
                            <a:srgbClr val="000000"/>
                          </a:solidFill>
                          <a:latin typeface="Arial"/>
                          <a:ea typeface="+mn-ea"/>
                          <a:cs typeface="Arial"/>
                        </a:rPr>
                        <a:t>  18,882</a:t>
                      </a:r>
                      <a:endParaRPr lang="en-US" altLang="zh-TW" sz="1000" b="0" i="0" u="none" strike="noStrike" kern="1200">
                        <a:solidFill>
                          <a:srgbClr val="000000"/>
                        </a:solidFill>
                        <a:latin typeface="Arial" panose="020B0604020202020204" pitchFamily="34" charset="0"/>
                        <a:ea typeface="+mn-ea"/>
                        <a:cs typeface="Arial" panose="020B0604020202020204" pitchFamily="34" charset="0"/>
                      </a:endParaRPr>
                    </a:p>
                  </a:txBody>
                  <a:tcPr marL="36000" marR="144000" marT="54000" marB="54000" anchor="ctr">
                    <a:lnL w="12700" cmpd="sng">
                      <a:noFill/>
                    </a:lnL>
                    <a:lnR w="9525" cap="flat" cmpd="sng" algn="ctr">
                      <a:solidFill>
                        <a:srgbClr val="307F98"/>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5060228"/>
                  </a:ext>
                </a:extLst>
              </a:tr>
              <a:tr h="27468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zh-TW" altLang="en-US" sz="1000" b="0" i="0" u="none" strike="noStrike">
                          <a:solidFill>
                            <a:srgbClr val="000000"/>
                          </a:solidFill>
                          <a:effectLst/>
                          <a:latin typeface="微軟正黑體" panose="020B0604030504040204" pitchFamily="34" charset="-120"/>
                          <a:ea typeface="微軟正黑體" panose="020B0604030504040204" pitchFamily="34" charset="-120"/>
                        </a:rPr>
                        <a:t>債券</a:t>
                      </a:r>
                      <a:endParaRPr lang="en-GB" altLang="zh-TW" sz="1000" b="0" i="0" u="none" strike="noStrike">
                        <a:solidFill>
                          <a:srgbClr val="000000"/>
                        </a:solidFill>
                        <a:effectLst/>
                        <a:latin typeface="微軟正黑體" panose="020B0604030504040204" pitchFamily="34" charset="-120"/>
                        <a:ea typeface="微軟正黑體" panose="020B0604030504040204" pitchFamily="34" charset="-120"/>
                      </a:endParaRPr>
                    </a:p>
                  </a:txBody>
                  <a:tcPr marL="36000" marR="36000" marT="36000" marB="36000" anchor="b">
                    <a:lnL w="9525" cap="flat" cmpd="sng" algn="ctr">
                      <a:solidFill>
                        <a:srgbClr val="307F98"/>
                      </a:solidFill>
                      <a:prstDash val="solid"/>
                      <a:round/>
                      <a:headEnd type="none" w="med" len="med"/>
                      <a:tailEnd type="none" w="med" len="med"/>
                    </a:lnL>
                    <a:lnR w="12700" cmpd="sng">
                      <a:noFill/>
                    </a:lnR>
                    <a:lnT w="12700" cap="flat" cmpd="sng" algn="ctr">
                      <a:noFill/>
                      <a:prstDash val="solid"/>
                      <a:round/>
                      <a:headEnd type="none" w="med" len="med"/>
                      <a:tailEnd type="none" w="med" len="med"/>
                    </a:lnT>
                    <a:lnB w="9525" cap="flat" cmpd="sng" algn="ctr">
                      <a:solidFill>
                        <a:srgbClr val="307F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altLang="zh-TW" sz="1000" b="0" i="0" u="none" strike="noStrike" kern="1200">
                          <a:solidFill>
                            <a:srgbClr val="000000"/>
                          </a:solidFill>
                          <a:latin typeface="Arial"/>
                          <a:ea typeface="+mn-ea"/>
                          <a:cs typeface="Arial"/>
                        </a:rPr>
                        <a:t>5,831</a:t>
                      </a:r>
                      <a:endParaRPr lang="en-GB" sz="1000" b="0" i="0" u="none" strike="noStrike">
                        <a:solidFill>
                          <a:srgbClr val="000000"/>
                        </a:solidFill>
                        <a:effectLst/>
                        <a:latin typeface="Arial"/>
                        <a:cs typeface="Arial"/>
                      </a:endParaRPr>
                    </a:p>
                  </a:txBody>
                  <a:tcPr marL="36000" marR="144000" marT="54000" marB="54000" anchor="ctr">
                    <a:lnL w="12700" cmpd="sng">
                      <a:noFill/>
                    </a:lnL>
                    <a:lnR w="9525" cap="flat" cmpd="sng" algn="ctr">
                      <a:solidFill>
                        <a:srgbClr val="307F98"/>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307F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565883"/>
                  </a:ext>
                </a:extLst>
              </a:tr>
            </a:tbl>
          </a:graphicData>
        </a:graphic>
      </p:graphicFrame>
      <p:sp>
        <p:nvSpPr>
          <p:cNvPr id="8" name="Rectangle 5">
            <a:extLst>
              <a:ext uri="{FF2B5EF4-FFF2-40B4-BE49-F238E27FC236}">
                <a16:creationId xmlns:a16="http://schemas.microsoft.com/office/drawing/2014/main" id="{16BCAD20-C5C5-EE21-59AF-E60A30015A9F}"/>
              </a:ext>
            </a:extLst>
          </p:cNvPr>
          <p:cNvSpPr/>
          <p:nvPr/>
        </p:nvSpPr>
        <p:spPr bwMode="auto">
          <a:xfrm>
            <a:off x="7502068" y="1145528"/>
            <a:ext cx="2170800" cy="550174"/>
          </a:xfrm>
          <a:prstGeom prst="rect">
            <a:avLst/>
          </a:prstGeom>
          <a:solidFill>
            <a:srgbClr val="307F98"/>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algn="ctr" eaLnBrk="0" fontAlgn="base" hangingPunct="0">
              <a:spcBef>
                <a:spcPct val="0"/>
              </a:spcBef>
              <a:spcAft>
                <a:spcPct val="0"/>
              </a:spcAft>
            </a:pPr>
            <a:r>
              <a:rPr lang="zh-TW" altLang="en-US" sz="1000" b="1">
                <a:solidFill>
                  <a:schemeClr val="bg1"/>
                </a:solidFill>
                <a:latin typeface="微軟正黑體" panose="020B0604030504040204" pitchFamily="34" charset="-120"/>
                <a:ea typeface="微軟正黑體" panose="020B0604030504040204" pitchFamily="34" charset="-120"/>
              </a:rPr>
              <a:t>現金資產細項包含以下子公司</a:t>
            </a:r>
          </a:p>
          <a:p>
            <a:pPr algn="ctr" eaLnBrk="0" fontAlgn="base" hangingPunct="0">
              <a:spcBef>
                <a:spcPct val="0"/>
              </a:spcBef>
              <a:spcAft>
                <a:spcPct val="0"/>
              </a:spcAft>
            </a:pPr>
            <a:r>
              <a:rPr lang="zh-TW" altLang="en-US" sz="1000" b="1">
                <a:solidFill>
                  <a:schemeClr val="bg1"/>
                </a:solidFill>
                <a:latin typeface="微軟正黑體" panose="020B0604030504040204" pitchFamily="34" charset="-120"/>
                <a:ea typeface="微軟正黑體" panose="020B0604030504040204" pitchFamily="34" charset="-120"/>
              </a:rPr>
              <a:t>環球晶圓的項目：</a:t>
            </a:r>
          </a:p>
        </p:txBody>
      </p:sp>
      <p:cxnSp>
        <p:nvCxnSpPr>
          <p:cNvPr id="9" name="Elbow Connector 15">
            <a:extLst>
              <a:ext uri="{FF2B5EF4-FFF2-40B4-BE49-F238E27FC236}">
                <a16:creationId xmlns:a16="http://schemas.microsoft.com/office/drawing/2014/main" id="{AD027DF8-3890-6FB5-7A4F-D61106F1CF19}"/>
              </a:ext>
            </a:extLst>
          </p:cNvPr>
          <p:cNvCxnSpPr>
            <a:cxnSpLocks/>
            <a:stCxn id="5" idx="3"/>
            <a:endCxn id="6" idx="2"/>
          </p:cNvCxnSpPr>
          <p:nvPr/>
        </p:nvCxnSpPr>
        <p:spPr bwMode="auto">
          <a:xfrm flipV="1">
            <a:off x="7148908" y="2917223"/>
            <a:ext cx="1437879" cy="22949"/>
          </a:xfrm>
          <a:prstGeom prst="bentConnector2">
            <a:avLst/>
          </a:prstGeom>
          <a:solidFill>
            <a:schemeClr val="accent2"/>
          </a:solidFill>
          <a:ln w="15875" cap="flat" cmpd="sng" algn="ctr">
            <a:solidFill>
              <a:srgbClr val="307F98"/>
            </a:solidFill>
            <a:prstDash val="dash"/>
            <a:round/>
            <a:headEnd type="none" w="med" len="med"/>
            <a:tailEnd type="none" w="med" len="med"/>
          </a:ln>
          <a:effectLst/>
        </p:spPr>
      </p:cxnSp>
      <p:sp>
        <p:nvSpPr>
          <p:cNvPr id="10" name="投影片編號版面配置區 6">
            <a:extLst>
              <a:ext uri="{FF2B5EF4-FFF2-40B4-BE49-F238E27FC236}">
                <a16:creationId xmlns:a16="http://schemas.microsoft.com/office/drawing/2014/main" id="{F6035690-C080-01DB-7DA5-E5509C7575A8}"/>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pPr/>
              <a:t>41</a:t>
            </a:fld>
            <a:endParaRPr kumimoji="1" lang="zh-TW" altLang="en-US" sz="120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6474102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39BE5-BA30-5772-BC53-4C99672704A6}"/>
            </a:ext>
          </a:extLst>
        </p:cNvPr>
        <p:cNvGrpSpPr/>
        <p:nvPr/>
      </p:nvGrpSpPr>
      <p:grpSpPr>
        <a:xfrm>
          <a:off x="0" y="0"/>
          <a:ext cx="0" cy="0"/>
          <a:chOff x="0" y="0"/>
          <a:chExt cx="0" cy="0"/>
        </a:xfrm>
      </p:grpSpPr>
      <p:sp>
        <p:nvSpPr>
          <p:cNvPr id="2" name="頁尾版面配置區 1">
            <a:extLst>
              <a:ext uri="{FF2B5EF4-FFF2-40B4-BE49-F238E27FC236}">
                <a16:creationId xmlns:a16="http://schemas.microsoft.com/office/drawing/2014/main" id="{117EBAC1-6AB4-BE42-2505-98B3F2D3AAAB}"/>
              </a:ext>
            </a:extLst>
          </p:cNvPr>
          <p:cNvSpPr>
            <a:spLocks noGrp="1"/>
          </p:cNvSpPr>
          <p:nvPr>
            <p:ph type="ftr" sz="quarter" idx="11"/>
          </p:nvPr>
        </p:nvSpPr>
        <p:spPr/>
        <p:txBody>
          <a:bodyPr/>
          <a:lstStyle/>
          <a:p>
            <a:endParaRPr lang="zh-TW" altLang="en-US"/>
          </a:p>
        </p:txBody>
      </p:sp>
      <p:pic>
        <p:nvPicPr>
          <p:cNvPr id="4" name="圖片 3" descr="一張含有 螢幕擷取畫面, 圓形, 圖形, 鮮豔 的圖片&#10;&#10;AI 產生的內容可能不正確。">
            <a:extLst>
              <a:ext uri="{FF2B5EF4-FFF2-40B4-BE49-F238E27FC236}">
                <a16:creationId xmlns:a16="http://schemas.microsoft.com/office/drawing/2014/main" id="{72CDAAE6-3479-BBDE-EF9B-FECD1B14E2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7" name="文字版面配置區 4">
            <a:extLst>
              <a:ext uri="{FF2B5EF4-FFF2-40B4-BE49-F238E27FC236}">
                <a16:creationId xmlns:a16="http://schemas.microsoft.com/office/drawing/2014/main" id="{2C02F0C8-1215-A75D-CE0A-13808BB15B75}"/>
              </a:ext>
            </a:extLst>
          </p:cNvPr>
          <p:cNvSpPr txBox="1">
            <a:spLocks/>
          </p:cNvSpPr>
          <p:nvPr/>
        </p:nvSpPr>
        <p:spPr>
          <a:xfrm>
            <a:off x="1796853" y="1645004"/>
            <a:ext cx="1161417" cy="8933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TW" sz="4800" b="1">
                <a:solidFill>
                  <a:schemeClr val="bg1"/>
                </a:solidFill>
                <a:latin typeface="Arial" panose="020B0604020202020204" pitchFamily="34" charset="0"/>
                <a:cs typeface="Arial" panose="020B0604020202020204" pitchFamily="34" charset="0"/>
              </a:rPr>
              <a:t>05</a:t>
            </a:r>
            <a:endParaRPr lang="zh-TW" altLang="en-US" sz="4800" b="1">
              <a:solidFill>
                <a:schemeClr val="bg1"/>
              </a:solidFill>
              <a:latin typeface="Arial" panose="020B0604020202020204" pitchFamily="34" charset="0"/>
              <a:cs typeface="Arial" panose="020B0604020202020204" pitchFamily="34" charset="0"/>
            </a:endParaRPr>
          </a:p>
        </p:txBody>
      </p:sp>
      <p:sp>
        <p:nvSpPr>
          <p:cNvPr id="8" name="文字版面配置區 1">
            <a:extLst>
              <a:ext uri="{FF2B5EF4-FFF2-40B4-BE49-F238E27FC236}">
                <a16:creationId xmlns:a16="http://schemas.microsoft.com/office/drawing/2014/main" id="{AF67F6D2-28EB-8647-6AFF-46745B1453C4}"/>
              </a:ext>
            </a:extLst>
          </p:cNvPr>
          <p:cNvSpPr txBox="1">
            <a:spLocks/>
          </p:cNvSpPr>
          <p:nvPr/>
        </p:nvSpPr>
        <p:spPr>
          <a:xfrm>
            <a:off x="1796853" y="2776860"/>
            <a:ext cx="7629419" cy="802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TW" sz="3600" b="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ESG</a:t>
            </a:r>
            <a:r>
              <a:rPr lang="zh-TW" altLang="en-US" sz="3600" b="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亮點</a:t>
            </a:r>
            <a:endParaRPr lang="en-US" altLang="zh-TW" sz="3600" b="1">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 name="投影片編號版面配置區 6">
            <a:extLst>
              <a:ext uri="{FF2B5EF4-FFF2-40B4-BE49-F238E27FC236}">
                <a16:creationId xmlns:a16="http://schemas.microsoft.com/office/drawing/2014/main" id="{3F28DEBF-CA27-3415-A1E9-5C0FC734CDF3}"/>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chemeClr val="bg1"/>
                </a:solidFill>
                <a:latin typeface="微軟正黑體" panose="020B0604030504040204" pitchFamily="34" charset="-120"/>
                <a:ea typeface="微軟正黑體" panose="020B0604030504040204" pitchFamily="34" charset="-120"/>
                <a:cs typeface="Arial" panose="020B0604020202020204" pitchFamily="34" charset="0"/>
              </a:rPr>
              <a:pPr/>
              <a:t>42</a:t>
            </a:fld>
            <a:endParaRPr kumimoji="1" lang="zh-TW" altLang="en-US"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5" name="圖片 11">
            <a:extLst>
              <a:ext uri="{FF2B5EF4-FFF2-40B4-BE49-F238E27FC236}">
                <a16:creationId xmlns:a16="http://schemas.microsoft.com/office/drawing/2014/main" id="{D6888697-6366-3258-F1E7-C0919F4E17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3035" y="157268"/>
            <a:ext cx="2124264" cy="375640"/>
          </a:xfrm>
          <a:prstGeom prst="rect">
            <a:avLst/>
          </a:prstGeom>
        </p:spPr>
      </p:pic>
      <p:sp>
        <p:nvSpPr>
          <p:cNvPr id="6" name="矩形 18">
            <a:extLst>
              <a:ext uri="{FF2B5EF4-FFF2-40B4-BE49-F238E27FC236}">
                <a16:creationId xmlns:a16="http://schemas.microsoft.com/office/drawing/2014/main" id="{F74A3CCA-AFBD-208A-6F75-5C9DCFE28721}"/>
              </a:ext>
            </a:extLst>
          </p:cNvPr>
          <p:cNvSpPr/>
          <p:nvPr/>
        </p:nvSpPr>
        <p:spPr>
          <a:xfrm>
            <a:off x="7901475" y="6609118"/>
            <a:ext cx="2376000" cy="213713"/>
          </a:xfrm>
          <a:prstGeom prst="rect">
            <a:avLst/>
          </a:prstGeom>
        </p:spPr>
        <p:txBody>
          <a:bodyPr wrap="square" lIns="108000">
            <a:spAutoFit/>
          </a:bodyPr>
          <a:lstStyle/>
          <a:p>
            <a:pPr>
              <a:lnSpc>
                <a:spcPct val="150000"/>
              </a:lnSpc>
            </a:pPr>
            <a:r>
              <a:rPr lang="en-US" altLang="zh-TW" sz="600">
                <a:latin typeface="+mj-lt"/>
                <a:cs typeface="Calibri" panose="020F0502020204030204" pitchFamily="34" charset="0"/>
              </a:rPr>
              <a:t>©Sino-American Silicon Products Inc.  All rights reserved.</a:t>
            </a:r>
          </a:p>
        </p:txBody>
      </p:sp>
    </p:spTree>
    <p:extLst>
      <p:ext uri="{BB962C8B-B14F-4D97-AF65-F5344CB8AC3E}">
        <p14:creationId xmlns:p14="http://schemas.microsoft.com/office/powerpoint/2010/main" val="20617253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18906-833A-BD34-FDA8-67FCC8853651}"/>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68E61BD1-73BA-C1E0-734C-39D227109805}"/>
              </a:ext>
            </a:extLst>
          </p:cNvPr>
          <p:cNvSpPr>
            <a:spLocks noGrp="1"/>
          </p:cNvSpPr>
          <p:nvPr>
            <p:ph type="title"/>
          </p:nvPr>
        </p:nvSpPr>
        <p:spPr/>
        <p:txBody>
          <a:bodyPr/>
          <a:lstStyle/>
          <a:p>
            <a:r>
              <a:rPr lang="zh-TW" altLang="en-US">
                <a:latin typeface="微軟正黑體" panose="020B0604030504040204" pitchFamily="34" charset="-120"/>
                <a:ea typeface="微軟正黑體" panose="020B0604030504040204" pitchFamily="34" charset="-120"/>
              </a:rPr>
              <a:t>環境承諾：致力於綠能轉型</a:t>
            </a:r>
            <a:endParaRPr lang="en-US" altLang="zh-TW">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id="{E0C4ED20-4ADC-0D5A-43BC-D49AC2F68958}"/>
              </a:ext>
            </a:extLst>
          </p:cNvPr>
          <p:cNvSpPr>
            <a:spLocks noGrp="1"/>
          </p:cNvSpPr>
          <p:nvPr>
            <p:ph idx="1"/>
          </p:nvPr>
        </p:nvSpPr>
        <p:spPr>
          <a:xfrm>
            <a:off x="373310" y="1174897"/>
            <a:ext cx="9245475" cy="1162071"/>
          </a:xfrm>
        </p:spPr>
        <p:txBody>
          <a:bodyPr>
            <a:noAutofit/>
          </a:bodyPr>
          <a:lstStyle/>
          <a:p>
            <a:r>
              <a:rPr lang="zh-TW" altLang="en-US">
                <a:latin typeface="微軟正黑體" panose="020B0604030504040204" pitchFamily="34" charset="-120"/>
                <a:ea typeface="微軟正黑體" panose="020B0604030504040204" pitchFamily="34" charset="-120"/>
              </a:rPr>
              <a:t>為支持臺灣實現淨零排放目標，</a:t>
            </a:r>
            <a:r>
              <a:rPr lang="zh-TW" altLang="en-US">
                <a:solidFill>
                  <a:srgbClr val="ED972F"/>
                </a:solidFill>
                <a:latin typeface="微軟正黑體" panose="020B0604030504040204" pitchFamily="34" charset="-120"/>
                <a:ea typeface="微軟正黑體" panose="020B0604030504040204" pitchFamily="34" charset="-120"/>
              </a:rPr>
              <a:t>中美矽晶承諾於 </a:t>
            </a:r>
            <a:r>
              <a:rPr lang="en-US" altLang="zh-TW">
                <a:solidFill>
                  <a:srgbClr val="ED972F"/>
                </a:solidFill>
                <a:latin typeface="微軟正黑體" panose="020B0604030504040204" pitchFamily="34" charset="-120"/>
                <a:ea typeface="微軟正黑體" panose="020B0604030504040204" pitchFamily="34" charset="-120"/>
              </a:rPr>
              <a:t>2050 </a:t>
            </a:r>
            <a:r>
              <a:rPr lang="zh-TW" altLang="en-US">
                <a:solidFill>
                  <a:srgbClr val="ED972F"/>
                </a:solidFill>
                <a:latin typeface="微軟正黑體" panose="020B0604030504040204" pitchFamily="34" charset="-120"/>
                <a:ea typeface="微軟正黑體" panose="020B0604030504040204" pitchFamily="34" charset="-120"/>
              </a:rPr>
              <a:t>年前，全球所有營運據點將全面使用 </a:t>
            </a:r>
            <a:r>
              <a:rPr lang="en-US" altLang="zh-TW">
                <a:solidFill>
                  <a:srgbClr val="ED972F"/>
                </a:solidFill>
                <a:latin typeface="微軟正黑體" panose="020B0604030504040204" pitchFamily="34" charset="-120"/>
                <a:ea typeface="微軟正黑體" panose="020B0604030504040204" pitchFamily="34" charset="-120"/>
              </a:rPr>
              <a:t>100% </a:t>
            </a:r>
            <a:r>
              <a:rPr lang="zh-TW" altLang="en-US">
                <a:solidFill>
                  <a:srgbClr val="ED972F"/>
                </a:solidFill>
                <a:latin typeface="微軟正黑體" panose="020B0604030504040204" pitchFamily="34" charset="-120"/>
                <a:ea typeface="微軟正黑體" panose="020B0604030504040204" pitchFamily="34" charset="-120"/>
              </a:rPr>
              <a:t>再生能源。</a:t>
            </a:r>
            <a:endParaRPr lang="en-US" altLang="zh-TW">
              <a:solidFill>
                <a:srgbClr val="ED972F"/>
              </a:solidFill>
              <a:latin typeface="微軟正黑體" panose="020B0604030504040204" pitchFamily="34" charset="-120"/>
              <a:ea typeface="微軟正黑體" panose="020B0604030504040204" pitchFamily="34" charset="-120"/>
            </a:endParaRPr>
          </a:p>
          <a:p>
            <a:r>
              <a:rPr lang="zh-TW" altLang="en-US">
                <a:latin typeface="微軟正黑體" panose="020B0604030504040204" pitchFamily="34" charset="-120"/>
                <a:ea typeface="微軟正黑體" panose="020B0604030504040204" pitchFamily="34" charset="-120"/>
              </a:rPr>
              <a:t>中美矽晶及其關係企業在推動業務成長的同時，亦積極降低對環境的影響，透過節能、節水及資源效率提升等實際行動，持續強化其長期 </a:t>
            </a:r>
            <a:r>
              <a:rPr lang="en-US" altLang="zh-TW">
                <a:latin typeface="微軟正黑體" panose="020B0604030504040204" pitchFamily="34" charset="-120"/>
                <a:ea typeface="微軟正黑體" panose="020B0604030504040204" pitchFamily="34" charset="-120"/>
              </a:rPr>
              <a:t>ESG </a:t>
            </a:r>
            <a:r>
              <a:rPr lang="zh-TW" altLang="en-US">
                <a:latin typeface="微軟正黑體" panose="020B0604030504040204" pitchFamily="34" charset="-120"/>
                <a:ea typeface="微軟正黑體" panose="020B0604030504040204" pitchFamily="34" charset="-120"/>
              </a:rPr>
              <a:t>承諾。</a:t>
            </a:r>
            <a:endParaRPr lang="en-US" altLang="zh-TW">
              <a:latin typeface="微軟正黑體" panose="020B0604030504040204" pitchFamily="34" charset="-120"/>
              <a:ea typeface="微軟正黑體" panose="020B0604030504040204" pitchFamily="34" charset="-120"/>
            </a:endParaRPr>
          </a:p>
        </p:txBody>
      </p:sp>
      <p:sp>
        <p:nvSpPr>
          <p:cNvPr id="5" name="投影片編號版面配置區 6">
            <a:extLst>
              <a:ext uri="{FF2B5EF4-FFF2-40B4-BE49-F238E27FC236}">
                <a16:creationId xmlns:a16="http://schemas.microsoft.com/office/drawing/2014/main" id="{3EDEB119-1606-4D23-EEDE-B03C1FB1FCED}"/>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pPr/>
              <a:t>43</a:t>
            </a:fld>
            <a:endParaRPr kumimoji="1" lang="zh-TW" altLang="en-US" sz="120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92" name="Group 140">
            <a:extLst>
              <a:ext uri="{FF2B5EF4-FFF2-40B4-BE49-F238E27FC236}">
                <a16:creationId xmlns:a16="http://schemas.microsoft.com/office/drawing/2014/main" id="{BE1B304B-1915-CD7C-023A-E42331906009}"/>
              </a:ext>
            </a:extLst>
          </p:cNvPr>
          <p:cNvGrpSpPr/>
          <p:nvPr/>
        </p:nvGrpSpPr>
        <p:grpSpPr>
          <a:xfrm>
            <a:off x="5010150" y="4547836"/>
            <a:ext cx="4471781" cy="2115751"/>
            <a:chOff x="4794275" y="4287149"/>
            <a:chExt cx="4120455" cy="2374785"/>
          </a:xfrm>
        </p:grpSpPr>
        <p:graphicFrame>
          <p:nvGraphicFramePr>
            <p:cNvPr id="93" name="圖表 39">
              <a:extLst>
                <a:ext uri="{FF2B5EF4-FFF2-40B4-BE49-F238E27FC236}">
                  <a16:creationId xmlns:a16="http://schemas.microsoft.com/office/drawing/2014/main" id="{5208C139-B5D5-B4C7-F44E-28E61513DCCE}"/>
                </a:ext>
              </a:extLst>
            </p:cNvPr>
            <p:cNvGraphicFramePr/>
            <p:nvPr>
              <p:extLst>
                <p:ext uri="{D42A27DB-BD31-4B8C-83A1-F6EECF244321}">
                  <p14:modId xmlns:p14="http://schemas.microsoft.com/office/powerpoint/2010/main" val="599308016"/>
                </p:ext>
              </p:extLst>
            </p:nvPr>
          </p:nvGraphicFramePr>
          <p:xfrm>
            <a:off x="4891508" y="4528830"/>
            <a:ext cx="4023222" cy="2133104"/>
          </p:xfrm>
          <a:graphic>
            <a:graphicData uri="http://schemas.openxmlformats.org/drawingml/2006/chart">
              <c:chart xmlns:c="http://schemas.openxmlformats.org/drawingml/2006/chart" xmlns:r="http://schemas.openxmlformats.org/officeDocument/2006/relationships" r:id="rId3"/>
            </a:graphicData>
          </a:graphic>
        </p:graphicFrame>
        <p:sp>
          <p:nvSpPr>
            <p:cNvPr id="94" name="TextBox 21">
              <a:extLst>
                <a:ext uri="{FF2B5EF4-FFF2-40B4-BE49-F238E27FC236}">
                  <a16:creationId xmlns:a16="http://schemas.microsoft.com/office/drawing/2014/main" id="{EB734386-C538-C071-1339-2409DC71507C}"/>
                </a:ext>
              </a:extLst>
            </p:cNvPr>
            <p:cNvSpPr txBox="1">
              <a:spLocks noChangeArrowheads="1"/>
            </p:cNvSpPr>
            <p:nvPr/>
          </p:nvSpPr>
          <p:spPr bwMode="auto">
            <a:xfrm>
              <a:off x="4794275" y="4287149"/>
              <a:ext cx="1794591" cy="241821"/>
            </a:xfrm>
            <a:prstGeom prst="rect">
              <a:avLst/>
            </a:prstGeom>
            <a:noFill/>
            <a:ln w="9525">
              <a:noFill/>
              <a:miter lim="800000"/>
              <a:headEnd/>
              <a:tailEnd/>
            </a:ln>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TW" altLang="en-US" sz="800" b="1">
                  <a:solidFill>
                    <a:srgbClr val="307F98"/>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800" b="1" i="1">
                  <a:solidFill>
                    <a:srgbClr val="307F98"/>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800" b="1" i="1">
                  <a:solidFill>
                    <a:srgbClr val="307F98"/>
                  </a:solidFill>
                  <a:latin typeface="微軟正黑體" panose="020B0604030504040204" pitchFamily="34" charset="-120"/>
                  <a:ea typeface="微軟正黑體" panose="020B0604030504040204" pitchFamily="34" charset="-120"/>
                  <a:cs typeface="Arial" panose="020B0604020202020204" pitchFamily="34" charset="0"/>
                </a:rPr>
                <a:t>百萬公升</a:t>
              </a:r>
              <a:r>
                <a:rPr lang="en-US" altLang="zh-TW" sz="800" b="1" i="1">
                  <a:solidFill>
                    <a:srgbClr val="307F98"/>
                  </a:solidFill>
                  <a:latin typeface="微軟正黑體" panose="020B0604030504040204" pitchFamily="34" charset="-120"/>
                  <a:ea typeface="微軟正黑體" panose="020B0604030504040204" pitchFamily="34" charset="-120"/>
                  <a:cs typeface="Arial" panose="020B0604020202020204" pitchFamily="34" charset="0"/>
                </a:rPr>
                <a:t>) </a:t>
              </a:r>
            </a:p>
          </p:txBody>
        </p:sp>
      </p:grpSp>
      <p:sp>
        <p:nvSpPr>
          <p:cNvPr id="102" name="矩形: 圓角 101">
            <a:extLst>
              <a:ext uri="{FF2B5EF4-FFF2-40B4-BE49-F238E27FC236}">
                <a16:creationId xmlns:a16="http://schemas.microsoft.com/office/drawing/2014/main" id="{801F4734-88F9-8588-79A7-D1B4ADF57804}"/>
              </a:ext>
            </a:extLst>
          </p:cNvPr>
          <p:cNvSpPr/>
          <p:nvPr/>
        </p:nvSpPr>
        <p:spPr>
          <a:xfrm>
            <a:off x="409780" y="4214650"/>
            <a:ext cx="4251487" cy="267876"/>
          </a:xfrm>
          <a:prstGeom prst="roundRect">
            <a:avLst>
              <a:gd name="adj" fmla="val 50000"/>
            </a:avLst>
          </a:prstGeom>
          <a:solidFill>
            <a:srgbClr val="75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碳排放強度</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總碳排放量</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營收</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p>
        </p:txBody>
      </p:sp>
      <p:sp>
        <p:nvSpPr>
          <p:cNvPr id="103" name="矩形: 圓角 102">
            <a:extLst>
              <a:ext uri="{FF2B5EF4-FFF2-40B4-BE49-F238E27FC236}">
                <a16:creationId xmlns:a16="http://schemas.microsoft.com/office/drawing/2014/main" id="{4200DF93-C1AF-A6C0-5A6B-1BF5670CF563}"/>
              </a:ext>
            </a:extLst>
          </p:cNvPr>
          <p:cNvSpPr/>
          <p:nvPr/>
        </p:nvSpPr>
        <p:spPr>
          <a:xfrm>
            <a:off x="5079734" y="4184047"/>
            <a:ext cx="4251487" cy="267876"/>
          </a:xfrm>
          <a:prstGeom prst="roundRect">
            <a:avLst>
              <a:gd name="adj" fmla="val 50000"/>
            </a:avLst>
          </a:prstGeom>
          <a:solidFill>
            <a:srgbClr val="75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耗水量</a:t>
            </a:r>
            <a:endPar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10" name="文字方塊 109">
            <a:extLst>
              <a:ext uri="{FF2B5EF4-FFF2-40B4-BE49-F238E27FC236}">
                <a16:creationId xmlns:a16="http://schemas.microsoft.com/office/drawing/2014/main" id="{127845F7-D630-5DE4-D2DB-941F8E5B0FEF}"/>
              </a:ext>
            </a:extLst>
          </p:cNvPr>
          <p:cNvSpPr txBox="1"/>
          <p:nvPr/>
        </p:nvSpPr>
        <p:spPr>
          <a:xfrm>
            <a:off x="422573" y="2126467"/>
            <a:ext cx="2216091" cy="307777"/>
          </a:xfrm>
          <a:prstGeom prst="rect">
            <a:avLst/>
          </a:prstGeom>
          <a:noFill/>
        </p:spPr>
        <p:txBody>
          <a:bodyPr wrap="square" rtlCol="0">
            <a:spAutoFit/>
          </a:bodyPr>
          <a:lstStyle/>
          <a:p>
            <a:pPr algn="ctr"/>
            <a:r>
              <a:rPr lang="en-US" altLang="zh-TW" sz="1400" b="1">
                <a:solidFill>
                  <a:srgbClr val="75C6D3"/>
                </a:solidFill>
                <a:latin typeface="微軟正黑體" panose="020B0604030504040204" pitchFamily="34" charset="-120"/>
                <a:ea typeface="微軟正黑體" panose="020B0604030504040204" pitchFamily="34" charset="-120"/>
                <a:cs typeface="Arial" panose="020B0604020202020204" pitchFamily="34" charset="0"/>
              </a:rPr>
              <a:t>20%</a:t>
            </a:r>
            <a:endParaRPr lang="zh-TW" altLang="en-US" sz="1400" b="1">
              <a:solidFill>
                <a:srgbClr val="75C6D3"/>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11" name="文字方塊 110">
            <a:extLst>
              <a:ext uri="{FF2B5EF4-FFF2-40B4-BE49-F238E27FC236}">
                <a16:creationId xmlns:a16="http://schemas.microsoft.com/office/drawing/2014/main" id="{1F5A2B4C-A61D-EE48-0D6A-164487346B7E}"/>
              </a:ext>
            </a:extLst>
          </p:cNvPr>
          <p:cNvSpPr txBox="1"/>
          <p:nvPr/>
        </p:nvSpPr>
        <p:spPr>
          <a:xfrm>
            <a:off x="2638665" y="2126467"/>
            <a:ext cx="2216091" cy="307777"/>
          </a:xfrm>
          <a:prstGeom prst="rect">
            <a:avLst/>
          </a:prstGeom>
          <a:noFill/>
        </p:spPr>
        <p:txBody>
          <a:bodyPr wrap="square" rtlCol="0">
            <a:spAutoFit/>
          </a:bodyPr>
          <a:lstStyle/>
          <a:p>
            <a:pPr algn="ctr"/>
            <a:r>
              <a:rPr lang="en-US" altLang="zh-TW" sz="1400" b="1">
                <a:solidFill>
                  <a:srgbClr val="48B2C4"/>
                </a:solidFill>
                <a:latin typeface="微軟正黑體" panose="020B0604030504040204" pitchFamily="34" charset="-120"/>
                <a:ea typeface="微軟正黑體" panose="020B0604030504040204" pitchFamily="34" charset="-120"/>
                <a:cs typeface="Arial" panose="020B0604020202020204" pitchFamily="34" charset="0"/>
              </a:rPr>
              <a:t>35%</a:t>
            </a:r>
            <a:endParaRPr lang="zh-TW" altLang="en-US" sz="1400" b="1">
              <a:solidFill>
                <a:srgbClr val="48B2C4"/>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12" name="文字方塊 111">
            <a:extLst>
              <a:ext uri="{FF2B5EF4-FFF2-40B4-BE49-F238E27FC236}">
                <a16:creationId xmlns:a16="http://schemas.microsoft.com/office/drawing/2014/main" id="{E7E9EE80-1B2E-395A-A8F5-82E1B780371C}"/>
              </a:ext>
            </a:extLst>
          </p:cNvPr>
          <p:cNvSpPr txBox="1"/>
          <p:nvPr/>
        </p:nvSpPr>
        <p:spPr>
          <a:xfrm>
            <a:off x="4876800" y="2126467"/>
            <a:ext cx="2216091" cy="307777"/>
          </a:xfrm>
          <a:prstGeom prst="rect">
            <a:avLst/>
          </a:prstGeom>
          <a:noFill/>
        </p:spPr>
        <p:txBody>
          <a:bodyPr wrap="square" rtlCol="0">
            <a:spAutoFit/>
          </a:bodyPr>
          <a:lstStyle/>
          <a:p>
            <a:pPr algn="ctr"/>
            <a:r>
              <a:rPr lang="en-US" altLang="zh-TW" sz="1400" b="1">
                <a:solidFill>
                  <a:srgbClr val="3AA3B4"/>
                </a:solidFill>
                <a:latin typeface="微軟正黑體" panose="020B0604030504040204" pitchFamily="34" charset="-120"/>
                <a:ea typeface="微軟正黑體" panose="020B0604030504040204" pitchFamily="34" charset="-120"/>
                <a:cs typeface="Arial" panose="020B0604020202020204" pitchFamily="34" charset="0"/>
              </a:rPr>
              <a:t>50%</a:t>
            </a:r>
            <a:endParaRPr lang="zh-TW" altLang="en-US" sz="1400" b="1">
              <a:solidFill>
                <a:srgbClr val="3AA3B4"/>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13" name="文字方塊 112">
            <a:extLst>
              <a:ext uri="{FF2B5EF4-FFF2-40B4-BE49-F238E27FC236}">
                <a16:creationId xmlns:a16="http://schemas.microsoft.com/office/drawing/2014/main" id="{F9ECDD62-6D10-A81E-5BF8-12CBB3C09AA0}"/>
              </a:ext>
            </a:extLst>
          </p:cNvPr>
          <p:cNvSpPr txBox="1"/>
          <p:nvPr/>
        </p:nvSpPr>
        <p:spPr>
          <a:xfrm>
            <a:off x="7096436" y="2134951"/>
            <a:ext cx="2216091" cy="307777"/>
          </a:xfrm>
          <a:prstGeom prst="rect">
            <a:avLst/>
          </a:prstGeom>
          <a:noFill/>
        </p:spPr>
        <p:txBody>
          <a:bodyPr wrap="square" rtlCol="0">
            <a:spAutoFit/>
          </a:bodyPr>
          <a:lstStyle/>
          <a:p>
            <a:pPr algn="ctr"/>
            <a:r>
              <a:rPr lang="en-US" altLang="zh-TW" sz="1400" b="1">
                <a:solidFill>
                  <a:srgbClr val="3492A2"/>
                </a:solidFill>
                <a:latin typeface="微軟正黑體" panose="020B0604030504040204" pitchFamily="34" charset="-120"/>
                <a:ea typeface="微軟正黑體" panose="020B0604030504040204" pitchFamily="34" charset="-120"/>
                <a:cs typeface="Arial" panose="020B0604020202020204" pitchFamily="34" charset="0"/>
              </a:rPr>
              <a:t>100%</a:t>
            </a:r>
            <a:endParaRPr lang="zh-TW" altLang="en-US" sz="1400" b="1">
              <a:solidFill>
                <a:srgbClr val="3492A2"/>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16" name="文字方塊 115">
            <a:extLst>
              <a:ext uri="{FF2B5EF4-FFF2-40B4-BE49-F238E27FC236}">
                <a16:creationId xmlns:a16="http://schemas.microsoft.com/office/drawing/2014/main" id="{72653055-CF6C-AB85-5439-8E4278EA810D}"/>
              </a:ext>
            </a:extLst>
          </p:cNvPr>
          <p:cNvSpPr txBox="1"/>
          <p:nvPr/>
        </p:nvSpPr>
        <p:spPr>
          <a:xfrm>
            <a:off x="401079" y="3643130"/>
            <a:ext cx="2216091" cy="261610"/>
          </a:xfrm>
          <a:prstGeom prst="rect">
            <a:avLst/>
          </a:prstGeom>
          <a:noFill/>
        </p:spPr>
        <p:txBody>
          <a:bodyPr wrap="square" rtlCol="0">
            <a:spAutoFit/>
          </a:bodyPr>
          <a:lstStyle/>
          <a:p>
            <a:pPr algn="ctr"/>
            <a:r>
              <a:rPr lang="zh-TW" altLang="en-US" sz="1100">
                <a:solidFill>
                  <a:schemeClr val="bg1">
                    <a:lumMod val="50000"/>
                  </a:schemeClr>
                </a:solidFill>
                <a:latin typeface="微軟正黑體" panose="020B0604030504040204" pitchFamily="34" charset="-120"/>
                <a:ea typeface="微軟正黑體" panose="020B0604030504040204" pitchFamily="34" charset="-120"/>
                <a:cs typeface="Arial" panose="020B0604020202020204" pitchFamily="34" charset="0"/>
              </a:rPr>
              <a:t>碳清除</a:t>
            </a:r>
          </a:p>
        </p:txBody>
      </p:sp>
      <p:sp>
        <p:nvSpPr>
          <p:cNvPr id="121" name="局部圓 120">
            <a:extLst>
              <a:ext uri="{FF2B5EF4-FFF2-40B4-BE49-F238E27FC236}">
                <a16:creationId xmlns:a16="http://schemas.microsoft.com/office/drawing/2014/main" id="{3D10B0DC-39A2-7934-8CFA-4A27C1FE45A4}"/>
              </a:ext>
            </a:extLst>
          </p:cNvPr>
          <p:cNvSpPr/>
          <p:nvPr/>
        </p:nvSpPr>
        <p:spPr>
          <a:xfrm rot="5400000" flipV="1">
            <a:off x="1145524" y="2841966"/>
            <a:ext cx="734108" cy="776671"/>
          </a:xfrm>
          <a:prstGeom prst="pie">
            <a:avLst>
              <a:gd name="adj1" fmla="val 5465197"/>
              <a:gd name="adj2" fmla="val 16200000"/>
            </a:avLst>
          </a:prstGeom>
          <a:noFill/>
          <a:ln w="12700">
            <a:solidFill>
              <a:srgbClr val="F8DE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22" name="矩形 121">
            <a:extLst>
              <a:ext uri="{FF2B5EF4-FFF2-40B4-BE49-F238E27FC236}">
                <a16:creationId xmlns:a16="http://schemas.microsoft.com/office/drawing/2014/main" id="{312225F5-72DD-E486-2BD9-84963CAB5CEE}"/>
              </a:ext>
            </a:extLst>
          </p:cNvPr>
          <p:cNvSpPr/>
          <p:nvPr/>
        </p:nvSpPr>
        <p:spPr>
          <a:xfrm>
            <a:off x="1117766" y="3211201"/>
            <a:ext cx="78949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14" name="橢圓 113">
            <a:extLst>
              <a:ext uri="{FF2B5EF4-FFF2-40B4-BE49-F238E27FC236}">
                <a16:creationId xmlns:a16="http://schemas.microsoft.com/office/drawing/2014/main" id="{A6AD2E6B-852C-79EF-E2A6-47E4042580D3}"/>
              </a:ext>
            </a:extLst>
          </p:cNvPr>
          <p:cNvSpPr/>
          <p:nvPr/>
        </p:nvSpPr>
        <p:spPr>
          <a:xfrm>
            <a:off x="1173012" y="2913585"/>
            <a:ext cx="683769" cy="683769"/>
          </a:xfrm>
          <a:prstGeom prst="ellipse">
            <a:avLst/>
          </a:prstGeom>
          <a:solidFill>
            <a:srgbClr val="FAE9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120" name="圖片 119" descr="一張含有 文字, 字型, 圖形, 標誌 的圖片&#10;&#10;AI 產生的內容可能不正確。">
            <a:extLst>
              <a:ext uri="{FF2B5EF4-FFF2-40B4-BE49-F238E27FC236}">
                <a16:creationId xmlns:a16="http://schemas.microsoft.com/office/drawing/2014/main" id="{BC02900C-3722-5B1A-14BA-A8481A3322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5782" y="3038135"/>
            <a:ext cx="428865" cy="428865"/>
          </a:xfrm>
          <a:prstGeom prst="rect">
            <a:avLst/>
          </a:prstGeom>
        </p:spPr>
      </p:pic>
      <p:sp>
        <p:nvSpPr>
          <p:cNvPr id="132" name="文字方塊 131">
            <a:extLst>
              <a:ext uri="{FF2B5EF4-FFF2-40B4-BE49-F238E27FC236}">
                <a16:creationId xmlns:a16="http://schemas.microsoft.com/office/drawing/2014/main" id="{F5434394-0DED-A1AC-22EA-59517EB3DB51}"/>
              </a:ext>
            </a:extLst>
          </p:cNvPr>
          <p:cNvSpPr txBox="1"/>
          <p:nvPr/>
        </p:nvSpPr>
        <p:spPr>
          <a:xfrm>
            <a:off x="2638664" y="3640229"/>
            <a:ext cx="2216091" cy="261610"/>
          </a:xfrm>
          <a:prstGeom prst="rect">
            <a:avLst/>
          </a:prstGeom>
          <a:noFill/>
        </p:spPr>
        <p:txBody>
          <a:bodyPr wrap="square" rtlCol="0">
            <a:spAutoFit/>
          </a:bodyPr>
          <a:lstStyle/>
          <a:p>
            <a:pPr algn="ctr"/>
            <a:r>
              <a:rPr lang="zh-TW" altLang="en-US" sz="1100">
                <a:solidFill>
                  <a:schemeClr val="bg1">
                    <a:lumMod val="50000"/>
                  </a:schemeClr>
                </a:solidFill>
                <a:latin typeface="微軟正黑體" panose="020B0604030504040204" pitchFamily="34" charset="-120"/>
                <a:ea typeface="微軟正黑體" panose="020B0604030504040204" pitchFamily="34" charset="-120"/>
                <a:cs typeface="Arial" panose="020B0604020202020204" pitchFamily="34" charset="0"/>
              </a:rPr>
              <a:t>提升能源使用效率</a:t>
            </a:r>
          </a:p>
        </p:txBody>
      </p:sp>
      <p:sp>
        <p:nvSpPr>
          <p:cNvPr id="133" name="局部圓 132">
            <a:extLst>
              <a:ext uri="{FF2B5EF4-FFF2-40B4-BE49-F238E27FC236}">
                <a16:creationId xmlns:a16="http://schemas.microsoft.com/office/drawing/2014/main" id="{C1F3EE1F-6494-A908-E616-6912C8074741}"/>
              </a:ext>
            </a:extLst>
          </p:cNvPr>
          <p:cNvSpPr/>
          <p:nvPr/>
        </p:nvSpPr>
        <p:spPr>
          <a:xfrm rot="5400000" flipV="1">
            <a:off x="3383109" y="2839065"/>
            <a:ext cx="734108" cy="776671"/>
          </a:xfrm>
          <a:prstGeom prst="pie">
            <a:avLst>
              <a:gd name="adj1" fmla="val 5465197"/>
              <a:gd name="adj2" fmla="val 16200000"/>
            </a:avLst>
          </a:prstGeom>
          <a:noFill/>
          <a:ln w="12700">
            <a:solidFill>
              <a:srgbClr val="F8DE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34" name="矩形 133">
            <a:extLst>
              <a:ext uri="{FF2B5EF4-FFF2-40B4-BE49-F238E27FC236}">
                <a16:creationId xmlns:a16="http://schemas.microsoft.com/office/drawing/2014/main" id="{605DA128-B358-D141-D1A4-F091BF2D9CCA}"/>
              </a:ext>
            </a:extLst>
          </p:cNvPr>
          <p:cNvSpPr/>
          <p:nvPr/>
        </p:nvSpPr>
        <p:spPr>
          <a:xfrm>
            <a:off x="3355351" y="3208300"/>
            <a:ext cx="78949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35" name="橢圓 134">
            <a:extLst>
              <a:ext uri="{FF2B5EF4-FFF2-40B4-BE49-F238E27FC236}">
                <a16:creationId xmlns:a16="http://schemas.microsoft.com/office/drawing/2014/main" id="{7BC63C3F-A807-7580-CF87-796723FDEB57}"/>
              </a:ext>
            </a:extLst>
          </p:cNvPr>
          <p:cNvSpPr/>
          <p:nvPr/>
        </p:nvSpPr>
        <p:spPr>
          <a:xfrm>
            <a:off x="3410597" y="2910684"/>
            <a:ext cx="683769" cy="683769"/>
          </a:xfrm>
          <a:prstGeom prst="ellipse">
            <a:avLst/>
          </a:prstGeom>
          <a:solidFill>
            <a:srgbClr val="FAE9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39" name="文字方塊 138">
            <a:extLst>
              <a:ext uri="{FF2B5EF4-FFF2-40B4-BE49-F238E27FC236}">
                <a16:creationId xmlns:a16="http://schemas.microsoft.com/office/drawing/2014/main" id="{F167F1D7-CF3B-5099-B89E-2D78420E58D8}"/>
              </a:ext>
            </a:extLst>
          </p:cNvPr>
          <p:cNvSpPr txBox="1"/>
          <p:nvPr/>
        </p:nvSpPr>
        <p:spPr>
          <a:xfrm>
            <a:off x="4568656" y="3644718"/>
            <a:ext cx="2823109" cy="261610"/>
          </a:xfrm>
          <a:prstGeom prst="rect">
            <a:avLst/>
          </a:prstGeom>
          <a:noFill/>
        </p:spPr>
        <p:txBody>
          <a:bodyPr wrap="square" rtlCol="0">
            <a:spAutoFit/>
          </a:bodyPr>
          <a:lstStyle/>
          <a:p>
            <a:pPr algn="ctr"/>
            <a:r>
              <a:rPr lang="zh-TW" altLang="en-US" sz="1100">
                <a:solidFill>
                  <a:schemeClr val="bg1">
                    <a:lumMod val="50000"/>
                  </a:schemeClr>
                </a:solidFill>
                <a:latin typeface="微軟正黑體" panose="020B0604030504040204" pitchFamily="34" charset="-120"/>
                <a:ea typeface="微軟正黑體" panose="020B0604030504040204" pitchFamily="34" charset="-120"/>
                <a:cs typeface="Arial" panose="020B0604020202020204" pitchFamily="34" charset="0"/>
              </a:rPr>
              <a:t>購買碳補償商品</a:t>
            </a:r>
          </a:p>
        </p:txBody>
      </p:sp>
      <p:sp>
        <p:nvSpPr>
          <p:cNvPr id="140" name="局部圓 139">
            <a:extLst>
              <a:ext uri="{FF2B5EF4-FFF2-40B4-BE49-F238E27FC236}">
                <a16:creationId xmlns:a16="http://schemas.microsoft.com/office/drawing/2014/main" id="{EE880960-1F6C-6EBC-4A4C-789EA14C32CD}"/>
              </a:ext>
            </a:extLst>
          </p:cNvPr>
          <p:cNvSpPr/>
          <p:nvPr/>
        </p:nvSpPr>
        <p:spPr>
          <a:xfrm rot="5400000" flipV="1">
            <a:off x="5611996" y="2843554"/>
            <a:ext cx="734108" cy="776671"/>
          </a:xfrm>
          <a:prstGeom prst="pie">
            <a:avLst>
              <a:gd name="adj1" fmla="val 5465197"/>
              <a:gd name="adj2" fmla="val 16200000"/>
            </a:avLst>
          </a:prstGeom>
          <a:noFill/>
          <a:ln w="12700">
            <a:solidFill>
              <a:srgbClr val="F8DE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41" name="矩形 140">
            <a:extLst>
              <a:ext uri="{FF2B5EF4-FFF2-40B4-BE49-F238E27FC236}">
                <a16:creationId xmlns:a16="http://schemas.microsoft.com/office/drawing/2014/main" id="{F19518F4-4E14-ACB3-5A41-6D45C5ABD758}"/>
              </a:ext>
            </a:extLst>
          </p:cNvPr>
          <p:cNvSpPr/>
          <p:nvPr/>
        </p:nvSpPr>
        <p:spPr>
          <a:xfrm>
            <a:off x="5584238" y="3212789"/>
            <a:ext cx="78949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42" name="橢圓 141">
            <a:extLst>
              <a:ext uri="{FF2B5EF4-FFF2-40B4-BE49-F238E27FC236}">
                <a16:creationId xmlns:a16="http://schemas.microsoft.com/office/drawing/2014/main" id="{58EC9DB0-5155-495C-E71D-E6A3AB539C20}"/>
              </a:ext>
            </a:extLst>
          </p:cNvPr>
          <p:cNvSpPr/>
          <p:nvPr/>
        </p:nvSpPr>
        <p:spPr>
          <a:xfrm>
            <a:off x="5639484" y="2915173"/>
            <a:ext cx="683769" cy="683769"/>
          </a:xfrm>
          <a:prstGeom prst="ellipse">
            <a:avLst/>
          </a:prstGeom>
          <a:solidFill>
            <a:srgbClr val="FAE9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45" name="文字方塊 144">
            <a:extLst>
              <a:ext uri="{FF2B5EF4-FFF2-40B4-BE49-F238E27FC236}">
                <a16:creationId xmlns:a16="http://schemas.microsoft.com/office/drawing/2014/main" id="{E80388DA-16EA-02F2-84CE-435C66924656}"/>
              </a:ext>
            </a:extLst>
          </p:cNvPr>
          <p:cNvSpPr txBox="1"/>
          <p:nvPr/>
        </p:nvSpPr>
        <p:spPr>
          <a:xfrm>
            <a:off x="7085714" y="3643773"/>
            <a:ext cx="2216091" cy="261610"/>
          </a:xfrm>
          <a:prstGeom prst="rect">
            <a:avLst/>
          </a:prstGeom>
          <a:noFill/>
        </p:spPr>
        <p:txBody>
          <a:bodyPr wrap="square" rtlCol="0">
            <a:spAutoFit/>
          </a:bodyPr>
          <a:lstStyle/>
          <a:p>
            <a:pPr algn="ctr"/>
            <a:r>
              <a:rPr lang="zh-TW" altLang="en-US" sz="1100">
                <a:solidFill>
                  <a:schemeClr val="bg1">
                    <a:lumMod val="50000"/>
                  </a:schemeClr>
                </a:solidFill>
                <a:latin typeface="微軟正黑體" panose="020B0604030504040204" pitchFamily="34" charset="-120"/>
                <a:ea typeface="微軟正黑體" panose="020B0604030504040204" pitchFamily="34" charset="-120"/>
                <a:cs typeface="Arial" panose="020B0604020202020204" pitchFamily="34" charset="0"/>
              </a:rPr>
              <a:t>採用再生能源</a:t>
            </a:r>
          </a:p>
        </p:txBody>
      </p:sp>
      <p:sp>
        <p:nvSpPr>
          <p:cNvPr id="146" name="局部圓 145">
            <a:extLst>
              <a:ext uri="{FF2B5EF4-FFF2-40B4-BE49-F238E27FC236}">
                <a16:creationId xmlns:a16="http://schemas.microsoft.com/office/drawing/2014/main" id="{177008DD-45C1-7ABE-94D6-C8339CBC2144}"/>
              </a:ext>
            </a:extLst>
          </p:cNvPr>
          <p:cNvSpPr/>
          <p:nvPr/>
        </p:nvSpPr>
        <p:spPr>
          <a:xfrm rot="5400000" flipV="1">
            <a:off x="7830159" y="2842609"/>
            <a:ext cx="734108" cy="776671"/>
          </a:xfrm>
          <a:prstGeom prst="pie">
            <a:avLst>
              <a:gd name="adj1" fmla="val 5465197"/>
              <a:gd name="adj2" fmla="val 16200000"/>
            </a:avLst>
          </a:prstGeom>
          <a:noFill/>
          <a:ln w="12700">
            <a:solidFill>
              <a:srgbClr val="F8DE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47" name="矩形 146">
            <a:extLst>
              <a:ext uri="{FF2B5EF4-FFF2-40B4-BE49-F238E27FC236}">
                <a16:creationId xmlns:a16="http://schemas.microsoft.com/office/drawing/2014/main" id="{2D359D43-258A-DCD6-D605-2BB41E4EE14E}"/>
              </a:ext>
            </a:extLst>
          </p:cNvPr>
          <p:cNvSpPr/>
          <p:nvPr/>
        </p:nvSpPr>
        <p:spPr>
          <a:xfrm>
            <a:off x="7802401" y="3211844"/>
            <a:ext cx="78949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48" name="橢圓 147">
            <a:extLst>
              <a:ext uri="{FF2B5EF4-FFF2-40B4-BE49-F238E27FC236}">
                <a16:creationId xmlns:a16="http://schemas.microsoft.com/office/drawing/2014/main" id="{B440AFF2-1A79-A48B-0D0E-C40ED71B8CAB}"/>
              </a:ext>
            </a:extLst>
          </p:cNvPr>
          <p:cNvSpPr/>
          <p:nvPr/>
        </p:nvSpPr>
        <p:spPr>
          <a:xfrm>
            <a:off x="7857647" y="2914228"/>
            <a:ext cx="683769" cy="683769"/>
          </a:xfrm>
          <a:prstGeom prst="ellipse">
            <a:avLst/>
          </a:prstGeom>
          <a:solidFill>
            <a:srgbClr val="FAE9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97" name="群組 96">
            <a:extLst>
              <a:ext uri="{FF2B5EF4-FFF2-40B4-BE49-F238E27FC236}">
                <a16:creationId xmlns:a16="http://schemas.microsoft.com/office/drawing/2014/main" id="{1D081C82-4B68-1DB6-EA57-118FDFB983D5}"/>
              </a:ext>
            </a:extLst>
          </p:cNvPr>
          <p:cNvGrpSpPr/>
          <p:nvPr/>
        </p:nvGrpSpPr>
        <p:grpSpPr>
          <a:xfrm>
            <a:off x="409779" y="2442031"/>
            <a:ext cx="8944977" cy="279296"/>
            <a:chOff x="409779" y="3433947"/>
            <a:chExt cx="8944977" cy="279296"/>
          </a:xfrm>
        </p:grpSpPr>
        <p:sp>
          <p:nvSpPr>
            <p:cNvPr id="95" name="矩形: 圓角 94">
              <a:extLst>
                <a:ext uri="{FF2B5EF4-FFF2-40B4-BE49-F238E27FC236}">
                  <a16:creationId xmlns:a16="http://schemas.microsoft.com/office/drawing/2014/main" id="{B72845FD-67FB-FA5C-0F99-ADED228A35ED}"/>
                </a:ext>
              </a:extLst>
            </p:cNvPr>
            <p:cNvSpPr/>
            <p:nvPr/>
          </p:nvSpPr>
          <p:spPr>
            <a:xfrm>
              <a:off x="409779" y="3434559"/>
              <a:ext cx="8944977" cy="267876"/>
            </a:xfrm>
            <a:prstGeom prst="roundRect">
              <a:avLst>
                <a:gd name="adj" fmla="val 50000"/>
              </a:avLst>
            </a:prstGeom>
            <a:solidFill>
              <a:srgbClr val="75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05" name="矩形: 圓角 104">
              <a:extLst>
                <a:ext uri="{FF2B5EF4-FFF2-40B4-BE49-F238E27FC236}">
                  <a16:creationId xmlns:a16="http://schemas.microsoft.com/office/drawing/2014/main" id="{C53A0C52-7836-EE75-F0CD-B7D1B2813CB5}"/>
                </a:ext>
              </a:extLst>
            </p:cNvPr>
            <p:cNvSpPr/>
            <p:nvPr/>
          </p:nvSpPr>
          <p:spPr>
            <a:xfrm>
              <a:off x="6304544" y="3437379"/>
              <a:ext cx="3049207" cy="260861"/>
            </a:xfrm>
            <a:prstGeom prst="roundRect">
              <a:avLst>
                <a:gd name="adj" fmla="val 50000"/>
              </a:avLst>
            </a:prstGeom>
            <a:solidFill>
              <a:srgbClr val="3492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99" name="矩形 98">
              <a:extLst>
                <a:ext uri="{FF2B5EF4-FFF2-40B4-BE49-F238E27FC236}">
                  <a16:creationId xmlns:a16="http://schemas.microsoft.com/office/drawing/2014/main" id="{BABA3B72-697B-28E5-0FB7-0E777A4D420B}"/>
                </a:ext>
              </a:extLst>
            </p:cNvPr>
            <p:cNvSpPr/>
            <p:nvPr/>
          </p:nvSpPr>
          <p:spPr>
            <a:xfrm>
              <a:off x="2651460" y="3435091"/>
              <a:ext cx="2225340" cy="264942"/>
            </a:xfrm>
            <a:prstGeom prst="rect">
              <a:avLst/>
            </a:prstGeom>
            <a:solidFill>
              <a:srgbClr val="48B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04" name="矩形 103">
              <a:extLst>
                <a:ext uri="{FF2B5EF4-FFF2-40B4-BE49-F238E27FC236}">
                  <a16:creationId xmlns:a16="http://schemas.microsoft.com/office/drawing/2014/main" id="{D8FD476D-8882-9D2D-EC39-7797879C39F9}"/>
                </a:ext>
              </a:extLst>
            </p:cNvPr>
            <p:cNvSpPr/>
            <p:nvPr/>
          </p:nvSpPr>
          <p:spPr>
            <a:xfrm>
              <a:off x="4877643" y="3435652"/>
              <a:ext cx="2225340" cy="264942"/>
            </a:xfrm>
            <a:prstGeom prst="rect">
              <a:avLst/>
            </a:prstGeom>
            <a:solidFill>
              <a:srgbClr val="3AA3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06" name="文字方塊 105">
              <a:extLst>
                <a:ext uri="{FF2B5EF4-FFF2-40B4-BE49-F238E27FC236}">
                  <a16:creationId xmlns:a16="http://schemas.microsoft.com/office/drawing/2014/main" id="{7FCBB2F1-7B34-301D-1F59-056A3DC2F2E4}"/>
                </a:ext>
              </a:extLst>
            </p:cNvPr>
            <p:cNvSpPr txBox="1"/>
            <p:nvPr/>
          </p:nvSpPr>
          <p:spPr>
            <a:xfrm>
              <a:off x="422574" y="3436244"/>
              <a:ext cx="2216091" cy="276999"/>
            </a:xfrm>
            <a:prstGeom prst="rect">
              <a:avLst/>
            </a:prstGeom>
            <a:noFill/>
          </p:spPr>
          <p:txBody>
            <a:bodyPr wrap="square" rtlCol="0">
              <a:spAutoFit/>
            </a:bodyPr>
            <a:lstStyle/>
            <a:p>
              <a:pPr algn="ct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2030</a:t>
              </a:r>
              <a:endPar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07" name="文字方塊 106">
              <a:extLst>
                <a:ext uri="{FF2B5EF4-FFF2-40B4-BE49-F238E27FC236}">
                  <a16:creationId xmlns:a16="http://schemas.microsoft.com/office/drawing/2014/main" id="{F8554093-D89D-A6E5-E544-51417F325C47}"/>
                </a:ext>
              </a:extLst>
            </p:cNvPr>
            <p:cNvSpPr txBox="1"/>
            <p:nvPr/>
          </p:nvSpPr>
          <p:spPr>
            <a:xfrm>
              <a:off x="2638665" y="3436244"/>
              <a:ext cx="2216091" cy="276999"/>
            </a:xfrm>
            <a:prstGeom prst="rect">
              <a:avLst/>
            </a:prstGeom>
            <a:noFill/>
          </p:spPr>
          <p:txBody>
            <a:bodyPr wrap="square" rtlCol="0">
              <a:spAutoFit/>
            </a:bodyPr>
            <a:lstStyle/>
            <a:p>
              <a:pPr algn="ct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2035</a:t>
              </a:r>
              <a:endPar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08" name="文字方塊 107">
              <a:extLst>
                <a:ext uri="{FF2B5EF4-FFF2-40B4-BE49-F238E27FC236}">
                  <a16:creationId xmlns:a16="http://schemas.microsoft.com/office/drawing/2014/main" id="{5DC6E256-1E92-4F27-E69B-87C231AD8EC2}"/>
                </a:ext>
              </a:extLst>
            </p:cNvPr>
            <p:cNvSpPr txBox="1"/>
            <p:nvPr/>
          </p:nvSpPr>
          <p:spPr>
            <a:xfrm>
              <a:off x="4867551" y="3433947"/>
              <a:ext cx="2216091" cy="276999"/>
            </a:xfrm>
            <a:prstGeom prst="rect">
              <a:avLst/>
            </a:prstGeom>
            <a:noFill/>
          </p:spPr>
          <p:txBody>
            <a:bodyPr wrap="square" rtlCol="0">
              <a:spAutoFit/>
            </a:bodyPr>
            <a:lstStyle/>
            <a:p>
              <a:pPr algn="ct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2040</a:t>
              </a:r>
              <a:endPar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09" name="文字方塊 108">
              <a:extLst>
                <a:ext uri="{FF2B5EF4-FFF2-40B4-BE49-F238E27FC236}">
                  <a16:creationId xmlns:a16="http://schemas.microsoft.com/office/drawing/2014/main" id="{2FE446BF-158D-9D2B-93D5-FD8656F6B254}"/>
                </a:ext>
              </a:extLst>
            </p:cNvPr>
            <p:cNvSpPr txBox="1"/>
            <p:nvPr/>
          </p:nvSpPr>
          <p:spPr>
            <a:xfrm>
              <a:off x="7096437" y="3433947"/>
              <a:ext cx="2216091" cy="276999"/>
            </a:xfrm>
            <a:prstGeom prst="rect">
              <a:avLst/>
            </a:prstGeom>
            <a:noFill/>
          </p:spPr>
          <p:txBody>
            <a:bodyPr wrap="square" rtlCol="0">
              <a:spAutoFit/>
            </a:bodyPr>
            <a:lstStyle/>
            <a:p>
              <a:pPr algn="ct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2050</a:t>
              </a:r>
              <a:endPar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grpSp>
      <p:pic>
        <p:nvPicPr>
          <p:cNvPr id="126" name="圖片 125" descr="一張含有 黑色, 寫生, 螢幕擷取畫面, 設計 的圖片&#10;&#10;AI 產生的內容可能不正確。">
            <a:extLst>
              <a:ext uri="{FF2B5EF4-FFF2-40B4-BE49-F238E27FC236}">
                <a16:creationId xmlns:a16="http://schemas.microsoft.com/office/drawing/2014/main" id="{AD7C1E37-ECF0-B2C5-B0F6-20823A1F7D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9933" y="2973026"/>
            <a:ext cx="540332" cy="540332"/>
          </a:xfrm>
          <a:prstGeom prst="rect">
            <a:avLst/>
          </a:prstGeom>
        </p:spPr>
      </p:pic>
      <p:pic>
        <p:nvPicPr>
          <p:cNvPr id="124" name="圖片 123" descr="一張含有 寫生, 文字, 符號, 圓形 的圖片&#10;&#10;AI 產生的內容可能不正確。">
            <a:extLst>
              <a:ext uri="{FF2B5EF4-FFF2-40B4-BE49-F238E27FC236}">
                <a16:creationId xmlns:a16="http://schemas.microsoft.com/office/drawing/2014/main" id="{D725CD1E-0ABC-A4ED-F88F-1E7BB7748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6213" y="3038135"/>
            <a:ext cx="434825" cy="434825"/>
          </a:xfrm>
          <a:prstGeom prst="rect">
            <a:avLst/>
          </a:prstGeom>
        </p:spPr>
      </p:pic>
      <p:pic>
        <p:nvPicPr>
          <p:cNvPr id="151" name="圖片 150" descr="一張含有 符號, 字型, 白色, 設計 的圖片&#10;&#10;AI 產生的內容可能不正確。">
            <a:extLst>
              <a:ext uri="{FF2B5EF4-FFF2-40B4-BE49-F238E27FC236}">
                <a16:creationId xmlns:a16="http://schemas.microsoft.com/office/drawing/2014/main" id="{96521695-CB96-C25C-545D-68C95BE4A9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60453" y="3023334"/>
            <a:ext cx="440437" cy="440437"/>
          </a:xfrm>
          <a:prstGeom prst="rect">
            <a:avLst/>
          </a:prstGeom>
        </p:spPr>
      </p:pic>
      <p:sp>
        <p:nvSpPr>
          <p:cNvPr id="4" name="TextBox 21">
            <a:extLst>
              <a:ext uri="{FF2B5EF4-FFF2-40B4-BE49-F238E27FC236}">
                <a16:creationId xmlns:a16="http://schemas.microsoft.com/office/drawing/2014/main" id="{F4489E2F-8868-00A3-EF92-08F08340B7F8}"/>
              </a:ext>
            </a:extLst>
          </p:cNvPr>
          <p:cNvSpPr txBox="1">
            <a:spLocks noChangeArrowheads="1"/>
          </p:cNvSpPr>
          <p:nvPr/>
        </p:nvSpPr>
        <p:spPr bwMode="auto">
          <a:xfrm>
            <a:off x="270491" y="4544660"/>
            <a:ext cx="1968166" cy="215444"/>
          </a:xfrm>
          <a:prstGeom prst="rect">
            <a:avLst/>
          </a:prstGeom>
          <a:noFill/>
          <a:ln w="9525">
            <a:noFill/>
            <a:miter lim="800000"/>
            <a:headEnd/>
            <a:tailEnd/>
          </a:ln>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TW" altLang="en-US" sz="800">
                <a:solidFill>
                  <a:srgbClr val="307F98"/>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800" b="1" i="1">
                <a:solidFill>
                  <a:srgbClr val="307F98"/>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800" b="1" i="1">
                <a:solidFill>
                  <a:srgbClr val="307F98"/>
                </a:solidFill>
                <a:latin typeface="微軟正黑體" panose="020B0604030504040204" pitchFamily="34" charset="-120"/>
                <a:ea typeface="微軟正黑體" panose="020B0604030504040204" pitchFamily="34" charset="-120"/>
                <a:cs typeface="Arial" panose="020B0604020202020204" pitchFamily="34" charset="0"/>
              </a:rPr>
              <a:t>公噸 二氧化碳當量</a:t>
            </a:r>
            <a:r>
              <a:rPr lang="en-US" altLang="zh-TW" sz="800" b="1" i="1">
                <a:solidFill>
                  <a:srgbClr val="307F98"/>
                </a:solidFill>
                <a:latin typeface="微軟正黑體" panose="020B0604030504040204" pitchFamily="34" charset="-120"/>
                <a:ea typeface="微軟正黑體" panose="020B0604030504040204" pitchFamily="34" charset="-120"/>
                <a:cs typeface="Arial" panose="020B0604020202020204" pitchFamily="34" charset="0"/>
              </a:rPr>
              <a:t>) </a:t>
            </a:r>
          </a:p>
        </p:txBody>
      </p:sp>
      <p:sp>
        <p:nvSpPr>
          <p:cNvPr id="6" name="TextBox 21">
            <a:extLst>
              <a:ext uri="{FF2B5EF4-FFF2-40B4-BE49-F238E27FC236}">
                <a16:creationId xmlns:a16="http://schemas.microsoft.com/office/drawing/2014/main" id="{3FEF692F-73D9-1AE2-E8FE-AFBB6FC42A22}"/>
              </a:ext>
            </a:extLst>
          </p:cNvPr>
          <p:cNvSpPr txBox="1">
            <a:spLocks noChangeArrowheads="1"/>
          </p:cNvSpPr>
          <p:nvPr/>
        </p:nvSpPr>
        <p:spPr bwMode="auto">
          <a:xfrm>
            <a:off x="3108960" y="4539485"/>
            <a:ext cx="1629255" cy="215444"/>
          </a:xfrm>
          <a:prstGeom prst="rect">
            <a:avLst/>
          </a:prstGeom>
          <a:noFill/>
          <a:ln w="9525">
            <a:noFill/>
            <a:miter lim="800000"/>
            <a:headEnd/>
            <a:tailEnd/>
          </a:ln>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zh-TW" sz="800" b="1" i="1">
                <a:solidFill>
                  <a:srgbClr val="307F98"/>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800" b="1" i="1">
                <a:solidFill>
                  <a:srgbClr val="307F98"/>
                </a:solidFill>
                <a:latin typeface="微軟正黑體" panose="020B0604030504040204" pitchFamily="34" charset="-120"/>
                <a:ea typeface="微軟正黑體" panose="020B0604030504040204" pitchFamily="34" charset="-120"/>
                <a:cs typeface="Arial" panose="020B0604020202020204" pitchFamily="34" charset="0"/>
              </a:rPr>
              <a:t>公噸 二氧化碳當量</a:t>
            </a:r>
            <a:r>
              <a:rPr lang="en-US" altLang="zh-TW" sz="800" b="1" i="1">
                <a:solidFill>
                  <a:srgbClr val="307F98"/>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800" b="1" i="1">
                <a:solidFill>
                  <a:srgbClr val="307F98"/>
                </a:solidFill>
                <a:latin typeface="微軟正黑體" panose="020B0604030504040204" pitchFamily="34" charset="-120"/>
                <a:ea typeface="微軟正黑體" panose="020B0604030504040204" pitchFamily="34" charset="-120"/>
                <a:cs typeface="Arial" panose="020B0604020202020204" pitchFamily="34" charset="0"/>
              </a:rPr>
              <a:t>仟元新台幣</a:t>
            </a:r>
            <a:r>
              <a:rPr lang="en-US" altLang="zh-TW" sz="800" b="1" i="1">
                <a:solidFill>
                  <a:srgbClr val="307F98"/>
                </a:solidFill>
                <a:latin typeface="微軟正黑體" panose="020B0604030504040204" pitchFamily="34" charset="-120"/>
                <a:ea typeface="微軟正黑體" panose="020B0604030504040204" pitchFamily="34" charset="-120"/>
                <a:cs typeface="Arial" panose="020B0604020202020204" pitchFamily="34" charset="0"/>
              </a:rPr>
              <a:t>)</a:t>
            </a:r>
          </a:p>
        </p:txBody>
      </p:sp>
      <p:graphicFrame>
        <p:nvGraphicFramePr>
          <p:cNvPr id="10" name="圖表 9">
            <a:extLst>
              <a:ext uri="{FF2B5EF4-FFF2-40B4-BE49-F238E27FC236}">
                <a16:creationId xmlns:a16="http://schemas.microsoft.com/office/drawing/2014/main" id="{66AF8236-0A76-52EE-4DFA-F481B4307D25}"/>
              </a:ext>
            </a:extLst>
          </p:cNvPr>
          <p:cNvGraphicFramePr/>
          <p:nvPr>
            <p:extLst>
              <p:ext uri="{D42A27DB-BD31-4B8C-83A1-F6EECF244321}">
                <p14:modId xmlns:p14="http://schemas.microsoft.com/office/powerpoint/2010/main" val="3111189158"/>
              </p:ext>
            </p:extLst>
          </p:nvPr>
        </p:nvGraphicFramePr>
        <p:xfrm>
          <a:off x="344735" y="4795179"/>
          <a:ext cx="4364905" cy="1793648"/>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776483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1B84C-3661-3AEC-87BE-9EAD8FA8B7F5}"/>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44988148-6EB6-86AF-7DE2-EB02399373B6}"/>
              </a:ext>
            </a:extLst>
          </p:cNvPr>
          <p:cNvSpPr>
            <a:spLocks noGrp="1"/>
          </p:cNvSpPr>
          <p:nvPr>
            <p:ph type="title"/>
          </p:nvPr>
        </p:nvSpPr>
        <p:spPr/>
        <p:txBody>
          <a:bodyPr/>
          <a:lstStyle/>
          <a:p>
            <a:r>
              <a:rPr lang="zh-TW" altLang="en-US">
                <a:latin typeface="微軟正黑體" panose="020B0604030504040204" pitchFamily="34" charset="-120"/>
                <a:ea typeface="微軟正黑體" panose="020B0604030504040204" pitchFamily="34" charset="-120"/>
              </a:rPr>
              <a:t>環境面向：</a:t>
            </a:r>
            <a:r>
              <a:rPr lang="en-US" altLang="zh-TW">
                <a:latin typeface="微軟正黑體" panose="020B0604030504040204" pitchFamily="34" charset="-120"/>
                <a:ea typeface="微軟正黑體" panose="020B0604030504040204" pitchFamily="34" charset="-120"/>
              </a:rPr>
              <a:t>Earth Hour 60</a:t>
            </a:r>
          </a:p>
        </p:txBody>
      </p:sp>
      <p:sp>
        <p:nvSpPr>
          <p:cNvPr id="3" name="內容版面配置區 2">
            <a:extLst>
              <a:ext uri="{FF2B5EF4-FFF2-40B4-BE49-F238E27FC236}">
                <a16:creationId xmlns:a16="http://schemas.microsoft.com/office/drawing/2014/main" id="{CF6FF94B-638D-840D-90AF-317918CB3BA1}"/>
              </a:ext>
            </a:extLst>
          </p:cNvPr>
          <p:cNvSpPr>
            <a:spLocks noGrp="1"/>
          </p:cNvSpPr>
          <p:nvPr>
            <p:ph idx="1"/>
          </p:nvPr>
        </p:nvSpPr>
        <p:spPr>
          <a:xfrm>
            <a:off x="373310" y="1115263"/>
            <a:ext cx="9245475" cy="1943253"/>
          </a:xfrm>
        </p:spPr>
        <p:txBody>
          <a:bodyPr>
            <a:normAutofit/>
          </a:bodyPr>
          <a:lstStyle/>
          <a:p>
            <a:pPr algn="just"/>
            <a:r>
              <a:rPr lang="zh-TW" altLang="en-US">
                <a:solidFill>
                  <a:srgbClr val="ED972F"/>
                </a:solidFill>
                <a:latin typeface="微軟正黑體" panose="020B0604030504040204" pitchFamily="34" charset="-120"/>
                <a:ea typeface="微軟正黑體" panose="020B0604030504040204" pitchFamily="34" charset="-120"/>
              </a:rPr>
              <a:t>中美矽晶、環球晶圓攜手集團關係企業宏捷科、台特化與朋程</a:t>
            </a:r>
            <a:r>
              <a:rPr lang="zh-TW" altLang="en-US">
                <a:solidFill>
                  <a:srgbClr val="2C6376"/>
                </a:solidFill>
                <a:latin typeface="微軟正黑體" panose="020B0604030504040204" pitchFamily="34" charset="-120"/>
                <a:ea typeface="微軟正黑體" panose="020B0604030504040204" pitchFamily="34" charset="-120"/>
              </a:rPr>
              <a:t>，於</a:t>
            </a:r>
            <a:r>
              <a:rPr lang="en-US" altLang="zh-TW">
                <a:solidFill>
                  <a:srgbClr val="2C6376"/>
                </a:solidFill>
                <a:latin typeface="微軟正黑體" panose="020B0604030504040204" pitchFamily="34" charset="-120"/>
                <a:ea typeface="微軟正黑體" panose="020B0604030504040204" pitchFamily="34" charset="-120"/>
              </a:rPr>
              <a:t>2025</a:t>
            </a:r>
            <a:r>
              <a:rPr lang="zh-TW" altLang="en-US">
                <a:solidFill>
                  <a:srgbClr val="2C6376"/>
                </a:solidFill>
                <a:latin typeface="微軟正黑體" panose="020B0604030504040204" pitchFamily="34" charset="-120"/>
                <a:ea typeface="微軟正黑體" panose="020B0604030504040204" pitchFamily="34" charset="-120"/>
              </a:rPr>
              <a:t>年</a:t>
            </a:r>
            <a:r>
              <a:rPr lang="en-US" altLang="zh-TW">
                <a:solidFill>
                  <a:srgbClr val="2C6376"/>
                </a:solidFill>
                <a:latin typeface="微軟正黑體" panose="020B0604030504040204" pitchFamily="34" charset="-120"/>
                <a:ea typeface="微軟正黑體" panose="020B0604030504040204" pitchFamily="34" charset="-120"/>
              </a:rPr>
              <a:t>3</a:t>
            </a:r>
            <a:r>
              <a:rPr lang="zh-TW" altLang="en-US">
                <a:solidFill>
                  <a:srgbClr val="2C6376"/>
                </a:solidFill>
                <a:latin typeface="微軟正黑體" panose="020B0604030504040204" pitchFamily="34" charset="-120"/>
                <a:ea typeface="微軟正黑體" panose="020B0604030504040204" pitchFamily="34" charset="-120"/>
              </a:rPr>
              <a:t>月</a:t>
            </a:r>
            <a:r>
              <a:rPr lang="en-US" altLang="zh-TW">
                <a:solidFill>
                  <a:srgbClr val="2C6376"/>
                </a:solidFill>
                <a:latin typeface="微軟正黑體" panose="020B0604030504040204" pitchFamily="34" charset="-120"/>
                <a:ea typeface="微軟正黑體" panose="020B0604030504040204" pitchFamily="34" charset="-120"/>
              </a:rPr>
              <a:t>22</a:t>
            </a:r>
            <a:r>
              <a:rPr lang="zh-TW" altLang="en-US">
                <a:solidFill>
                  <a:srgbClr val="2C6376"/>
                </a:solidFill>
                <a:latin typeface="微軟正黑體" panose="020B0604030504040204" pitchFamily="34" charset="-120"/>
                <a:ea typeface="微軟正黑體" panose="020B0604030504040204" pitchFamily="34" charset="-120"/>
              </a:rPr>
              <a:t>日台灣時間晚間八點半，</a:t>
            </a:r>
            <a:r>
              <a:rPr lang="zh-TW" altLang="en-US">
                <a:solidFill>
                  <a:srgbClr val="ED972F"/>
                </a:solidFill>
                <a:latin typeface="微軟正黑體" panose="020B0604030504040204" pitchFamily="34" charset="-120"/>
                <a:ea typeface="微軟正黑體" panose="020B0604030504040204" pitchFamily="34" charset="-120"/>
              </a:rPr>
              <a:t>共同響應全球最大自發性節能行動「</a:t>
            </a:r>
            <a:r>
              <a:rPr lang="en-US" altLang="zh-TW">
                <a:solidFill>
                  <a:srgbClr val="ED972F"/>
                </a:solidFill>
                <a:latin typeface="微軟正黑體" panose="020B0604030504040204" pitchFamily="34" charset="-120"/>
                <a:ea typeface="微軟正黑體" panose="020B0604030504040204" pitchFamily="34" charset="-120"/>
              </a:rPr>
              <a:t>Earth Hour 60</a:t>
            </a:r>
            <a:r>
              <a:rPr lang="zh-TW" altLang="en-US">
                <a:solidFill>
                  <a:srgbClr val="ED972F"/>
                </a:solidFill>
                <a:latin typeface="微軟正黑體" panose="020B0604030504040204" pitchFamily="34" charset="-120"/>
                <a:ea typeface="微軟正黑體" panose="020B0604030504040204" pitchFamily="34" charset="-120"/>
              </a:rPr>
              <a:t>」</a:t>
            </a:r>
            <a:r>
              <a:rPr lang="zh-TW" altLang="en-US">
                <a:solidFill>
                  <a:srgbClr val="2C6376"/>
                </a:solidFill>
                <a:latin typeface="微軟正黑體" panose="020B0604030504040204" pitchFamily="34" charset="-120"/>
                <a:ea typeface="微軟正黑體" panose="020B0604030504040204" pitchFamily="34" charset="-120"/>
              </a:rPr>
              <a:t>。透過關閉非必要照明與耗能設備一小時，以實際行動展現對節能減碳與守護地球的承諾。</a:t>
            </a:r>
            <a:endParaRPr lang="zh-TW" altLang="en-US" sz="1100">
              <a:solidFill>
                <a:srgbClr val="2C6376"/>
              </a:solidFill>
              <a:latin typeface="微軟正黑體" panose="020B0604030504040204" pitchFamily="34" charset="-120"/>
              <a:ea typeface="微軟正黑體" panose="020B0604030504040204" pitchFamily="34" charset="-120"/>
            </a:endParaRPr>
          </a:p>
        </p:txBody>
      </p:sp>
      <p:sp>
        <p:nvSpPr>
          <p:cNvPr id="5" name="投影片編號版面配置區 6">
            <a:extLst>
              <a:ext uri="{FF2B5EF4-FFF2-40B4-BE49-F238E27FC236}">
                <a16:creationId xmlns:a16="http://schemas.microsoft.com/office/drawing/2014/main" id="{AE3D3844-3691-7187-C268-AA799C3F1D58}"/>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pPr/>
              <a:t>44</a:t>
            </a:fld>
            <a:endParaRPr kumimoji="1" lang="zh-TW" altLang="en-US" sz="120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4" name="群組 3">
            <a:extLst>
              <a:ext uri="{FF2B5EF4-FFF2-40B4-BE49-F238E27FC236}">
                <a16:creationId xmlns:a16="http://schemas.microsoft.com/office/drawing/2014/main" id="{79E6EB41-7A8A-6C4E-E734-94229CA24EEC}"/>
              </a:ext>
            </a:extLst>
          </p:cNvPr>
          <p:cNvGrpSpPr/>
          <p:nvPr/>
        </p:nvGrpSpPr>
        <p:grpSpPr>
          <a:xfrm>
            <a:off x="2333259" y="2354521"/>
            <a:ext cx="5239482" cy="3639401"/>
            <a:chOff x="2333259" y="2563241"/>
            <a:chExt cx="5239482" cy="3639401"/>
          </a:xfrm>
        </p:grpSpPr>
        <p:pic>
          <p:nvPicPr>
            <p:cNvPr id="93" name="圖片 92">
              <a:extLst>
                <a:ext uri="{FF2B5EF4-FFF2-40B4-BE49-F238E27FC236}">
                  <a16:creationId xmlns:a16="http://schemas.microsoft.com/office/drawing/2014/main" id="{05AE20E3-B309-C7BA-16F7-F44B7914E35F}"/>
                </a:ext>
              </a:extLst>
            </p:cNvPr>
            <p:cNvPicPr>
              <a:picLocks noChangeAspect="1"/>
            </p:cNvPicPr>
            <p:nvPr/>
          </p:nvPicPr>
          <p:blipFill>
            <a:blip r:embed="rId2"/>
            <a:stretch>
              <a:fillRect/>
            </a:stretch>
          </p:blipFill>
          <p:spPr>
            <a:xfrm>
              <a:off x="2333259" y="2563241"/>
              <a:ext cx="5239482" cy="3639401"/>
            </a:xfrm>
            <a:prstGeom prst="rect">
              <a:avLst/>
            </a:prstGeom>
          </p:spPr>
        </p:pic>
        <p:pic>
          <p:nvPicPr>
            <p:cNvPr id="11" name="圖片 10" descr="一張含有 圓形, 符號, 標誌, 圖形 的圖片&#10;&#10;AI 產生的內容可能不正確。">
              <a:extLst>
                <a:ext uri="{FF2B5EF4-FFF2-40B4-BE49-F238E27FC236}">
                  <a16:creationId xmlns:a16="http://schemas.microsoft.com/office/drawing/2014/main" id="{214CBFA3-33EC-AE03-FAA3-2F6F35441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9250" y="5616575"/>
              <a:ext cx="448238" cy="280149"/>
            </a:xfrm>
            <a:prstGeom prst="rect">
              <a:avLst/>
            </a:prstGeom>
          </p:spPr>
        </p:pic>
        <p:pic>
          <p:nvPicPr>
            <p:cNvPr id="17" name="圖片 16" descr="一張含有 標誌, 象徵物, 符號, 商標 的圖片&#10;&#10;AI 產生的內容可能不正確。">
              <a:extLst>
                <a:ext uri="{FF2B5EF4-FFF2-40B4-BE49-F238E27FC236}">
                  <a16:creationId xmlns:a16="http://schemas.microsoft.com/office/drawing/2014/main" id="{0126AEB4-FE8F-6017-464D-7B34C23D496E}"/>
                </a:ext>
              </a:extLst>
            </p:cNvPr>
            <p:cNvPicPr>
              <a:picLocks noChangeAspect="1"/>
            </p:cNvPicPr>
            <p:nvPr/>
          </p:nvPicPr>
          <p:blipFill>
            <a:blip r:embed="rId4">
              <a:extLst>
                <a:ext uri="{28A0092B-C50C-407E-A947-70E740481C1C}">
                  <a14:useLocalDpi xmlns:a14="http://schemas.microsoft.com/office/drawing/2010/main" val="0"/>
                </a:ext>
              </a:extLst>
            </a:blip>
            <a:srcRect l="33011" t="35186" r="36112" b="37792"/>
            <a:stretch/>
          </p:blipFill>
          <p:spPr>
            <a:xfrm>
              <a:off x="5886371" y="5616573"/>
              <a:ext cx="320114" cy="280148"/>
            </a:xfrm>
            <a:prstGeom prst="ellipse">
              <a:avLst/>
            </a:prstGeom>
          </p:spPr>
        </p:pic>
        <p:pic>
          <p:nvPicPr>
            <p:cNvPr id="21" name="圖片 20">
              <a:extLst>
                <a:ext uri="{FF2B5EF4-FFF2-40B4-BE49-F238E27FC236}">
                  <a16:creationId xmlns:a16="http://schemas.microsoft.com/office/drawing/2014/main" id="{92487D90-299E-16A2-7079-83BDCB775AF0}"/>
                </a:ext>
              </a:extLst>
            </p:cNvPr>
            <p:cNvPicPr>
              <a:picLocks noChangeAspect="1"/>
            </p:cNvPicPr>
            <p:nvPr/>
          </p:nvPicPr>
          <p:blipFill>
            <a:blip r:embed="rId5"/>
            <a:srcRect l="11025" t="15130" r="12001" b="7896"/>
            <a:stretch/>
          </p:blipFill>
          <p:spPr>
            <a:xfrm>
              <a:off x="6603305" y="5622923"/>
              <a:ext cx="254695" cy="258091"/>
            </a:xfrm>
            <a:prstGeom prst="ellipse">
              <a:avLst/>
            </a:prstGeom>
          </p:spPr>
        </p:pic>
        <p:pic>
          <p:nvPicPr>
            <p:cNvPr id="23" name="圖片 22">
              <a:extLst>
                <a:ext uri="{FF2B5EF4-FFF2-40B4-BE49-F238E27FC236}">
                  <a16:creationId xmlns:a16="http://schemas.microsoft.com/office/drawing/2014/main" id="{0A1E07B6-A0EA-94DC-6AAF-62536B1889BA}"/>
                </a:ext>
              </a:extLst>
            </p:cNvPr>
            <p:cNvPicPr>
              <a:picLocks noChangeAspect="1"/>
            </p:cNvPicPr>
            <p:nvPr/>
          </p:nvPicPr>
          <p:blipFill>
            <a:blip r:embed="rId6"/>
            <a:stretch>
              <a:fillRect/>
            </a:stretch>
          </p:blipFill>
          <p:spPr>
            <a:xfrm>
              <a:off x="6273312" y="5626098"/>
              <a:ext cx="261579" cy="258091"/>
            </a:xfrm>
            <a:prstGeom prst="ellipse">
              <a:avLst/>
            </a:prstGeom>
          </p:spPr>
        </p:pic>
      </p:grpSp>
    </p:spTree>
    <p:extLst>
      <p:ext uri="{BB962C8B-B14F-4D97-AF65-F5344CB8AC3E}">
        <p14:creationId xmlns:p14="http://schemas.microsoft.com/office/powerpoint/2010/main" val="15486701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B7614-2E61-4661-F492-4AB80565317F}"/>
            </a:ext>
          </a:extLst>
        </p:cNvPr>
        <p:cNvGrpSpPr/>
        <p:nvPr/>
      </p:nvGrpSpPr>
      <p:grpSpPr>
        <a:xfrm>
          <a:off x="0" y="0"/>
          <a:ext cx="0" cy="0"/>
          <a:chOff x="0" y="0"/>
          <a:chExt cx="0" cy="0"/>
        </a:xfrm>
      </p:grpSpPr>
      <p:pic>
        <p:nvPicPr>
          <p:cNvPr id="11" name="圖片 10" descr="一張含有 卡通, 文字 的圖片&#10;&#10;AI 產生的內容可能不正確。">
            <a:extLst>
              <a:ext uri="{FF2B5EF4-FFF2-40B4-BE49-F238E27FC236}">
                <a16:creationId xmlns:a16="http://schemas.microsoft.com/office/drawing/2014/main" id="{B7C264AF-287E-1C9B-7256-901CCE135C8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43263" y="1630443"/>
            <a:ext cx="11392525" cy="6408295"/>
          </a:xfrm>
          <a:prstGeom prst="rect">
            <a:avLst/>
          </a:prstGeom>
        </p:spPr>
      </p:pic>
      <p:sp>
        <p:nvSpPr>
          <p:cNvPr id="2" name="標題 1">
            <a:extLst>
              <a:ext uri="{FF2B5EF4-FFF2-40B4-BE49-F238E27FC236}">
                <a16:creationId xmlns:a16="http://schemas.microsoft.com/office/drawing/2014/main" id="{12B399E1-F26C-903E-3ED9-8ACA6A26A2BC}"/>
              </a:ext>
            </a:extLst>
          </p:cNvPr>
          <p:cNvSpPr>
            <a:spLocks noGrp="1"/>
          </p:cNvSpPr>
          <p:nvPr>
            <p:ph type="title"/>
          </p:nvPr>
        </p:nvSpPr>
        <p:spPr/>
        <p:txBody>
          <a:bodyPr/>
          <a:lstStyle/>
          <a:p>
            <a:r>
              <a:rPr lang="zh-TW" altLang="en-US">
                <a:latin typeface="微軟正黑體" panose="020B0604030504040204" pitchFamily="34" charset="-120"/>
                <a:ea typeface="微軟正黑體" panose="020B0604030504040204" pitchFamily="34" charset="-120"/>
              </a:rPr>
              <a:t>社會面向：企業社會責任</a:t>
            </a:r>
            <a:endParaRPr lang="en-US" altLang="zh-TW">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id="{BAE161AD-1923-5125-9D87-24963DD29CAA}"/>
              </a:ext>
            </a:extLst>
          </p:cNvPr>
          <p:cNvSpPr>
            <a:spLocks noGrp="1"/>
          </p:cNvSpPr>
          <p:nvPr>
            <p:ph idx="1"/>
          </p:nvPr>
        </p:nvSpPr>
        <p:spPr>
          <a:xfrm>
            <a:off x="373310" y="1115263"/>
            <a:ext cx="9245475" cy="1943253"/>
          </a:xfrm>
        </p:spPr>
        <p:txBody>
          <a:bodyPr>
            <a:noAutofit/>
          </a:bodyPr>
          <a:lstStyle/>
          <a:p>
            <a:pPr algn="just"/>
            <a:r>
              <a:rPr lang="zh-TW" altLang="en-US">
                <a:latin typeface="微軟正黑體" panose="020B0604030504040204" pitchFamily="34" charset="-120"/>
                <a:ea typeface="微軟正黑體" panose="020B0604030504040204" pitchFamily="34" charset="-120"/>
              </a:rPr>
              <a:t>中美矽晶與環球晶圓攜手 </a:t>
            </a:r>
            <a:r>
              <a:rPr lang="en-US" altLang="zh-TW">
                <a:latin typeface="微軟正黑體" panose="020B0604030504040204" pitchFamily="34" charset="-120"/>
                <a:ea typeface="微軟正黑體" panose="020B0604030504040204" pitchFamily="34" charset="-120"/>
              </a:rPr>
              <a:t>IC </a:t>
            </a:r>
            <a:r>
              <a:rPr lang="zh-TW" altLang="en-US">
                <a:latin typeface="微軟正黑體" panose="020B0604030504040204" pitchFamily="34" charset="-120"/>
                <a:ea typeface="微軟正黑體" panose="020B0604030504040204" pitchFamily="34" charset="-120"/>
              </a:rPr>
              <a:t>之音、愛惜社區推展協會及玄奘大學，共同舉辦「派歐尼</a:t>
            </a:r>
            <a:r>
              <a:rPr lang="en-US" altLang="zh-TW">
                <a:latin typeface="微軟正黑體" panose="020B0604030504040204" pitchFamily="34" charset="-120"/>
                <a:ea typeface="微軟正黑體" panose="020B0604030504040204" pitchFamily="34" charset="-120"/>
              </a:rPr>
              <a:t>(Pioneer)</a:t>
            </a:r>
            <a:r>
              <a:rPr lang="zh-TW" altLang="en-US">
                <a:latin typeface="微軟正黑體" panose="020B0604030504040204" pitchFamily="34" charset="-120"/>
                <a:ea typeface="微軟正黑體" panose="020B0604030504040204" pitchFamily="34" charset="-120"/>
              </a:rPr>
              <a:t>秧苗計畫</a:t>
            </a:r>
            <a:r>
              <a:rPr lang="en-US" altLang="zh-TW">
                <a:latin typeface="微軟正黑體" panose="020B0604030504040204" pitchFamily="34" charset="-120"/>
                <a:ea typeface="微軟正黑體" panose="020B0604030504040204" pitchFamily="34" charset="-120"/>
              </a:rPr>
              <a:t>-2025</a:t>
            </a:r>
            <a:r>
              <a:rPr lang="zh-TW" altLang="en-US">
                <a:latin typeface="微軟正黑體" panose="020B0604030504040204" pitchFamily="34" charset="-120"/>
                <a:ea typeface="微軟正黑體" panose="020B0604030504040204" pitchFamily="34" charset="-120"/>
              </a:rPr>
              <a:t>年公益科普營」，以實際行動支持偏鄉教育、提升再生能源認知。秉持「關懷社會、永續發展」的理念，</a:t>
            </a:r>
            <a:r>
              <a:rPr lang="zh-TW" altLang="en-US">
                <a:solidFill>
                  <a:srgbClr val="ED972F"/>
                </a:solidFill>
                <a:latin typeface="微軟正黑體" panose="020B0604030504040204" pitchFamily="34" charset="-120"/>
                <a:ea typeface="微軟正黑體" panose="020B0604030504040204" pitchFamily="34" charset="-120"/>
              </a:rPr>
              <a:t>中美矽晶與環球晶圓長期投入偏鄉關懷、科技人才培育與再生能源教育推廣，展現對社會責任的持續承諾。</a:t>
            </a:r>
            <a:endParaRPr lang="en-US" altLang="zh-TW">
              <a:solidFill>
                <a:srgbClr val="ED972F"/>
              </a:solidFill>
              <a:latin typeface="微軟正黑體" panose="020B0604030504040204" pitchFamily="34" charset="-120"/>
              <a:ea typeface="微軟正黑體" panose="020B0604030504040204" pitchFamily="34" charset="-120"/>
            </a:endParaRPr>
          </a:p>
          <a:p>
            <a:pPr algn="just"/>
            <a:r>
              <a:rPr lang="zh-TW" altLang="en-US">
                <a:latin typeface="微軟正黑體" panose="020B0604030504040204" pitchFamily="34" charset="-120"/>
                <a:ea typeface="微軟正黑體" panose="020B0604030504040204" pitchFamily="34" charset="-120"/>
              </a:rPr>
              <a:t>活動中，由中美矽晶綠色能源開發之子公司續興所規劃的「再生能源動一動」課程，透過 </a:t>
            </a:r>
            <a:r>
              <a:rPr lang="en-US" altLang="zh-TW">
                <a:latin typeface="微軟正黑體" panose="020B0604030504040204" pitchFamily="34" charset="-120"/>
                <a:ea typeface="微軟正黑體" panose="020B0604030504040204" pitchFamily="34" charset="-120"/>
              </a:rPr>
              <a:t>DIY </a:t>
            </a:r>
            <a:r>
              <a:rPr lang="zh-TW" altLang="en-US">
                <a:latin typeface="微軟正黑體" panose="020B0604030504040204" pitchFamily="34" charset="-120"/>
                <a:ea typeface="微軟正黑體" panose="020B0604030504040204" pitchFamily="34" charset="-120"/>
              </a:rPr>
              <a:t>太陽能車的實作體驗，將能源知識融入互動式教學，在孩童心中播下永續發展的種子。</a:t>
            </a:r>
            <a:endParaRPr lang="en-US" altLang="zh-TW">
              <a:latin typeface="微軟正黑體" panose="020B0604030504040204" pitchFamily="34" charset="-120"/>
              <a:ea typeface="微軟正黑體" panose="020B0604030504040204" pitchFamily="34" charset="-120"/>
            </a:endParaRPr>
          </a:p>
        </p:txBody>
      </p:sp>
      <p:sp>
        <p:nvSpPr>
          <p:cNvPr id="5" name="投影片編號版面配置區 6">
            <a:extLst>
              <a:ext uri="{FF2B5EF4-FFF2-40B4-BE49-F238E27FC236}">
                <a16:creationId xmlns:a16="http://schemas.microsoft.com/office/drawing/2014/main" id="{442B2D3A-0365-04A5-1F22-6F9E811256C6}"/>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pPr/>
              <a:t>45</a:t>
            </a:fld>
            <a:endParaRPr kumimoji="1" lang="zh-TW" altLang="en-US" sz="120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5894328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21275-303B-27AA-FA50-E4E0DAEA385A}"/>
            </a:ext>
          </a:extLst>
        </p:cNvPr>
        <p:cNvGrpSpPr/>
        <p:nvPr/>
      </p:nvGrpSpPr>
      <p:grpSpPr>
        <a:xfrm>
          <a:off x="0" y="0"/>
          <a:ext cx="0" cy="0"/>
          <a:chOff x="0" y="0"/>
          <a:chExt cx="0" cy="0"/>
        </a:xfrm>
      </p:grpSpPr>
      <p:sp>
        <p:nvSpPr>
          <p:cNvPr id="40" name="矩形: 圓角 39">
            <a:extLst>
              <a:ext uri="{FF2B5EF4-FFF2-40B4-BE49-F238E27FC236}">
                <a16:creationId xmlns:a16="http://schemas.microsoft.com/office/drawing/2014/main" id="{AF4A3A6A-8560-48CB-946C-61243AF9143F}"/>
              </a:ext>
            </a:extLst>
          </p:cNvPr>
          <p:cNvSpPr/>
          <p:nvPr/>
        </p:nvSpPr>
        <p:spPr>
          <a:xfrm rot="18871317">
            <a:off x="1276928" y="3619840"/>
            <a:ext cx="279399" cy="230710"/>
          </a:xfrm>
          <a:prstGeom prst="roundRect">
            <a:avLst/>
          </a:prstGeom>
          <a:solidFill>
            <a:srgbClr val="379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41" name="矩形: 圓角 40">
            <a:extLst>
              <a:ext uri="{FF2B5EF4-FFF2-40B4-BE49-F238E27FC236}">
                <a16:creationId xmlns:a16="http://schemas.microsoft.com/office/drawing/2014/main" id="{F6E28248-B93F-9577-911B-08A6426A6BBF}"/>
              </a:ext>
            </a:extLst>
          </p:cNvPr>
          <p:cNvSpPr/>
          <p:nvPr/>
        </p:nvSpPr>
        <p:spPr>
          <a:xfrm rot="18871317">
            <a:off x="1294941" y="4271742"/>
            <a:ext cx="279399" cy="230710"/>
          </a:xfrm>
          <a:prstGeom prst="roundRect">
            <a:avLst/>
          </a:prstGeom>
          <a:solidFill>
            <a:srgbClr val="52B0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42" name="矩形: 圓角 41">
            <a:extLst>
              <a:ext uri="{FF2B5EF4-FFF2-40B4-BE49-F238E27FC236}">
                <a16:creationId xmlns:a16="http://schemas.microsoft.com/office/drawing/2014/main" id="{5F5F7260-0B6F-FD45-2875-EF99FD6A1269}"/>
              </a:ext>
            </a:extLst>
          </p:cNvPr>
          <p:cNvSpPr/>
          <p:nvPr/>
        </p:nvSpPr>
        <p:spPr>
          <a:xfrm rot="18871317">
            <a:off x="1294941" y="4885966"/>
            <a:ext cx="279399" cy="230710"/>
          </a:xfrm>
          <a:prstGeom prst="roundRect">
            <a:avLst/>
          </a:prstGeom>
          <a:solidFill>
            <a:srgbClr val="3EAD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43" name="矩形: 圓角 42">
            <a:extLst>
              <a:ext uri="{FF2B5EF4-FFF2-40B4-BE49-F238E27FC236}">
                <a16:creationId xmlns:a16="http://schemas.microsoft.com/office/drawing/2014/main" id="{CED42FED-B9EE-6807-F35D-56E4D6258739}"/>
              </a:ext>
            </a:extLst>
          </p:cNvPr>
          <p:cNvSpPr/>
          <p:nvPr/>
        </p:nvSpPr>
        <p:spPr>
          <a:xfrm rot="18871317">
            <a:off x="1294941" y="5570040"/>
            <a:ext cx="279399" cy="230710"/>
          </a:xfrm>
          <a:prstGeom prst="roundRect">
            <a:avLst/>
          </a:prstGeom>
          <a:solidFill>
            <a:srgbClr val="55AB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9" name="矩形: 圓角 38">
            <a:extLst>
              <a:ext uri="{FF2B5EF4-FFF2-40B4-BE49-F238E27FC236}">
                <a16:creationId xmlns:a16="http://schemas.microsoft.com/office/drawing/2014/main" id="{D885C38A-5AEF-F973-5B3B-2ED05350C410}"/>
              </a:ext>
            </a:extLst>
          </p:cNvPr>
          <p:cNvSpPr/>
          <p:nvPr/>
        </p:nvSpPr>
        <p:spPr>
          <a:xfrm rot="18871317">
            <a:off x="1294941" y="2982334"/>
            <a:ext cx="279399" cy="230710"/>
          </a:xfrm>
          <a:prstGeom prst="roundRect">
            <a:avLst/>
          </a:prstGeom>
          <a:solidFill>
            <a:srgbClr val="48B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 name="標題 1">
            <a:extLst>
              <a:ext uri="{FF2B5EF4-FFF2-40B4-BE49-F238E27FC236}">
                <a16:creationId xmlns:a16="http://schemas.microsoft.com/office/drawing/2014/main" id="{61523F0B-0633-36D9-40A5-F0A7A819580A}"/>
              </a:ext>
            </a:extLst>
          </p:cNvPr>
          <p:cNvSpPr>
            <a:spLocks noGrp="1"/>
          </p:cNvSpPr>
          <p:nvPr>
            <p:ph type="title"/>
          </p:nvPr>
        </p:nvSpPr>
        <p:spPr/>
        <p:txBody>
          <a:bodyPr/>
          <a:lstStyle/>
          <a:p>
            <a:r>
              <a:rPr lang="zh-TW" altLang="en-US">
                <a:latin typeface="微軟正黑體" panose="020B0604030504040204" pitchFamily="34" charset="-120"/>
                <a:ea typeface="微軟正黑體" panose="020B0604030504040204" pitchFamily="34" charset="-120"/>
              </a:rPr>
              <a:t>治理面向：負責任的成長</a:t>
            </a:r>
            <a:endParaRPr lang="en-US" altLang="zh-TW">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id="{63A85610-F44B-00CB-B6AA-01506EDE62B1}"/>
              </a:ext>
            </a:extLst>
          </p:cNvPr>
          <p:cNvSpPr>
            <a:spLocks noGrp="1"/>
          </p:cNvSpPr>
          <p:nvPr>
            <p:ph idx="1"/>
          </p:nvPr>
        </p:nvSpPr>
        <p:spPr>
          <a:xfrm>
            <a:off x="373310" y="1115263"/>
            <a:ext cx="9245475" cy="1943253"/>
          </a:xfrm>
        </p:spPr>
        <p:txBody>
          <a:bodyPr>
            <a:normAutofit/>
          </a:bodyPr>
          <a:lstStyle/>
          <a:p>
            <a:pPr algn="just"/>
            <a:r>
              <a:rPr lang="zh-TW" altLang="en-US">
                <a:solidFill>
                  <a:srgbClr val="ED972F"/>
                </a:solidFill>
                <a:latin typeface="微軟正黑體" panose="020B0604030504040204" pitchFamily="34" charset="-120"/>
                <a:ea typeface="微軟正黑體" panose="020B0604030504040204" pitchFamily="34" charset="-120"/>
              </a:rPr>
              <a:t>中美矽晶連續第十一年榮獲櫃買中心「公司治理評鑑」前 </a:t>
            </a:r>
            <a:r>
              <a:rPr lang="en-US" altLang="zh-TW">
                <a:solidFill>
                  <a:srgbClr val="ED972F"/>
                </a:solidFill>
                <a:latin typeface="微軟正黑體" panose="020B0604030504040204" pitchFamily="34" charset="-120"/>
                <a:ea typeface="微軟正黑體" panose="020B0604030504040204" pitchFamily="34" charset="-120"/>
              </a:rPr>
              <a:t>5%</a:t>
            </a:r>
            <a:r>
              <a:rPr lang="zh-TW" altLang="en-US">
                <a:solidFill>
                  <a:srgbClr val="ED972F"/>
                </a:solidFill>
                <a:latin typeface="微軟正黑體" panose="020B0604030504040204" pitchFamily="34" charset="-120"/>
                <a:ea typeface="微軟正黑體" panose="020B0604030504040204" pitchFamily="34" charset="-120"/>
              </a:rPr>
              <a:t>。</a:t>
            </a:r>
            <a:r>
              <a:rPr lang="zh-TW" altLang="en-US">
                <a:latin typeface="微軟正黑體" panose="020B0604030504040204" pitchFamily="34" charset="-120"/>
                <a:ea typeface="微軟正黑體" panose="020B0604030504040204" pitchFamily="34" charset="-120"/>
              </a:rPr>
              <a:t>在 </a:t>
            </a:r>
            <a:r>
              <a:rPr lang="en-US" altLang="zh-TW">
                <a:latin typeface="微軟正黑體" panose="020B0604030504040204" pitchFamily="34" charset="-120"/>
                <a:ea typeface="微軟正黑體" panose="020B0604030504040204" pitchFamily="34" charset="-120"/>
              </a:rPr>
              <a:t>2024 </a:t>
            </a:r>
            <a:r>
              <a:rPr lang="zh-TW" altLang="en-US">
                <a:latin typeface="微軟正黑體" panose="020B0604030504040204" pitchFamily="34" charset="-120"/>
                <a:ea typeface="微軟正黑體" panose="020B0604030504040204" pitchFamily="34" charset="-120"/>
              </a:rPr>
              <a:t>年評鑑中，計有 </a:t>
            </a:r>
            <a:r>
              <a:rPr lang="en-US" altLang="zh-TW">
                <a:latin typeface="微軟正黑體" panose="020B0604030504040204" pitchFamily="34" charset="-120"/>
                <a:ea typeface="微軟正黑體" panose="020B0604030504040204" pitchFamily="34" charset="-120"/>
              </a:rPr>
              <a:t>977 </a:t>
            </a:r>
            <a:r>
              <a:rPr lang="zh-TW" altLang="en-US">
                <a:latin typeface="微軟正黑體" panose="020B0604030504040204" pitchFamily="34" charset="-120"/>
                <a:ea typeface="微軟正黑體" panose="020B0604030504040204" pitchFamily="34" charset="-120"/>
              </a:rPr>
              <a:t>家公司參與，中美矽晶能脫穎而出，顯示其在董事會治理、資訊透明、股東權益保障與永續發展等核心面向持續展現卓越表現與堅定承諾。</a:t>
            </a:r>
            <a:endParaRPr lang="en-US" altLang="zh-TW">
              <a:latin typeface="微軟正黑體" panose="020B0604030504040204" pitchFamily="34" charset="-120"/>
              <a:ea typeface="微軟正黑體" panose="020B0604030504040204" pitchFamily="34" charset="-120"/>
            </a:endParaRPr>
          </a:p>
          <a:p>
            <a:pPr algn="just"/>
            <a:r>
              <a:rPr lang="zh-TW" altLang="en-US">
                <a:latin typeface="微軟正黑體" panose="020B0604030504040204" pitchFamily="34" charset="-120"/>
                <a:ea typeface="微軟正黑體" panose="020B0604030504040204" pitchFamily="34" charset="-120"/>
              </a:rPr>
              <a:t>美矽晶集團關聯企業環球晶圓、朋程、宏捷科亦同樣榮登本屆公司治理評鑑上櫃類排名</a:t>
            </a:r>
            <a:r>
              <a:rPr lang="en-US" altLang="zh-TW">
                <a:latin typeface="微軟正黑體" panose="020B0604030504040204" pitchFamily="34" charset="-120"/>
                <a:ea typeface="微軟正黑體" panose="020B0604030504040204" pitchFamily="34" charset="-120"/>
              </a:rPr>
              <a:t>5%</a:t>
            </a:r>
            <a:r>
              <a:rPr lang="zh-TW" altLang="en-US">
                <a:latin typeface="微軟正黑體" panose="020B0604030504040204" pitchFamily="34" charset="-120"/>
                <a:ea typeface="微軟正黑體" panose="020B0604030504040204" pitchFamily="34" charset="-120"/>
              </a:rPr>
              <a:t>，展現集團卓越治理能力。</a:t>
            </a:r>
            <a:endParaRPr lang="en-US" altLang="zh-TW">
              <a:latin typeface="微軟正黑體" panose="020B0604030504040204" pitchFamily="34" charset="-120"/>
              <a:ea typeface="微軟正黑體" panose="020B0604030504040204" pitchFamily="34" charset="-120"/>
            </a:endParaRPr>
          </a:p>
        </p:txBody>
      </p:sp>
      <p:sp>
        <p:nvSpPr>
          <p:cNvPr id="5" name="投影片編號版面配置區 6">
            <a:extLst>
              <a:ext uri="{FF2B5EF4-FFF2-40B4-BE49-F238E27FC236}">
                <a16:creationId xmlns:a16="http://schemas.microsoft.com/office/drawing/2014/main" id="{FF490D2D-7B8A-1A98-9D62-A6EB8004F9F4}"/>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pPr/>
              <a:t>46</a:t>
            </a:fld>
            <a:endParaRPr kumimoji="1" lang="zh-TW" altLang="en-US" sz="120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11" name="圖片 10" descr="一張含有 汽水, 牆, 室內, 藝術 的圖片&#10;&#10;AI 產生的內容可能不正確。">
            <a:extLst>
              <a:ext uri="{FF2B5EF4-FFF2-40B4-BE49-F238E27FC236}">
                <a16:creationId xmlns:a16="http://schemas.microsoft.com/office/drawing/2014/main" id="{CEA19981-A346-E706-67A6-41A8E24430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7728" y="2895870"/>
            <a:ext cx="3960422" cy="2970013"/>
          </a:xfrm>
          <a:prstGeom prst="rect">
            <a:avLst/>
          </a:prstGeom>
        </p:spPr>
      </p:pic>
      <p:grpSp>
        <p:nvGrpSpPr>
          <p:cNvPr id="33" name="群組 32">
            <a:extLst>
              <a:ext uri="{FF2B5EF4-FFF2-40B4-BE49-F238E27FC236}">
                <a16:creationId xmlns:a16="http://schemas.microsoft.com/office/drawing/2014/main" id="{21BD6F03-2EF3-35B6-CE8B-3ECC87247AE0}"/>
              </a:ext>
            </a:extLst>
          </p:cNvPr>
          <p:cNvGrpSpPr/>
          <p:nvPr/>
        </p:nvGrpSpPr>
        <p:grpSpPr>
          <a:xfrm>
            <a:off x="1378528" y="2856902"/>
            <a:ext cx="3848791" cy="505816"/>
            <a:chOff x="964508" y="2971801"/>
            <a:chExt cx="4313935" cy="505816"/>
          </a:xfrm>
          <a:solidFill>
            <a:srgbClr val="307F98"/>
          </a:solidFill>
        </p:grpSpPr>
        <p:sp>
          <p:nvSpPr>
            <p:cNvPr id="12" name="矩形: 圓角 11">
              <a:extLst>
                <a:ext uri="{FF2B5EF4-FFF2-40B4-BE49-F238E27FC236}">
                  <a16:creationId xmlns:a16="http://schemas.microsoft.com/office/drawing/2014/main" id="{EEF0342F-1350-728D-460E-80FE48FD78DC}"/>
                </a:ext>
              </a:extLst>
            </p:cNvPr>
            <p:cNvSpPr/>
            <p:nvPr/>
          </p:nvSpPr>
          <p:spPr>
            <a:xfrm>
              <a:off x="964508" y="2971801"/>
              <a:ext cx="4313935" cy="505816"/>
            </a:xfrm>
            <a:prstGeom prst="roundRect">
              <a:avLst/>
            </a:prstGeom>
            <a:solidFill>
              <a:srgbClr val="48B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7" name="文字方塊 16">
              <a:extLst>
                <a:ext uri="{FF2B5EF4-FFF2-40B4-BE49-F238E27FC236}">
                  <a16:creationId xmlns:a16="http://schemas.microsoft.com/office/drawing/2014/main" id="{11E82618-FDCC-15CE-EBC6-073A99E32BE9}"/>
                </a:ext>
              </a:extLst>
            </p:cNvPr>
            <p:cNvSpPr txBox="1"/>
            <p:nvPr/>
          </p:nvSpPr>
          <p:spPr>
            <a:xfrm>
              <a:off x="970794" y="3075220"/>
              <a:ext cx="4186977" cy="276999"/>
            </a:xfrm>
            <a:prstGeom prst="rect">
              <a:avLst/>
            </a:prstGeom>
            <a:noFill/>
          </p:spPr>
          <p:txBody>
            <a:bodyPr wrap="square" rtlCol="0">
              <a:spAutoFit/>
            </a:bodyPr>
            <a:lstStyle/>
            <a:p>
              <a:r>
                <a:rPr lang="zh-TW" altLang="en-US"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委託外部獨立機構進行董事會績效評估</a:t>
              </a:r>
              <a:endParaRPr lang="en-US" altLang="zh-TW"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grpSp>
      <p:grpSp>
        <p:nvGrpSpPr>
          <p:cNvPr id="34" name="群組 33">
            <a:extLst>
              <a:ext uri="{FF2B5EF4-FFF2-40B4-BE49-F238E27FC236}">
                <a16:creationId xmlns:a16="http://schemas.microsoft.com/office/drawing/2014/main" id="{3D1083DB-BBAC-9AFC-969C-C43AE81FACDD}"/>
              </a:ext>
            </a:extLst>
          </p:cNvPr>
          <p:cNvGrpSpPr/>
          <p:nvPr/>
        </p:nvGrpSpPr>
        <p:grpSpPr>
          <a:xfrm>
            <a:off x="1378530" y="3508431"/>
            <a:ext cx="3848790" cy="505816"/>
            <a:chOff x="964509" y="3733820"/>
            <a:chExt cx="4313933" cy="505816"/>
          </a:xfrm>
          <a:solidFill>
            <a:srgbClr val="338995"/>
          </a:solidFill>
        </p:grpSpPr>
        <p:sp>
          <p:nvSpPr>
            <p:cNvPr id="25" name="矩形: 圓角 24">
              <a:extLst>
                <a:ext uri="{FF2B5EF4-FFF2-40B4-BE49-F238E27FC236}">
                  <a16:creationId xmlns:a16="http://schemas.microsoft.com/office/drawing/2014/main" id="{90E6D18D-BC27-0AB6-AAB4-53798367DCE5}"/>
                </a:ext>
              </a:extLst>
            </p:cNvPr>
            <p:cNvSpPr/>
            <p:nvPr/>
          </p:nvSpPr>
          <p:spPr>
            <a:xfrm>
              <a:off x="964509" y="3733820"/>
              <a:ext cx="4313933" cy="505816"/>
            </a:xfrm>
            <a:prstGeom prst="roundRect">
              <a:avLst/>
            </a:prstGeom>
            <a:solidFill>
              <a:srgbClr val="379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6" name="文字方塊 25">
              <a:extLst>
                <a:ext uri="{FF2B5EF4-FFF2-40B4-BE49-F238E27FC236}">
                  <a16:creationId xmlns:a16="http://schemas.microsoft.com/office/drawing/2014/main" id="{19B69F51-A462-BED9-3947-AE36D96FAB63}"/>
                </a:ext>
              </a:extLst>
            </p:cNvPr>
            <p:cNvSpPr txBox="1"/>
            <p:nvPr/>
          </p:nvSpPr>
          <p:spPr>
            <a:xfrm>
              <a:off x="970795" y="3825664"/>
              <a:ext cx="4186974" cy="276999"/>
            </a:xfrm>
            <a:prstGeom prst="rect">
              <a:avLst/>
            </a:prstGeom>
            <a:noFill/>
          </p:spPr>
          <p:txBody>
            <a:bodyPr wrap="square" rtlCol="0">
              <a:spAutoFit/>
            </a:bodyPr>
            <a:lstStyle/>
            <a:p>
              <a:r>
                <a:rPr lang="zh-TW" altLang="en-US"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宜蘭廠區通過</a:t>
              </a:r>
              <a:r>
                <a:rPr lang="en-US" altLang="zh-TW"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RBA VAP</a:t>
              </a:r>
              <a:r>
                <a:rPr lang="zh-TW" altLang="en-US"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稽核，榮獲銀牌殊榮</a:t>
              </a:r>
              <a:endParaRPr lang="en-US" altLang="zh-TW"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grpSp>
      <p:grpSp>
        <p:nvGrpSpPr>
          <p:cNvPr id="35" name="群組 34">
            <a:extLst>
              <a:ext uri="{FF2B5EF4-FFF2-40B4-BE49-F238E27FC236}">
                <a16:creationId xmlns:a16="http://schemas.microsoft.com/office/drawing/2014/main" id="{CF6C804B-6494-1609-8A97-0C8E6A57A62E}"/>
              </a:ext>
            </a:extLst>
          </p:cNvPr>
          <p:cNvGrpSpPr/>
          <p:nvPr/>
        </p:nvGrpSpPr>
        <p:grpSpPr>
          <a:xfrm>
            <a:off x="1378529" y="4148740"/>
            <a:ext cx="3848790" cy="506572"/>
            <a:chOff x="964508" y="4336029"/>
            <a:chExt cx="4493964" cy="506572"/>
          </a:xfrm>
        </p:grpSpPr>
        <p:sp>
          <p:nvSpPr>
            <p:cNvPr id="27" name="矩形: 圓角 26">
              <a:extLst>
                <a:ext uri="{FF2B5EF4-FFF2-40B4-BE49-F238E27FC236}">
                  <a16:creationId xmlns:a16="http://schemas.microsoft.com/office/drawing/2014/main" id="{751E8787-3111-B93F-FC7E-182F411DEF9E}"/>
                </a:ext>
              </a:extLst>
            </p:cNvPr>
            <p:cNvSpPr/>
            <p:nvPr/>
          </p:nvSpPr>
          <p:spPr>
            <a:xfrm>
              <a:off x="964508" y="4336785"/>
              <a:ext cx="4493964" cy="505816"/>
            </a:xfrm>
            <a:prstGeom prst="roundRect">
              <a:avLst/>
            </a:prstGeom>
            <a:solidFill>
              <a:srgbClr val="52B0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8" name="文字方塊 27">
              <a:extLst>
                <a:ext uri="{FF2B5EF4-FFF2-40B4-BE49-F238E27FC236}">
                  <a16:creationId xmlns:a16="http://schemas.microsoft.com/office/drawing/2014/main" id="{C53A640E-21F3-6B62-7048-ACB04B21794E}"/>
                </a:ext>
              </a:extLst>
            </p:cNvPr>
            <p:cNvSpPr txBox="1"/>
            <p:nvPr/>
          </p:nvSpPr>
          <p:spPr>
            <a:xfrm>
              <a:off x="981392" y="4336029"/>
              <a:ext cx="4417764" cy="461665"/>
            </a:xfrm>
            <a:prstGeom prst="rect">
              <a:avLst/>
            </a:prstGeom>
            <a:solidFill>
              <a:srgbClr val="55ABB7"/>
            </a:solidFill>
          </p:spPr>
          <p:txBody>
            <a:bodyPr wrap="square" rtlCol="0">
              <a:spAutoFit/>
            </a:bodyPr>
            <a:lstStyle/>
            <a:p>
              <a:r>
                <a:rPr lang="zh-TW" altLang="en-US"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連續多年通過「臺灣智慧財產權管理規範（</a:t>
              </a:r>
              <a:r>
                <a:rPr lang="en-US" altLang="zh-TW"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TIPS</a:t>
              </a:r>
              <a:r>
                <a:rPr lang="zh-TW" altLang="en-US"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en-US" altLang="zh-TW"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a:t>
              </a:r>
              <a:r>
                <a:rPr lang="zh-TW" altLang="en-US"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級驗證</a:t>
              </a:r>
              <a:endParaRPr lang="en-US" altLang="zh-TW"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grpSp>
      <p:grpSp>
        <p:nvGrpSpPr>
          <p:cNvPr id="36" name="群組 35">
            <a:extLst>
              <a:ext uri="{FF2B5EF4-FFF2-40B4-BE49-F238E27FC236}">
                <a16:creationId xmlns:a16="http://schemas.microsoft.com/office/drawing/2014/main" id="{B65266D3-3FAA-03E7-2951-877A3752E885}"/>
              </a:ext>
            </a:extLst>
          </p:cNvPr>
          <p:cNvGrpSpPr/>
          <p:nvPr/>
        </p:nvGrpSpPr>
        <p:grpSpPr>
          <a:xfrm>
            <a:off x="1358596" y="4790561"/>
            <a:ext cx="4140443" cy="505816"/>
            <a:chOff x="944576" y="4939750"/>
            <a:chExt cx="4640834" cy="505816"/>
          </a:xfrm>
        </p:grpSpPr>
        <p:sp>
          <p:nvSpPr>
            <p:cNvPr id="29" name="矩形: 圓角 28">
              <a:extLst>
                <a:ext uri="{FF2B5EF4-FFF2-40B4-BE49-F238E27FC236}">
                  <a16:creationId xmlns:a16="http://schemas.microsoft.com/office/drawing/2014/main" id="{835FC5FB-D151-F308-72EC-21BD494E946E}"/>
                </a:ext>
              </a:extLst>
            </p:cNvPr>
            <p:cNvSpPr/>
            <p:nvPr/>
          </p:nvSpPr>
          <p:spPr>
            <a:xfrm>
              <a:off x="944576" y="4939750"/>
              <a:ext cx="4336277" cy="505816"/>
            </a:xfrm>
            <a:prstGeom prst="roundRect">
              <a:avLst/>
            </a:prstGeom>
            <a:solidFill>
              <a:srgbClr val="3EAD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0" name="文字方塊 29">
              <a:extLst>
                <a:ext uri="{FF2B5EF4-FFF2-40B4-BE49-F238E27FC236}">
                  <a16:creationId xmlns:a16="http://schemas.microsoft.com/office/drawing/2014/main" id="{97531B52-66A0-013F-4764-AFD554B0482D}"/>
                </a:ext>
              </a:extLst>
            </p:cNvPr>
            <p:cNvSpPr txBox="1"/>
            <p:nvPr/>
          </p:nvSpPr>
          <p:spPr>
            <a:xfrm>
              <a:off x="963835" y="5043169"/>
              <a:ext cx="4621575" cy="286046"/>
            </a:xfrm>
            <a:prstGeom prst="rect">
              <a:avLst/>
            </a:prstGeom>
            <a:noFill/>
          </p:spPr>
          <p:txBody>
            <a:bodyPr wrap="square" rtlCol="0">
              <a:spAutoFit/>
            </a:bodyPr>
            <a:lstStyle/>
            <a:p>
              <a:r>
                <a:rPr lang="zh-TW" altLang="en-US"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連續兩年榮獲新竹科學園區「推動職場工作平權優等獎」</a:t>
              </a:r>
              <a:endParaRPr lang="en-US" altLang="zh-TW"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grpSp>
      <p:grpSp>
        <p:nvGrpSpPr>
          <p:cNvPr id="37" name="群組 36">
            <a:extLst>
              <a:ext uri="{FF2B5EF4-FFF2-40B4-BE49-F238E27FC236}">
                <a16:creationId xmlns:a16="http://schemas.microsoft.com/office/drawing/2014/main" id="{ECC2ED07-FD34-953A-D0CC-A68BC4850DF1}"/>
              </a:ext>
            </a:extLst>
          </p:cNvPr>
          <p:cNvGrpSpPr/>
          <p:nvPr/>
        </p:nvGrpSpPr>
        <p:grpSpPr>
          <a:xfrm>
            <a:off x="1358596" y="5438734"/>
            <a:ext cx="4119493" cy="505816"/>
            <a:chOff x="944576" y="5549823"/>
            <a:chExt cx="4617352" cy="505816"/>
          </a:xfrm>
        </p:grpSpPr>
        <p:sp>
          <p:nvSpPr>
            <p:cNvPr id="31" name="矩形: 圓角 30">
              <a:extLst>
                <a:ext uri="{FF2B5EF4-FFF2-40B4-BE49-F238E27FC236}">
                  <a16:creationId xmlns:a16="http://schemas.microsoft.com/office/drawing/2014/main" id="{E6C06EC4-9EB1-474A-B3DC-6D17122DCDB8}"/>
                </a:ext>
              </a:extLst>
            </p:cNvPr>
            <p:cNvSpPr/>
            <p:nvPr/>
          </p:nvSpPr>
          <p:spPr>
            <a:xfrm>
              <a:off x="944576" y="5549823"/>
              <a:ext cx="4373054" cy="505816"/>
            </a:xfrm>
            <a:prstGeom prst="roundRect">
              <a:avLst/>
            </a:prstGeom>
            <a:solidFill>
              <a:srgbClr val="55AB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2" name="文字方塊 31">
              <a:extLst>
                <a:ext uri="{FF2B5EF4-FFF2-40B4-BE49-F238E27FC236}">
                  <a16:creationId xmlns:a16="http://schemas.microsoft.com/office/drawing/2014/main" id="{B138BA4D-F3B4-E260-7396-4A199FAC7C47}"/>
                </a:ext>
              </a:extLst>
            </p:cNvPr>
            <p:cNvSpPr txBox="1"/>
            <p:nvPr/>
          </p:nvSpPr>
          <p:spPr>
            <a:xfrm>
              <a:off x="963836" y="5650667"/>
              <a:ext cx="4598092" cy="276999"/>
            </a:xfrm>
            <a:prstGeom prst="rect">
              <a:avLst/>
            </a:prstGeom>
            <a:noFill/>
          </p:spPr>
          <p:txBody>
            <a:bodyPr wrap="square" rtlCol="0">
              <a:spAutoFit/>
            </a:bodyPr>
            <a:lstStyle/>
            <a:p>
              <a:r>
                <a:rPr lang="en-US" altLang="zh-TW"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2024</a:t>
              </a:r>
              <a:r>
                <a:rPr lang="zh-TW" altLang="en-US"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年獲</a:t>
              </a:r>
              <a:r>
                <a:rPr lang="en-US" altLang="zh-TW"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CDP</a:t>
              </a:r>
              <a:r>
                <a:rPr lang="zh-TW" altLang="en-US"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「水資源」</a:t>
              </a:r>
              <a:r>
                <a:rPr lang="en-US" altLang="zh-TW"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a:t>
              </a:r>
              <a:r>
                <a:rPr lang="zh-TW" altLang="en-US"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領導等級評級</a:t>
              </a:r>
              <a:endParaRPr lang="en-US" altLang="zh-TW"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grpSp>
      <p:pic>
        <p:nvPicPr>
          <p:cNvPr id="8" name="圖片 7" descr="一張含有 符號, 圖形, 字型, 圓形 的圖片&#10;&#10;AI 產生的內容可能不正確。">
            <a:extLst>
              <a:ext uri="{FF2B5EF4-FFF2-40B4-BE49-F238E27FC236}">
                <a16:creationId xmlns:a16="http://schemas.microsoft.com/office/drawing/2014/main" id="{E3837AC5-BE36-07D7-5869-553C1503C6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321" y="2839863"/>
            <a:ext cx="505816" cy="505816"/>
          </a:xfrm>
          <a:prstGeom prst="rect">
            <a:avLst/>
          </a:prstGeom>
        </p:spPr>
      </p:pic>
      <p:pic>
        <p:nvPicPr>
          <p:cNvPr id="10" name="圖片 9" descr="一張含有 字型, 圖形, 設計 的圖片&#10;&#10;AI 產生的內容可能不正確。">
            <a:extLst>
              <a:ext uri="{FF2B5EF4-FFF2-40B4-BE49-F238E27FC236}">
                <a16:creationId xmlns:a16="http://schemas.microsoft.com/office/drawing/2014/main" id="{D36D1D4B-CE38-889F-D579-7E235D9B35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321" y="3507675"/>
            <a:ext cx="513029" cy="513029"/>
          </a:xfrm>
          <a:prstGeom prst="rect">
            <a:avLst/>
          </a:prstGeom>
        </p:spPr>
      </p:pic>
      <p:pic>
        <p:nvPicPr>
          <p:cNvPr id="14" name="圖片 13" descr="一張含有 圖形, 符號, 藝術, 美工圖案 的圖片&#10;&#10;AI 產生的內容可能不正確。">
            <a:extLst>
              <a:ext uri="{FF2B5EF4-FFF2-40B4-BE49-F238E27FC236}">
                <a16:creationId xmlns:a16="http://schemas.microsoft.com/office/drawing/2014/main" id="{590AA12B-F31B-2D95-99BE-6FBE4ECE27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181" y="4182700"/>
            <a:ext cx="444822" cy="444822"/>
          </a:xfrm>
          <a:prstGeom prst="rect">
            <a:avLst/>
          </a:prstGeom>
        </p:spPr>
      </p:pic>
      <p:pic>
        <p:nvPicPr>
          <p:cNvPr id="19" name="圖片 18" descr="一張含有 符號, 圖形, 字型, 圓形 的圖片&#10;&#10;AI 產生的內容可能不正確。">
            <a:extLst>
              <a:ext uri="{FF2B5EF4-FFF2-40B4-BE49-F238E27FC236}">
                <a16:creationId xmlns:a16="http://schemas.microsoft.com/office/drawing/2014/main" id="{3D349212-4C4E-62DE-47FC-F371D20C40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342" y="5438734"/>
            <a:ext cx="510456" cy="510456"/>
          </a:xfrm>
          <a:prstGeom prst="rect">
            <a:avLst/>
          </a:prstGeom>
        </p:spPr>
      </p:pic>
      <p:pic>
        <p:nvPicPr>
          <p:cNvPr id="21" name="圖片 20" descr="一張含有 圖形, 符號, 字型, 美工圖案 的圖片&#10;&#10;AI 產生的內容可能不正確。">
            <a:extLst>
              <a:ext uri="{FF2B5EF4-FFF2-40B4-BE49-F238E27FC236}">
                <a16:creationId xmlns:a16="http://schemas.microsoft.com/office/drawing/2014/main" id="{5A95349B-0B90-60B1-E049-6809D8693F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4530" y="4786517"/>
            <a:ext cx="513029" cy="513029"/>
          </a:xfrm>
          <a:prstGeom prst="rect">
            <a:avLst/>
          </a:prstGeom>
        </p:spPr>
      </p:pic>
    </p:spTree>
    <p:extLst>
      <p:ext uri="{BB962C8B-B14F-4D97-AF65-F5344CB8AC3E}">
        <p14:creationId xmlns:p14="http://schemas.microsoft.com/office/powerpoint/2010/main" val="3328326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CAB1B-FE1B-5523-3882-8F621A4E7D92}"/>
            </a:ext>
          </a:extLst>
        </p:cNvPr>
        <p:cNvGrpSpPr/>
        <p:nvPr/>
      </p:nvGrpSpPr>
      <p:grpSpPr>
        <a:xfrm>
          <a:off x="0" y="0"/>
          <a:ext cx="0" cy="0"/>
          <a:chOff x="0" y="0"/>
          <a:chExt cx="0" cy="0"/>
        </a:xfrm>
      </p:grpSpPr>
      <p:sp>
        <p:nvSpPr>
          <p:cNvPr id="2" name="頁尾版面配置區 1">
            <a:extLst>
              <a:ext uri="{FF2B5EF4-FFF2-40B4-BE49-F238E27FC236}">
                <a16:creationId xmlns:a16="http://schemas.microsoft.com/office/drawing/2014/main" id="{20B15FF7-9202-7408-6918-8380C83E2842}"/>
              </a:ext>
            </a:extLst>
          </p:cNvPr>
          <p:cNvSpPr>
            <a:spLocks noGrp="1"/>
          </p:cNvSpPr>
          <p:nvPr>
            <p:ph type="ftr" sz="quarter" idx="11"/>
          </p:nvPr>
        </p:nvSpPr>
        <p:spPr/>
        <p:txBody>
          <a:bodyPr/>
          <a:lstStyle/>
          <a:p>
            <a:endParaRPr lang="zh-TW" altLang="en-US"/>
          </a:p>
        </p:txBody>
      </p:sp>
      <p:pic>
        <p:nvPicPr>
          <p:cNvPr id="4" name="圖片 3" descr="一張含有 螢幕擷取畫面, 圓形, 圖形, 鮮豔 的圖片&#10;&#10;AI 產生的內容可能不正確。">
            <a:extLst>
              <a:ext uri="{FF2B5EF4-FFF2-40B4-BE49-F238E27FC236}">
                <a16:creationId xmlns:a16="http://schemas.microsoft.com/office/drawing/2014/main" id="{61D5FD78-1019-BF79-20B3-A6AB955F0F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7" name="文字版面配置區 4">
            <a:extLst>
              <a:ext uri="{FF2B5EF4-FFF2-40B4-BE49-F238E27FC236}">
                <a16:creationId xmlns:a16="http://schemas.microsoft.com/office/drawing/2014/main" id="{005513F5-D3D2-F85E-0D13-A75E9F3B18B1}"/>
              </a:ext>
            </a:extLst>
          </p:cNvPr>
          <p:cNvSpPr txBox="1">
            <a:spLocks/>
          </p:cNvSpPr>
          <p:nvPr/>
        </p:nvSpPr>
        <p:spPr>
          <a:xfrm>
            <a:off x="1796853" y="1645004"/>
            <a:ext cx="1161417" cy="8933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TW" sz="4800" b="1">
                <a:solidFill>
                  <a:schemeClr val="bg1"/>
                </a:solidFill>
                <a:latin typeface="Arial" panose="020B0604020202020204" pitchFamily="34" charset="0"/>
                <a:cs typeface="Arial" panose="020B0604020202020204" pitchFamily="34" charset="0"/>
              </a:rPr>
              <a:t>06</a:t>
            </a:r>
            <a:endParaRPr lang="zh-TW" altLang="en-US" sz="4800" b="1">
              <a:solidFill>
                <a:schemeClr val="bg1"/>
              </a:solidFill>
              <a:latin typeface="Arial" panose="020B0604020202020204" pitchFamily="34" charset="0"/>
              <a:cs typeface="Arial" panose="020B0604020202020204" pitchFamily="34" charset="0"/>
            </a:endParaRPr>
          </a:p>
        </p:txBody>
      </p:sp>
      <p:sp>
        <p:nvSpPr>
          <p:cNvPr id="8" name="文字版面配置區 1">
            <a:extLst>
              <a:ext uri="{FF2B5EF4-FFF2-40B4-BE49-F238E27FC236}">
                <a16:creationId xmlns:a16="http://schemas.microsoft.com/office/drawing/2014/main" id="{AECD7EC3-4576-6343-A1BE-635EB956B282}"/>
              </a:ext>
            </a:extLst>
          </p:cNvPr>
          <p:cNvSpPr txBox="1">
            <a:spLocks/>
          </p:cNvSpPr>
          <p:nvPr/>
        </p:nvSpPr>
        <p:spPr>
          <a:xfrm>
            <a:off x="1796853" y="2776860"/>
            <a:ext cx="7629419" cy="802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sz="3600" b="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環球晶圓</a:t>
            </a:r>
            <a:endParaRPr lang="en-US" altLang="zh-TW" sz="3600" b="1">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 name="投影片編號版面配置區 6">
            <a:extLst>
              <a:ext uri="{FF2B5EF4-FFF2-40B4-BE49-F238E27FC236}">
                <a16:creationId xmlns:a16="http://schemas.microsoft.com/office/drawing/2014/main" id="{C19F5935-D6A9-F02F-B013-693569EB32F8}"/>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chemeClr val="bg1"/>
                </a:solidFill>
                <a:latin typeface="微軟正黑體" panose="020B0604030504040204" pitchFamily="34" charset="-120"/>
                <a:ea typeface="微軟正黑體" panose="020B0604030504040204" pitchFamily="34" charset="-120"/>
                <a:cs typeface="Arial" panose="020B0604020202020204" pitchFamily="34" charset="0"/>
              </a:rPr>
              <a:pPr/>
              <a:t>47</a:t>
            </a:fld>
            <a:endParaRPr kumimoji="1" lang="zh-TW" altLang="en-US"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5" name="圖片 11">
            <a:extLst>
              <a:ext uri="{FF2B5EF4-FFF2-40B4-BE49-F238E27FC236}">
                <a16:creationId xmlns:a16="http://schemas.microsoft.com/office/drawing/2014/main" id="{603BD536-335E-E45C-A9C4-55F2AB3318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3035" y="157268"/>
            <a:ext cx="2124264" cy="375640"/>
          </a:xfrm>
          <a:prstGeom prst="rect">
            <a:avLst/>
          </a:prstGeom>
        </p:spPr>
      </p:pic>
      <p:sp>
        <p:nvSpPr>
          <p:cNvPr id="6" name="矩形 18">
            <a:extLst>
              <a:ext uri="{FF2B5EF4-FFF2-40B4-BE49-F238E27FC236}">
                <a16:creationId xmlns:a16="http://schemas.microsoft.com/office/drawing/2014/main" id="{C08B962F-0F38-E75E-B2DD-6BF8EF8AB219}"/>
              </a:ext>
            </a:extLst>
          </p:cNvPr>
          <p:cNvSpPr/>
          <p:nvPr/>
        </p:nvSpPr>
        <p:spPr>
          <a:xfrm>
            <a:off x="7901475" y="6609118"/>
            <a:ext cx="2376000" cy="213713"/>
          </a:xfrm>
          <a:prstGeom prst="rect">
            <a:avLst/>
          </a:prstGeom>
        </p:spPr>
        <p:txBody>
          <a:bodyPr wrap="square" lIns="108000">
            <a:spAutoFit/>
          </a:bodyPr>
          <a:lstStyle/>
          <a:p>
            <a:pPr>
              <a:lnSpc>
                <a:spcPct val="150000"/>
              </a:lnSpc>
            </a:pPr>
            <a:r>
              <a:rPr lang="en-US" altLang="zh-TW" sz="600">
                <a:latin typeface="+mj-lt"/>
                <a:cs typeface="Calibri" panose="020F0502020204030204" pitchFamily="34" charset="0"/>
              </a:rPr>
              <a:t>©Sino-American Silicon Products Inc.  All rights reserved.</a:t>
            </a:r>
          </a:p>
        </p:txBody>
      </p:sp>
    </p:spTree>
    <p:extLst>
      <p:ext uri="{BB962C8B-B14F-4D97-AF65-F5344CB8AC3E}">
        <p14:creationId xmlns:p14="http://schemas.microsoft.com/office/powerpoint/2010/main" val="6451113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DEEAA-AAFF-E19D-75F5-EA1B875DD9F5}"/>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614B7D6C-B219-E98A-2B6A-B2CDB8B524B0}"/>
              </a:ext>
            </a:extLst>
          </p:cNvPr>
          <p:cNvSpPr>
            <a:spLocks noGrp="1"/>
          </p:cNvSpPr>
          <p:nvPr>
            <p:ph type="title"/>
          </p:nvPr>
        </p:nvSpPr>
        <p:spPr/>
        <p:txBody>
          <a:bodyPr/>
          <a:lstStyle/>
          <a:p>
            <a:r>
              <a:rPr lang="zh-TW" altLang="en-US">
                <a:latin typeface="微軟正黑體" panose="020B0604030504040204" pitchFamily="34" charset="-120"/>
                <a:ea typeface="微軟正黑體" panose="020B0604030504040204" pitchFamily="34" charset="-120"/>
              </a:rPr>
              <a:t>損益表</a:t>
            </a:r>
            <a:r>
              <a:rPr lang="en-US" altLang="zh-TW">
                <a:latin typeface="微軟正黑體" panose="020B0604030504040204" pitchFamily="34" charset="-120"/>
                <a:ea typeface="微軟正黑體" panose="020B0604030504040204" pitchFamily="34" charset="-120"/>
              </a:rPr>
              <a:t>(</a:t>
            </a:r>
            <a:r>
              <a:rPr lang="zh-TW" altLang="en-US">
                <a:latin typeface="微軟正黑體" panose="020B0604030504040204" pitchFamily="34" charset="-120"/>
                <a:ea typeface="微軟正黑體" panose="020B0604030504040204" pitchFamily="34" charset="-120"/>
              </a:rPr>
              <a:t>環球晶圓</a:t>
            </a:r>
            <a:r>
              <a:rPr lang="en-US" altLang="zh-TW">
                <a:latin typeface="微軟正黑體" panose="020B0604030504040204" pitchFamily="34" charset="-120"/>
                <a:ea typeface="微軟正黑體" panose="020B0604030504040204" pitchFamily="34" charset="-120"/>
              </a:rPr>
              <a:t>)</a:t>
            </a:r>
          </a:p>
        </p:txBody>
      </p:sp>
      <p:sp>
        <p:nvSpPr>
          <p:cNvPr id="4" name="投影片編號版面配置區 6">
            <a:extLst>
              <a:ext uri="{FF2B5EF4-FFF2-40B4-BE49-F238E27FC236}">
                <a16:creationId xmlns:a16="http://schemas.microsoft.com/office/drawing/2014/main" id="{75B55645-789F-2970-598A-BFA9DEFC7905}"/>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pPr/>
              <a:t>48</a:t>
            </a:fld>
            <a:endParaRPr kumimoji="1" lang="zh-TW" altLang="en-US" sz="120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8" name="文字版面配置區 3">
            <a:extLst>
              <a:ext uri="{FF2B5EF4-FFF2-40B4-BE49-F238E27FC236}">
                <a16:creationId xmlns:a16="http://schemas.microsoft.com/office/drawing/2014/main" id="{3FAA7E9A-380A-5607-AA81-930A1D05C941}"/>
              </a:ext>
            </a:extLst>
          </p:cNvPr>
          <p:cNvSpPr txBox="1">
            <a:spLocks/>
          </p:cNvSpPr>
          <p:nvPr/>
        </p:nvSpPr>
        <p:spPr>
          <a:xfrm>
            <a:off x="242312" y="6301108"/>
            <a:ext cx="9403357" cy="461654"/>
          </a:xfrm>
          <a:prstGeom prst="rect">
            <a:avLst/>
          </a:prstGeom>
          <a:noFill/>
        </p:spPr>
        <p:txBody>
          <a:bodyPr vert="horz" lIns="0" tIns="0" rIns="0" bIns="0" rtlCol="0" anchor="b" anchorCtr="0">
            <a:noAutofit/>
          </a:bodyPr>
          <a:lstStyle>
            <a:defPPr>
              <a:defRPr lang="en-US"/>
            </a:defPPr>
            <a:lvl1pPr marL="228600" indent="-228600" defTabSz="957263" fontAlgn="base">
              <a:lnSpc>
                <a:spcPct val="90000"/>
              </a:lnSpc>
              <a:spcBef>
                <a:spcPts val="0"/>
              </a:spcBef>
              <a:spcAft>
                <a:spcPts val="0"/>
              </a:spcAft>
              <a:buClrTx/>
              <a:buFont typeface="+mj-lt"/>
              <a:buAutoNum type="arabicPeriod"/>
              <a:defRPr sz="700" b="0" i="1" baseline="0">
                <a:solidFill>
                  <a:srgbClr val="7F7F7F"/>
                </a:solidFill>
                <a:latin typeface="Arial" panose="020B0604020202020204" pitchFamily="34" charset="0"/>
                <a:ea typeface="MS PGothic" pitchFamily="34" charset="-128"/>
                <a:cs typeface="Arial Unicode MS" pitchFamily="34" charset="-128"/>
              </a:defRPr>
            </a:lvl1pPr>
            <a:lvl2pPr marL="685800" indent="-228600" defTabSz="914400">
              <a:lnSpc>
                <a:spcPct val="90000"/>
              </a:lnSpc>
              <a:spcBef>
                <a:spcPts val="500"/>
              </a:spcBef>
              <a:buFont typeface="Arial" panose="020B0604020202020204" pitchFamily="34" charset="0"/>
              <a:buChar char="•"/>
              <a:defRPr sz="2200" b="0" i="0">
                <a:solidFill>
                  <a:srgbClr val="00849A"/>
                </a:solidFill>
                <a:latin typeface="+mj-lt"/>
                <a:ea typeface="Microsoft JhengHei" panose="020B0604030504040204" pitchFamily="34" charset="-120"/>
                <a:cs typeface="Arial" panose="020B0604020202020204" pitchFamily="34" charset="0"/>
              </a:defRPr>
            </a:lvl2pPr>
            <a:lvl3pPr marL="1143000" indent="-228600" defTabSz="914400">
              <a:lnSpc>
                <a:spcPct val="90000"/>
              </a:lnSpc>
              <a:spcBef>
                <a:spcPts val="500"/>
              </a:spcBef>
              <a:buFont typeface="Arial" panose="020B0604020202020204" pitchFamily="34" charset="0"/>
              <a:buChar char="•"/>
              <a:defRPr sz="2000" b="0" i="0">
                <a:solidFill>
                  <a:srgbClr val="00849A"/>
                </a:solidFill>
                <a:latin typeface="+mj-lt"/>
                <a:ea typeface="Microsoft JhengHei" panose="020B0604030504040204" pitchFamily="34" charset="-120"/>
                <a:cs typeface="Arial" panose="020B0604020202020204" pitchFamily="34" charset="0"/>
              </a:defRPr>
            </a:lvl3pPr>
            <a:lvl4pPr marL="1600200" indent="-228600" defTabSz="914400">
              <a:lnSpc>
                <a:spcPct val="90000"/>
              </a:lnSpc>
              <a:spcBef>
                <a:spcPts val="500"/>
              </a:spcBef>
              <a:buFont typeface="Arial" panose="020B0604020202020204" pitchFamily="34" charset="0"/>
              <a:buChar char="•"/>
              <a:defRPr sz="2000" b="0" i="0">
                <a:solidFill>
                  <a:srgbClr val="00849A"/>
                </a:solidFill>
                <a:latin typeface="+mj-lt"/>
                <a:ea typeface="Microsoft JhengHei" panose="020B0604030504040204" pitchFamily="34" charset="-120"/>
                <a:cs typeface="Arial" panose="020B0604020202020204" pitchFamily="34" charset="0"/>
              </a:defRPr>
            </a:lvl4pPr>
            <a:lvl5pPr marL="2057400" indent="-228600" defTabSz="914400">
              <a:lnSpc>
                <a:spcPct val="90000"/>
              </a:lnSpc>
              <a:spcBef>
                <a:spcPts val="500"/>
              </a:spcBef>
              <a:buFont typeface="Arial" panose="020B0604020202020204" pitchFamily="34" charset="0"/>
              <a:buChar char="•"/>
              <a:defRPr sz="2400" b="0" i="0">
                <a:solidFill>
                  <a:srgbClr val="00849A"/>
                </a:solidFill>
                <a:latin typeface="+mj-lt"/>
                <a:ea typeface="Microsoft JhengHei" panose="020B0604030504040204" pitchFamily="34" charset="-120"/>
                <a:cs typeface="Arial" panose="020B0604020202020204"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defTabSz="457200">
              <a:lnSpc>
                <a:spcPct val="100000"/>
              </a:lnSpc>
              <a:buNone/>
            </a:pPr>
            <a:r>
              <a:rPr lang="zh-TW" altLang="en-US">
                <a:solidFill>
                  <a:srgbClr val="2B505B"/>
                </a:solidFill>
                <a:latin typeface="微軟正黑體"/>
                <a:ea typeface="微軟正黑體"/>
                <a:cs typeface="Arial"/>
              </a:rPr>
              <a:t>備註</a:t>
            </a:r>
            <a:r>
              <a:rPr lang="en-US" altLang="zh-TW">
                <a:solidFill>
                  <a:srgbClr val="2B505B"/>
                </a:solidFill>
                <a:latin typeface="微軟正黑體"/>
                <a:ea typeface="微軟正黑體"/>
                <a:cs typeface="Arial"/>
              </a:rPr>
              <a:t>:</a:t>
            </a:r>
            <a:r>
              <a:rPr lang="zh-TW" altLang="en-US">
                <a:solidFill>
                  <a:srgbClr val="2B505B"/>
                </a:solidFill>
                <a:latin typeface="微軟正黑體"/>
                <a:ea typeface="微軟正黑體"/>
                <a:cs typeface="Arial"/>
              </a:rPr>
              <a:t> </a:t>
            </a:r>
            <a:r>
              <a:rPr lang="en-US" altLang="zh-TW">
                <a:solidFill>
                  <a:srgbClr val="2B505B"/>
                </a:solidFill>
                <a:latin typeface="微軟正黑體"/>
                <a:ea typeface="微軟正黑體"/>
                <a:cs typeface="Arial"/>
              </a:rPr>
              <a:t>1.</a:t>
            </a:r>
            <a:r>
              <a:rPr lang="zh-TW" altLang="en-US">
                <a:solidFill>
                  <a:srgbClr val="2B505B"/>
                </a:solidFill>
                <a:latin typeface="微軟正黑體"/>
                <a:ea typeface="微軟正黑體"/>
                <a:cs typeface="Arial"/>
              </a:rPr>
              <a:t> 模擬數係排除美國、義大利和日本的重大擴產計畫與持有 </a:t>
            </a:r>
            <a:r>
              <a:rPr lang="en-US" altLang="zh-TW">
                <a:solidFill>
                  <a:srgbClr val="2B505B"/>
                </a:solidFill>
                <a:latin typeface="微軟正黑體"/>
                <a:ea typeface="微軟正黑體"/>
                <a:cs typeface="Arial"/>
              </a:rPr>
              <a:t>Siltronic </a:t>
            </a:r>
            <a:r>
              <a:rPr lang="zh-TW" altLang="en-US">
                <a:solidFill>
                  <a:srgbClr val="2B505B"/>
                </a:solidFill>
                <a:latin typeface="微軟正黑體"/>
                <a:ea typeface="微軟正黑體"/>
                <a:cs typeface="Arial"/>
              </a:rPr>
              <a:t>股份的市值變動影響</a:t>
            </a:r>
            <a:endParaRPr lang="en-US" altLang="zh-TW">
              <a:solidFill>
                <a:srgbClr val="2B505B"/>
              </a:solidFill>
              <a:latin typeface="微軟正黑體"/>
              <a:ea typeface="微軟正黑體"/>
              <a:cs typeface="Arial"/>
            </a:endParaRPr>
          </a:p>
          <a:p>
            <a:pPr marL="0" indent="0" defTabSz="457200">
              <a:lnSpc>
                <a:spcPct val="100000"/>
              </a:lnSpc>
              <a:buNone/>
            </a:pPr>
            <a:r>
              <a:rPr lang="zh-TW" altLang="en-US">
                <a:solidFill>
                  <a:srgbClr val="2B505B"/>
                </a:solidFill>
                <a:latin typeface="微軟正黑體"/>
                <a:ea typeface="微軟正黑體"/>
                <a:cs typeface="Arial"/>
              </a:rPr>
              <a:t>         </a:t>
            </a:r>
            <a:r>
              <a:rPr lang="en-US" altLang="zh-TW">
                <a:solidFill>
                  <a:srgbClr val="2B505B"/>
                </a:solidFill>
                <a:latin typeface="微軟正黑體"/>
                <a:ea typeface="微軟正黑體"/>
                <a:cs typeface="Arial"/>
              </a:rPr>
              <a:t>2.</a:t>
            </a:r>
            <a:r>
              <a:rPr lang="zh-TW" altLang="en-US">
                <a:solidFill>
                  <a:srgbClr val="2B505B"/>
                </a:solidFill>
                <a:latin typeface="微軟正黑體"/>
                <a:ea typeface="微軟正黑體"/>
                <a:cs typeface="Arial"/>
              </a:rPr>
              <a:t> 成長率係指與去年同期相比的變動幅度（</a:t>
            </a:r>
            <a:r>
              <a:rPr lang="en-US" altLang="zh-TW">
                <a:solidFill>
                  <a:srgbClr val="2B505B"/>
                </a:solidFill>
                <a:latin typeface="微軟正黑體"/>
                <a:ea typeface="微軟正黑體"/>
                <a:cs typeface="Arial"/>
              </a:rPr>
              <a:t>YoY</a:t>
            </a:r>
            <a:r>
              <a:rPr lang="zh-TW" altLang="en-US">
                <a:solidFill>
                  <a:srgbClr val="2B505B"/>
                </a:solidFill>
                <a:latin typeface="微軟正黑體"/>
                <a:ea typeface="微軟正黑體"/>
                <a:cs typeface="Arial"/>
              </a:rPr>
              <a:t>）</a:t>
            </a:r>
            <a:endParaRPr lang="en-US" altLang="zh-TW">
              <a:solidFill>
                <a:srgbClr val="2B505B"/>
              </a:solidFill>
              <a:latin typeface="微軟正黑體"/>
              <a:ea typeface="微軟正黑體"/>
              <a:cs typeface="Arial"/>
            </a:endParaRPr>
          </a:p>
          <a:p>
            <a:pPr marL="0" indent="0" defTabSz="457200">
              <a:lnSpc>
                <a:spcPct val="100000"/>
              </a:lnSpc>
              <a:buNone/>
            </a:pPr>
            <a:r>
              <a:rPr lang="zh-TW" altLang="en-US">
                <a:solidFill>
                  <a:srgbClr val="2B505B"/>
                </a:solidFill>
                <a:latin typeface="微軟正黑體"/>
                <a:ea typeface="微軟正黑體"/>
                <a:cs typeface="Arial"/>
              </a:rPr>
              <a:t>         </a:t>
            </a:r>
            <a:r>
              <a:rPr lang="en-US" altLang="zh-TW">
                <a:solidFill>
                  <a:srgbClr val="2B505B"/>
                </a:solidFill>
                <a:latin typeface="微軟正黑體"/>
                <a:ea typeface="微軟正黑體"/>
                <a:cs typeface="Arial"/>
              </a:rPr>
              <a:t>3.</a:t>
            </a:r>
            <a:r>
              <a:rPr lang="zh-TW" altLang="en-US">
                <a:solidFill>
                  <a:srgbClr val="2B505B"/>
                </a:solidFill>
                <a:latin typeface="微軟正黑體"/>
                <a:ea typeface="微軟正黑體"/>
                <a:cs typeface="Arial"/>
              </a:rPr>
              <a:t> </a:t>
            </a:r>
            <a:r>
              <a:rPr lang="en-US" altLang="zh-TW">
                <a:solidFill>
                  <a:srgbClr val="2B505B"/>
                </a:solidFill>
                <a:latin typeface="微軟正黑體"/>
                <a:ea typeface="微軟正黑體"/>
                <a:cs typeface="Arial"/>
              </a:rPr>
              <a:t>2025 </a:t>
            </a:r>
            <a:r>
              <a:rPr lang="zh-TW" altLang="en-US">
                <a:solidFill>
                  <a:srgbClr val="2B505B"/>
                </a:solidFill>
                <a:latin typeface="微軟正黑體"/>
                <a:ea typeface="微軟正黑體"/>
                <a:cs typeface="Arial"/>
              </a:rPr>
              <a:t>年第二季毛利率季減，主要原因為擴產導致折舊費用增加</a:t>
            </a:r>
            <a:endParaRPr lang="en-US" altLang="zh-TW">
              <a:solidFill>
                <a:srgbClr val="2B505B"/>
              </a:solidFill>
              <a:latin typeface="微軟正黑體"/>
              <a:ea typeface="微軟正黑體"/>
              <a:cs typeface="Arial"/>
            </a:endParaRPr>
          </a:p>
          <a:p>
            <a:pPr marL="0" indent="0" defTabSz="457200">
              <a:lnSpc>
                <a:spcPct val="100000"/>
              </a:lnSpc>
              <a:buNone/>
            </a:pPr>
            <a:r>
              <a:rPr lang="zh-TW" altLang="en-US">
                <a:solidFill>
                  <a:srgbClr val="2B505B"/>
                </a:solidFill>
                <a:latin typeface="微軟正黑體"/>
                <a:ea typeface="微軟正黑體"/>
                <a:cs typeface="Arial"/>
              </a:rPr>
              <a:t>         </a:t>
            </a:r>
            <a:r>
              <a:rPr lang="en-US" altLang="zh-TW">
                <a:solidFill>
                  <a:srgbClr val="2B505B"/>
                </a:solidFill>
                <a:latin typeface="微軟正黑體"/>
                <a:ea typeface="微軟正黑體"/>
                <a:cs typeface="Arial"/>
              </a:rPr>
              <a:t>4.</a:t>
            </a:r>
            <a:r>
              <a:rPr lang="zh-TW" altLang="en-US">
                <a:solidFill>
                  <a:srgbClr val="2B505B"/>
                </a:solidFill>
                <a:latin typeface="微軟正黑體"/>
                <a:ea typeface="微軟正黑體"/>
                <a:cs typeface="Arial"/>
              </a:rPr>
              <a:t> </a:t>
            </a:r>
            <a:r>
              <a:rPr lang="en-US" altLang="zh-TW">
                <a:solidFill>
                  <a:srgbClr val="2B505B"/>
                </a:solidFill>
                <a:latin typeface="微軟正黑體"/>
                <a:ea typeface="微軟正黑體"/>
                <a:cs typeface="Arial"/>
              </a:rPr>
              <a:t>2025 </a:t>
            </a:r>
            <a:r>
              <a:rPr lang="zh-TW" altLang="en-US">
                <a:solidFill>
                  <a:srgbClr val="2B505B"/>
                </a:solidFill>
                <a:latin typeface="微軟正黑體"/>
                <a:ea typeface="微軟正黑體"/>
                <a:cs typeface="Arial"/>
              </a:rPr>
              <a:t>年第二季 </a:t>
            </a:r>
            <a:r>
              <a:rPr lang="en-US" altLang="zh-TW">
                <a:solidFill>
                  <a:srgbClr val="2B505B"/>
                </a:solidFill>
                <a:latin typeface="微軟正黑體"/>
                <a:ea typeface="微軟正黑體"/>
                <a:cs typeface="Arial"/>
              </a:rPr>
              <a:t>EBITDA </a:t>
            </a:r>
            <a:r>
              <a:rPr lang="zh-TW" altLang="en-US">
                <a:solidFill>
                  <a:srgbClr val="2B505B"/>
                </a:solidFill>
                <a:latin typeface="微軟正黑體"/>
                <a:ea typeface="微軟正黑體"/>
                <a:cs typeface="Arial"/>
              </a:rPr>
              <a:t>利潤率季增，主要原因為 </a:t>
            </a:r>
            <a:r>
              <a:rPr lang="en-US" altLang="zh-TW">
                <a:solidFill>
                  <a:srgbClr val="2B505B"/>
                </a:solidFill>
                <a:latin typeface="微軟正黑體"/>
                <a:ea typeface="微軟正黑體"/>
                <a:cs typeface="Arial"/>
              </a:rPr>
              <a:t>Siltronic </a:t>
            </a:r>
            <a:r>
              <a:rPr lang="zh-TW" altLang="en-US">
                <a:solidFill>
                  <a:srgbClr val="2B505B"/>
                </a:solidFill>
                <a:latin typeface="微軟正黑體"/>
                <a:ea typeface="微軟正黑體"/>
                <a:cs typeface="Arial"/>
              </a:rPr>
              <a:t>股份市值變動帶來的評價收益</a:t>
            </a:r>
            <a:endParaRPr lang="en-US" altLang="zh-TW">
              <a:solidFill>
                <a:srgbClr val="2B505B"/>
              </a:solidFill>
              <a:latin typeface="微軟正黑體"/>
              <a:ea typeface="微軟正黑體"/>
              <a:cs typeface="Arial"/>
            </a:endParaRPr>
          </a:p>
        </p:txBody>
      </p:sp>
      <p:graphicFrame>
        <p:nvGraphicFramePr>
          <p:cNvPr id="5" name="object 4">
            <a:extLst>
              <a:ext uri="{FF2B5EF4-FFF2-40B4-BE49-F238E27FC236}">
                <a16:creationId xmlns:a16="http://schemas.microsoft.com/office/drawing/2014/main" id="{98958F00-DAAA-CC0B-1F0C-220B6E03533B}"/>
              </a:ext>
            </a:extLst>
          </p:cNvPr>
          <p:cNvGraphicFramePr>
            <a:graphicFrameLocks/>
          </p:cNvGraphicFramePr>
          <p:nvPr>
            <p:custDataLst>
              <p:tags r:id="rId1"/>
            </p:custDataLst>
            <p:extLst>
              <p:ext uri="{D42A27DB-BD31-4B8C-83A1-F6EECF244321}">
                <p14:modId xmlns:p14="http://schemas.microsoft.com/office/powerpoint/2010/main" val="1834799786"/>
              </p:ext>
            </p:extLst>
          </p:nvPr>
        </p:nvGraphicFramePr>
        <p:xfrm>
          <a:off x="190876" y="1089000"/>
          <a:ext cx="9371306" cy="5076240"/>
        </p:xfrm>
        <a:graphic>
          <a:graphicData uri="http://schemas.openxmlformats.org/drawingml/2006/table">
            <a:tbl>
              <a:tblPr firstRow="1" bandRow="1">
                <a:tableStyleId>{2D5ABB26-0587-4C30-8999-92F81FD0307C}</a:tableStyleId>
              </a:tblPr>
              <a:tblGrid>
                <a:gridCol w="3220686">
                  <a:extLst>
                    <a:ext uri="{9D8B030D-6E8A-4147-A177-3AD203B41FA5}">
                      <a16:colId xmlns:a16="http://schemas.microsoft.com/office/drawing/2014/main" val="20000"/>
                    </a:ext>
                  </a:extLst>
                </a:gridCol>
                <a:gridCol w="1230124">
                  <a:extLst>
                    <a:ext uri="{9D8B030D-6E8A-4147-A177-3AD203B41FA5}">
                      <a16:colId xmlns:a16="http://schemas.microsoft.com/office/drawing/2014/main" val="20002"/>
                    </a:ext>
                  </a:extLst>
                </a:gridCol>
                <a:gridCol w="1230124">
                  <a:extLst>
                    <a:ext uri="{9D8B030D-6E8A-4147-A177-3AD203B41FA5}">
                      <a16:colId xmlns:a16="http://schemas.microsoft.com/office/drawing/2014/main" val="935238976"/>
                    </a:ext>
                  </a:extLst>
                </a:gridCol>
                <a:gridCol w="1230124">
                  <a:extLst>
                    <a:ext uri="{9D8B030D-6E8A-4147-A177-3AD203B41FA5}">
                      <a16:colId xmlns:a16="http://schemas.microsoft.com/office/drawing/2014/main" val="2755718003"/>
                    </a:ext>
                  </a:extLst>
                </a:gridCol>
                <a:gridCol w="1230124">
                  <a:extLst>
                    <a:ext uri="{9D8B030D-6E8A-4147-A177-3AD203B41FA5}">
                      <a16:colId xmlns:a16="http://schemas.microsoft.com/office/drawing/2014/main" val="4201975606"/>
                    </a:ext>
                  </a:extLst>
                </a:gridCol>
                <a:gridCol w="1230124">
                  <a:extLst>
                    <a:ext uri="{9D8B030D-6E8A-4147-A177-3AD203B41FA5}">
                      <a16:colId xmlns:a16="http://schemas.microsoft.com/office/drawing/2014/main" val="3922106585"/>
                    </a:ext>
                  </a:extLst>
                </a:gridCol>
              </a:tblGrid>
              <a:tr h="360000">
                <a:tc>
                  <a:txBody>
                    <a:bodyPr/>
                    <a:lstStyle/>
                    <a:p>
                      <a:pPr marL="0" algn="l">
                        <a:lnSpc>
                          <a:spcPct val="100000"/>
                        </a:lnSpc>
                        <a:spcBef>
                          <a:spcPts val="0"/>
                        </a:spcBef>
                      </a:pPr>
                      <a:r>
                        <a:rPr lang="zh-TW" altLang="en-US" sz="1000" b="1" i="0">
                          <a:solidFill>
                            <a:schemeClr val="bg1"/>
                          </a:solidFill>
                          <a:latin typeface="微軟正黑體" panose="020B0604030504040204" pitchFamily="34" charset="-120"/>
                          <a:ea typeface="微軟正黑體" panose="020B0604030504040204" pitchFamily="34" charset="-120"/>
                          <a:cs typeface="Arial"/>
                        </a:rPr>
                        <a:t>新台幣百萬元</a:t>
                      </a:r>
                      <a:endParaRPr lang="en-US" altLang="zh-TW" sz="1000" b="1" i="0">
                        <a:solidFill>
                          <a:schemeClr val="bg1"/>
                        </a:solidFill>
                        <a:latin typeface="微軟正黑體" panose="020B0604030504040204" pitchFamily="34" charset="-120"/>
                        <a:ea typeface="微軟正黑體" panose="020B0604030504040204" pitchFamily="34" charset="-120"/>
                        <a:cs typeface="Arial"/>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307F98"/>
                    </a:solidFill>
                  </a:tcPr>
                </a:tc>
                <a:tc>
                  <a:txBody>
                    <a:bodyPr/>
                    <a:lstStyle/>
                    <a:p>
                      <a:pPr marL="0" algn="ctr">
                        <a:lnSpc>
                          <a:spcPct val="100000"/>
                        </a:lnSpc>
                        <a:spcBef>
                          <a:spcPts val="0"/>
                        </a:spcBef>
                      </a:pPr>
                      <a:r>
                        <a:rPr lang="en-US" altLang="zh-TW" sz="1000" b="1">
                          <a:solidFill>
                            <a:schemeClr val="bg1"/>
                          </a:solidFill>
                          <a:latin typeface="Arial"/>
                          <a:cs typeface="Arial"/>
                        </a:rPr>
                        <a:t>2024</a:t>
                      </a:r>
                      <a:endParaRPr sz="1000" b="1">
                        <a:solidFill>
                          <a:schemeClr val="bg1"/>
                        </a:solidFill>
                        <a:latin typeface="Arial"/>
                        <a:cs typeface="Arial"/>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307F98"/>
                    </a:solidFill>
                  </a:tcPr>
                </a:tc>
                <a:tc>
                  <a:txBody>
                    <a:bodyPr/>
                    <a:lstStyle/>
                    <a:p>
                      <a:pPr marL="0" algn="ctr">
                        <a:lnSpc>
                          <a:spcPct val="100000"/>
                        </a:lnSpc>
                        <a:spcBef>
                          <a:spcPts val="0"/>
                        </a:spcBef>
                      </a:pPr>
                      <a:r>
                        <a:rPr lang="en-US" altLang="zh-TW" sz="1000" b="1">
                          <a:solidFill>
                            <a:schemeClr val="bg1"/>
                          </a:solidFill>
                          <a:latin typeface="Arial"/>
                          <a:cs typeface="Arial"/>
                        </a:rPr>
                        <a:t>Q125</a:t>
                      </a:r>
                      <a:endParaRPr lang="en-US" sz="1000" b="1">
                        <a:solidFill>
                          <a:schemeClr val="bg1"/>
                        </a:solidFill>
                        <a:latin typeface="Arial"/>
                        <a:cs typeface="Arial"/>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307F98"/>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b="1">
                          <a:solidFill>
                            <a:schemeClr val="bg1"/>
                          </a:solidFill>
                          <a:latin typeface="Arial"/>
                          <a:cs typeface="Arial"/>
                        </a:rPr>
                        <a:t>Q225</a:t>
                      </a: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307F98"/>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b="1">
                          <a:solidFill>
                            <a:schemeClr val="bg1"/>
                          </a:solidFill>
                          <a:latin typeface="Arial"/>
                          <a:cs typeface="Arial"/>
                        </a:rPr>
                        <a:t>1H25</a:t>
                      </a: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307F98"/>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00" b="1" kern="1200">
                          <a:solidFill>
                            <a:schemeClr val="bg1"/>
                          </a:solidFill>
                          <a:latin typeface="Arial"/>
                          <a:ea typeface="+mn-ea"/>
                          <a:cs typeface="Arial"/>
                        </a:rPr>
                        <a:t>1H25</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00" b="1" kern="1200">
                          <a:solidFill>
                            <a:schemeClr val="bg1"/>
                          </a:solidFill>
                          <a:latin typeface="Arial"/>
                          <a:ea typeface="+mn-ea"/>
                          <a:cs typeface="Arial"/>
                        </a:rPr>
                        <a:t>(</a:t>
                      </a:r>
                      <a:r>
                        <a:rPr lang="zh-TW" altLang="en-US" sz="1000" b="1" kern="1200">
                          <a:solidFill>
                            <a:schemeClr val="bg1"/>
                          </a:solidFill>
                          <a:latin typeface="Arial"/>
                          <a:ea typeface="+mn-ea"/>
                          <a:cs typeface="Arial"/>
                        </a:rPr>
                        <a:t>模擬</a:t>
                      </a:r>
                      <a:r>
                        <a:rPr lang="en-US" altLang="zh-TW" sz="1000" b="1" kern="1200">
                          <a:solidFill>
                            <a:schemeClr val="bg1"/>
                          </a:solidFill>
                          <a:latin typeface="Arial"/>
                          <a:ea typeface="+mn-ea"/>
                          <a:cs typeface="Arial"/>
                        </a:rPr>
                        <a:t>)</a:t>
                      </a:r>
                      <a:r>
                        <a:rPr lang="en-US" altLang="zh-TW" sz="1000" b="1" kern="1200" baseline="30000">
                          <a:solidFill>
                            <a:schemeClr val="bg1"/>
                          </a:solidFill>
                          <a:latin typeface="Arial"/>
                          <a:ea typeface="+mn-ea"/>
                          <a:cs typeface="Arial"/>
                        </a:rPr>
                        <a:t>1</a:t>
                      </a: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307F98"/>
                    </a:solidFill>
                  </a:tcPr>
                </a:tc>
                <a:extLst>
                  <a:ext uri="{0D108BD9-81ED-4DB2-BD59-A6C34878D82A}">
                    <a16:rowId xmlns:a16="http://schemas.microsoft.com/office/drawing/2014/main" val="10000"/>
                  </a:ext>
                </a:extLst>
              </a:tr>
              <a:tr h="360000">
                <a:tc>
                  <a:txBody>
                    <a:bodyPr/>
                    <a:lstStyle/>
                    <a:p>
                      <a:pPr marL="0" algn="l">
                        <a:lnSpc>
                          <a:spcPct val="100000"/>
                        </a:lnSpc>
                        <a:spcBef>
                          <a:spcPts val="0"/>
                        </a:spcBef>
                      </a:pPr>
                      <a:r>
                        <a:rPr lang="zh-TW" altLang="en-US" sz="1000" b="1" spc="-5">
                          <a:solidFill>
                            <a:schemeClr val="tx1"/>
                          </a:solidFill>
                          <a:latin typeface="微軟正黑體" panose="020B0604030504040204" pitchFamily="34" charset="-120"/>
                          <a:ea typeface="微軟正黑體" panose="020B0604030504040204" pitchFamily="34" charset="-120"/>
                          <a:cs typeface="Arial"/>
                        </a:rPr>
                        <a:t>營業收入</a:t>
                      </a: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r>
                        <a:rPr lang="en-US" altLang="zh-TW" sz="1200" b="1" i="0" u="none" strike="noStrike" kern="1200">
                          <a:solidFill>
                            <a:srgbClr val="000000"/>
                          </a:solidFill>
                          <a:effectLst/>
                          <a:latin typeface="+mj-lt"/>
                          <a:ea typeface="微軟正黑體"/>
                          <a:cs typeface="+mn-cs"/>
                        </a:rPr>
                        <a:t>62,626</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r>
                        <a:rPr lang="en-US" altLang="zh-TW" sz="1200" b="1" i="0" u="none" strike="noStrike" kern="1200">
                          <a:solidFill>
                            <a:srgbClr val="000000"/>
                          </a:solidFill>
                          <a:effectLst/>
                          <a:latin typeface="+mj-lt"/>
                          <a:ea typeface="微軟正黑體"/>
                          <a:cs typeface="+mn-cs"/>
                        </a:rPr>
                        <a:t>15,595</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buNone/>
                      </a:pPr>
                      <a:r>
                        <a:rPr lang="en-US" altLang="zh-TW" sz="1200" b="1" i="0" u="none" strike="noStrike" kern="1200">
                          <a:solidFill>
                            <a:srgbClr val="000000"/>
                          </a:solidFill>
                          <a:effectLst/>
                          <a:latin typeface="+mj-lt"/>
                          <a:ea typeface="微軟正黑體"/>
                          <a:cs typeface="+mn-cs"/>
                        </a:rPr>
                        <a:t>16,008</a:t>
                      </a:r>
                      <a:endParaRPr lang="zh-TW" altLang="en-US" sz="1200" b="1" i="0" u="none" strike="noStrike" kern="1200">
                        <a:solidFill>
                          <a:srgbClr val="000000"/>
                        </a:solidFill>
                        <a:effectLst/>
                        <a:latin typeface="+mj-lt"/>
                        <a:ea typeface="微軟正黑體"/>
                        <a:cs typeface="+mn-cs"/>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buNone/>
                      </a:pPr>
                      <a:r>
                        <a:rPr lang="en-US" altLang="zh-TW" sz="1200" b="1" i="0" u="none" strike="noStrike" kern="1200">
                          <a:solidFill>
                            <a:srgbClr val="000000"/>
                          </a:solidFill>
                          <a:effectLst/>
                          <a:latin typeface="+mj-lt"/>
                          <a:ea typeface="微軟正黑體"/>
                          <a:cs typeface="+mn-cs"/>
                        </a:rPr>
                        <a:t>31,602</a:t>
                      </a:r>
                      <a:endParaRPr lang="zh-TW" altLang="en-US" sz="1200" b="1" i="0" u="none" strike="noStrike" kern="1200">
                        <a:solidFill>
                          <a:srgbClr val="000000"/>
                        </a:solidFill>
                        <a:effectLst/>
                        <a:latin typeface="+mj-lt"/>
                        <a:ea typeface="微軟正黑體"/>
                        <a:cs typeface="+mn-cs"/>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00" b="1" kern="1200">
                          <a:solidFill>
                            <a:schemeClr val="tx1"/>
                          </a:solidFill>
                          <a:latin typeface="Arial"/>
                          <a:ea typeface="+mn-ea"/>
                          <a:cs typeface="Arial"/>
                        </a:rPr>
                        <a:t>30,663</a:t>
                      </a:r>
                      <a:endParaRPr lang="zh-TW" altLang="en-US" sz="1000" b="1" kern="1200">
                        <a:solidFill>
                          <a:schemeClr val="tx1"/>
                        </a:solidFill>
                        <a:latin typeface="Arial"/>
                        <a:ea typeface="+mn-ea"/>
                        <a:cs typeface="Arial"/>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2D2D2"/>
                    </a:solidFill>
                  </a:tcPr>
                </a:tc>
                <a:extLst>
                  <a:ext uri="{0D108BD9-81ED-4DB2-BD59-A6C34878D82A}">
                    <a16:rowId xmlns:a16="http://schemas.microsoft.com/office/drawing/2014/main" val="10001"/>
                  </a:ext>
                </a:extLst>
              </a:tr>
              <a:tr h="360000">
                <a:tc>
                  <a:txBody>
                    <a:bodyPr/>
                    <a:lstStyle/>
                    <a:p>
                      <a:pPr marL="0" algn="l">
                        <a:lnSpc>
                          <a:spcPct val="100000"/>
                        </a:lnSpc>
                        <a:spcBef>
                          <a:spcPts val="0"/>
                        </a:spcBef>
                      </a:pPr>
                      <a:r>
                        <a:rPr lang="zh-TW" altLang="en-US" sz="1000" i="1">
                          <a:solidFill>
                            <a:schemeClr val="tx1"/>
                          </a:solidFill>
                          <a:latin typeface="微軟正黑體" panose="020B0604030504040204" pitchFamily="34" charset="-120"/>
                          <a:ea typeface="微軟正黑體" panose="020B0604030504040204" pitchFamily="34" charset="-120"/>
                          <a:cs typeface="Arial"/>
                        </a:rPr>
                        <a:t>成長率 </a:t>
                      </a:r>
                      <a:r>
                        <a:rPr lang="en-US" altLang="zh-TW" sz="1000" i="1">
                          <a:solidFill>
                            <a:schemeClr val="tx1"/>
                          </a:solidFill>
                          <a:latin typeface="微軟正黑體" panose="020B0604030504040204" pitchFamily="34" charset="-120"/>
                          <a:ea typeface="微軟正黑體" panose="020B0604030504040204" pitchFamily="34" charset="-120"/>
                          <a:cs typeface="Arial"/>
                        </a:rPr>
                        <a:t>(%)</a:t>
                      </a: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zh-TW" sz="1200" b="0" i="1" u="none" strike="noStrike">
                          <a:solidFill>
                            <a:srgbClr val="000000"/>
                          </a:solidFill>
                          <a:effectLst/>
                          <a:latin typeface="微軟正黑體"/>
                          <a:ea typeface="微軟正黑體"/>
                        </a:rPr>
                        <a:t>-</a:t>
                      </a:r>
                      <a:r>
                        <a:rPr lang="en-US" altLang="zh-TW" sz="1200" b="0" i="1" u="none" strike="noStrike" kern="1200">
                          <a:solidFill>
                            <a:srgbClr val="000000"/>
                          </a:solidFill>
                          <a:effectLst/>
                          <a:latin typeface="+mn-lt"/>
                          <a:ea typeface="微軟正黑體"/>
                          <a:cs typeface="+mn-cs"/>
                        </a:rPr>
                        <a:t>11.4%</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TW" sz="1200" b="0" i="1" u="none" strike="noStrike" kern="1200">
                          <a:solidFill>
                            <a:srgbClr val="000000"/>
                          </a:solidFill>
                          <a:effectLst/>
                          <a:latin typeface="+mn-lt"/>
                          <a:ea typeface="微軟正黑體"/>
                          <a:cs typeface="+mn-cs"/>
                        </a:rPr>
                        <a:t>3.4%</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r>
                        <a:rPr lang="zh-TW" altLang="en-US" sz="1200" b="0" i="1" u="none" strike="noStrike" kern="1200">
                          <a:solidFill>
                            <a:srgbClr val="000000"/>
                          </a:solidFill>
                          <a:effectLst/>
                          <a:latin typeface="Aptos"/>
                          <a:ea typeface="微軟正黑體"/>
                          <a:cs typeface="+mn-cs"/>
                        </a:rPr>
                        <a:t>4.5%</a:t>
                      </a: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r>
                        <a:rPr lang="zh-TW" altLang="en-US" sz="1200" b="0" i="1" u="none" strike="noStrike" kern="1200">
                          <a:solidFill>
                            <a:srgbClr val="000000"/>
                          </a:solidFill>
                          <a:effectLst/>
                          <a:latin typeface="Aptos"/>
                          <a:ea typeface="微軟正黑體"/>
                          <a:cs typeface="+mn-cs"/>
                        </a:rPr>
                        <a:t>3.9%</a:t>
                      </a:r>
                      <a:endParaRPr lang="zh-TW" altLang="en-US" sz="1200" b="0" i="1" u="none" strike="noStrike" kern="1200">
                        <a:solidFill>
                          <a:srgbClr val="000000"/>
                        </a:solidFill>
                        <a:effectLst/>
                        <a:latin typeface="Aptos"/>
                        <a:ea typeface="微軟正黑體" panose="020B0604030504040204" pitchFamily="34" charset="-120"/>
                        <a:cs typeface="+mn-cs"/>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00" b="1" kern="1200">
                          <a:solidFill>
                            <a:schemeClr val="tx1"/>
                          </a:solidFill>
                          <a:latin typeface="Arial"/>
                          <a:ea typeface="+mn-ea"/>
                          <a:cs typeface="Arial"/>
                        </a:rPr>
                        <a:t>-</a:t>
                      </a:r>
                      <a:endParaRPr lang="zh-TW" altLang="en-US" sz="1000" b="1" kern="1200">
                        <a:solidFill>
                          <a:schemeClr val="tx1"/>
                        </a:solidFill>
                        <a:latin typeface="Arial"/>
                        <a:ea typeface="+mn-ea"/>
                        <a:cs typeface="Arial"/>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60000">
                <a:tc>
                  <a:txBody>
                    <a:bodyPr/>
                    <a:lstStyle/>
                    <a:p>
                      <a:pPr marL="0" algn="l">
                        <a:lnSpc>
                          <a:spcPct val="100000"/>
                        </a:lnSpc>
                        <a:spcBef>
                          <a:spcPts val="0"/>
                        </a:spcBef>
                      </a:pPr>
                      <a:r>
                        <a:rPr lang="zh-TW" altLang="en-US" sz="1000" b="1">
                          <a:solidFill>
                            <a:schemeClr val="tx1"/>
                          </a:solidFill>
                          <a:latin typeface="微軟正黑體" panose="020B0604030504040204" pitchFamily="34" charset="-120"/>
                          <a:ea typeface="微軟正黑體" panose="020B0604030504040204" pitchFamily="34" charset="-120"/>
                          <a:cs typeface="Arial"/>
                        </a:rPr>
                        <a:t>營業毛利</a:t>
                      </a: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r>
                        <a:rPr lang="en-US" altLang="zh-TW" sz="1200" b="1" i="0" u="none" strike="noStrike" kern="1200">
                          <a:solidFill>
                            <a:srgbClr val="000000"/>
                          </a:solidFill>
                          <a:effectLst/>
                          <a:latin typeface="+mj-lt"/>
                          <a:ea typeface="微軟正黑體"/>
                          <a:cs typeface="+mn-cs"/>
                        </a:rPr>
                        <a:t>19,804</a:t>
                      </a:r>
                      <a:endParaRPr lang="en-US" altLang="zh-TW" sz="1200" b="1" i="0" u="none" strike="noStrike" kern="1200" baseline="30000">
                        <a:solidFill>
                          <a:srgbClr val="000000"/>
                        </a:solidFill>
                        <a:effectLst/>
                        <a:latin typeface="+mj-lt"/>
                        <a:ea typeface="微軟正黑體"/>
                        <a:cs typeface="+mn-cs"/>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r>
                        <a:rPr lang="en-US" altLang="zh-TW" sz="1200" b="1" i="0" u="none" strike="noStrike" kern="1200">
                          <a:solidFill>
                            <a:srgbClr val="000000"/>
                          </a:solidFill>
                          <a:effectLst/>
                          <a:latin typeface="+mj-lt"/>
                          <a:ea typeface="微軟正黑體"/>
                          <a:cs typeface="+mn-cs"/>
                        </a:rPr>
                        <a:t>4,112</a:t>
                      </a:r>
                      <a:endParaRPr lang="en-US" altLang="zh-TW" sz="1200" b="1" i="0" u="none" strike="noStrike" kern="1200" baseline="30000">
                        <a:solidFill>
                          <a:srgbClr val="000000"/>
                        </a:solidFill>
                        <a:effectLst/>
                        <a:latin typeface="+mj-lt"/>
                        <a:ea typeface="微軟正黑體"/>
                        <a:cs typeface="+mn-cs"/>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buNone/>
                      </a:pPr>
                      <a:r>
                        <a:rPr lang="zh-TW" altLang="en-US" sz="1200" b="1" i="0" u="none" strike="noStrike" kern="1200">
                          <a:solidFill>
                            <a:srgbClr val="000000"/>
                          </a:solidFill>
                          <a:effectLst/>
                          <a:latin typeface="Aptos Display"/>
                          <a:ea typeface="微軟正黑體"/>
                          <a:cs typeface="+mn-cs"/>
                        </a:rPr>
                        <a:t>4,123</a:t>
                      </a: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buNone/>
                      </a:pPr>
                      <a:r>
                        <a:rPr lang="zh-TW" altLang="en-US" sz="1200" b="1" i="0" u="none" strike="noStrike" kern="1200">
                          <a:solidFill>
                            <a:srgbClr val="000000"/>
                          </a:solidFill>
                          <a:effectLst/>
                          <a:latin typeface="Aptos Display"/>
                          <a:ea typeface="微軟正黑體"/>
                          <a:cs typeface="+mn-cs"/>
                        </a:rPr>
                        <a:t>8,235</a:t>
                      </a:r>
                      <a:endParaRPr lang="zh-TW" altLang="en-US" sz="1200" b="1" i="0" u="none" strike="noStrike" kern="1200">
                        <a:solidFill>
                          <a:srgbClr val="000000"/>
                        </a:solidFill>
                        <a:effectLst/>
                        <a:latin typeface="Aptos Display"/>
                        <a:ea typeface="微軟正黑體" panose="020B0604030504040204" pitchFamily="34" charset="-120"/>
                        <a:cs typeface="+mn-cs"/>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00" b="1" kern="1200">
                          <a:solidFill>
                            <a:schemeClr val="tx1"/>
                          </a:solidFill>
                          <a:latin typeface="Arial"/>
                          <a:ea typeface="+mn-ea"/>
                          <a:cs typeface="Arial"/>
                        </a:rPr>
                        <a:t>9,962</a:t>
                      </a:r>
                      <a:endParaRPr lang="zh-TW" altLang="en-US" sz="1000" b="1" kern="1200">
                        <a:solidFill>
                          <a:schemeClr val="tx1"/>
                        </a:solidFill>
                        <a:latin typeface="Arial"/>
                        <a:ea typeface="+mn-ea"/>
                        <a:cs typeface="Arial"/>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2D2D2"/>
                    </a:solidFill>
                  </a:tcPr>
                </a:tc>
                <a:extLst>
                  <a:ext uri="{0D108BD9-81ED-4DB2-BD59-A6C34878D82A}">
                    <a16:rowId xmlns:a16="http://schemas.microsoft.com/office/drawing/2014/main" val="10003"/>
                  </a:ext>
                </a:extLst>
              </a:tr>
              <a:tr h="360000">
                <a:tc>
                  <a:txBody>
                    <a:bodyPr/>
                    <a:lstStyle/>
                    <a:p>
                      <a:pPr marL="0" algn="l">
                        <a:lnSpc>
                          <a:spcPct val="100000"/>
                        </a:lnSpc>
                        <a:spcBef>
                          <a:spcPts val="0"/>
                        </a:spcBef>
                      </a:pPr>
                      <a:r>
                        <a:rPr lang="zh-TW" altLang="en-US" sz="1000" i="1">
                          <a:solidFill>
                            <a:schemeClr val="tx1"/>
                          </a:solidFill>
                          <a:latin typeface="微軟正黑體" panose="020B0604030504040204" pitchFamily="34" charset="-120"/>
                          <a:ea typeface="微軟正黑體" panose="020B0604030504040204" pitchFamily="34" charset="-120"/>
                          <a:cs typeface="Arial"/>
                        </a:rPr>
                        <a:t>營業毛利率 </a:t>
                      </a:r>
                      <a:r>
                        <a:rPr lang="en-US" altLang="zh-TW" sz="1000" i="1">
                          <a:solidFill>
                            <a:schemeClr val="tx1"/>
                          </a:solidFill>
                          <a:latin typeface="微軟正黑體" panose="020B0604030504040204" pitchFamily="34" charset="-120"/>
                          <a:ea typeface="微軟正黑體" panose="020B0604030504040204" pitchFamily="34" charset="-120"/>
                          <a:cs typeface="Arial"/>
                        </a:rPr>
                        <a:t>(%)</a:t>
                      </a: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zh-TW" sz="1200" b="0" i="1" u="none" strike="noStrike" kern="1200">
                          <a:solidFill>
                            <a:srgbClr val="000000"/>
                          </a:solidFill>
                          <a:effectLst/>
                          <a:latin typeface="+mn-lt"/>
                          <a:ea typeface="微軟正黑體"/>
                          <a:cs typeface="+mn-cs"/>
                        </a:rPr>
                        <a:t>31.6%</a:t>
                      </a:r>
                      <a:endParaRPr lang="en-US" altLang="zh-TW" sz="1200" b="0" i="1" u="none" strike="noStrike" kern="1200" baseline="30000">
                        <a:solidFill>
                          <a:srgbClr val="000000"/>
                        </a:solidFill>
                        <a:effectLst/>
                        <a:latin typeface="+mn-lt"/>
                        <a:ea typeface="微軟正黑體"/>
                        <a:cs typeface="+mn-cs"/>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TW" sz="1200" b="0" i="1" u="none" strike="noStrike" kern="1200">
                          <a:solidFill>
                            <a:srgbClr val="000000"/>
                          </a:solidFill>
                          <a:effectLst/>
                          <a:latin typeface="+mn-lt"/>
                          <a:ea typeface="微軟正黑體"/>
                          <a:cs typeface="+mn-cs"/>
                        </a:rPr>
                        <a:t>26.4%</a:t>
                      </a:r>
                      <a:endParaRPr lang="en-US" altLang="zh-TW" sz="1200" b="0" i="1" u="none" strike="noStrike" kern="1200" baseline="30000">
                        <a:solidFill>
                          <a:srgbClr val="000000"/>
                        </a:solidFill>
                        <a:effectLst/>
                        <a:latin typeface="+mn-lt"/>
                        <a:ea typeface="微軟正黑體"/>
                        <a:cs typeface="+mn-cs"/>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buNone/>
                      </a:pPr>
                      <a:r>
                        <a:rPr lang="zh-TW" altLang="en-US" sz="1200" b="0" i="1" u="none" strike="noStrike" kern="1200">
                          <a:solidFill>
                            <a:srgbClr val="000000"/>
                          </a:solidFill>
                          <a:effectLst/>
                          <a:latin typeface="Aptos"/>
                          <a:ea typeface="微軟正黑體"/>
                          <a:cs typeface="+mn-cs"/>
                        </a:rPr>
                        <a:t>25.8%</a:t>
                      </a:r>
                      <a:r>
                        <a:rPr lang="en-US" altLang="zh-TW" sz="1200" b="0" i="1" u="none" strike="noStrike" kern="1200" baseline="30000">
                          <a:solidFill>
                            <a:srgbClr val="000000"/>
                          </a:solidFill>
                          <a:effectLst/>
                          <a:latin typeface="Aptos"/>
                          <a:ea typeface="微軟正黑體"/>
                          <a:cs typeface="+mn-cs"/>
                        </a:rPr>
                        <a:t>3</a:t>
                      </a:r>
                      <a:endParaRPr lang="zh-TW" altLang="en-US" sz="1200" b="0" i="1" u="none" strike="noStrike" kern="1200" baseline="30000">
                        <a:solidFill>
                          <a:srgbClr val="000000"/>
                        </a:solidFill>
                        <a:effectLst/>
                        <a:latin typeface="Aptos"/>
                        <a:ea typeface="微軟正黑體"/>
                        <a:cs typeface="+mn-cs"/>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buNone/>
                      </a:pPr>
                      <a:r>
                        <a:rPr lang="zh-TW" altLang="en-US" sz="1200" b="0" i="1" u="none" strike="noStrike" kern="1200">
                          <a:solidFill>
                            <a:srgbClr val="000000"/>
                          </a:solidFill>
                          <a:effectLst/>
                          <a:latin typeface="Aptos"/>
                          <a:ea typeface="微軟正黑體" panose="020B0604030504040204" pitchFamily="34" charset="-120"/>
                          <a:cs typeface="+mn-cs"/>
                        </a:rPr>
                        <a:t>26.1%</a:t>
                      </a: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00" b="1" kern="1200">
                          <a:solidFill>
                            <a:schemeClr val="tx1"/>
                          </a:solidFill>
                          <a:latin typeface="Arial"/>
                          <a:ea typeface="+mn-ea"/>
                          <a:cs typeface="Arial"/>
                        </a:rPr>
                        <a:t>32.5%</a:t>
                      </a:r>
                      <a:endParaRPr lang="zh-TW" altLang="en-US" sz="1000" b="1" kern="1200">
                        <a:solidFill>
                          <a:schemeClr val="tx1"/>
                        </a:solidFill>
                        <a:latin typeface="Arial"/>
                        <a:ea typeface="+mn-ea"/>
                        <a:cs typeface="Arial"/>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60000">
                <a:tc>
                  <a:txBody>
                    <a:bodyPr/>
                    <a:lstStyle/>
                    <a:p>
                      <a:pPr marL="0" algn="l">
                        <a:lnSpc>
                          <a:spcPct val="100000"/>
                        </a:lnSpc>
                        <a:spcBef>
                          <a:spcPts val="0"/>
                        </a:spcBef>
                      </a:pPr>
                      <a:r>
                        <a:rPr lang="en-US" sz="1000" b="1" spc="-5">
                          <a:solidFill>
                            <a:schemeClr val="tx1"/>
                          </a:solidFill>
                          <a:latin typeface="微軟正黑體" panose="020B0604030504040204" pitchFamily="34" charset="-120"/>
                          <a:ea typeface="微軟正黑體" panose="020B0604030504040204" pitchFamily="34" charset="-120"/>
                          <a:cs typeface="Arial"/>
                        </a:rPr>
                        <a:t>EBITDA</a:t>
                      </a: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r>
                        <a:rPr lang="en-US" altLang="zh-TW" sz="1200" b="1" i="0" u="none" strike="noStrike" kern="1200">
                          <a:solidFill>
                            <a:srgbClr val="000000"/>
                          </a:solidFill>
                          <a:effectLst/>
                          <a:latin typeface="+mj-lt"/>
                          <a:ea typeface="微軟正黑體"/>
                          <a:cs typeface="+mn-cs"/>
                        </a:rPr>
                        <a:t>18,010</a:t>
                      </a:r>
                      <a:endParaRPr lang="en-US" altLang="zh-TW" sz="1200" b="1" i="0" u="none" strike="noStrike" kern="1200" baseline="30000">
                        <a:solidFill>
                          <a:srgbClr val="000000"/>
                        </a:solidFill>
                        <a:effectLst/>
                        <a:latin typeface="+mj-lt"/>
                        <a:ea typeface="微軟正黑體"/>
                        <a:cs typeface="+mn-cs"/>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r>
                        <a:rPr lang="en-US" altLang="zh-TW" sz="1200" b="1" i="0" u="none" strike="noStrike" kern="1200">
                          <a:solidFill>
                            <a:srgbClr val="000000"/>
                          </a:solidFill>
                          <a:effectLst/>
                          <a:latin typeface="+mj-lt"/>
                          <a:ea typeface="微軟正黑體"/>
                          <a:cs typeface="+mn-cs"/>
                        </a:rPr>
                        <a:t>4,033</a:t>
                      </a:r>
                      <a:endParaRPr lang="en-US" altLang="zh-TW" sz="1200" b="1" i="0" u="none" strike="noStrike" kern="1200" baseline="30000">
                        <a:solidFill>
                          <a:srgbClr val="000000"/>
                        </a:solidFill>
                        <a:effectLst/>
                        <a:latin typeface="+mj-lt"/>
                        <a:ea typeface="微軟正黑體"/>
                        <a:cs typeface="+mn-cs"/>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buNone/>
                      </a:pPr>
                      <a:r>
                        <a:rPr lang="en-US" altLang="zh-TW" sz="1200" b="1" i="0" u="none" strike="noStrike" kern="1200">
                          <a:solidFill>
                            <a:srgbClr val="000000"/>
                          </a:solidFill>
                          <a:effectLst/>
                          <a:latin typeface="+mj-lt"/>
                          <a:ea typeface="微軟正黑體"/>
                          <a:cs typeface="+mn-cs"/>
                        </a:rPr>
                        <a:t>4,472</a:t>
                      </a:r>
                      <a:endParaRPr lang="zh-TW" altLang="en-US" sz="1200" b="1" i="0" u="none" strike="noStrike" kern="1200">
                        <a:solidFill>
                          <a:srgbClr val="000000"/>
                        </a:solidFill>
                        <a:effectLst/>
                        <a:latin typeface="+mj-lt"/>
                        <a:ea typeface="微軟正黑體"/>
                        <a:cs typeface="+mn-cs"/>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buNone/>
                      </a:pPr>
                      <a:r>
                        <a:rPr lang="en-US" altLang="zh-TW" sz="1200" b="1" i="0" u="none" strike="noStrike" kern="1200">
                          <a:solidFill>
                            <a:srgbClr val="000000"/>
                          </a:solidFill>
                          <a:effectLst/>
                          <a:latin typeface="+mj-lt"/>
                          <a:ea typeface="微軟正黑體"/>
                          <a:cs typeface="+mn-cs"/>
                        </a:rPr>
                        <a:t>8,505</a:t>
                      </a:r>
                      <a:endParaRPr lang="zh-TW" altLang="en-US" sz="1200" b="1" i="0" u="none" strike="noStrike" kern="1200">
                        <a:solidFill>
                          <a:srgbClr val="000000"/>
                        </a:solidFill>
                        <a:effectLst/>
                        <a:latin typeface="+mj-lt"/>
                        <a:ea typeface="微軟正黑體"/>
                        <a:cs typeface="+mn-cs"/>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00" b="1" kern="1200">
                          <a:solidFill>
                            <a:schemeClr val="tx1"/>
                          </a:solidFill>
                          <a:latin typeface="Arial"/>
                          <a:ea typeface="+mn-ea"/>
                          <a:cs typeface="Arial"/>
                        </a:rPr>
                        <a:t>11,396</a:t>
                      </a:r>
                      <a:endParaRPr lang="zh-TW" altLang="en-US" sz="1000" b="1" kern="1200">
                        <a:solidFill>
                          <a:schemeClr val="tx1"/>
                        </a:solidFill>
                        <a:latin typeface="Arial"/>
                        <a:ea typeface="+mn-ea"/>
                        <a:cs typeface="Arial"/>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2D2D2"/>
                    </a:solidFill>
                  </a:tcPr>
                </a:tc>
                <a:extLst>
                  <a:ext uri="{0D108BD9-81ED-4DB2-BD59-A6C34878D82A}">
                    <a16:rowId xmlns:a16="http://schemas.microsoft.com/office/drawing/2014/main" val="10005"/>
                  </a:ext>
                </a:extLst>
              </a:tr>
              <a:tr h="360000">
                <a:tc>
                  <a:txBody>
                    <a:bodyPr/>
                    <a:lstStyle/>
                    <a:p>
                      <a:pPr marL="0" algn="l">
                        <a:lnSpc>
                          <a:spcPct val="100000"/>
                        </a:lnSpc>
                        <a:spcBef>
                          <a:spcPts val="0"/>
                        </a:spcBef>
                      </a:pPr>
                      <a:r>
                        <a:rPr lang="en-US" sz="1000" i="1" spc="-5">
                          <a:solidFill>
                            <a:schemeClr val="tx1"/>
                          </a:solidFill>
                          <a:latin typeface="微軟正黑體" panose="020B0604030504040204" pitchFamily="34" charset="-120"/>
                          <a:ea typeface="微軟正黑體" panose="020B0604030504040204" pitchFamily="34" charset="-120"/>
                          <a:cs typeface="Arial"/>
                        </a:rPr>
                        <a:t>EBITDA</a:t>
                      </a:r>
                      <a:r>
                        <a:rPr lang="zh-TW" altLang="en-US" sz="1000" i="1" spc="-5">
                          <a:solidFill>
                            <a:schemeClr val="tx1"/>
                          </a:solidFill>
                          <a:latin typeface="微軟正黑體" panose="020B0604030504040204" pitchFamily="34" charset="-120"/>
                          <a:ea typeface="微軟正黑體" panose="020B0604030504040204" pitchFamily="34" charset="-120"/>
                          <a:cs typeface="Arial"/>
                        </a:rPr>
                        <a:t>率 </a:t>
                      </a:r>
                      <a:r>
                        <a:rPr lang="en-US" altLang="zh-TW" sz="1000" i="1" spc="-5">
                          <a:solidFill>
                            <a:schemeClr val="tx1"/>
                          </a:solidFill>
                          <a:latin typeface="微軟正黑體" panose="020B0604030504040204" pitchFamily="34" charset="-120"/>
                          <a:ea typeface="微軟正黑體" panose="020B0604030504040204" pitchFamily="34" charset="-120"/>
                          <a:cs typeface="Arial"/>
                        </a:rPr>
                        <a:t>(%)</a:t>
                      </a: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altLang="zh-TW" sz="1200" b="0" i="1" u="none" strike="noStrike" kern="1200">
                          <a:solidFill>
                            <a:srgbClr val="000000"/>
                          </a:solidFill>
                          <a:effectLst/>
                          <a:latin typeface="+mn-lt"/>
                          <a:ea typeface="微軟正黑體"/>
                          <a:cs typeface="+mn-cs"/>
                        </a:rPr>
                        <a:t>28.8%</a:t>
                      </a:r>
                      <a:endParaRPr lang="en-US" altLang="zh-TW" sz="1200" b="0" i="1" u="none" strike="noStrike" kern="1200" baseline="30000">
                        <a:solidFill>
                          <a:srgbClr val="000000"/>
                        </a:solidFill>
                        <a:effectLst/>
                        <a:latin typeface="+mn-lt"/>
                        <a:ea typeface="微軟正黑體"/>
                        <a:cs typeface="+mn-cs"/>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r>
                        <a:rPr lang="en-US" altLang="zh-TW" sz="1200" b="0" i="1" u="none" strike="noStrike" kern="1200">
                          <a:solidFill>
                            <a:srgbClr val="000000"/>
                          </a:solidFill>
                          <a:effectLst/>
                          <a:latin typeface="+mn-lt"/>
                          <a:ea typeface="微軟正黑體"/>
                          <a:cs typeface="+mn-cs"/>
                        </a:rPr>
                        <a:t>25.9%</a:t>
                      </a:r>
                      <a:endParaRPr lang="en-US" altLang="zh-TW" sz="1200" b="0" i="1" u="none" strike="noStrike" kern="1200" baseline="30000">
                        <a:solidFill>
                          <a:srgbClr val="000000"/>
                        </a:solidFill>
                        <a:effectLst/>
                        <a:latin typeface="+mn-lt"/>
                        <a:ea typeface="微軟正黑體"/>
                        <a:cs typeface="+mn-cs"/>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buNone/>
                      </a:pPr>
                      <a:r>
                        <a:rPr lang="en-US" altLang="zh-TW" sz="1200" b="0" i="1" u="none" strike="noStrike" kern="1200">
                          <a:solidFill>
                            <a:srgbClr val="000000"/>
                          </a:solidFill>
                          <a:effectLst/>
                          <a:latin typeface="+mn-lt"/>
                          <a:ea typeface="微軟正黑體"/>
                          <a:cs typeface="+mn-cs"/>
                        </a:rPr>
                        <a:t>27.9%</a:t>
                      </a:r>
                      <a:r>
                        <a:rPr lang="en-US" altLang="zh-TW" sz="1200" b="0" i="1" u="none" strike="noStrike" kern="1200" baseline="30000">
                          <a:solidFill>
                            <a:srgbClr val="000000"/>
                          </a:solidFill>
                          <a:effectLst/>
                          <a:latin typeface="+mn-lt"/>
                          <a:ea typeface="微軟正黑體"/>
                          <a:cs typeface="+mn-cs"/>
                        </a:rPr>
                        <a:t>4</a:t>
                      </a:r>
                      <a:endParaRPr lang="zh-TW" altLang="en-US" sz="1200" b="0" i="1" u="none" strike="noStrike" kern="1200" baseline="30000">
                        <a:solidFill>
                          <a:srgbClr val="000000"/>
                        </a:solidFill>
                        <a:effectLst/>
                        <a:latin typeface="+mn-lt"/>
                        <a:ea typeface="微軟正黑體"/>
                        <a:cs typeface="+mn-cs"/>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buNone/>
                      </a:pPr>
                      <a:r>
                        <a:rPr lang="en-US" altLang="zh-TW" sz="1200" b="0" i="1" u="none" strike="noStrike" kern="1200">
                          <a:solidFill>
                            <a:srgbClr val="000000"/>
                          </a:solidFill>
                          <a:effectLst/>
                          <a:latin typeface="+mn-lt"/>
                          <a:ea typeface="微軟正黑體"/>
                          <a:cs typeface="+mn-cs"/>
                        </a:rPr>
                        <a:t>26.9%</a:t>
                      </a: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00" b="1" kern="1200">
                          <a:solidFill>
                            <a:schemeClr val="tx1"/>
                          </a:solidFill>
                          <a:latin typeface="Arial"/>
                          <a:ea typeface="+mn-ea"/>
                          <a:cs typeface="Arial"/>
                        </a:rPr>
                        <a:t>37.2%</a:t>
                      </a:r>
                      <a:endParaRPr lang="zh-TW" altLang="en-US" sz="1000" b="1" kern="1200">
                        <a:solidFill>
                          <a:schemeClr val="tx1"/>
                        </a:solidFill>
                        <a:latin typeface="Arial"/>
                        <a:ea typeface="+mn-ea"/>
                        <a:cs typeface="Arial"/>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60000">
                <a:tc>
                  <a:txBody>
                    <a:bodyPr/>
                    <a:lstStyle/>
                    <a:p>
                      <a:pPr marL="0" algn="l">
                        <a:lnSpc>
                          <a:spcPct val="100000"/>
                        </a:lnSpc>
                        <a:spcBef>
                          <a:spcPts val="0"/>
                        </a:spcBef>
                      </a:pPr>
                      <a:r>
                        <a:rPr lang="zh-TW" altLang="en-US" sz="1000" b="1">
                          <a:solidFill>
                            <a:schemeClr val="tx1"/>
                          </a:solidFill>
                          <a:latin typeface="微軟正黑體" panose="020B0604030504040204" pitchFamily="34" charset="-120"/>
                          <a:ea typeface="微軟正黑體" panose="020B0604030504040204" pitchFamily="34" charset="-120"/>
                          <a:cs typeface="Arial"/>
                        </a:rPr>
                        <a:t>營業淨利</a:t>
                      </a: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r>
                        <a:rPr lang="en-US" altLang="zh-TW" sz="1200" b="1" i="0" u="none" strike="noStrike" kern="1200">
                          <a:solidFill>
                            <a:srgbClr val="000000"/>
                          </a:solidFill>
                          <a:effectLst/>
                          <a:latin typeface="+mj-lt"/>
                          <a:ea typeface="微軟正黑體"/>
                          <a:cs typeface="+mn-cs"/>
                        </a:rPr>
                        <a:t>14,118</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r>
                        <a:rPr lang="en-US" altLang="zh-TW" sz="1200" b="1" i="0" u="none" strike="noStrike" kern="1200">
                          <a:solidFill>
                            <a:srgbClr val="000000"/>
                          </a:solidFill>
                          <a:effectLst/>
                          <a:latin typeface="+mj-lt"/>
                          <a:ea typeface="微軟正黑體"/>
                          <a:cs typeface="+mn-cs"/>
                        </a:rPr>
                        <a:t>2,589</a:t>
                      </a:r>
                      <a:endParaRPr lang="en-US" altLang="zh-TW" sz="1200" b="1" i="0" u="none" strike="noStrike" kern="1200" baseline="30000">
                        <a:solidFill>
                          <a:srgbClr val="000000"/>
                        </a:solidFill>
                        <a:effectLst/>
                        <a:latin typeface="+mj-lt"/>
                        <a:ea typeface="微軟正黑體"/>
                        <a:cs typeface="+mn-cs"/>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buNone/>
                      </a:pPr>
                      <a:r>
                        <a:rPr lang="en-US" altLang="zh-TW" sz="1200" b="1" i="0" u="none" strike="noStrike" kern="1200">
                          <a:solidFill>
                            <a:schemeClr val="tx1"/>
                          </a:solidFill>
                          <a:effectLst/>
                          <a:latin typeface="+mj-lt"/>
                          <a:ea typeface="微軟正黑體"/>
                          <a:cs typeface="+mn-cs"/>
                        </a:rPr>
                        <a:t>2,438</a:t>
                      </a:r>
                      <a:endParaRPr lang="zh-TW" altLang="en-US" sz="1200" b="1" i="0" u="none" strike="noStrike" kern="1200">
                        <a:solidFill>
                          <a:schemeClr val="tx1"/>
                        </a:solidFill>
                        <a:effectLst/>
                        <a:latin typeface="+mj-lt"/>
                        <a:ea typeface="微軟正黑體"/>
                        <a:cs typeface="+mn-cs"/>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buNone/>
                      </a:pPr>
                      <a:r>
                        <a:rPr lang="en-US" altLang="zh-TW" sz="1200" b="1" i="0" u="none" strike="noStrike" kern="1200">
                          <a:solidFill>
                            <a:schemeClr val="tx1"/>
                          </a:solidFill>
                          <a:effectLst/>
                          <a:latin typeface="+mj-lt"/>
                          <a:ea typeface="微軟正黑體"/>
                          <a:cs typeface="+mn-cs"/>
                        </a:rPr>
                        <a:t>5,027</a:t>
                      </a:r>
                      <a:endParaRPr lang="zh-TW" altLang="en-US" sz="1200" b="1" i="0" u="none" strike="noStrike" kern="1200">
                        <a:solidFill>
                          <a:schemeClr val="tx1"/>
                        </a:solidFill>
                        <a:effectLst/>
                        <a:latin typeface="+mj-lt"/>
                        <a:ea typeface="微軟正黑體"/>
                        <a:cs typeface="+mn-cs"/>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00" b="1" kern="1200">
                          <a:solidFill>
                            <a:schemeClr val="tx1"/>
                          </a:solidFill>
                          <a:latin typeface="Arial"/>
                          <a:ea typeface="+mn-ea"/>
                          <a:cs typeface="Arial"/>
                        </a:rPr>
                        <a:t>7,031</a:t>
                      </a:r>
                      <a:endParaRPr lang="zh-TW" altLang="en-US" sz="1000" b="1" kern="1200">
                        <a:solidFill>
                          <a:schemeClr val="tx1"/>
                        </a:solidFill>
                        <a:latin typeface="Arial"/>
                        <a:ea typeface="+mn-ea"/>
                        <a:cs typeface="Arial"/>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2D2D2"/>
                    </a:solidFill>
                  </a:tcPr>
                </a:tc>
                <a:extLst>
                  <a:ext uri="{0D108BD9-81ED-4DB2-BD59-A6C34878D82A}">
                    <a16:rowId xmlns:a16="http://schemas.microsoft.com/office/drawing/2014/main" val="10007"/>
                  </a:ext>
                </a:extLst>
              </a:tr>
              <a:tr h="360000">
                <a:tc>
                  <a:txBody>
                    <a:bodyPr/>
                    <a:lstStyle/>
                    <a:p>
                      <a:pPr marL="0" marR="499745" algn="l">
                        <a:lnSpc>
                          <a:spcPct val="100000"/>
                        </a:lnSpc>
                        <a:spcBef>
                          <a:spcPts val="0"/>
                        </a:spcBef>
                      </a:pPr>
                      <a:r>
                        <a:rPr lang="zh-TW" altLang="en-US" sz="1000" i="1">
                          <a:solidFill>
                            <a:schemeClr val="tx1"/>
                          </a:solidFill>
                          <a:latin typeface="微軟正黑體" panose="020B0604030504040204" pitchFamily="34" charset="-120"/>
                          <a:ea typeface="微軟正黑體" panose="020B0604030504040204" pitchFamily="34" charset="-120"/>
                          <a:cs typeface="Arial"/>
                        </a:rPr>
                        <a:t>營業淨利率 </a:t>
                      </a:r>
                      <a:r>
                        <a:rPr lang="en-US" altLang="zh-TW" sz="1000" i="1">
                          <a:solidFill>
                            <a:schemeClr val="tx1"/>
                          </a:solidFill>
                          <a:latin typeface="微軟正黑體" panose="020B0604030504040204" pitchFamily="34" charset="-120"/>
                          <a:ea typeface="微軟正黑體" panose="020B0604030504040204" pitchFamily="34" charset="-120"/>
                          <a:cs typeface="Arial"/>
                        </a:rPr>
                        <a:t>(%)</a:t>
                      </a: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altLang="zh-TW" sz="1200" b="0" i="1" u="none" strike="noStrike" kern="1200">
                          <a:solidFill>
                            <a:srgbClr val="000000"/>
                          </a:solidFill>
                          <a:effectLst/>
                          <a:latin typeface="+mn-lt"/>
                          <a:ea typeface="微軟正黑體"/>
                          <a:cs typeface="+mn-cs"/>
                        </a:rPr>
                        <a:t>22.5%</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r>
                        <a:rPr lang="en-US" altLang="zh-TW" sz="1200" b="0" i="1" u="none" strike="noStrike" kern="1200">
                          <a:solidFill>
                            <a:srgbClr val="000000"/>
                          </a:solidFill>
                          <a:effectLst/>
                          <a:latin typeface="+mn-lt"/>
                          <a:ea typeface="微軟正黑體"/>
                          <a:cs typeface="+mn-cs"/>
                        </a:rPr>
                        <a:t>16.6%</a:t>
                      </a:r>
                      <a:endParaRPr lang="en-US" altLang="zh-TW" sz="1200" b="0" i="1" u="none" strike="noStrike" kern="1200" baseline="30000">
                        <a:solidFill>
                          <a:srgbClr val="000000"/>
                        </a:solidFill>
                        <a:effectLst/>
                        <a:latin typeface="+mn-lt"/>
                        <a:ea typeface="微軟正黑體"/>
                        <a:cs typeface="+mn-cs"/>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buNone/>
                      </a:pPr>
                      <a:r>
                        <a:rPr lang="en-US" altLang="zh-TW" sz="1200" b="0" i="1" u="none" strike="noStrike" kern="1200">
                          <a:solidFill>
                            <a:srgbClr val="000000"/>
                          </a:solidFill>
                          <a:effectLst/>
                          <a:latin typeface="+mn-lt"/>
                          <a:ea typeface="微軟正黑體"/>
                          <a:cs typeface="+mn-cs"/>
                        </a:rPr>
                        <a:t>15.2%</a:t>
                      </a:r>
                      <a:endParaRPr lang="zh-TW" altLang="en-US" sz="1200" b="0" i="1" u="none" strike="noStrike" kern="1200" baseline="30000">
                        <a:solidFill>
                          <a:srgbClr val="000000"/>
                        </a:solidFill>
                        <a:effectLst/>
                        <a:latin typeface="+mn-lt"/>
                        <a:ea typeface="微軟正黑體"/>
                        <a:cs typeface="+mn-cs"/>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buNone/>
                      </a:pPr>
                      <a:r>
                        <a:rPr lang="en-US" altLang="zh-TW" sz="1200" b="0" i="1" u="none" strike="noStrike" kern="1200">
                          <a:solidFill>
                            <a:srgbClr val="000000"/>
                          </a:solidFill>
                          <a:effectLst/>
                          <a:latin typeface="+mn-lt"/>
                          <a:ea typeface="微軟正黑體"/>
                          <a:cs typeface="+mn-cs"/>
                        </a:rPr>
                        <a:t>15.9%</a:t>
                      </a:r>
                      <a:endParaRPr lang="zh-TW" altLang="en-US" sz="1200" b="0" i="1" u="none" strike="noStrike" kern="1200">
                        <a:solidFill>
                          <a:srgbClr val="000000"/>
                        </a:solidFill>
                        <a:effectLst/>
                        <a:latin typeface="+mn-lt"/>
                        <a:ea typeface="微軟正黑體"/>
                        <a:cs typeface="+mn-cs"/>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00" b="1" kern="1200">
                          <a:solidFill>
                            <a:schemeClr val="tx1"/>
                          </a:solidFill>
                          <a:latin typeface="Arial"/>
                          <a:ea typeface="+mn-ea"/>
                          <a:cs typeface="Arial"/>
                        </a:rPr>
                        <a:t>22.9%</a:t>
                      </a:r>
                      <a:endParaRPr lang="zh-TW" altLang="en-US" sz="1000" b="1" kern="1200">
                        <a:solidFill>
                          <a:schemeClr val="tx1"/>
                        </a:solidFill>
                        <a:latin typeface="Arial"/>
                        <a:ea typeface="+mn-ea"/>
                        <a:cs typeface="Arial"/>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60000">
                <a:tc>
                  <a:txBody>
                    <a:bodyPr/>
                    <a:lstStyle/>
                    <a:p>
                      <a:pPr marL="0" algn="l">
                        <a:lnSpc>
                          <a:spcPct val="100000"/>
                        </a:lnSpc>
                        <a:spcBef>
                          <a:spcPts val="0"/>
                        </a:spcBef>
                      </a:pPr>
                      <a:r>
                        <a:rPr lang="zh-TW" altLang="en-US" sz="1000" b="1">
                          <a:solidFill>
                            <a:schemeClr val="tx1"/>
                          </a:solidFill>
                          <a:latin typeface="微軟正黑體" panose="020B0604030504040204" pitchFamily="34" charset="-120"/>
                          <a:ea typeface="微軟正黑體" panose="020B0604030504040204" pitchFamily="34" charset="-120"/>
                          <a:cs typeface="Arial"/>
                        </a:rPr>
                        <a:t>稅前淨利</a:t>
                      </a: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r>
                        <a:rPr lang="en-US" altLang="zh-TW" sz="1200" b="1" i="0" u="none" strike="noStrike" kern="1200">
                          <a:solidFill>
                            <a:srgbClr val="000000"/>
                          </a:solidFill>
                          <a:effectLst/>
                          <a:latin typeface="+mj-lt"/>
                          <a:ea typeface="微軟正黑體"/>
                          <a:cs typeface="+mn-cs"/>
                        </a:rPr>
                        <a:t>12,429</a:t>
                      </a:r>
                      <a:endParaRPr lang="en-US" altLang="zh-TW" sz="1200" b="1" i="0" u="none" strike="noStrike" kern="1200" baseline="30000">
                        <a:solidFill>
                          <a:srgbClr val="000000"/>
                        </a:solidFill>
                        <a:effectLst/>
                        <a:latin typeface="+mj-lt"/>
                        <a:ea typeface="微軟正黑體"/>
                        <a:cs typeface="+mn-cs"/>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r>
                        <a:rPr lang="en-US" altLang="zh-TW" sz="1200" b="1" i="0" u="none" strike="noStrike" kern="1200">
                          <a:solidFill>
                            <a:srgbClr val="000000"/>
                          </a:solidFill>
                          <a:effectLst/>
                          <a:latin typeface="+mj-lt"/>
                          <a:ea typeface="微軟正黑體"/>
                          <a:cs typeface="+mn-cs"/>
                        </a:rPr>
                        <a:t>2,133</a:t>
                      </a:r>
                      <a:endParaRPr lang="en-US" altLang="zh-TW" sz="1200" b="1" i="0" u="none" strike="noStrike" kern="1200" baseline="30000">
                        <a:solidFill>
                          <a:srgbClr val="000000"/>
                        </a:solidFill>
                        <a:effectLst/>
                        <a:latin typeface="+mj-lt"/>
                        <a:ea typeface="微軟正黑體"/>
                        <a:cs typeface="+mn-cs"/>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buNone/>
                      </a:pPr>
                      <a:r>
                        <a:rPr lang="en-US" altLang="zh-TW" sz="1200" b="1" i="0" u="none" strike="noStrike" kern="1200">
                          <a:solidFill>
                            <a:srgbClr val="000000"/>
                          </a:solidFill>
                          <a:effectLst/>
                          <a:latin typeface="+mj-lt"/>
                          <a:ea typeface="微軟正黑體"/>
                          <a:cs typeface="+mn-cs"/>
                        </a:rPr>
                        <a:t>2,289</a:t>
                      </a:r>
                      <a:endParaRPr lang="zh-TW" altLang="en-US" sz="1200" b="1" i="0" u="none" strike="noStrike" kern="1200">
                        <a:solidFill>
                          <a:srgbClr val="000000"/>
                        </a:solidFill>
                        <a:effectLst/>
                        <a:latin typeface="+mj-lt"/>
                        <a:ea typeface="微軟正黑體"/>
                        <a:cs typeface="+mn-cs"/>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buNone/>
                      </a:pPr>
                      <a:r>
                        <a:rPr lang="en-US" altLang="zh-TW" sz="1200" b="1" i="0" u="none" strike="noStrike" kern="1200">
                          <a:solidFill>
                            <a:srgbClr val="000000"/>
                          </a:solidFill>
                          <a:effectLst/>
                          <a:latin typeface="+mj-lt"/>
                          <a:ea typeface="微軟正黑體"/>
                          <a:cs typeface="+mn-cs"/>
                        </a:rPr>
                        <a:t>4,422</a:t>
                      </a:r>
                      <a:endParaRPr lang="zh-TW" altLang="en-US" sz="1200" b="1" i="0" u="none" strike="noStrike" kern="1200">
                        <a:solidFill>
                          <a:srgbClr val="000000"/>
                        </a:solidFill>
                        <a:effectLst/>
                        <a:latin typeface="+mj-lt"/>
                        <a:ea typeface="微軟正黑體"/>
                        <a:cs typeface="+mn-cs"/>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00" b="1" kern="1200">
                          <a:solidFill>
                            <a:schemeClr val="tx1"/>
                          </a:solidFill>
                          <a:latin typeface="Arial"/>
                          <a:ea typeface="+mn-ea"/>
                          <a:cs typeface="Arial"/>
                        </a:rPr>
                        <a:t>7,313</a:t>
                      </a:r>
                      <a:endParaRPr lang="zh-TW" altLang="en-US" sz="1000" b="1" kern="1200">
                        <a:solidFill>
                          <a:schemeClr val="tx1"/>
                        </a:solidFill>
                        <a:latin typeface="Arial"/>
                        <a:ea typeface="+mn-ea"/>
                        <a:cs typeface="Arial"/>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2D2D2"/>
                    </a:solidFill>
                  </a:tcPr>
                </a:tc>
                <a:extLst>
                  <a:ext uri="{0D108BD9-81ED-4DB2-BD59-A6C34878D82A}">
                    <a16:rowId xmlns:a16="http://schemas.microsoft.com/office/drawing/2014/main" val="10009"/>
                  </a:ext>
                </a:extLst>
              </a:tr>
              <a:tr h="360000">
                <a:tc>
                  <a:txBody>
                    <a:bodyPr/>
                    <a:lstStyle/>
                    <a:p>
                      <a:pPr marL="0" marR="446405" algn="l">
                        <a:lnSpc>
                          <a:spcPct val="100000"/>
                        </a:lnSpc>
                        <a:spcBef>
                          <a:spcPts val="0"/>
                        </a:spcBef>
                      </a:pPr>
                      <a:r>
                        <a:rPr lang="zh-TW" altLang="en-US" sz="1000" i="1">
                          <a:solidFill>
                            <a:schemeClr val="tx1"/>
                          </a:solidFill>
                          <a:latin typeface="微軟正黑體" panose="020B0604030504040204" pitchFamily="34" charset="-120"/>
                          <a:ea typeface="微軟正黑體" panose="020B0604030504040204" pitchFamily="34" charset="-120"/>
                          <a:cs typeface="Arial"/>
                        </a:rPr>
                        <a:t>稅前淨利率 </a:t>
                      </a:r>
                      <a:r>
                        <a:rPr lang="en-US" altLang="zh-TW" sz="1000" i="1">
                          <a:solidFill>
                            <a:schemeClr val="tx1"/>
                          </a:solidFill>
                          <a:latin typeface="微軟正黑體" panose="020B0604030504040204" pitchFamily="34" charset="-120"/>
                          <a:ea typeface="微軟正黑體" panose="020B0604030504040204" pitchFamily="34" charset="-120"/>
                          <a:cs typeface="Arial"/>
                        </a:rPr>
                        <a:t>(%)</a:t>
                      </a: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altLang="zh-TW" sz="1200" b="0" i="1" u="none" strike="noStrike" kern="1200">
                          <a:solidFill>
                            <a:srgbClr val="000000"/>
                          </a:solidFill>
                          <a:effectLst/>
                          <a:latin typeface="+mn-lt"/>
                          <a:ea typeface="微軟正黑體"/>
                          <a:cs typeface="+mn-cs"/>
                        </a:rPr>
                        <a:t>19.8%</a:t>
                      </a:r>
                      <a:endParaRPr lang="en-US" altLang="zh-TW" sz="1200" b="0" i="1" u="none" strike="noStrike" kern="1200" baseline="30000">
                        <a:solidFill>
                          <a:srgbClr val="000000"/>
                        </a:solidFill>
                        <a:effectLst/>
                        <a:latin typeface="+mn-lt"/>
                        <a:ea typeface="微軟正黑體"/>
                        <a:cs typeface="+mn-cs"/>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r>
                        <a:rPr lang="en-US" altLang="zh-TW" sz="1200" b="0" i="1" u="none" strike="noStrike" kern="1200">
                          <a:solidFill>
                            <a:srgbClr val="000000"/>
                          </a:solidFill>
                          <a:effectLst/>
                          <a:latin typeface="+mn-lt"/>
                          <a:ea typeface="微軟正黑體"/>
                          <a:cs typeface="+mn-cs"/>
                        </a:rPr>
                        <a:t>13.7%</a:t>
                      </a:r>
                      <a:endParaRPr lang="en-US" altLang="zh-TW" sz="1200" b="0" i="1" u="none" strike="noStrike" kern="1200" baseline="30000">
                        <a:solidFill>
                          <a:srgbClr val="000000"/>
                        </a:solidFill>
                        <a:effectLst/>
                        <a:latin typeface="+mn-lt"/>
                        <a:ea typeface="微軟正黑體"/>
                        <a:cs typeface="+mn-cs"/>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buNone/>
                      </a:pPr>
                      <a:r>
                        <a:rPr lang="en-US" altLang="zh-TW" sz="1200" b="0" i="1" u="none" strike="noStrike" kern="1200">
                          <a:solidFill>
                            <a:srgbClr val="000000"/>
                          </a:solidFill>
                          <a:effectLst/>
                          <a:latin typeface="+mn-lt"/>
                          <a:ea typeface="微軟正黑體"/>
                          <a:cs typeface="+mn-cs"/>
                        </a:rPr>
                        <a:t>14.3%</a:t>
                      </a:r>
                      <a:endParaRPr lang="en-US" altLang="zh-TW" sz="1200" b="0" i="1" u="none" strike="noStrike" kern="1200" baseline="30000">
                        <a:solidFill>
                          <a:srgbClr val="000000"/>
                        </a:solidFill>
                        <a:effectLst/>
                        <a:latin typeface="+mn-lt"/>
                        <a:ea typeface="微軟正黑體"/>
                        <a:cs typeface="+mn-cs"/>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buNone/>
                      </a:pPr>
                      <a:r>
                        <a:rPr lang="en-US" altLang="zh-TW" sz="1200" b="0" i="1" u="none" strike="noStrike" kern="1200">
                          <a:solidFill>
                            <a:srgbClr val="000000"/>
                          </a:solidFill>
                          <a:effectLst/>
                          <a:latin typeface="+mn-lt"/>
                          <a:ea typeface="微軟正黑體"/>
                          <a:cs typeface="+mn-cs"/>
                        </a:rPr>
                        <a:t>14.0%</a:t>
                      </a:r>
                      <a:endParaRPr lang="zh-TW" altLang="en-US" sz="1200" b="0" i="1" u="none" strike="noStrike" kern="1200">
                        <a:solidFill>
                          <a:srgbClr val="000000"/>
                        </a:solidFill>
                        <a:effectLst/>
                        <a:latin typeface="+mn-lt"/>
                        <a:ea typeface="微軟正黑體"/>
                        <a:cs typeface="+mn-cs"/>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00" b="1" kern="1200">
                          <a:solidFill>
                            <a:schemeClr val="tx1"/>
                          </a:solidFill>
                          <a:latin typeface="Arial"/>
                          <a:ea typeface="+mn-ea"/>
                          <a:cs typeface="Arial"/>
                        </a:rPr>
                        <a:t>23.8%</a:t>
                      </a:r>
                      <a:endParaRPr lang="zh-TW" altLang="en-US" sz="1000" b="1" kern="1200">
                        <a:solidFill>
                          <a:schemeClr val="tx1"/>
                        </a:solidFill>
                        <a:latin typeface="Arial"/>
                        <a:ea typeface="+mn-ea"/>
                        <a:cs typeface="Arial"/>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60000">
                <a:tc>
                  <a:txBody>
                    <a:bodyPr/>
                    <a:lstStyle/>
                    <a:p>
                      <a:pPr marL="0" algn="l">
                        <a:lnSpc>
                          <a:spcPct val="100000"/>
                        </a:lnSpc>
                        <a:spcBef>
                          <a:spcPts val="0"/>
                        </a:spcBef>
                      </a:pPr>
                      <a:r>
                        <a:rPr lang="zh-TW" altLang="en-US" sz="1000" b="1" spc="-5">
                          <a:solidFill>
                            <a:schemeClr val="tx1"/>
                          </a:solidFill>
                          <a:latin typeface="微軟正黑體" panose="020B0604030504040204" pitchFamily="34" charset="-120"/>
                          <a:ea typeface="微軟正黑體" panose="020B0604030504040204" pitchFamily="34" charset="-120"/>
                          <a:cs typeface="Arial"/>
                        </a:rPr>
                        <a:t>稅後淨利</a:t>
                      </a: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r>
                        <a:rPr lang="en-US" altLang="zh-TW" sz="1200" b="1" i="0" u="none" strike="noStrike" kern="1200">
                          <a:solidFill>
                            <a:srgbClr val="000000"/>
                          </a:solidFill>
                          <a:effectLst/>
                          <a:latin typeface="+mj-lt"/>
                          <a:ea typeface="微軟正黑體"/>
                          <a:cs typeface="+mn-cs"/>
                        </a:rPr>
                        <a:t>9,839</a:t>
                      </a:r>
                      <a:endParaRPr lang="en-US" altLang="zh-TW" sz="1200" b="1" i="0" u="none" strike="noStrike" kern="1200" baseline="30000">
                        <a:solidFill>
                          <a:srgbClr val="000000"/>
                        </a:solidFill>
                        <a:effectLst/>
                        <a:latin typeface="+mj-lt"/>
                        <a:ea typeface="微軟正黑體"/>
                        <a:cs typeface="+mn-cs"/>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r>
                        <a:rPr lang="en-US" altLang="zh-TW" sz="1200" b="1" i="0" u="none" strike="noStrike" kern="1200">
                          <a:solidFill>
                            <a:srgbClr val="000000"/>
                          </a:solidFill>
                          <a:effectLst/>
                          <a:latin typeface="+mj-lt"/>
                          <a:ea typeface="微軟正黑體"/>
                          <a:cs typeface="+mn-cs"/>
                        </a:rPr>
                        <a:t>1,456</a:t>
                      </a:r>
                      <a:endParaRPr lang="en-US" altLang="zh-TW" sz="1200" b="1" i="0" u="none" strike="noStrike" kern="1200" baseline="30000">
                        <a:solidFill>
                          <a:srgbClr val="000000"/>
                        </a:solidFill>
                        <a:effectLst/>
                        <a:latin typeface="+mj-lt"/>
                        <a:ea typeface="微軟正黑體"/>
                        <a:cs typeface="+mn-cs"/>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buNone/>
                      </a:pPr>
                      <a:r>
                        <a:rPr lang="en-US" altLang="zh-TW" sz="1200" b="1" i="0" u="none" strike="noStrike" kern="1200">
                          <a:solidFill>
                            <a:srgbClr val="000000"/>
                          </a:solidFill>
                          <a:effectLst/>
                          <a:latin typeface="+mj-lt"/>
                          <a:ea typeface="微軟正黑體"/>
                          <a:cs typeface="+mn-cs"/>
                        </a:rPr>
                        <a:t>1,682</a:t>
                      </a:r>
                      <a:endParaRPr lang="zh-TW" altLang="en-US" sz="1200" b="1" i="0" u="none" strike="noStrike" kern="1200">
                        <a:solidFill>
                          <a:srgbClr val="000000"/>
                        </a:solidFill>
                        <a:effectLst/>
                        <a:latin typeface="+mj-lt"/>
                        <a:ea typeface="微軟正黑體"/>
                        <a:cs typeface="+mn-cs"/>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buNone/>
                      </a:pPr>
                      <a:r>
                        <a:rPr lang="en-US" altLang="zh-TW" sz="1200" b="1" i="0" u="none" strike="noStrike" kern="1200">
                          <a:solidFill>
                            <a:srgbClr val="000000"/>
                          </a:solidFill>
                          <a:effectLst/>
                          <a:latin typeface="+mj-lt"/>
                          <a:ea typeface="微軟正黑體"/>
                          <a:cs typeface="+mn-cs"/>
                        </a:rPr>
                        <a:t>3,138</a:t>
                      </a:r>
                      <a:endParaRPr lang="zh-TW" altLang="en-US" sz="1200" b="1" i="0" u="none" strike="noStrike" kern="1200">
                        <a:solidFill>
                          <a:srgbClr val="000000"/>
                        </a:solidFill>
                        <a:effectLst/>
                        <a:latin typeface="+mj-lt"/>
                        <a:ea typeface="微軟正黑體"/>
                        <a:cs typeface="+mn-cs"/>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00" b="1" kern="1200">
                          <a:solidFill>
                            <a:schemeClr val="tx1"/>
                          </a:solidFill>
                          <a:latin typeface="Arial"/>
                          <a:ea typeface="+mn-ea"/>
                          <a:cs typeface="Arial"/>
                        </a:rPr>
                        <a:t>5,216</a:t>
                      </a:r>
                      <a:endParaRPr lang="zh-TW" altLang="en-US" sz="1000" b="1" kern="1200">
                        <a:solidFill>
                          <a:schemeClr val="tx1"/>
                        </a:solidFill>
                        <a:latin typeface="Arial"/>
                        <a:ea typeface="+mn-ea"/>
                        <a:cs typeface="Arial"/>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CACFCD"/>
                    </a:solidFill>
                  </a:tcPr>
                </a:tc>
                <a:extLst>
                  <a:ext uri="{0D108BD9-81ED-4DB2-BD59-A6C34878D82A}">
                    <a16:rowId xmlns:a16="http://schemas.microsoft.com/office/drawing/2014/main" val="10011"/>
                  </a:ext>
                </a:extLst>
              </a:tr>
              <a:tr h="360000">
                <a:tc>
                  <a:txBody>
                    <a:bodyPr/>
                    <a:lstStyle/>
                    <a:p>
                      <a:pPr marL="0" algn="l">
                        <a:lnSpc>
                          <a:spcPct val="100000"/>
                        </a:lnSpc>
                        <a:spcBef>
                          <a:spcPts val="0"/>
                        </a:spcBef>
                      </a:pPr>
                      <a:r>
                        <a:rPr lang="zh-TW" altLang="en-US" sz="1000" i="1" spc="-5">
                          <a:solidFill>
                            <a:schemeClr val="tx1"/>
                          </a:solidFill>
                          <a:latin typeface="微軟正黑體" panose="020B0604030504040204" pitchFamily="34" charset="-120"/>
                          <a:ea typeface="微軟正黑體" panose="020B0604030504040204" pitchFamily="34" charset="-120"/>
                          <a:cs typeface="Arial"/>
                        </a:rPr>
                        <a:t>稅後淨利率  </a:t>
                      </a:r>
                      <a:r>
                        <a:rPr lang="en-US" altLang="zh-TW" sz="1000" i="1" spc="-5">
                          <a:solidFill>
                            <a:schemeClr val="tx1"/>
                          </a:solidFill>
                          <a:latin typeface="微軟正黑體" panose="020B0604030504040204" pitchFamily="34" charset="-120"/>
                          <a:ea typeface="微軟正黑體" panose="020B0604030504040204" pitchFamily="34" charset="-120"/>
                          <a:cs typeface="Arial"/>
                        </a:rPr>
                        <a:t>(%)</a:t>
                      </a: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altLang="zh-TW" sz="1200" b="0" i="1" u="none" strike="noStrike" kern="1200">
                          <a:solidFill>
                            <a:srgbClr val="000000"/>
                          </a:solidFill>
                          <a:effectLst/>
                          <a:latin typeface="+mn-lt"/>
                          <a:ea typeface="微軟正黑體"/>
                          <a:cs typeface="+mn-cs"/>
                        </a:rPr>
                        <a:t>15.7%</a:t>
                      </a:r>
                      <a:endParaRPr lang="en-US" altLang="zh-TW" sz="1200" b="0" i="1" u="none" strike="noStrike" kern="1200" baseline="30000">
                        <a:solidFill>
                          <a:srgbClr val="000000"/>
                        </a:solidFill>
                        <a:effectLst/>
                        <a:latin typeface="+mn-lt"/>
                        <a:ea typeface="微軟正黑體"/>
                        <a:cs typeface="+mn-cs"/>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r>
                        <a:rPr lang="en-US" altLang="zh-TW" sz="1200" b="0" i="1" u="none" strike="noStrike" kern="1200">
                          <a:solidFill>
                            <a:srgbClr val="000000"/>
                          </a:solidFill>
                          <a:effectLst/>
                          <a:latin typeface="+mn-lt"/>
                          <a:ea typeface="微軟正黑體"/>
                          <a:cs typeface="+mn-cs"/>
                        </a:rPr>
                        <a:t>9.3%</a:t>
                      </a:r>
                      <a:endParaRPr lang="en-US" altLang="zh-TW" sz="1200" b="0" i="1" u="none" strike="noStrike" kern="1200" baseline="30000">
                        <a:solidFill>
                          <a:srgbClr val="000000"/>
                        </a:solidFill>
                        <a:effectLst/>
                        <a:latin typeface="+mn-lt"/>
                        <a:ea typeface="微軟正黑體"/>
                        <a:cs typeface="+mn-cs"/>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buNone/>
                      </a:pPr>
                      <a:r>
                        <a:rPr lang="en-US" altLang="zh-TW" sz="1200" b="0" i="1" u="none" strike="noStrike" kern="1200">
                          <a:solidFill>
                            <a:srgbClr val="000000"/>
                          </a:solidFill>
                          <a:effectLst/>
                          <a:latin typeface="+mn-lt"/>
                          <a:ea typeface="微軟正黑體"/>
                          <a:cs typeface="+mn-cs"/>
                        </a:rPr>
                        <a:t>10.5%</a:t>
                      </a:r>
                      <a:endParaRPr lang="en-US" altLang="zh-TW" sz="1200" b="0" i="1" u="none" strike="noStrike" kern="1200" baseline="30000">
                        <a:solidFill>
                          <a:srgbClr val="000000"/>
                        </a:solidFill>
                        <a:effectLst/>
                        <a:latin typeface="+mn-lt"/>
                        <a:ea typeface="微軟正黑體"/>
                        <a:cs typeface="+mn-cs"/>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buNone/>
                      </a:pPr>
                      <a:r>
                        <a:rPr lang="en-US" altLang="zh-TW" sz="1200" b="0" i="1" u="none" strike="noStrike" kern="1200">
                          <a:solidFill>
                            <a:srgbClr val="000000"/>
                          </a:solidFill>
                          <a:effectLst/>
                          <a:latin typeface="+mn-lt"/>
                          <a:ea typeface="微軟正黑體"/>
                          <a:cs typeface="+mn-cs"/>
                        </a:rPr>
                        <a:t>9.9%</a:t>
                      </a:r>
                      <a:endParaRPr lang="zh-TW" altLang="en-US" sz="1200" b="0" i="1" u="none" strike="noStrike" kern="1200">
                        <a:solidFill>
                          <a:srgbClr val="000000"/>
                        </a:solidFill>
                        <a:effectLst/>
                        <a:latin typeface="+mn-lt"/>
                        <a:ea typeface="微軟正黑體"/>
                        <a:cs typeface="+mn-cs"/>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00" b="1" kern="1200">
                          <a:solidFill>
                            <a:schemeClr val="tx1"/>
                          </a:solidFill>
                          <a:latin typeface="Arial"/>
                          <a:ea typeface="+mn-ea"/>
                          <a:cs typeface="Arial"/>
                        </a:rPr>
                        <a:t>17.0%</a:t>
                      </a:r>
                      <a:endParaRPr lang="zh-TW" altLang="en-US" sz="1000" b="1" kern="1200">
                        <a:solidFill>
                          <a:schemeClr val="tx1"/>
                        </a:solidFill>
                        <a:latin typeface="Arial"/>
                        <a:ea typeface="+mn-ea"/>
                        <a:cs typeface="Arial"/>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360000">
                <a:tc>
                  <a:txBody>
                    <a:bodyPr/>
                    <a:lstStyle/>
                    <a:p>
                      <a:pPr marL="0" algn="l" defTabSz="914400" rtl="0" eaLnBrk="1" latinLnBrk="0" hangingPunct="1">
                        <a:lnSpc>
                          <a:spcPct val="100000"/>
                        </a:lnSpc>
                        <a:spcBef>
                          <a:spcPts val="0"/>
                        </a:spcBef>
                      </a:pPr>
                      <a:r>
                        <a:rPr lang="zh-TW" altLang="en-US" sz="1000" b="1" kern="1200" spc="-5">
                          <a:solidFill>
                            <a:schemeClr val="tx1"/>
                          </a:solidFill>
                          <a:latin typeface="微軟正黑體" panose="020B0604030504040204" pitchFamily="34" charset="-120"/>
                          <a:ea typeface="微軟正黑體" panose="020B0604030504040204" pitchFamily="34" charset="-120"/>
                          <a:cs typeface="Arial"/>
                        </a:rPr>
                        <a:t>每股盈餘 </a:t>
                      </a:r>
                      <a:r>
                        <a:rPr lang="en-US" altLang="zh-TW" sz="1000" b="1" kern="1200" spc="-5">
                          <a:solidFill>
                            <a:schemeClr val="tx1"/>
                          </a:solidFill>
                          <a:latin typeface="微軟正黑體" panose="020B0604030504040204" pitchFamily="34" charset="-120"/>
                          <a:ea typeface="微軟正黑體" panose="020B0604030504040204" pitchFamily="34" charset="-120"/>
                          <a:cs typeface="Arial"/>
                        </a:rPr>
                        <a:t>(</a:t>
                      </a:r>
                      <a:r>
                        <a:rPr lang="en-US" sz="1000" b="1" kern="1200" spc="-5">
                          <a:solidFill>
                            <a:schemeClr val="tx1"/>
                          </a:solidFill>
                          <a:latin typeface="微軟正黑體" panose="020B0604030504040204" pitchFamily="34" charset="-120"/>
                          <a:ea typeface="微軟正黑體" panose="020B0604030504040204" pitchFamily="34" charset="-120"/>
                          <a:cs typeface="Arial"/>
                        </a:rPr>
                        <a:t>NT$)</a:t>
                      </a: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r>
                        <a:rPr lang="en-US" altLang="zh-TW" sz="1200" b="1" i="0" u="none" strike="noStrike" kern="1200">
                          <a:solidFill>
                            <a:srgbClr val="000000"/>
                          </a:solidFill>
                          <a:effectLst/>
                          <a:latin typeface="+mj-lt"/>
                          <a:ea typeface="微軟正黑體"/>
                          <a:cs typeface="+mn-cs"/>
                        </a:rPr>
                        <a:t>21.06</a:t>
                      </a:r>
                      <a:endParaRPr lang="en-US" altLang="zh-TW" sz="1200" b="1" i="0" u="none" strike="noStrike" kern="1200" baseline="30000">
                        <a:solidFill>
                          <a:srgbClr val="000000"/>
                        </a:solidFill>
                        <a:effectLst/>
                        <a:latin typeface="+mj-lt"/>
                        <a:ea typeface="微軟正黑體"/>
                        <a:cs typeface="+mn-cs"/>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r>
                        <a:rPr lang="en-US" altLang="zh-TW" sz="1200" b="1" i="0" u="none" strike="noStrike" kern="1200">
                          <a:solidFill>
                            <a:srgbClr val="000000"/>
                          </a:solidFill>
                          <a:effectLst/>
                          <a:latin typeface="+mj-lt"/>
                          <a:ea typeface="微軟正黑體"/>
                          <a:cs typeface="+mn-cs"/>
                        </a:rPr>
                        <a:t>3.05</a:t>
                      </a:r>
                      <a:endParaRPr lang="en-US" altLang="zh-TW" sz="1200" b="1" i="0" u="none" strike="noStrike" kern="1200" baseline="30000">
                        <a:solidFill>
                          <a:srgbClr val="000000"/>
                        </a:solidFill>
                        <a:effectLst/>
                        <a:latin typeface="+mn-lt"/>
                        <a:ea typeface="微軟正黑體"/>
                        <a:cs typeface="+mn-cs"/>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lnSpc>
                          <a:spcPct val="100000"/>
                        </a:lnSpc>
                        <a:spcBef>
                          <a:spcPts val="0"/>
                        </a:spcBef>
                        <a:buNone/>
                      </a:pPr>
                      <a:r>
                        <a:rPr lang="en-US" altLang="zh-TW" sz="1200" b="1" i="0" u="none" strike="noStrike" kern="1200">
                          <a:solidFill>
                            <a:srgbClr val="000000"/>
                          </a:solidFill>
                          <a:effectLst/>
                          <a:latin typeface="+mj-lt"/>
                          <a:ea typeface="微軟正黑體"/>
                          <a:cs typeface="+mn-cs"/>
                        </a:rPr>
                        <a:t>3.52</a:t>
                      </a:r>
                      <a:endParaRPr lang="en-US" altLang="zh-TW" sz="1200" b="1" i="0" u="none" strike="noStrike" kern="1200" baseline="30000">
                        <a:solidFill>
                          <a:srgbClr val="000000"/>
                        </a:solidFill>
                        <a:effectLst/>
                        <a:latin typeface="+mj-lt"/>
                        <a:ea typeface="微軟正黑體"/>
                        <a:cs typeface="+mn-cs"/>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algn="ctr" defTabSz="914400" rtl="0" eaLnBrk="1" fontAlgn="ctr" latinLnBrk="0" hangingPunct="1">
                        <a:lnSpc>
                          <a:spcPct val="100000"/>
                        </a:lnSpc>
                        <a:spcBef>
                          <a:spcPts val="0"/>
                        </a:spcBef>
                        <a:buNone/>
                      </a:pPr>
                      <a:r>
                        <a:rPr lang="en-US" altLang="zh-TW" sz="1200" b="1" i="0" u="none" strike="noStrike" kern="1200">
                          <a:solidFill>
                            <a:srgbClr val="000000"/>
                          </a:solidFill>
                          <a:effectLst/>
                          <a:latin typeface="+mj-lt"/>
                          <a:ea typeface="微軟正黑體"/>
                          <a:cs typeface="+mn-cs"/>
                        </a:rPr>
                        <a:t>6.56</a:t>
                      </a:r>
                      <a:endParaRPr lang="zh-TW" altLang="en-US" sz="1200" b="1" i="0" u="none" strike="noStrike" kern="1200">
                        <a:solidFill>
                          <a:srgbClr val="000000"/>
                        </a:solidFill>
                        <a:effectLst/>
                        <a:latin typeface="+mj-lt"/>
                        <a:ea typeface="微軟正黑體"/>
                        <a:cs typeface="+mn-cs"/>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00" b="1" kern="1200">
                          <a:solidFill>
                            <a:schemeClr val="tx1"/>
                          </a:solidFill>
                          <a:latin typeface="Arial"/>
                          <a:ea typeface="+mn-ea"/>
                          <a:cs typeface="Arial"/>
                        </a:rPr>
                        <a:t>10.91</a:t>
                      </a:r>
                      <a:endParaRPr lang="zh-TW" altLang="en-US" sz="1000" b="1" kern="1200">
                        <a:solidFill>
                          <a:schemeClr val="tx1"/>
                        </a:solidFill>
                        <a:latin typeface="Arial"/>
                        <a:ea typeface="+mn-ea"/>
                        <a:cs typeface="Arial"/>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C0CAC7"/>
                    </a:solidFill>
                  </a:tcPr>
                </a:tc>
                <a:extLst>
                  <a:ext uri="{0D108BD9-81ED-4DB2-BD59-A6C34878D82A}">
                    <a16:rowId xmlns:a16="http://schemas.microsoft.com/office/drawing/2014/main" val="1774416239"/>
                  </a:ext>
                </a:extLst>
              </a:tr>
            </a:tbl>
          </a:graphicData>
        </a:graphic>
      </p:graphicFrame>
    </p:spTree>
    <p:extLst>
      <p:ext uri="{BB962C8B-B14F-4D97-AF65-F5344CB8AC3E}">
        <p14:creationId xmlns:p14="http://schemas.microsoft.com/office/powerpoint/2010/main" val="26094316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FE24D-5ADD-8C5B-83B8-A6B448FEC8C7}"/>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F549F234-C2C0-ECC2-A4EC-D333BFB0DEF4}"/>
              </a:ext>
            </a:extLst>
          </p:cNvPr>
          <p:cNvSpPr>
            <a:spLocks noGrp="1"/>
          </p:cNvSpPr>
          <p:nvPr>
            <p:ph type="title"/>
          </p:nvPr>
        </p:nvSpPr>
        <p:spPr/>
        <p:txBody>
          <a:bodyPr/>
          <a:lstStyle/>
          <a:p>
            <a:r>
              <a:rPr lang="zh-TW" altLang="en-US">
                <a:latin typeface="微軟正黑體" panose="020B0604030504040204" pitchFamily="34" charset="-120"/>
                <a:ea typeface="微軟正黑體" panose="020B0604030504040204" pitchFamily="34" charset="-120"/>
              </a:rPr>
              <a:t>資產負債表</a:t>
            </a:r>
            <a:r>
              <a:rPr lang="en-US" altLang="zh-TW">
                <a:latin typeface="微軟正黑體" panose="020B0604030504040204" pitchFamily="34" charset="-120"/>
                <a:ea typeface="微軟正黑體" panose="020B0604030504040204" pitchFamily="34" charset="-120"/>
              </a:rPr>
              <a:t>(</a:t>
            </a:r>
            <a:r>
              <a:rPr lang="zh-TW" altLang="en-US">
                <a:latin typeface="微軟正黑體" panose="020B0604030504040204" pitchFamily="34" charset="-120"/>
                <a:ea typeface="微軟正黑體" panose="020B0604030504040204" pitchFamily="34" charset="-120"/>
              </a:rPr>
              <a:t>環球晶圓</a:t>
            </a:r>
            <a:r>
              <a:rPr lang="en-US" altLang="zh-TW">
                <a:latin typeface="微軟正黑體" panose="020B0604030504040204" pitchFamily="34" charset="-120"/>
                <a:ea typeface="微軟正黑體" panose="020B0604030504040204" pitchFamily="34" charset="-120"/>
              </a:rPr>
              <a:t>)</a:t>
            </a:r>
            <a:r>
              <a:rPr lang="zh-TW" altLang="en-US">
                <a:latin typeface="微軟正黑體" panose="020B0604030504040204" pitchFamily="34" charset="-120"/>
                <a:ea typeface="微軟正黑體" panose="020B0604030504040204" pitchFamily="34" charset="-120"/>
              </a:rPr>
              <a:t> </a:t>
            </a:r>
          </a:p>
        </p:txBody>
      </p:sp>
      <p:graphicFrame>
        <p:nvGraphicFramePr>
          <p:cNvPr id="4" name="Table 3">
            <a:extLst>
              <a:ext uri="{FF2B5EF4-FFF2-40B4-BE49-F238E27FC236}">
                <a16:creationId xmlns:a16="http://schemas.microsoft.com/office/drawing/2014/main" id="{539A4804-9D06-834D-0641-2FD60706C094}"/>
              </a:ext>
            </a:extLst>
          </p:cNvPr>
          <p:cNvGraphicFramePr>
            <a:graphicFrameLocks noGrp="1"/>
          </p:cNvGraphicFramePr>
          <p:nvPr>
            <p:custDataLst>
              <p:tags r:id="rId1"/>
            </p:custDataLst>
          </p:nvPr>
        </p:nvGraphicFramePr>
        <p:xfrm>
          <a:off x="297306" y="1145055"/>
          <a:ext cx="7063200" cy="4620060"/>
        </p:xfrm>
        <a:graphic>
          <a:graphicData uri="http://schemas.openxmlformats.org/drawingml/2006/table">
            <a:tbl>
              <a:tblPr>
                <a:tableStyleId>{5C22544A-7EE6-4342-B048-85BDC9FD1C3A}</a:tableStyleId>
              </a:tblPr>
              <a:tblGrid>
                <a:gridCol w="2359128">
                  <a:extLst>
                    <a:ext uri="{9D8B030D-6E8A-4147-A177-3AD203B41FA5}">
                      <a16:colId xmlns:a16="http://schemas.microsoft.com/office/drawing/2014/main" val="3368342545"/>
                    </a:ext>
                  </a:extLst>
                </a:gridCol>
                <a:gridCol w="1176018">
                  <a:extLst>
                    <a:ext uri="{9D8B030D-6E8A-4147-A177-3AD203B41FA5}">
                      <a16:colId xmlns:a16="http://schemas.microsoft.com/office/drawing/2014/main" val="2763929477"/>
                    </a:ext>
                  </a:extLst>
                </a:gridCol>
                <a:gridCol w="1176018">
                  <a:extLst>
                    <a:ext uri="{9D8B030D-6E8A-4147-A177-3AD203B41FA5}">
                      <a16:colId xmlns:a16="http://schemas.microsoft.com/office/drawing/2014/main" val="3048474712"/>
                    </a:ext>
                  </a:extLst>
                </a:gridCol>
                <a:gridCol w="1176018">
                  <a:extLst>
                    <a:ext uri="{9D8B030D-6E8A-4147-A177-3AD203B41FA5}">
                      <a16:colId xmlns:a16="http://schemas.microsoft.com/office/drawing/2014/main" val="190003690"/>
                    </a:ext>
                  </a:extLst>
                </a:gridCol>
                <a:gridCol w="1176018">
                  <a:extLst>
                    <a:ext uri="{9D8B030D-6E8A-4147-A177-3AD203B41FA5}">
                      <a16:colId xmlns:a16="http://schemas.microsoft.com/office/drawing/2014/main" val="3458279313"/>
                    </a:ext>
                  </a:extLst>
                </a:gridCol>
              </a:tblGrid>
              <a:tr h="306000">
                <a:tc>
                  <a:txBody>
                    <a:bodyPr/>
                    <a:lstStyle/>
                    <a:p>
                      <a:pPr algn="l" fontAlgn="b">
                        <a:lnSpc>
                          <a:spcPts val="1000"/>
                        </a:lnSpc>
                      </a:pPr>
                      <a:r>
                        <a:rPr lang="zh-TW" altLang="en-US" sz="1050" b="1" i="0" u="none" strike="noStrike">
                          <a:solidFill>
                            <a:schemeClr val="bg1"/>
                          </a:solidFill>
                          <a:effectLst/>
                          <a:latin typeface="微軟正黑體" panose="020B0604030504040204" pitchFamily="34" charset="-120"/>
                          <a:ea typeface="微軟正黑體" panose="020B0604030504040204" pitchFamily="34" charset="-120"/>
                          <a:cs typeface="Arial" panose="020B0604020202020204" pitchFamily="34" charset="0"/>
                        </a:rPr>
                        <a:t>新台幣百萬元</a:t>
                      </a:r>
                    </a:p>
                  </a:txBody>
                  <a:tcPr marL="36000" marR="36000" marT="36000" marB="36000" anchor="ctr">
                    <a:lnL w="12700" cap="flat" cmpd="sng" algn="ctr">
                      <a:no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307F98"/>
                    </a:solidFill>
                  </a:tcPr>
                </a:tc>
                <a:tc>
                  <a:txBody>
                    <a:bodyPr/>
                    <a:lstStyle/>
                    <a:p>
                      <a:pPr algn="ctr" fontAlgn="b">
                        <a:lnSpc>
                          <a:spcPts val="1000"/>
                        </a:lnSpc>
                      </a:pPr>
                      <a:r>
                        <a:rPr lang="en-GB" sz="1000" b="1" u="none" strike="noStrike">
                          <a:solidFill>
                            <a:schemeClr val="bg1"/>
                          </a:solidFill>
                          <a:effectLst/>
                          <a:latin typeface="Arial" panose="020B0604020202020204" pitchFamily="34" charset="0"/>
                          <a:cs typeface="Arial" panose="020B0604020202020204" pitchFamily="34" charset="0"/>
                        </a:rPr>
                        <a:t>2023</a:t>
                      </a:r>
                      <a:endParaRPr lang="en-GB" sz="1000" b="1" i="0" u="none" strike="noStrike">
                        <a:solidFill>
                          <a:schemeClr val="bg1"/>
                        </a:solidFill>
                        <a:effectLst/>
                        <a:latin typeface="Arial" panose="020B0604020202020204" pitchFamily="34" charset="0"/>
                        <a:cs typeface="Arial" panose="020B0604020202020204" pitchFamily="34" charset="0"/>
                      </a:endParaRPr>
                    </a:p>
                  </a:txBody>
                  <a:tcPr marL="36000" marR="36000" marT="36000" marB="3600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307F98"/>
                    </a:solidFill>
                  </a:tcPr>
                </a:tc>
                <a:tc>
                  <a:txBody>
                    <a:bodyPr/>
                    <a:lstStyle/>
                    <a:p>
                      <a:pPr algn="ctr" fontAlgn="b">
                        <a:lnSpc>
                          <a:spcPts val="1000"/>
                        </a:lnSpc>
                      </a:pPr>
                      <a:r>
                        <a:rPr lang="en-US" altLang="zh-TW" sz="1000" b="1" i="0" u="none" strike="noStrike">
                          <a:solidFill>
                            <a:schemeClr val="bg1"/>
                          </a:solidFill>
                          <a:effectLst/>
                          <a:latin typeface="Arial" panose="020B0604020202020204" pitchFamily="34" charset="0"/>
                          <a:cs typeface="Arial" panose="020B0604020202020204" pitchFamily="34" charset="0"/>
                        </a:rPr>
                        <a:t>2024</a:t>
                      </a:r>
                      <a:endParaRPr lang="en-GB" sz="1000" b="1" i="0" u="none" strike="noStrike">
                        <a:solidFill>
                          <a:schemeClr val="bg1"/>
                        </a:solidFill>
                        <a:effectLst/>
                        <a:latin typeface="Arial" panose="020B0604020202020204" pitchFamily="34" charset="0"/>
                        <a:cs typeface="Arial" panose="020B0604020202020204" pitchFamily="34" charset="0"/>
                      </a:endParaRPr>
                    </a:p>
                  </a:txBody>
                  <a:tcPr marL="36000" marR="36000" marT="36000" marB="3600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307F98"/>
                    </a:solidFill>
                  </a:tcPr>
                </a:tc>
                <a:tc>
                  <a:txBody>
                    <a:bodyPr/>
                    <a:lstStyle/>
                    <a:p>
                      <a:pPr algn="ctr" fontAlgn="b">
                        <a:lnSpc>
                          <a:spcPts val="1000"/>
                        </a:lnSpc>
                      </a:pPr>
                      <a:r>
                        <a:rPr lang="en-US" altLang="zh-TW" sz="1000" b="1" i="0" u="none" strike="noStrike">
                          <a:solidFill>
                            <a:schemeClr val="bg1"/>
                          </a:solidFill>
                          <a:effectLst/>
                          <a:latin typeface="Arial" panose="020B0604020202020204" pitchFamily="34" charset="0"/>
                          <a:cs typeface="Arial" panose="020B0604020202020204" pitchFamily="34" charset="0"/>
                        </a:rPr>
                        <a:t>Q125</a:t>
                      </a:r>
                      <a:endParaRPr lang="en-GB" sz="1000" b="1" i="0" u="none" strike="noStrike">
                        <a:solidFill>
                          <a:schemeClr val="bg1"/>
                        </a:solidFill>
                        <a:effectLst/>
                        <a:latin typeface="Arial" panose="020B0604020202020204" pitchFamily="34" charset="0"/>
                        <a:cs typeface="Arial" panose="020B0604020202020204" pitchFamily="34" charset="0"/>
                      </a:endParaRPr>
                    </a:p>
                  </a:txBody>
                  <a:tcPr marL="36000" marR="36000" marT="36000" marB="3600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307F98"/>
                    </a:solidFill>
                  </a:tcPr>
                </a:tc>
                <a:tc>
                  <a:txBody>
                    <a:bodyPr/>
                    <a:lstStyle/>
                    <a:p>
                      <a:pPr algn="ctr" fontAlgn="b">
                        <a:lnSpc>
                          <a:spcPts val="1000"/>
                        </a:lnSpc>
                      </a:pPr>
                      <a:r>
                        <a:rPr lang="en-GB" sz="1000" b="1" i="0" u="none" strike="noStrike">
                          <a:solidFill>
                            <a:schemeClr val="bg1"/>
                          </a:solidFill>
                          <a:effectLst/>
                          <a:latin typeface="Arial" panose="020B0604020202020204" pitchFamily="34" charset="0"/>
                          <a:cs typeface="Arial" panose="020B0604020202020204" pitchFamily="34" charset="0"/>
                        </a:rPr>
                        <a:t>Q225</a:t>
                      </a:r>
                    </a:p>
                  </a:txBody>
                  <a:tcPr marL="36000" marR="36000" marT="36000" marB="3600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307F98"/>
                    </a:solidFill>
                  </a:tcPr>
                </a:tc>
                <a:extLst>
                  <a:ext uri="{0D108BD9-81ED-4DB2-BD59-A6C34878D82A}">
                    <a16:rowId xmlns:a16="http://schemas.microsoft.com/office/drawing/2014/main" val="1508634718"/>
                  </a:ext>
                </a:extLst>
              </a:tr>
              <a:tr h="270000">
                <a:tc>
                  <a:txBody>
                    <a:bodyPr/>
                    <a:lstStyle/>
                    <a:p>
                      <a:pPr algn="l" fontAlgn="b"/>
                      <a:r>
                        <a:rPr lang="zh-TW" altLang="en-US" sz="1050" b="1" u="none" strike="noStrike">
                          <a:effectLst/>
                          <a:latin typeface="微軟正黑體" panose="020B0604030504040204" pitchFamily="34" charset="-120"/>
                          <a:ea typeface="微軟正黑體" panose="020B0604030504040204" pitchFamily="34" charset="-120"/>
                          <a:cs typeface="Arial" panose="020B0604020202020204" pitchFamily="34" charset="0"/>
                        </a:rPr>
                        <a:t>資產</a:t>
                      </a:r>
                    </a:p>
                  </a:txBody>
                  <a:tcPr marL="36000" marR="36000" marT="54000" marB="54000" anchor="ctr">
                    <a:lnL w="12700" cap="flat" cmpd="sng" algn="ctr">
                      <a:noFill/>
                      <a:prstDash val="solid"/>
                      <a:round/>
                      <a:headEnd type="none" w="med" len="med"/>
                      <a:tailEnd type="none" w="med" len="med"/>
                    </a:lnL>
                    <a:lnT w="190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r" fontAlgn="b"/>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36000" marR="288000" marT="54000" marB="54000" anchor="ctr">
                    <a:lnT w="190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r" fontAlgn="b"/>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36000" marR="288000" marT="54000" marB="54000" anchor="ctr">
                    <a:lnT w="190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r" fontAlgn="b"/>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36000" marR="288000" marT="54000" marB="54000" anchor="ctr">
                    <a:lnT w="190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r" fontAlgn="b"/>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36000" marR="288000" marT="54000" marB="54000" anchor="ctr">
                    <a:lnT w="190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extLst>
                  <a:ext uri="{0D108BD9-81ED-4DB2-BD59-A6C34878D82A}">
                    <a16:rowId xmlns:a16="http://schemas.microsoft.com/office/drawing/2014/main" val="2298568056"/>
                  </a:ext>
                </a:extLst>
              </a:tr>
              <a:tr h="270000">
                <a:tc>
                  <a:txBody>
                    <a:bodyPr/>
                    <a:lstStyle/>
                    <a:p>
                      <a:pPr algn="l" rtl="0" fontAlgn="b"/>
                      <a:r>
                        <a:rPr lang="zh-TW" altLang="en-US" sz="1050" b="0" i="0" u="none" strike="noStrike">
                          <a:solidFill>
                            <a:srgbClr val="000000"/>
                          </a:solidFill>
                          <a:effectLst/>
                          <a:latin typeface="微軟正黑體" panose="020B0604030504040204" pitchFamily="34" charset="-120"/>
                          <a:ea typeface="微軟正黑體" panose="020B0604030504040204" pitchFamily="34" charset="-120"/>
                        </a:rPr>
                        <a:t>現金及約當現金</a:t>
                      </a:r>
                      <a:endParaRPr lang="en-US" altLang="zh-TW" sz="105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100" b="0" i="0" u="none" strike="noStrike" kern="1200">
                          <a:solidFill>
                            <a:srgbClr val="000000"/>
                          </a:solidFill>
                          <a:effectLst/>
                          <a:latin typeface="+mj-lt"/>
                          <a:ea typeface="微軟正黑體"/>
                          <a:cs typeface="+mn-cs"/>
                        </a:rPr>
                        <a:t>26,165</a:t>
                      </a:r>
                      <a:endParaRPr lang="en-US" altLang="zh-TW" sz="1100" b="0" i="0" u="none" strike="noStrike" kern="1200" baseline="30000">
                        <a:solidFill>
                          <a:srgbClr val="000000"/>
                        </a:solidFill>
                        <a:effectLst/>
                        <a:latin typeface="+mj-lt"/>
                        <a:ea typeface="微軟正黑體"/>
                        <a:cs typeface="+mn-cs"/>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b"/>
                      <a:r>
                        <a:rPr lang="en-US" altLang="zh-TW" sz="1100" b="0" i="0" u="none" strike="noStrike" kern="1200">
                          <a:solidFill>
                            <a:srgbClr val="000000"/>
                          </a:solidFill>
                          <a:effectLst/>
                          <a:latin typeface="+mj-lt"/>
                          <a:ea typeface="微軟正黑體"/>
                          <a:cs typeface="+mn-cs"/>
                        </a:rPr>
                        <a:t>38,929</a:t>
                      </a:r>
                      <a:endParaRPr lang="en-US" altLang="zh-TW" sz="1100" b="0" i="0" u="none" strike="noStrike" kern="1200" baseline="30000">
                        <a:solidFill>
                          <a:srgbClr val="000000"/>
                        </a:solidFill>
                        <a:effectLst/>
                        <a:latin typeface="+mj-lt"/>
                        <a:ea typeface="微軟正黑體"/>
                        <a:cs typeface="+mn-cs"/>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b"/>
                      <a:r>
                        <a:rPr lang="en-US" altLang="zh-TW" sz="1100" b="0" i="0" u="none" strike="noStrike" kern="1200">
                          <a:solidFill>
                            <a:srgbClr val="000000"/>
                          </a:solidFill>
                          <a:effectLst/>
                          <a:latin typeface="+mj-lt"/>
                          <a:ea typeface="微軟正黑體"/>
                          <a:cs typeface="+mn-cs"/>
                        </a:rPr>
                        <a:t>28,846</a:t>
                      </a:r>
                      <a:endParaRPr lang="en-US" altLang="zh-TW" sz="1100" b="0" i="0" u="none" strike="noStrike" kern="1200" baseline="30000">
                        <a:solidFill>
                          <a:srgbClr val="000000"/>
                        </a:solidFill>
                        <a:effectLst/>
                        <a:latin typeface="+mn-lt"/>
                        <a:ea typeface="微軟正黑體"/>
                        <a:cs typeface="+mn-cs"/>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100" b="0" i="0" u="none" strike="noStrike" kern="1200">
                          <a:solidFill>
                            <a:srgbClr val="000000"/>
                          </a:solidFill>
                          <a:effectLst/>
                          <a:latin typeface="+mj-lt"/>
                          <a:ea typeface="微軟正黑體"/>
                          <a:cs typeface="+mn-cs"/>
                        </a:rPr>
                        <a:t>22,220</a:t>
                      </a:r>
                      <a:r>
                        <a:rPr lang="en-US" altLang="zh-TW" sz="1100" b="0" i="0" u="none" strike="noStrike" kern="1200" baseline="30000">
                          <a:solidFill>
                            <a:srgbClr val="000000"/>
                          </a:solidFill>
                          <a:effectLst/>
                          <a:latin typeface="+mj-lt"/>
                          <a:ea typeface="微軟正黑體"/>
                          <a:cs typeface="+mn-cs"/>
                        </a:rPr>
                        <a:t>1</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552165283"/>
                  </a:ext>
                </a:extLst>
              </a:tr>
              <a:tr h="270000">
                <a:tc>
                  <a:txBody>
                    <a:bodyPr/>
                    <a:lstStyle/>
                    <a:p>
                      <a:pPr algn="l" rtl="0" fontAlgn="b"/>
                      <a:r>
                        <a:rPr lang="zh-TW" altLang="en-US" sz="1050" b="0" i="0" u="none" strike="noStrike">
                          <a:solidFill>
                            <a:srgbClr val="000000"/>
                          </a:solidFill>
                          <a:latin typeface="微軟正黑體" panose="020B0604030504040204" pitchFamily="34" charset="-120"/>
                          <a:ea typeface="微軟正黑體" panose="020B0604030504040204" pitchFamily="34" charset="-120"/>
                        </a:rPr>
                        <a:t>應收帳款</a:t>
                      </a:r>
                      <a:endParaRPr lang="en-US" altLang="zh-TW" sz="1050" b="0" i="0" u="none" strike="noStrike">
                        <a:solidFill>
                          <a:srgbClr val="000000"/>
                        </a:solidFill>
                        <a:latin typeface="微軟正黑體" panose="020B0604030504040204" pitchFamily="34" charset="-120"/>
                        <a:ea typeface="微軟正黑體" panose="020B0604030504040204" pitchFamily="34" charset="-120"/>
                      </a:endParaRPr>
                    </a:p>
                  </a:txBody>
                  <a:tcPr marL="0" marR="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100" b="0" i="0" u="none" strike="noStrike" kern="1200">
                          <a:solidFill>
                            <a:srgbClr val="000000"/>
                          </a:solidFill>
                          <a:effectLst/>
                          <a:latin typeface="+mj-lt"/>
                          <a:ea typeface="微軟正黑體"/>
                          <a:cs typeface="+mn-cs"/>
                        </a:rPr>
                        <a:t>10,116</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b"/>
                      <a:r>
                        <a:rPr lang="en-US" altLang="zh-TW" sz="1100" b="0" i="0" u="none" strike="noStrike" kern="1200">
                          <a:solidFill>
                            <a:srgbClr val="000000"/>
                          </a:solidFill>
                          <a:effectLst/>
                          <a:latin typeface="+mj-lt"/>
                          <a:ea typeface="微軟正黑體"/>
                          <a:cs typeface="+mn-cs"/>
                        </a:rPr>
                        <a:t>10,265</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b"/>
                      <a:r>
                        <a:rPr lang="en-US" altLang="zh-TW" sz="1100" b="0" i="0" u="none" strike="noStrike" kern="1200">
                          <a:solidFill>
                            <a:srgbClr val="000000"/>
                          </a:solidFill>
                          <a:effectLst/>
                          <a:latin typeface="+mj-lt"/>
                          <a:ea typeface="微軟正黑體"/>
                          <a:cs typeface="+mn-cs"/>
                        </a:rPr>
                        <a:t>10,845</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100" b="0" i="0" u="none" strike="noStrike" kern="1200">
                          <a:solidFill>
                            <a:srgbClr val="000000"/>
                          </a:solidFill>
                          <a:effectLst/>
                          <a:latin typeface="+mj-lt"/>
                          <a:ea typeface="微軟正黑體"/>
                          <a:cs typeface="+mn-cs"/>
                        </a:rPr>
                        <a:t>10,140</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747028978"/>
                  </a:ext>
                </a:extLst>
              </a:tr>
              <a:tr h="270000">
                <a:tc>
                  <a:txBody>
                    <a:bodyPr/>
                    <a:lstStyle/>
                    <a:p>
                      <a:pPr algn="l" rtl="0" fontAlgn="b"/>
                      <a:r>
                        <a:rPr lang="zh-TW" altLang="en-US" sz="1050" b="0" i="0" u="none" strike="noStrike">
                          <a:solidFill>
                            <a:srgbClr val="000000"/>
                          </a:solidFill>
                          <a:latin typeface="微軟正黑體" panose="020B0604030504040204" pitchFamily="34" charset="-120"/>
                          <a:ea typeface="微軟正黑體" panose="020B0604030504040204" pitchFamily="34" charset="-120"/>
                        </a:rPr>
                        <a:t>存貨</a:t>
                      </a:r>
                      <a:endParaRPr lang="en-US" altLang="zh-TW" sz="1050" b="0" i="0" u="none" strike="noStrike">
                        <a:solidFill>
                          <a:srgbClr val="000000"/>
                        </a:solidFill>
                        <a:latin typeface="微軟正黑體" panose="020B0604030504040204" pitchFamily="34" charset="-120"/>
                        <a:ea typeface="微軟正黑體" panose="020B0604030504040204" pitchFamily="34" charset="-120"/>
                      </a:endParaRPr>
                    </a:p>
                  </a:txBody>
                  <a:tcPr marL="0" marR="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100" b="0" i="0" u="none" strike="noStrike" kern="1200">
                          <a:solidFill>
                            <a:srgbClr val="000000"/>
                          </a:solidFill>
                          <a:effectLst/>
                          <a:latin typeface="+mj-lt"/>
                          <a:ea typeface="微軟正黑體"/>
                          <a:cs typeface="+mn-cs"/>
                        </a:rPr>
                        <a:t>9,359</a:t>
                      </a:r>
                      <a:endParaRPr lang="en-US" altLang="zh-TW" sz="1100" b="0" i="0" u="none" strike="noStrike" kern="1200" baseline="30000">
                        <a:solidFill>
                          <a:srgbClr val="000000"/>
                        </a:solidFill>
                        <a:effectLst/>
                        <a:latin typeface="+mj-lt"/>
                        <a:ea typeface="微軟正黑體"/>
                        <a:cs typeface="+mn-cs"/>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b"/>
                      <a:r>
                        <a:rPr lang="en-US" altLang="zh-TW" sz="1100" b="0" i="0" u="none" strike="noStrike" kern="1200">
                          <a:solidFill>
                            <a:srgbClr val="000000"/>
                          </a:solidFill>
                          <a:effectLst/>
                          <a:latin typeface="+mj-lt"/>
                          <a:ea typeface="微軟正黑體"/>
                          <a:cs typeface="+mn-cs"/>
                        </a:rPr>
                        <a:t>11,238</a:t>
                      </a:r>
                      <a:endParaRPr lang="en-US" altLang="zh-TW" sz="1100" b="0" i="0" u="none" strike="noStrike" kern="1200" baseline="30000">
                        <a:solidFill>
                          <a:srgbClr val="000000"/>
                        </a:solidFill>
                        <a:effectLst/>
                        <a:latin typeface="+mj-lt"/>
                        <a:ea typeface="微軟正黑體"/>
                        <a:cs typeface="+mn-cs"/>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b"/>
                      <a:r>
                        <a:rPr lang="en-US" altLang="zh-TW" sz="1100" b="0" i="0" u="none" strike="noStrike" kern="1200">
                          <a:solidFill>
                            <a:srgbClr val="000000"/>
                          </a:solidFill>
                          <a:effectLst/>
                          <a:latin typeface="+mj-lt"/>
                          <a:ea typeface="微軟正黑體"/>
                          <a:cs typeface="+mn-cs"/>
                        </a:rPr>
                        <a:t>11,953</a:t>
                      </a:r>
                      <a:endParaRPr lang="en-US" altLang="zh-TW" sz="1100" b="0" i="0" u="none" strike="noStrike" kern="1200" baseline="30000">
                        <a:solidFill>
                          <a:srgbClr val="000000"/>
                        </a:solidFill>
                        <a:effectLst/>
                        <a:latin typeface="+mn-lt"/>
                        <a:ea typeface="微軟正黑體"/>
                        <a:cs typeface="+mn-cs"/>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100" b="0" i="0" u="none" strike="noStrike" kern="1200">
                          <a:solidFill>
                            <a:srgbClr val="000000"/>
                          </a:solidFill>
                          <a:effectLst/>
                          <a:latin typeface="+mj-lt"/>
                          <a:ea typeface="微軟正黑體"/>
                          <a:cs typeface="+mn-cs"/>
                        </a:rPr>
                        <a:t>10,303</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878418967"/>
                  </a:ext>
                </a:extLst>
              </a:tr>
              <a:tr h="270000">
                <a:tc>
                  <a:txBody>
                    <a:bodyPr/>
                    <a:lstStyle/>
                    <a:p>
                      <a:pPr algn="l" rtl="0" fontAlgn="b"/>
                      <a:r>
                        <a:rPr lang="zh-TW" altLang="en-US" sz="1050" b="0" i="0" u="none" strike="noStrike">
                          <a:solidFill>
                            <a:srgbClr val="000000"/>
                          </a:solidFill>
                          <a:latin typeface="微軟正黑體" panose="020B0604030504040204" pitchFamily="34" charset="-120"/>
                          <a:ea typeface="微軟正黑體" panose="020B0604030504040204" pitchFamily="34" charset="-120"/>
                        </a:rPr>
                        <a:t>不動產、廠房及設備</a:t>
                      </a:r>
                      <a:endParaRPr lang="en-US" altLang="zh-TW" sz="1050" b="0" i="0" u="none" strike="noStrike">
                        <a:solidFill>
                          <a:srgbClr val="000000"/>
                        </a:solidFill>
                        <a:latin typeface="微軟正黑體" panose="020B0604030504040204" pitchFamily="34" charset="-120"/>
                        <a:ea typeface="微軟正黑體" panose="020B0604030504040204" pitchFamily="34" charset="-120"/>
                      </a:endParaRPr>
                    </a:p>
                  </a:txBody>
                  <a:tcPr marL="0" marR="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100" b="0" i="0" u="none" strike="noStrike" kern="1200">
                          <a:solidFill>
                            <a:srgbClr val="000000"/>
                          </a:solidFill>
                          <a:effectLst/>
                          <a:latin typeface="+mj-lt"/>
                          <a:ea typeface="微軟正黑體"/>
                          <a:cs typeface="+mn-cs"/>
                        </a:rPr>
                        <a:t>72,251</a:t>
                      </a:r>
                      <a:endParaRPr lang="en-US" altLang="zh-TW" sz="1100" b="0" i="0" u="none" strike="noStrike" kern="1200" baseline="30000">
                        <a:solidFill>
                          <a:srgbClr val="000000"/>
                        </a:solidFill>
                        <a:effectLst/>
                        <a:latin typeface="+mj-lt"/>
                        <a:ea typeface="微軟正黑體"/>
                        <a:cs typeface="+mn-cs"/>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b"/>
                      <a:r>
                        <a:rPr lang="en-US" altLang="zh-TW" sz="1100" b="0" i="0" u="none" strike="noStrike" kern="1200">
                          <a:solidFill>
                            <a:srgbClr val="000000"/>
                          </a:solidFill>
                          <a:effectLst/>
                          <a:latin typeface="+mj-lt"/>
                          <a:ea typeface="微軟正黑體"/>
                          <a:cs typeface="+mn-cs"/>
                        </a:rPr>
                        <a:t>119,074</a:t>
                      </a:r>
                      <a:endParaRPr lang="en-US" altLang="zh-TW" sz="1100" b="0" i="0" u="none" strike="noStrike" kern="1200" baseline="30000">
                        <a:solidFill>
                          <a:srgbClr val="000000"/>
                        </a:solidFill>
                        <a:effectLst/>
                        <a:latin typeface="+mj-lt"/>
                        <a:ea typeface="微軟正黑體"/>
                        <a:cs typeface="+mn-cs"/>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b"/>
                      <a:r>
                        <a:rPr lang="en-US" altLang="zh-TW" sz="1100" b="0" i="0" u="none" strike="noStrike" kern="1200">
                          <a:solidFill>
                            <a:srgbClr val="000000"/>
                          </a:solidFill>
                          <a:effectLst/>
                          <a:latin typeface="+mj-lt"/>
                          <a:ea typeface="微軟正黑體"/>
                          <a:cs typeface="+mn-cs"/>
                        </a:rPr>
                        <a:t>128,495</a:t>
                      </a:r>
                      <a:endParaRPr lang="en-US" altLang="zh-TW" sz="1100" b="0" i="0" u="none" strike="noStrike" kern="1200" baseline="30000">
                        <a:solidFill>
                          <a:srgbClr val="000000"/>
                        </a:solidFill>
                        <a:effectLst/>
                        <a:latin typeface="+mj-lt"/>
                        <a:ea typeface="微軟正黑體"/>
                        <a:cs typeface="+mn-cs"/>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100" b="0" i="0" u="none" strike="noStrike" kern="1200">
                          <a:solidFill>
                            <a:srgbClr val="000000"/>
                          </a:solidFill>
                          <a:effectLst/>
                          <a:latin typeface="+mj-lt"/>
                          <a:ea typeface="微軟正黑體"/>
                          <a:cs typeface="+mn-cs"/>
                        </a:rPr>
                        <a:t>114,496</a:t>
                      </a:r>
                      <a:r>
                        <a:rPr lang="en-US" altLang="zh-TW" sz="1100" b="0" i="0" u="none" strike="noStrike" kern="1200" baseline="30000">
                          <a:solidFill>
                            <a:srgbClr val="000000"/>
                          </a:solidFill>
                          <a:effectLst/>
                          <a:latin typeface="+mj-lt"/>
                          <a:ea typeface="微軟正黑體"/>
                          <a:cs typeface="+mn-cs"/>
                        </a:rPr>
                        <a:t>2</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761702566"/>
                  </a:ext>
                </a:extLst>
              </a:tr>
              <a:tr h="270000">
                <a:tc>
                  <a:txBody>
                    <a:bodyPr/>
                    <a:lstStyle/>
                    <a:p>
                      <a:pPr algn="l" rtl="0" fontAlgn="b"/>
                      <a:r>
                        <a:rPr lang="zh-TW" altLang="en-US" sz="1050" b="0" i="0" u="none" strike="noStrike">
                          <a:solidFill>
                            <a:srgbClr val="000000"/>
                          </a:solidFill>
                          <a:latin typeface="微軟正黑體" panose="020B0604030504040204" pitchFamily="34" charset="-120"/>
                          <a:ea typeface="微軟正黑體" panose="020B0604030504040204" pitchFamily="34" charset="-120"/>
                        </a:rPr>
                        <a:t>其他資產</a:t>
                      </a:r>
                      <a:endParaRPr lang="en-US" altLang="zh-TW" sz="1050" b="0" i="0" u="none" strike="noStrike">
                        <a:solidFill>
                          <a:srgbClr val="000000"/>
                        </a:solidFill>
                        <a:latin typeface="微軟正黑體" panose="020B0604030504040204" pitchFamily="34" charset="-120"/>
                        <a:ea typeface="微軟正黑體" panose="020B0604030504040204" pitchFamily="34" charset="-120"/>
                      </a:endParaRPr>
                    </a:p>
                  </a:txBody>
                  <a:tcPr marL="0" marR="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b"/>
                      <a:r>
                        <a:rPr lang="en-US" altLang="zh-TW" sz="1100" b="0" i="0" u="none" strike="noStrike">
                          <a:solidFill>
                            <a:srgbClr val="000000"/>
                          </a:solidFill>
                          <a:effectLst/>
                          <a:latin typeface="+mj-lt"/>
                          <a:ea typeface="微軟正黑體"/>
                        </a:rPr>
                        <a:t>71,097</a:t>
                      </a:r>
                    </a:p>
                  </a:txBody>
                  <a:tcPr marL="9525" marR="9525" marT="9525"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b"/>
                      <a:r>
                        <a:rPr lang="en-US" altLang="zh-TW" sz="1100" b="0" i="0" u="none" strike="noStrike" kern="1200">
                          <a:solidFill>
                            <a:srgbClr val="000000"/>
                          </a:solidFill>
                          <a:effectLst/>
                          <a:latin typeface="+mj-lt"/>
                          <a:ea typeface="微軟正黑體"/>
                          <a:cs typeface="+mn-cs"/>
                        </a:rPr>
                        <a:t>45,074</a:t>
                      </a:r>
                      <a:endParaRPr lang="en-US" altLang="zh-TW" sz="1100" b="0" i="0" u="none" strike="noStrike" kern="1200" baseline="30000">
                        <a:solidFill>
                          <a:srgbClr val="000000"/>
                        </a:solidFill>
                        <a:effectLst/>
                        <a:latin typeface="+mj-lt"/>
                        <a:ea typeface="微軟正黑體"/>
                        <a:cs typeface="+mn-cs"/>
                      </a:endParaRPr>
                    </a:p>
                  </a:txBody>
                  <a:tcPr marL="0" marR="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b"/>
                      <a:r>
                        <a:rPr lang="en-US" altLang="zh-TW" sz="1100" b="0" i="0" u="none" strike="noStrike" kern="1200">
                          <a:solidFill>
                            <a:srgbClr val="000000"/>
                          </a:solidFill>
                          <a:effectLst/>
                          <a:latin typeface="+mj-lt"/>
                          <a:ea typeface="微軟正黑體"/>
                          <a:cs typeface="+mn-cs"/>
                        </a:rPr>
                        <a:t>47,987</a:t>
                      </a:r>
                      <a:endParaRPr lang="en-US" altLang="zh-TW" sz="1100" b="0" i="0" u="none" strike="noStrike" kern="1200" baseline="30000">
                        <a:solidFill>
                          <a:srgbClr val="000000"/>
                        </a:solidFill>
                        <a:effectLst/>
                        <a:latin typeface="+mj-lt"/>
                        <a:ea typeface="微軟正黑體"/>
                        <a:cs typeface="+mn-cs"/>
                      </a:endParaRPr>
                    </a:p>
                  </a:txBody>
                  <a:tcPr marL="0" marR="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r>
                        <a:rPr lang="en-US" altLang="zh-TW" sz="1100" b="0" i="0" u="none" strike="noStrike" kern="1200">
                          <a:solidFill>
                            <a:srgbClr val="000000"/>
                          </a:solidFill>
                          <a:effectLst/>
                          <a:latin typeface="+mj-lt"/>
                          <a:ea typeface="微軟正黑體"/>
                          <a:cs typeface="+mn-cs"/>
                        </a:rPr>
                        <a:t>49,201</a:t>
                      </a:r>
                    </a:p>
                  </a:txBody>
                  <a:tcPr marL="0" marR="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4244950752"/>
                  </a:ext>
                </a:extLst>
              </a:tr>
              <a:tr h="270000">
                <a:tc>
                  <a:txBody>
                    <a:bodyPr/>
                    <a:lstStyle/>
                    <a:p>
                      <a:pPr algn="l" rtl="0" fontAlgn="b"/>
                      <a:r>
                        <a:rPr lang="zh-TW" altLang="en-US" sz="1050" b="1" i="0" u="none" strike="noStrike">
                          <a:solidFill>
                            <a:srgbClr val="000000"/>
                          </a:solidFill>
                          <a:latin typeface="微軟正黑體" panose="020B0604030504040204" pitchFamily="34" charset="-120"/>
                          <a:ea typeface="微軟正黑體" panose="020B0604030504040204" pitchFamily="34" charset="-120"/>
                        </a:rPr>
                        <a:t>資產總計</a:t>
                      </a:r>
                      <a:endParaRPr lang="en-US" altLang="zh-TW" sz="1050" b="1" i="0" u="none" strike="noStrike">
                        <a:solidFill>
                          <a:srgbClr val="000000"/>
                        </a:solidFill>
                        <a:latin typeface="微軟正黑體" panose="020B0604030504040204" pitchFamily="34" charset="-120"/>
                        <a:ea typeface="微軟正黑體" panose="020B0604030504040204" pitchFamily="34" charset="-120"/>
                      </a:endParaRPr>
                    </a:p>
                  </a:txBody>
                  <a:tcPr marL="36000" marR="36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b"/>
                      <a:r>
                        <a:rPr lang="en-US" altLang="zh-TW" sz="1100" b="1" i="0" u="none" strike="noStrike" kern="1200">
                          <a:solidFill>
                            <a:srgbClr val="000000"/>
                          </a:solidFill>
                          <a:effectLst/>
                          <a:latin typeface="+mj-lt"/>
                          <a:ea typeface="微軟正黑體"/>
                          <a:cs typeface="+mn-cs"/>
                        </a:rPr>
                        <a:t>188,988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r>
                        <a:rPr lang="en-US" altLang="zh-TW" sz="1100" b="1" i="0" u="none" strike="noStrike" kern="1200">
                          <a:solidFill>
                            <a:srgbClr val="000000"/>
                          </a:solidFill>
                          <a:effectLst/>
                          <a:latin typeface="+mj-lt"/>
                          <a:ea typeface="微軟正黑體"/>
                          <a:cs typeface="+mn-cs"/>
                        </a:rPr>
                        <a:t>224,581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r>
                        <a:rPr lang="en-US" altLang="zh-TW" sz="1100" b="1" i="0" u="none" strike="noStrike" kern="1200">
                          <a:solidFill>
                            <a:srgbClr val="000000"/>
                          </a:solidFill>
                          <a:effectLst/>
                          <a:latin typeface="+mj-lt"/>
                          <a:ea typeface="微軟正黑體"/>
                          <a:cs typeface="+mn-cs"/>
                        </a:rPr>
                        <a:t>228,126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r>
                        <a:rPr lang="en-US" altLang="zh-TW" sz="1100" b="1" i="0" u="none" strike="noStrike" kern="1200">
                          <a:solidFill>
                            <a:srgbClr val="000000"/>
                          </a:solidFill>
                          <a:effectLst/>
                          <a:latin typeface="+mj-lt"/>
                          <a:ea typeface="微軟正黑體"/>
                          <a:cs typeface="+mn-cs"/>
                        </a:rPr>
                        <a:t>206,361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534883000"/>
                  </a:ext>
                </a:extLst>
              </a:tr>
              <a:tr h="0">
                <a:tc>
                  <a:txBody>
                    <a:bodyPr/>
                    <a:lstStyle/>
                    <a:p>
                      <a:pPr algn="l" fontAlgn="b"/>
                      <a:endParaRPr lang="en-GB" sz="1050" b="1" i="0" u="none" strike="noStrike">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36000" marR="36000" marT="54000" marB="54000" anchor="ctr">
                    <a:lnL w="12700" cap="flat" cmpd="sng" algn="ctr">
                      <a:noFill/>
                      <a:prstDash val="solid"/>
                      <a:round/>
                      <a:headEnd type="none" w="med" len="med"/>
                      <a:tailEnd type="none" w="med" len="med"/>
                    </a:lnL>
                    <a:lnT w="12700" cap="flat" cmpd="sng" algn="ctr">
                      <a:solidFill>
                        <a:srgbClr val="A6A6A6"/>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T w="12700" cap="flat" cmpd="sng" algn="ctr">
                      <a:solidFill>
                        <a:srgbClr val="A6A6A6"/>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T w="12700" cap="flat" cmpd="sng" algn="ctr">
                      <a:solidFill>
                        <a:srgbClr val="A6A6A6"/>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ctr"/>
                      <a:r>
                        <a:rPr lang="zh-TW" altLang="en-US" sz="1000" b="0" i="0" u="none" strike="noStrike">
                          <a:solidFill>
                            <a:srgbClr val="000000"/>
                          </a:solidFill>
                          <a:effectLst/>
                          <a:latin typeface="Arial"/>
                          <a:ea typeface="微軟正黑體"/>
                          <a:cs typeface="Arial"/>
                        </a:rPr>
                        <a:t>　</a:t>
                      </a:r>
                    </a:p>
                  </a:txBody>
                  <a:tcPr marL="0" marR="0" marT="0" marB="0" anchor="ctr">
                    <a:lnT w="12700" cap="flat" cmpd="sng" algn="ctr">
                      <a:solidFill>
                        <a:srgbClr val="A6A6A6"/>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ctr"/>
                      <a:endParaRPr lang="zh-TW" altLang="en-US" sz="10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T w="12700" cap="flat" cmpd="sng" algn="ctr">
                      <a:solidFill>
                        <a:srgbClr val="A6A6A6"/>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051345750"/>
                  </a:ext>
                </a:extLst>
              </a:tr>
              <a:tr h="270000">
                <a:tc>
                  <a:txBody>
                    <a:bodyPr/>
                    <a:lstStyle/>
                    <a:p>
                      <a:pPr algn="l" fontAlgn="b"/>
                      <a:r>
                        <a:rPr lang="zh-TW" altLang="en-US" sz="1050" b="1" u="none" strike="noStrike">
                          <a:effectLst/>
                          <a:latin typeface="微軟正黑體" panose="020B0604030504040204" pitchFamily="34" charset="-120"/>
                          <a:ea typeface="微軟正黑體" panose="020B0604030504040204" pitchFamily="34" charset="-120"/>
                          <a:cs typeface="Arial" panose="020B0604020202020204" pitchFamily="34" charset="0"/>
                        </a:rPr>
                        <a:t>負債</a:t>
                      </a:r>
                      <a:endParaRPr lang="en-GB" sz="1050" b="1" i="0" u="none" strike="noStrike">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36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ctr" fontAlgn="b"/>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ctr" fontAlgn="b"/>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ctr" rtl="0" fontAlgn="ctr"/>
                      <a:r>
                        <a:rPr lang="zh-TW" altLang="en-US" sz="1000" b="0" i="0" u="none" strike="noStrike">
                          <a:solidFill>
                            <a:srgbClr val="000000"/>
                          </a:solidFill>
                          <a:effectLst/>
                          <a:latin typeface="Arial"/>
                          <a:ea typeface="微軟正黑體"/>
                          <a:cs typeface="Arial"/>
                        </a:rPr>
                        <a:t>　</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ctr" rtl="0" fontAlgn="ctr"/>
                      <a:endParaRPr lang="zh-TW" altLang="en-US" sz="10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extLst>
                  <a:ext uri="{0D108BD9-81ED-4DB2-BD59-A6C34878D82A}">
                    <a16:rowId xmlns:a16="http://schemas.microsoft.com/office/drawing/2014/main" val="2117336400"/>
                  </a:ext>
                </a:extLst>
              </a:tr>
              <a:tr h="270000">
                <a:tc>
                  <a:txBody>
                    <a:bodyPr/>
                    <a:lstStyle/>
                    <a:p>
                      <a:pPr algn="l" rtl="0" fontAlgn="b"/>
                      <a:r>
                        <a:rPr lang="zh-TW" altLang="en-US" sz="1050" b="0" i="0" u="none" strike="noStrike">
                          <a:solidFill>
                            <a:srgbClr val="000000"/>
                          </a:solidFill>
                          <a:effectLst/>
                          <a:latin typeface="微軟正黑體" panose="020B0604030504040204" pitchFamily="34" charset="-120"/>
                          <a:ea typeface="微軟正黑體" panose="020B0604030504040204" pitchFamily="34" charset="-120"/>
                        </a:rPr>
                        <a:t>短期借款</a:t>
                      </a:r>
                      <a:endParaRPr lang="en-US" altLang="zh-TW" sz="105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b"/>
                      <a:r>
                        <a:rPr lang="en-US" altLang="zh-TW" sz="1100" b="0" i="0" u="none" strike="noStrike" kern="1200">
                          <a:solidFill>
                            <a:srgbClr val="000000"/>
                          </a:solidFill>
                          <a:effectLst/>
                          <a:latin typeface="+mj-lt"/>
                          <a:ea typeface="微軟正黑體"/>
                          <a:cs typeface="+mn-cs"/>
                        </a:rPr>
                        <a:t>40,000</a:t>
                      </a:r>
                      <a:endParaRPr lang="en-US" altLang="zh-TW" sz="1100" b="0" i="0" u="none" strike="noStrike" kern="1200" baseline="30000">
                        <a:solidFill>
                          <a:srgbClr val="000000"/>
                        </a:solidFill>
                        <a:effectLst/>
                        <a:latin typeface="+mj-lt"/>
                        <a:ea typeface="微軟正黑體"/>
                        <a:cs typeface="+mn-cs"/>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100" b="0" i="0" u="none" strike="noStrike" kern="1200">
                          <a:solidFill>
                            <a:srgbClr val="000000"/>
                          </a:solidFill>
                          <a:effectLst/>
                          <a:latin typeface="+mj-lt"/>
                          <a:ea typeface="微軟正黑體"/>
                          <a:cs typeface="+mn-cs"/>
                        </a:rPr>
                        <a:t>28,797</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100" b="0" i="0" u="none" strike="noStrike" kern="1200">
                          <a:solidFill>
                            <a:srgbClr val="000000"/>
                          </a:solidFill>
                          <a:effectLst/>
                          <a:latin typeface="+mj-lt"/>
                          <a:ea typeface="微軟正黑體"/>
                          <a:cs typeface="+mn-cs"/>
                        </a:rPr>
                        <a:t>32,275</a:t>
                      </a:r>
                      <a:endParaRPr lang="en-US" altLang="zh-TW" sz="1100" b="0" i="0" u="none" strike="noStrike" kern="1200" baseline="30000">
                        <a:solidFill>
                          <a:srgbClr val="000000"/>
                        </a:solidFill>
                        <a:effectLst/>
                        <a:latin typeface="+mn-lt"/>
                        <a:ea typeface="微軟正黑體"/>
                        <a:cs typeface="+mn-cs"/>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100" b="0" i="0" u="none" strike="noStrike" kern="1200">
                          <a:solidFill>
                            <a:srgbClr val="000000"/>
                          </a:solidFill>
                          <a:effectLst/>
                          <a:latin typeface="+mj-lt"/>
                          <a:ea typeface="微軟正黑體"/>
                          <a:cs typeface="+mn-cs"/>
                        </a:rPr>
                        <a:t>24,287</a:t>
                      </a:r>
                      <a:r>
                        <a:rPr lang="en-US" altLang="zh-TW" sz="1100" b="0" i="0" u="none" strike="noStrike" kern="1200" baseline="30000">
                          <a:solidFill>
                            <a:srgbClr val="000000"/>
                          </a:solidFill>
                          <a:effectLst/>
                          <a:latin typeface="+mj-lt"/>
                          <a:ea typeface="微軟正黑體"/>
                          <a:cs typeface="+mn-cs"/>
                        </a:rPr>
                        <a:t>1</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096669266"/>
                  </a:ext>
                </a:extLst>
              </a:tr>
              <a:tr h="270000">
                <a:tc>
                  <a:txBody>
                    <a:bodyPr/>
                    <a:lstStyle/>
                    <a:p>
                      <a:pPr algn="l" rtl="0" fontAlgn="b"/>
                      <a:r>
                        <a:rPr lang="zh-TW" altLang="en-US" sz="1050" b="0" i="0" u="none" strike="noStrike">
                          <a:solidFill>
                            <a:srgbClr val="000000"/>
                          </a:solidFill>
                          <a:effectLst/>
                          <a:latin typeface="微軟正黑體" panose="020B0604030504040204" pitchFamily="34" charset="-120"/>
                          <a:ea typeface="微軟正黑體" panose="020B0604030504040204" pitchFamily="34" charset="-120"/>
                        </a:rPr>
                        <a:t>應付帳款</a:t>
                      </a:r>
                      <a:endParaRPr lang="en-US" altLang="zh-TW" sz="105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b"/>
                      <a:r>
                        <a:rPr lang="en-US" altLang="zh-TW" sz="1100" b="0" i="0" u="none" strike="noStrike" kern="1200">
                          <a:solidFill>
                            <a:srgbClr val="000000"/>
                          </a:solidFill>
                          <a:effectLst/>
                          <a:latin typeface="+mj-lt"/>
                          <a:ea typeface="微軟正黑體"/>
                          <a:cs typeface="+mn-cs"/>
                        </a:rPr>
                        <a:t>5,027</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100" b="0" i="0" u="none" strike="noStrike" kern="1200">
                          <a:solidFill>
                            <a:srgbClr val="000000"/>
                          </a:solidFill>
                          <a:effectLst/>
                          <a:latin typeface="+mj-lt"/>
                          <a:ea typeface="微軟正黑體"/>
                          <a:cs typeface="+mn-cs"/>
                        </a:rPr>
                        <a:t>5,371</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100" b="0" i="0" u="none" strike="noStrike" kern="1200">
                          <a:solidFill>
                            <a:srgbClr val="000000"/>
                          </a:solidFill>
                          <a:effectLst/>
                          <a:latin typeface="+mj-lt"/>
                          <a:ea typeface="微軟正黑體"/>
                          <a:cs typeface="+mn-cs"/>
                        </a:rPr>
                        <a:t>4,433</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100" b="0" i="0" u="none" strike="noStrike" kern="1200">
                          <a:solidFill>
                            <a:srgbClr val="000000"/>
                          </a:solidFill>
                          <a:effectLst/>
                          <a:latin typeface="+mj-lt"/>
                          <a:ea typeface="微軟正黑體"/>
                          <a:cs typeface="+mn-cs"/>
                        </a:rPr>
                        <a:t>3,804</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181146525"/>
                  </a:ext>
                </a:extLst>
              </a:tr>
              <a:tr h="270000">
                <a:tc>
                  <a:txBody>
                    <a:bodyPr/>
                    <a:lstStyle/>
                    <a:p>
                      <a:pPr algn="l" rtl="0" fontAlgn="b"/>
                      <a:r>
                        <a:rPr lang="zh-TW" altLang="en-US" sz="1050" b="0" i="0" u="none" strike="noStrike">
                          <a:solidFill>
                            <a:srgbClr val="000000"/>
                          </a:solidFill>
                          <a:effectLst/>
                          <a:latin typeface="微軟正黑體" panose="020B0604030504040204" pitchFamily="34" charset="-120"/>
                          <a:ea typeface="微軟正黑體" panose="020B0604030504040204" pitchFamily="34" charset="-120"/>
                        </a:rPr>
                        <a:t>長期借款</a:t>
                      </a:r>
                      <a:endParaRPr lang="en-US" altLang="zh-TW" sz="105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b"/>
                      <a:r>
                        <a:rPr lang="en-US" altLang="zh-TW" sz="1100" b="0" i="0" u="none" strike="noStrike" kern="1200">
                          <a:solidFill>
                            <a:srgbClr val="000000"/>
                          </a:solidFill>
                          <a:effectLst/>
                          <a:latin typeface="+mj-lt"/>
                          <a:ea typeface="微軟正黑體"/>
                          <a:cs typeface="+mn-cs"/>
                        </a:rPr>
                        <a:t>14,542</a:t>
                      </a:r>
                      <a:endParaRPr lang="en-US" altLang="zh-TW" sz="1100" b="0" i="0" u="none" strike="noStrike" kern="1200" baseline="30000">
                        <a:solidFill>
                          <a:srgbClr val="000000"/>
                        </a:solidFill>
                        <a:effectLst/>
                        <a:latin typeface="+mj-lt"/>
                        <a:ea typeface="微軟正黑體"/>
                        <a:cs typeface="+mn-cs"/>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100" b="0" i="0" u="none" strike="noStrike" kern="1200">
                          <a:solidFill>
                            <a:srgbClr val="000000"/>
                          </a:solidFill>
                          <a:effectLst/>
                          <a:latin typeface="+mj-lt"/>
                          <a:ea typeface="微軟正黑體"/>
                          <a:cs typeface="+mn-cs"/>
                        </a:rPr>
                        <a:t>37,648</a:t>
                      </a:r>
                      <a:endParaRPr lang="en-US" altLang="zh-TW" sz="1100" b="0" i="0" u="none" strike="noStrike" kern="1200" baseline="30000">
                        <a:solidFill>
                          <a:srgbClr val="000000"/>
                        </a:solidFill>
                        <a:effectLst/>
                        <a:latin typeface="+mj-lt"/>
                        <a:ea typeface="微軟正黑體"/>
                        <a:cs typeface="+mn-cs"/>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100" b="0" i="0" u="none" strike="noStrike" kern="1200">
                          <a:solidFill>
                            <a:srgbClr val="000000"/>
                          </a:solidFill>
                          <a:effectLst/>
                          <a:latin typeface="+mj-lt"/>
                          <a:ea typeface="微軟正黑體"/>
                          <a:cs typeface="+mn-cs"/>
                        </a:rPr>
                        <a:t>39,699</a:t>
                      </a:r>
                      <a:endParaRPr lang="en-US" altLang="zh-TW" sz="1100" b="0" i="0" u="none" strike="noStrike" kern="1200" baseline="30000">
                        <a:solidFill>
                          <a:srgbClr val="000000"/>
                        </a:solidFill>
                        <a:effectLst/>
                        <a:latin typeface="+mn-lt"/>
                        <a:ea typeface="微軟正黑體"/>
                        <a:cs typeface="+mn-cs"/>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100" b="0" i="0" u="none" strike="noStrike" kern="1200">
                          <a:solidFill>
                            <a:srgbClr val="000000"/>
                          </a:solidFill>
                          <a:effectLst/>
                          <a:latin typeface="+mj-lt"/>
                          <a:ea typeface="微軟正黑體"/>
                          <a:cs typeface="+mn-cs"/>
                        </a:rPr>
                        <a:t>43,055</a:t>
                      </a:r>
                      <a:r>
                        <a:rPr lang="en-US" altLang="zh-TW" sz="1100" b="0" i="0" u="none" strike="noStrike" kern="1200" baseline="30000">
                          <a:solidFill>
                            <a:srgbClr val="000000"/>
                          </a:solidFill>
                          <a:effectLst/>
                          <a:latin typeface="+mj-lt"/>
                          <a:ea typeface="微軟正黑體"/>
                          <a:cs typeface="+mn-cs"/>
                        </a:rPr>
                        <a:t>1</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337984242"/>
                  </a:ext>
                </a:extLst>
              </a:tr>
              <a:tr h="270000">
                <a:tc>
                  <a:txBody>
                    <a:bodyPr/>
                    <a:lstStyle/>
                    <a:p>
                      <a:pPr algn="l" rtl="0" fontAlgn="b"/>
                      <a:r>
                        <a:rPr lang="zh-TW" altLang="en-US" sz="1050" b="0" i="0" u="none" strike="noStrike">
                          <a:solidFill>
                            <a:srgbClr val="000000"/>
                          </a:solidFill>
                          <a:effectLst/>
                          <a:latin typeface="微軟正黑體" panose="020B0604030504040204" pitchFamily="34" charset="-120"/>
                          <a:ea typeface="微軟正黑體" panose="020B0604030504040204" pitchFamily="34" charset="-120"/>
                        </a:rPr>
                        <a:t>其他負債</a:t>
                      </a:r>
                      <a:endParaRPr lang="en-US" altLang="zh-TW" sz="105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b"/>
                      <a:r>
                        <a:rPr lang="en-US" altLang="zh-TW" sz="1100" b="0" i="0" u="none" strike="noStrike" kern="1200">
                          <a:solidFill>
                            <a:srgbClr val="000000"/>
                          </a:solidFill>
                          <a:effectLst/>
                          <a:latin typeface="+mj-lt"/>
                          <a:ea typeface="微軟正黑體"/>
                          <a:cs typeface="+mn-cs"/>
                        </a:rPr>
                        <a:t>62,966</a:t>
                      </a:r>
                      <a:endParaRPr lang="en-US" altLang="zh-TW" sz="1100" b="0" i="0" u="none" strike="noStrike" kern="1200" baseline="30000">
                        <a:solidFill>
                          <a:srgbClr val="000000"/>
                        </a:solidFill>
                        <a:effectLst/>
                        <a:latin typeface="+mj-lt"/>
                        <a:ea typeface="微軟正黑體"/>
                        <a:cs typeface="+mn-cs"/>
                      </a:endParaRPr>
                    </a:p>
                  </a:txBody>
                  <a:tcPr marL="0" marR="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r>
                        <a:rPr lang="en-US" altLang="zh-TW" sz="1100" b="0" i="0" u="none" strike="noStrike" kern="1200">
                          <a:solidFill>
                            <a:srgbClr val="000000"/>
                          </a:solidFill>
                          <a:effectLst/>
                          <a:latin typeface="+mj-lt"/>
                          <a:ea typeface="微軟正黑體"/>
                          <a:cs typeface="+mn-cs"/>
                        </a:rPr>
                        <a:t>61,706</a:t>
                      </a:r>
                    </a:p>
                  </a:txBody>
                  <a:tcPr marL="0" marR="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r>
                        <a:rPr lang="en-US" altLang="zh-TW" sz="1100" b="0" i="0" u="none" strike="noStrike" kern="1200">
                          <a:solidFill>
                            <a:srgbClr val="000000"/>
                          </a:solidFill>
                          <a:effectLst/>
                          <a:latin typeface="+mj-lt"/>
                          <a:ea typeface="微軟正黑體"/>
                          <a:cs typeface="+mn-cs"/>
                        </a:rPr>
                        <a:t>60,043</a:t>
                      </a:r>
                      <a:endParaRPr lang="en-US" altLang="zh-TW" sz="1100" b="0" i="0" u="none" strike="noStrike" kern="1200" baseline="30000">
                        <a:solidFill>
                          <a:srgbClr val="000000"/>
                        </a:solidFill>
                        <a:effectLst/>
                        <a:latin typeface="+mj-lt"/>
                        <a:ea typeface="微軟正黑體"/>
                        <a:cs typeface="+mn-cs"/>
                      </a:endParaRPr>
                    </a:p>
                  </a:txBody>
                  <a:tcPr marL="0" marR="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r>
                        <a:rPr lang="en-US" altLang="zh-TW" sz="1100" b="0" i="0" u="none" strike="noStrike" kern="1200">
                          <a:solidFill>
                            <a:srgbClr val="000000"/>
                          </a:solidFill>
                          <a:effectLst/>
                          <a:latin typeface="+mj-lt"/>
                          <a:ea typeface="微軟正黑體"/>
                          <a:cs typeface="+mn-cs"/>
                        </a:rPr>
                        <a:t>50,334</a:t>
                      </a:r>
                      <a:r>
                        <a:rPr lang="en-US" altLang="zh-TW" sz="1100" b="0" i="0" u="none" strike="noStrike" kern="1200" baseline="30000">
                          <a:solidFill>
                            <a:srgbClr val="000000"/>
                          </a:solidFill>
                          <a:effectLst/>
                          <a:latin typeface="+mj-lt"/>
                          <a:ea typeface="微軟正黑體"/>
                          <a:cs typeface="+mn-cs"/>
                        </a:rPr>
                        <a:t>3</a:t>
                      </a:r>
                    </a:p>
                  </a:txBody>
                  <a:tcPr marL="0" marR="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1751073656"/>
                  </a:ext>
                </a:extLst>
              </a:tr>
              <a:tr h="270000">
                <a:tc>
                  <a:txBody>
                    <a:bodyPr/>
                    <a:lstStyle/>
                    <a:p>
                      <a:pPr algn="l" rtl="0" fontAlgn="b"/>
                      <a:r>
                        <a:rPr lang="zh-TW" altLang="en-US" sz="1050" b="1" i="0" u="none" strike="noStrike">
                          <a:solidFill>
                            <a:srgbClr val="000000"/>
                          </a:solidFill>
                          <a:latin typeface="微軟正黑體" panose="020B0604030504040204" pitchFamily="34" charset="-120"/>
                          <a:ea typeface="微軟正黑體" panose="020B0604030504040204" pitchFamily="34" charset="-120"/>
                        </a:rPr>
                        <a:t>負債總計</a:t>
                      </a:r>
                      <a:endParaRPr lang="en-US" altLang="zh-TW" sz="1050" b="1" i="0" u="none" strike="noStrike">
                        <a:solidFill>
                          <a:srgbClr val="000000"/>
                        </a:solidFill>
                        <a:latin typeface="微軟正黑體" panose="020B0604030504040204" pitchFamily="34" charset="-120"/>
                        <a:ea typeface="微軟正黑體" panose="020B0604030504040204" pitchFamily="34" charset="-120"/>
                      </a:endParaRPr>
                    </a:p>
                  </a:txBody>
                  <a:tcPr marL="36000" marR="36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b"/>
                      <a:r>
                        <a:rPr lang="en-US" altLang="zh-TW" sz="1100" b="1" i="0" u="none" strike="noStrike" kern="1200">
                          <a:solidFill>
                            <a:srgbClr val="000000"/>
                          </a:solidFill>
                          <a:effectLst/>
                          <a:latin typeface="+mj-lt"/>
                          <a:ea typeface="微軟正黑體"/>
                          <a:cs typeface="+mn-cs"/>
                        </a:rPr>
                        <a:t>122,534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b"/>
                      <a:r>
                        <a:rPr lang="en-US" altLang="zh-TW" sz="1100" b="1" i="0" u="none" strike="noStrike" kern="1200">
                          <a:solidFill>
                            <a:srgbClr val="000000"/>
                          </a:solidFill>
                          <a:effectLst/>
                          <a:latin typeface="+mj-lt"/>
                          <a:ea typeface="微軟正黑體"/>
                          <a:cs typeface="+mn-cs"/>
                        </a:rPr>
                        <a:t>133,553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b"/>
                      <a:r>
                        <a:rPr lang="en-US" altLang="zh-TW" sz="1100" b="1" i="0" u="none" strike="noStrike" kern="1200">
                          <a:solidFill>
                            <a:srgbClr val="000000"/>
                          </a:solidFill>
                          <a:effectLst/>
                          <a:latin typeface="+mj-lt"/>
                          <a:ea typeface="微軟正黑體"/>
                          <a:cs typeface="+mn-cs"/>
                        </a:rPr>
                        <a:t>136,449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b"/>
                      <a:r>
                        <a:rPr lang="en-US" altLang="zh-TW" sz="1100" b="1" i="0" u="none" strike="noStrike" kern="1200">
                          <a:solidFill>
                            <a:srgbClr val="000000"/>
                          </a:solidFill>
                          <a:effectLst/>
                          <a:latin typeface="+mj-lt"/>
                          <a:ea typeface="微軟正黑體"/>
                          <a:cs typeface="+mn-cs"/>
                        </a:rPr>
                        <a:t>121,480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3477107155"/>
                  </a:ext>
                </a:extLst>
              </a:tr>
              <a:tr h="0">
                <a:tc>
                  <a:txBody>
                    <a:bodyPr/>
                    <a:lstStyle/>
                    <a:p>
                      <a:pPr algn="l" fontAlgn="b"/>
                      <a:endParaRPr lang="en-GB" sz="1050" b="1" i="0" u="none" strike="noStrike">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36000" marR="36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fontAlgn="b"/>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fontAlgn="b"/>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ctr"/>
                      <a:r>
                        <a:rPr lang="zh-TW" altLang="en-US" sz="1000" b="0" i="0" u="none" strike="noStrike">
                          <a:solidFill>
                            <a:srgbClr val="000000"/>
                          </a:solidFill>
                          <a:effectLst/>
                          <a:latin typeface="Arial"/>
                          <a:ea typeface="微軟正黑體"/>
                          <a:cs typeface="Arial"/>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rtl="0" fontAlgn="ctr"/>
                      <a:endParaRPr lang="zh-TW" altLang="en-US" sz="1000" b="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758854466"/>
                  </a:ext>
                </a:extLst>
              </a:tr>
              <a:tr h="258741">
                <a:tc>
                  <a:txBody>
                    <a:bodyPr/>
                    <a:lstStyle/>
                    <a:p>
                      <a:pPr algn="l" fontAlgn="b"/>
                      <a:r>
                        <a:rPr lang="zh-TW" altLang="en-US" sz="1050" b="1" u="none" strike="noStrike">
                          <a:effectLst/>
                          <a:latin typeface="微軟正黑體" panose="020B0604030504040204" pitchFamily="34" charset="-120"/>
                          <a:ea typeface="微軟正黑體" panose="020B0604030504040204" pitchFamily="34" charset="-120"/>
                          <a:cs typeface="Arial" panose="020B0604020202020204" pitchFamily="34" charset="0"/>
                        </a:rPr>
                        <a:t>權益總計</a:t>
                      </a:r>
                    </a:p>
                  </a:txBody>
                  <a:tcPr marL="36000" marR="36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A6A6A6">
                        <a:alpha val="50196"/>
                      </a:srgbClr>
                    </a:solidFill>
                  </a:tcPr>
                </a:tc>
                <a:tc>
                  <a:txBody>
                    <a:bodyPr/>
                    <a:lstStyle/>
                    <a:p>
                      <a:pPr algn="ctr" rtl="0" fontAlgn="b"/>
                      <a:r>
                        <a:rPr lang="en-US" altLang="zh-TW" sz="1100" b="1" i="0" u="none" strike="noStrike">
                          <a:solidFill>
                            <a:srgbClr val="000000"/>
                          </a:solidFill>
                          <a:effectLst/>
                          <a:latin typeface="+mj-lt"/>
                          <a:ea typeface="微軟正黑體"/>
                        </a:rPr>
                        <a:t>66,454</a:t>
                      </a:r>
                      <a:endParaRPr lang="en-US" altLang="zh-TW" sz="1100" b="1" i="0" u="none" strike="noStrike" baseline="30000">
                        <a:solidFill>
                          <a:srgbClr val="000000"/>
                        </a:solidFill>
                        <a:effectLst/>
                        <a:latin typeface="+mj-lt"/>
                        <a:ea typeface="微軟正黑體"/>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A6A6A6">
                        <a:alpha val="50196"/>
                      </a:srgbClr>
                    </a:solidFill>
                  </a:tcPr>
                </a:tc>
                <a:tc>
                  <a:txBody>
                    <a:bodyPr/>
                    <a:lstStyle/>
                    <a:p>
                      <a:pPr marL="0" algn="ctr" defTabSz="914400" rtl="0" eaLnBrk="1" fontAlgn="b" latinLnBrk="0" hangingPunct="1"/>
                      <a:r>
                        <a:rPr lang="en-US" altLang="zh-TW" sz="1100" b="1" i="0" u="none" strike="noStrike" kern="1200">
                          <a:solidFill>
                            <a:srgbClr val="000000"/>
                          </a:solidFill>
                          <a:effectLst/>
                          <a:latin typeface="+mj-lt"/>
                          <a:ea typeface="微軟正黑體"/>
                          <a:cs typeface="+mn-cs"/>
                        </a:rPr>
                        <a:t>91,028</a:t>
                      </a:r>
                      <a:endParaRPr lang="en-US" altLang="zh-TW" sz="1100" b="1" i="0" u="none" strike="noStrike" kern="1200" baseline="30000">
                        <a:solidFill>
                          <a:srgbClr val="000000"/>
                        </a:solidFill>
                        <a:effectLst/>
                        <a:latin typeface="+mj-lt"/>
                        <a:ea typeface="微軟正黑體"/>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A6A6A6">
                        <a:alpha val="50196"/>
                      </a:srgbClr>
                    </a:solidFill>
                  </a:tcPr>
                </a:tc>
                <a:tc>
                  <a:txBody>
                    <a:bodyPr/>
                    <a:lstStyle/>
                    <a:p>
                      <a:pPr marL="0" algn="ctr" defTabSz="914400" rtl="0" eaLnBrk="1" fontAlgn="b" latinLnBrk="0" hangingPunct="1"/>
                      <a:r>
                        <a:rPr lang="en-US" altLang="zh-TW" sz="1100" b="1" i="0" u="none" strike="noStrike" kern="1200">
                          <a:solidFill>
                            <a:srgbClr val="000000"/>
                          </a:solidFill>
                          <a:effectLst/>
                          <a:latin typeface="+mj-lt"/>
                          <a:ea typeface="微軟正黑體"/>
                          <a:cs typeface="+mn-cs"/>
                        </a:rPr>
                        <a:t>91,677</a:t>
                      </a:r>
                      <a:endParaRPr lang="en-US" altLang="zh-TW" sz="1100" b="1" i="0" u="none" strike="noStrike" kern="1200" baseline="30000">
                        <a:solidFill>
                          <a:srgbClr val="000000"/>
                        </a:solidFill>
                        <a:effectLst/>
                        <a:latin typeface="+mj-lt"/>
                        <a:ea typeface="微軟正黑體"/>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A6A6A6">
                        <a:alpha val="50196"/>
                      </a:srgbClr>
                    </a:solidFill>
                  </a:tcPr>
                </a:tc>
                <a:tc>
                  <a:txBody>
                    <a:bodyPr/>
                    <a:lstStyle/>
                    <a:p>
                      <a:pPr algn="ctr" rtl="0" fontAlgn="b"/>
                      <a:r>
                        <a:rPr lang="en-US" altLang="zh-TW" sz="1100" b="1" i="0" u="none" strike="noStrike" kern="1200">
                          <a:solidFill>
                            <a:srgbClr val="000000"/>
                          </a:solidFill>
                          <a:effectLst/>
                          <a:latin typeface="+mj-lt"/>
                          <a:ea typeface="微軟正黑體"/>
                          <a:cs typeface="+mn-cs"/>
                        </a:rPr>
                        <a:t>84,881</a:t>
                      </a:r>
                      <a:r>
                        <a:rPr lang="en-US" altLang="zh-TW" sz="1100" b="1" i="0" u="none" strike="noStrike" kern="1200" baseline="30000">
                          <a:solidFill>
                            <a:srgbClr val="000000"/>
                          </a:solidFill>
                          <a:effectLst/>
                          <a:latin typeface="+mj-lt"/>
                          <a:ea typeface="微軟正黑體"/>
                          <a:cs typeface="+mn-cs"/>
                        </a:rPr>
                        <a:t>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A6A6A6">
                        <a:alpha val="50196"/>
                      </a:srgbClr>
                    </a:solidFill>
                  </a:tcPr>
                </a:tc>
                <a:extLst>
                  <a:ext uri="{0D108BD9-81ED-4DB2-BD59-A6C34878D82A}">
                    <a16:rowId xmlns:a16="http://schemas.microsoft.com/office/drawing/2014/main" val="2361454152"/>
                  </a:ext>
                </a:extLst>
              </a:tr>
            </a:tbl>
          </a:graphicData>
        </a:graphic>
      </p:graphicFrame>
      <p:sp>
        <p:nvSpPr>
          <p:cNvPr id="5" name="Rectangle 6">
            <a:extLst>
              <a:ext uri="{FF2B5EF4-FFF2-40B4-BE49-F238E27FC236}">
                <a16:creationId xmlns:a16="http://schemas.microsoft.com/office/drawing/2014/main" id="{6FA20ECD-DC5F-CD61-AE00-80F9CCD3EC73}"/>
              </a:ext>
            </a:extLst>
          </p:cNvPr>
          <p:cNvSpPr/>
          <p:nvPr/>
        </p:nvSpPr>
        <p:spPr bwMode="auto">
          <a:xfrm>
            <a:off x="6212804" y="2832160"/>
            <a:ext cx="936104" cy="216024"/>
          </a:xfrm>
          <a:prstGeom prst="rect">
            <a:avLst/>
          </a:prstGeom>
          <a:noFill/>
          <a:ln w="15875" cap="flat" cmpd="sng" algn="ctr">
            <a:solidFill>
              <a:srgbClr val="307F98"/>
            </a:solidFill>
            <a:prstDash val="dash"/>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b="1" i="0" u="none" strike="noStrike" cap="none" normalizeH="0" baseline="0">
              <a:ln>
                <a:noFill/>
              </a:ln>
              <a:solidFill>
                <a:schemeClr val="tx1"/>
              </a:solidFill>
              <a:effectLst/>
              <a:latin typeface="Arial" charset="0"/>
            </a:endParaRPr>
          </a:p>
        </p:txBody>
      </p:sp>
      <p:graphicFrame>
        <p:nvGraphicFramePr>
          <p:cNvPr id="6" name="Table 4">
            <a:extLst>
              <a:ext uri="{FF2B5EF4-FFF2-40B4-BE49-F238E27FC236}">
                <a16:creationId xmlns:a16="http://schemas.microsoft.com/office/drawing/2014/main" id="{BA0400BE-3D52-2A5E-A2BD-4949E88ECCDF}"/>
              </a:ext>
            </a:extLst>
          </p:cNvPr>
          <p:cNvGraphicFramePr>
            <a:graphicFrameLocks noGrp="1"/>
          </p:cNvGraphicFramePr>
          <p:nvPr/>
        </p:nvGraphicFramePr>
        <p:xfrm>
          <a:off x="7505700" y="1442214"/>
          <a:ext cx="2162175" cy="1221521"/>
        </p:xfrm>
        <a:graphic>
          <a:graphicData uri="http://schemas.openxmlformats.org/drawingml/2006/table">
            <a:tbl>
              <a:tblPr>
                <a:tableStyleId>{5C22544A-7EE6-4342-B048-85BDC9FD1C3A}</a:tableStyleId>
              </a:tblPr>
              <a:tblGrid>
                <a:gridCol w="1513013">
                  <a:extLst>
                    <a:ext uri="{9D8B030D-6E8A-4147-A177-3AD203B41FA5}">
                      <a16:colId xmlns:a16="http://schemas.microsoft.com/office/drawing/2014/main" val="2678657108"/>
                    </a:ext>
                  </a:extLst>
                </a:gridCol>
                <a:gridCol w="649162">
                  <a:extLst>
                    <a:ext uri="{9D8B030D-6E8A-4147-A177-3AD203B41FA5}">
                      <a16:colId xmlns:a16="http://schemas.microsoft.com/office/drawing/2014/main" val="3822992108"/>
                    </a:ext>
                  </a:extLst>
                </a:gridCol>
              </a:tblGrid>
              <a:tr h="236709">
                <a:tc>
                  <a:txBody>
                    <a:bodyPr/>
                    <a:lstStyle/>
                    <a:p>
                      <a:pPr algn="l" fontAlgn="b"/>
                      <a:r>
                        <a:rPr lang="en-US" altLang="zh-TW" sz="1000" b="0" u="none" strike="noStrike">
                          <a:solidFill>
                            <a:schemeClr val="tx1"/>
                          </a:solidFill>
                          <a:effectLst/>
                          <a:latin typeface="微軟正黑體" panose="020B0604030504040204" pitchFamily="34" charset="-120"/>
                          <a:ea typeface="微軟正黑體" panose="020B0604030504040204" pitchFamily="34" charset="-120"/>
                          <a:cs typeface="Arial"/>
                        </a:rPr>
                        <a:t>(</a:t>
                      </a:r>
                      <a:r>
                        <a:rPr lang="zh-TW" altLang="en-US" sz="1000" b="0" u="none" strike="noStrike">
                          <a:solidFill>
                            <a:schemeClr val="tx1"/>
                          </a:solidFill>
                          <a:effectLst/>
                          <a:latin typeface="微軟正黑體" panose="020B0604030504040204" pitchFamily="34" charset="-120"/>
                          <a:ea typeface="微軟正黑體" panose="020B0604030504040204" pitchFamily="34" charset="-120"/>
                          <a:cs typeface="Arial"/>
                        </a:rPr>
                        <a:t>新台幣百萬元</a:t>
                      </a:r>
                      <a:r>
                        <a:rPr lang="en-US" altLang="zh-TW" sz="1000" b="0" u="none" strike="noStrike">
                          <a:solidFill>
                            <a:schemeClr val="tx1"/>
                          </a:solidFill>
                          <a:effectLst/>
                          <a:latin typeface="微軟正黑體" panose="020B0604030504040204" pitchFamily="34" charset="-120"/>
                          <a:ea typeface="微軟正黑體" panose="020B0604030504040204" pitchFamily="34" charset="-120"/>
                          <a:cs typeface="Arial"/>
                        </a:rPr>
                        <a:t>)</a:t>
                      </a:r>
                    </a:p>
                  </a:txBody>
                  <a:tcPr marL="36000" marR="36000" marT="36000" marB="36000" anchor="b">
                    <a:lnL w="9525" cap="flat" cmpd="sng" algn="ctr">
                      <a:solidFill>
                        <a:srgbClr val="307F98"/>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307F9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440"/>
                        </a:lnSpc>
                      </a:pPr>
                      <a:r>
                        <a:rPr lang="en-US" altLang="zh-TW" sz="1000" b="1" i="0" u="none" strike="noStrike" kern="1200">
                          <a:solidFill>
                            <a:sysClr val="windowText" lastClr="000000"/>
                          </a:solidFill>
                          <a:effectLst/>
                          <a:latin typeface="Arial"/>
                          <a:ea typeface="微軟正黑體"/>
                          <a:cs typeface="Arial"/>
                        </a:rPr>
                        <a:t>Q225</a:t>
                      </a:r>
                      <a:endParaRPr lang="zh-TW" altLang="en-US" sz="1000">
                        <a:solidFill>
                          <a:sysClr val="windowText" lastClr="000000"/>
                        </a:solidFill>
                        <a:latin typeface="Arial"/>
                        <a:ea typeface="微軟正黑體"/>
                        <a:cs typeface="Arial"/>
                      </a:endParaRPr>
                    </a:p>
                  </a:txBody>
                  <a:tcPr marL="36000" marR="36000" marT="36000" marB="36000" anchor="ctr">
                    <a:lnL w="19050" cap="flat" cmpd="sng" algn="ctr">
                      <a:noFill/>
                      <a:prstDash val="solid"/>
                      <a:round/>
                      <a:headEnd type="none" w="med" len="med"/>
                      <a:tailEnd type="none" w="med" len="med"/>
                    </a:lnL>
                    <a:lnR w="9525" cap="flat" cmpd="sng" algn="ctr">
                      <a:solidFill>
                        <a:srgbClr val="307F98"/>
                      </a:solidFill>
                      <a:prstDash val="solid"/>
                      <a:round/>
                      <a:headEnd type="none" w="med" len="med"/>
                      <a:tailEnd type="none" w="med" len="med"/>
                    </a:lnR>
                    <a:lnT w="9525" cap="flat" cmpd="sng" algn="ctr">
                      <a:solidFill>
                        <a:srgbClr val="307F9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2628635"/>
                  </a:ext>
                </a:extLst>
              </a:tr>
              <a:tr h="435444">
                <a:tc>
                  <a:txBody>
                    <a:bodyPr/>
                    <a:lstStyle/>
                    <a:p>
                      <a:pPr algn="l" fontAlgn="b"/>
                      <a:r>
                        <a:rPr lang="zh-TW" altLang="en-US" sz="1000" u="none" strike="noStrike">
                          <a:effectLst/>
                          <a:latin typeface="微軟正黑體" panose="020B0604030504040204" pitchFamily="34" charset="-120"/>
                          <a:ea typeface="微軟正黑體" panose="020B0604030504040204" pitchFamily="34" charset="-120"/>
                          <a:cs typeface="Arial"/>
                        </a:rPr>
                        <a:t>三個月以上定存</a:t>
                      </a:r>
                    </a:p>
                  </a:txBody>
                  <a:tcPr marL="36000" marR="36000" marT="54000" marB="54000" anchor="ctr">
                    <a:lnL w="9525" cap="flat" cmpd="sng" algn="ctr">
                      <a:solidFill>
                        <a:srgbClr val="307F98"/>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1000" b="0" i="0" u="none" strike="noStrike" kern="1200">
                          <a:solidFill>
                            <a:srgbClr val="000000"/>
                          </a:solidFill>
                          <a:latin typeface="Arial"/>
                          <a:ea typeface="+mn-ea"/>
                          <a:cs typeface="Arial"/>
                        </a:rPr>
                        <a:t>3,610</a:t>
                      </a:r>
                    </a:p>
                  </a:txBody>
                  <a:tcPr marL="36000" marR="144000" marT="54000" marB="54000" anchor="ctr">
                    <a:lnL w="12700" cmpd="sng">
                      <a:noFill/>
                    </a:lnL>
                    <a:lnR w="9525" cap="flat" cmpd="sng" algn="ctr">
                      <a:solidFill>
                        <a:srgbClr val="307F98"/>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8735274"/>
                  </a:ext>
                </a:extLst>
              </a:tr>
              <a:tr h="274684">
                <a:tc>
                  <a:txBody>
                    <a:bodyPr/>
                    <a:lstStyle/>
                    <a:p>
                      <a:pPr algn="l" fontAlgn="b"/>
                      <a:r>
                        <a:rPr lang="zh-TW" altLang="en-US" sz="1000" u="none" strike="noStrike" kern="1200">
                          <a:solidFill>
                            <a:schemeClr val="dk1"/>
                          </a:solidFill>
                          <a:effectLst/>
                          <a:latin typeface="微軟正黑體" panose="020B0604030504040204" pitchFamily="34" charset="-120"/>
                          <a:ea typeface="微軟正黑體" panose="020B0604030504040204" pitchFamily="34" charset="-120"/>
                          <a:cs typeface="Arial"/>
                        </a:rPr>
                        <a:t>受限制現金</a:t>
                      </a:r>
                      <a:endParaRPr lang="en-GB" altLang="zh-TW" sz="1000" u="none" strike="noStrike" kern="1200">
                        <a:solidFill>
                          <a:schemeClr val="dk1"/>
                        </a:solidFill>
                        <a:effectLst/>
                        <a:latin typeface="微軟正黑體" panose="020B0604030504040204" pitchFamily="34" charset="-120"/>
                        <a:ea typeface="微軟正黑體" panose="020B0604030504040204" pitchFamily="34" charset="-120"/>
                        <a:cs typeface="Arial"/>
                      </a:endParaRPr>
                    </a:p>
                  </a:txBody>
                  <a:tcPr marL="36000" marR="36000" marT="54000" marB="54000" anchor="ctr">
                    <a:lnL w="9525" cap="flat" cmpd="sng" algn="ctr">
                      <a:solidFill>
                        <a:srgbClr val="307F98"/>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rtl="0" eaLnBrk="1" fontAlgn="auto" latinLnBrk="0" hangingPunct="1">
                        <a:lnSpc>
                          <a:spcPct val="100000"/>
                        </a:lnSpc>
                        <a:spcBef>
                          <a:spcPts val="0"/>
                        </a:spcBef>
                        <a:spcAft>
                          <a:spcPts val="0"/>
                        </a:spcAft>
                        <a:buClrTx/>
                        <a:buSzTx/>
                        <a:buFontTx/>
                        <a:buNone/>
                      </a:pPr>
                      <a:r>
                        <a:rPr lang="en-US" altLang="zh-TW" sz="1000" b="0" i="0" u="none" strike="noStrike" kern="1200">
                          <a:solidFill>
                            <a:srgbClr val="000000"/>
                          </a:solidFill>
                          <a:latin typeface="Arial"/>
                          <a:ea typeface="+mn-ea"/>
                          <a:cs typeface="Arial"/>
                        </a:rPr>
                        <a:t> 18,882</a:t>
                      </a:r>
                      <a:endParaRPr lang="en-US" altLang="zh-TW" sz="1000" b="0" i="0" u="none" strike="noStrike" kern="1200">
                        <a:solidFill>
                          <a:srgbClr val="000000"/>
                        </a:solidFill>
                        <a:latin typeface="Arial" panose="020B0604020202020204" pitchFamily="34" charset="0"/>
                        <a:ea typeface="+mn-ea"/>
                        <a:cs typeface="Arial" panose="020B0604020202020204" pitchFamily="34" charset="0"/>
                      </a:endParaRPr>
                    </a:p>
                  </a:txBody>
                  <a:tcPr marL="36000" marR="144000" marT="54000" marB="54000" anchor="ctr">
                    <a:lnL w="12700" cmpd="sng">
                      <a:noFill/>
                    </a:lnL>
                    <a:lnR w="9525" cap="flat" cmpd="sng" algn="ctr">
                      <a:solidFill>
                        <a:srgbClr val="307F98"/>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5060228"/>
                  </a:ext>
                </a:extLst>
              </a:tr>
              <a:tr h="274684">
                <a:tc>
                  <a:txBody>
                    <a:bodyPr/>
                    <a:lstStyle/>
                    <a:p>
                      <a:pPr algn="l" fontAlgn="b"/>
                      <a:r>
                        <a:rPr lang="zh-TW" altLang="en-US" sz="1000" b="0" i="0" u="none" strike="noStrike">
                          <a:solidFill>
                            <a:srgbClr val="000000"/>
                          </a:solidFill>
                          <a:effectLst/>
                          <a:latin typeface="微軟正黑體" panose="020B0604030504040204" pitchFamily="34" charset="-120"/>
                          <a:ea typeface="微軟正黑體" panose="020B0604030504040204" pitchFamily="34" charset="-120"/>
                          <a:cs typeface="Arial"/>
                        </a:rPr>
                        <a:t>債券</a:t>
                      </a:r>
                      <a:endParaRPr lang="en-GB" sz="1000" b="0" i="0" u="none" strike="noStrike">
                        <a:solidFill>
                          <a:srgbClr val="000000"/>
                        </a:solidFill>
                        <a:effectLst/>
                        <a:latin typeface="微軟正黑體" panose="020B0604030504040204" pitchFamily="34" charset="-120"/>
                        <a:ea typeface="微軟正黑體" panose="020B0604030504040204" pitchFamily="34" charset="-120"/>
                        <a:cs typeface="Arial"/>
                      </a:endParaRPr>
                    </a:p>
                  </a:txBody>
                  <a:tcPr marL="36000" marR="36000" marT="54000" marB="54000" anchor="ctr">
                    <a:lnL w="9525" cap="flat" cmpd="sng" algn="ctr">
                      <a:solidFill>
                        <a:srgbClr val="307F98"/>
                      </a:solidFill>
                      <a:prstDash val="solid"/>
                      <a:round/>
                      <a:headEnd type="none" w="med" len="med"/>
                      <a:tailEnd type="none" w="med" len="med"/>
                    </a:lnL>
                    <a:lnR w="12700" cmpd="sng">
                      <a:noFill/>
                    </a:lnR>
                    <a:lnT w="12700" cap="flat" cmpd="sng" algn="ctr">
                      <a:noFill/>
                      <a:prstDash val="solid"/>
                      <a:round/>
                      <a:headEnd type="none" w="med" len="med"/>
                      <a:tailEnd type="none" w="med" len="med"/>
                    </a:lnT>
                    <a:lnB w="9525" cap="flat" cmpd="sng" algn="ctr">
                      <a:solidFill>
                        <a:srgbClr val="307F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1000" b="0" i="0" u="none" strike="noStrike">
                          <a:solidFill>
                            <a:srgbClr val="000000"/>
                          </a:solidFill>
                          <a:effectLst/>
                          <a:latin typeface="Arial"/>
                          <a:cs typeface="Arial"/>
                        </a:rPr>
                        <a:t>5,831</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36000" marR="144000" marT="54000" marB="54000" anchor="ctr">
                    <a:lnL w="12700" cmpd="sng">
                      <a:noFill/>
                    </a:lnL>
                    <a:lnR w="9525" cap="flat" cmpd="sng" algn="ctr">
                      <a:solidFill>
                        <a:srgbClr val="307F98"/>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307F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565883"/>
                  </a:ext>
                </a:extLst>
              </a:tr>
            </a:tbl>
          </a:graphicData>
        </a:graphic>
      </p:graphicFrame>
      <p:sp>
        <p:nvSpPr>
          <p:cNvPr id="8" name="Rectangle 5">
            <a:extLst>
              <a:ext uri="{FF2B5EF4-FFF2-40B4-BE49-F238E27FC236}">
                <a16:creationId xmlns:a16="http://schemas.microsoft.com/office/drawing/2014/main" id="{16BCAD20-C5C5-EE21-59AF-E60A30015A9F}"/>
              </a:ext>
            </a:extLst>
          </p:cNvPr>
          <p:cNvSpPr/>
          <p:nvPr/>
        </p:nvSpPr>
        <p:spPr bwMode="auto">
          <a:xfrm>
            <a:off x="7502068" y="1145528"/>
            <a:ext cx="2170800" cy="300092"/>
          </a:xfrm>
          <a:prstGeom prst="rect">
            <a:avLst/>
          </a:prstGeom>
          <a:solidFill>
            <a:srgbClr val="307F98"/>
          </a:solidFill>
          <a:ln w="12700" cap="flat" cmpd="sng" algn="ctr">
            <a:noFill/>
            <a:prstDash val="solid"/>
            <a:round/>
            <a:headEnd type="none" w="med" len="med"/>
            <a:tailEnd type="none" w="med" len="med"/>
          </a:ln>
          <a:effectLst/>
        </p:spPr>
        <p:txBody>
          <a:bodyPr vert="horz" wrap="square" lIns="36000" tIns="36000" rIns="36000" bIns="36000" numCol="1" rtlCol="0" anchor="ctr" anchorCtr="1" compatLnSpc="1">
            <a:prstTxWarp prst="textNoShape">
              <a:avLst/>
            </a:prstTxWarp>
          </a:bodyPr>
          <a:lstStyle/>
          <a:p>
            <a:pPr eaLnBrk="0" fontAlgn="base" hangingPunct="0">
              <a:spcBef>
                <a:spcPct val="0"/>
              </a:spcBef>
              <a:spcAft>
                <a:spcPct val="0"/>
              </a:spcAft>
            </a:pPr>
            <a:r>
              <a:rPr lang="zh-TW" altLang="en-US" sz="1000" b="1">
                <a:solidFill>
                  <a:schemeClr val="bg1"/>
                </a:solidFill>
                <a:latin typeface="微軟正黑體" panose="020B0604030504040204" pitchFamily="34" charset="-120"/>
                <a:ea typeface="微軟正黑體" panose="020B0604030504040204" pitchFamily="34" charset="-120"/>
              </a:rPr>
              <a:t>現金資產細項包含</a:t>
            </a:r>
            <a:r>
              <a:rPr lang="en-US" altLang="zh-TW" sz="1000" b="1">
                <a:solidFill>
                  <a:schemeClr val="bg1"/>
                </a:solidFill>
                <a:latin typeface="微軟正黑體" panose="020B0604030504040204" pitchFamily="34" charset="-120"/>
                <a:ea typeface="微軟正黑體" panose="020B0604030504040204" pitchFamily="34" charset="-120"/>
              </a:rPr>
              <a:t>:</a:t>
            </a:r>
          </a:p>
        </p:txBody>
      </p:sp>
      <p:cxnSp>
        <p:nvCxnSpPr>
          <p:cNvPr id="9" name="Elbow Connector 15">
            <a:extLst>
              <a:ext uri="{FF2B5EF4-FFF2-40B4-BE49-F238E27FC236}">
                <a16:creationId xmlns:a16="http://schemas.microsoft.com/office/drawing/2014/main" id="{AD027DF8-3890-6FB5-7A4F-D61106F1CF19}"/>
              </a:ext>
            </a:extLst>
          </p:cNvPr>
          <p:cNvCxnSpPr>
            <a:cxnSpLocks/>
            <a:stCxn id="5" idx="3"/>
            <a:endCxn id="6" idx="2"/>
          </p:cNvCxnSpPr>
          <p:nvPr/>
        </p:nvCxnSpPr>
        <p:spPr bwMode="auto">
          <a:xfrm flipV="1">
            <a:off x="7148908" y="2663735"/>
            <a:ext cx="1437879" cy="276437"/>
          </a:xfrm>
          <a:prstGeom prst="bentConnector2">
            <a:avLst/>
          </a:prstGeom>
          <a:solidFill>
            <a:schemeClr val="accent2"/>
          </a:solidFill>
          <a:ln w="15875" cap="flat" cmpd="sng" algn="ctr">
            <a:solidFill>
              <a:srgbClr val="307F98"/>
            </a:solidFill>
            <a:prstDash val="dash"/>
            <a:round/>
            <a:headEnd type="none" w="med" len="med"/>
            <a:tailEnd type="none" w="med" len="med"/>
          </a:ln>
          <a:effectLst/>
        </p:spPr>
      </p:cxnSp>
      <p:sp>
        <p:nvSpPr>
          <p:cNvPr id="10" name="投影片編號版面配置區 6">
            <a:extLst>
              <a:ext uri="{FF2B5EF4-FFF2-40B4-BE49-F238E27FC236}">
                <a16:creationId xmlns:a16="http://schemas.microsoft.com/office/drawing/2014/main" id="{F6035690-C080-01DB-7DA5-E5509C7575A8}"/>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pPr/>
              <a:t>49</a:t>
            </a:fld>
            <a:endParaRPr kumimoji="1" lang="zh-TW" altLang="en-US" sz="120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2" name="文字方塊 11">
            <a:extLst>
              <a:ext uri="{FF2B5EF4-FFF2-40B4-BE49-F238E27FC236}">
                <a16:creationId xmlns:a16="http://schemas.microsoft.com/office/drawing/2014/main" id="{288632A4-0222-4476-477A-1EC9BDA9D0D1}"/>
              </a:ext>
            </a:extLst>
          </p:cNvPr>
          <p:cNvSpPr txBox="1"/>
          <p:nvPr/>
        </p:nvSpPr>
        <p:spPr>
          <a:xfrm>
            <a:off x="311766" y="5933540"/>
            <a:ext cx="7982976" cy="630942"/>
          </a:xfrm>
          <a:prstGeom prst="rect">
            <a:avLst/>
          </a:prstGeom>
          <a:noFill/>
        </p:spPr>
        <p:txBody>
          <a:bodyPr wrap="square" lIns="91440" tIns="45720" rIns="91440" bIns="45720" rtlCol="0" anchor="t">
            <a:spAutoFit/>
          </a:bodyPr>
          <a:lstStyle/>
          <a:p>
            <a:pPr marL="0" indent="0">
              <a:lnSpc>
                <a:spcPct val="100000"/>
              </a:lnSpc>
            </a:pPr>
            <a:r>
              <a:rPr lang="zh-TW" altLang="en-US" sz="700" i="1">
                <a:solidFill>
                  <a:srgbClr val="2B505B"/>
                </a:solidFill>
                <a:latin typeface="微軟正黑體" panose="020B0604030504040204" pitchFamily="34" charset="-120"/>
                <a:ea typeface="微軟正黑體" panose="020B0604030504040204" pitchFamily="34" charset="-120"/>
                <a:cs typeface="Arial"/>
              </a:rPr>
              <a:t>備註</a:t>
            </a:r>
            <a:r>
              <a:rPr lang="en-US" altLang="zh-TW" sz="700" i="1">
                <a:solidFill>
                  <a:srgbClr val="2B505B"/>
                </a:solidFill>
                <a:latin typeface="微軟正黑體" panose="020B0604030504040204" pitchFamily="34" charset="-120"/>
                <a:ea typeface="微軟正黑體" panose="020B0604030504040204" pitchFamily="34" charset="-120"/>
                <a:cs typeface="Arial"/>
              </a:rPr>
              <a:t>:</a:t>
            </a:r>
            <a:r>
              <a:rPr lang="zh-TW" altLang="en-US" sz="700" i="1">
                <a:solidFill>
                  <a:srgbClr val="2B505B"/>
                </a:solidFill>
                <a:latin typeface="微軟正黑體" panose="020B0604030504040204" pitchFamily="34" charset="-120"/>
                <a:ea typeface="微軟正黑體" panose="020B0604030504040204" pitchFamily="34" charset="-120"/>
                <a:cs typeface="Arial"/>
              </a:rPr>
              <a:t> </a:t>
            </a:r>
            <a:r>
              <a:rPr lang="en-US" altLang="zh-TW" sz="700" i="1">
                <a:solidFill>
                  <a:srgbClr val="2B505B"/>
                </a:solidFill>
                <a:latin typeface="微軟正黑體" panose="020B0604030504040204" pitchFamily="34" charset="-120"/>
                <a:ea typeface="微軟正黑體" panose="020B0604030504040204" pitchFamily="34" charset="-120"/>
                <a:cs typeface="Arial"/>
              </a:rPr>
              <a:t>1.</a:t>
            </a:r>
            <a:r>
              <a:rPr lang="zh-TW" altLang="en-US" sz="700" i="1">
                <a:solidFill>
                  <a:srgbClr val="2B505B"/>
                </a:solidFill>
                <a:latin typeface="微軟正黑體" panose="020B0604030504040204" pitchFamily="34" charset="-120"/>
                <a:ea typeface="微軟正黑體" panose="020B0604030504040204" pitchFamily="34" charset="-120"/>
                <a:cs typeface="Arial"/>
              </a:rPr>
              <a:t> </a:t>
            </a:r>
            <a:r>
              <a:rPr lang="en-US" altLang="zh-TW" sz="700" i="1">
                <a:solidFill>
                  <a:srgbClr val="2B505B"/>
                </a:solidFill>
                <a:latin typeface="微軟正黑體" panose="020B0604030504040204" pitchFamily="34" charset="-120"/>
                <a:ea typeface="微軟正黑體" panose="020B0604030504040204" pitchFamily="34" charset="-120"/>
                <a:cs typeface="Arial"/>
              </a:rPr>
              <a:t>2025 </a:t>
            </a:r>
            <a:r>
              <a:rPr lang="zh-TW" altLang="en-US" sz="700" i="1">
                <a:solidFill>
                  <a:srgbClr val="2B505B"/>
                </a:solidFill>
                <a:latin typeface="微軟正黑體" panose="020B0604030504040204" pitchFamily="34" charset="-120"/>
                <a:ea typeface="微軟正黑體" panose="020B0604030504040204" pitchFamily="34" charset="-120"/>
                <a:cs typeface="Arial"/>
              </a:rPr>
              <a:t>年第二季現金及約當現金減少，部分原因為使用現金償還債務</a:t>
            </a:r>
            <a:endParaRPr lang="en-US" altLang="zh-TW" sz="700" i="1">
              <a:solidFill>
                <a:srgbClr val="2B505B"/>
              </a:solidFill>
              <a:latin typeface="微軟正黑體" panose="020B0604030504040204" pitchFamily="34" charset="-120"/>
              <a:ea typeface="微軟正黑體" panose="020B0604030504040204" pitchFamily="34" charset="-120"/>
              <a:cs typeface="Arial"/>
            </a:endParaRPr>
          </a:p>
          <a:p>
            <a:pPr marL="0" indent="0">
              <a:lnSpc>
                <a:spcPct val="100000"/>
              </a:lnSpc>
            </a:pPr>
            <a:r>
              <a:rPr lang="zh-TW" altLang="en-US" sz="700" i="1">
                <a:solidFill>
                  <a:srgbClr val="2B505B"/>
                </a:solidFill>
                <a:latin typeface="微軟正黑體" panose="020B0604030504040204" pitchFamily="34" charset="-120"/>
                <a:ea typeface="微軟正黑體" panose="020B0604030504040204" pitchFamily="34" charset="-120"/>
                <a:cs typeface="Arial"/>
              </a:rPr>
              <a:t>         </a:t>
            </a:r>
            <a:r>
              <a:rPr lang="en-US" altLang="zh-TW" sz="700" i="1">
                <a:solidFill>
                  <a:srgbClr val="2B505B"/>
                </a:solidFill>
                <a:latin typeface="微軟正黑體" panose="020B0604030504040204" pitchFamily="34" charset="-120"/>
                <a:ea typeface="微軟正黑體" panose="020B0604030504040204" pitchFamily="34" charset="-120"/>
                <a:cs typeface="Arial"/>
              </a:rPr>
              <a:t>2.</a:t>
            </a:r>
            <a:r>
              <a:rPr lang="zh-TW" altLang="en-US" sz="700" i="1">
                <a:solidFill>
                  <a:srgbClr val="2B505B"/>
                </a:solidFill>
                <a:latin typeface="微軟正黑體" panose="020B0604030504040204" pitchFamily="34" charset="-120"/>
                <a:ea typeface="微軟正黑體" panose="020B0604030504040204" pitchFamily="34" charset="-120"/>
                <a:cs typeface="Arial"/>
              </a:rPr>
              <a:t> 短期借款減少且長期借款增加，主要因債務重組所致</a:t>
            </a:r>
            <a:endParaRPr lang="en-US" altLang="zh-TW" sz="700" i="1">
              <a:solidFill>
                <a:srgbClr val="2B505B"/>
              </a:solidFill>
              <a:latin typeface="微軟正黑體" panose="020B0604030504040204" pitchFamily="34" charset="-120"/>
              <a:ea typeface="微軟正黑體" panose="020B0604030504040204" pitchFamily="34" charset="-120"/>
              <a:cs typeface="Arial"/>
            </a:endParaRPr>
          </a:p>
          <a:p>
            <a:pPr marL="0" indent="0">
              <a:lnSpc>
                <a:spcPct val="100000"/>
              </a:lnSpc>
            </a:pPr>
            <a:r>
              <a:rPr lang="zh-TW" altLang="en-US" sz="700" i="1">
                <a:solidFill>
                  <a:srgbClr val="2B505B"/>
                </a:solidFill>
                <a:latin typeface="微軟正黑體" panose="020B0604030504040204" pitchFamily="34" charset="-120"/>
                <a:ea typeface="微軟正黑體" panose="020B0604030504040204" pitchFamily="34" charset="-120"/>
                <a:cs typeface="Arial"/>
              </a:rPr>
              <a:t>         </a:t>
            </a:r>
            <a:r>
              <a:rPr lang="en-US" altLang="zh-TW" sz="700" i="1">
                <a:solidFill>
                  <a:srgbClr val="2B505B"/>
                </a:solidFill>
                <a:latin typeface="微軟正黑體" panose="020B0604030504040204" pitchFamily="34" charset="-120"/>
                <a:ea typeface="微軟正黑體" panose="020B0604030504040204" pitchFamily="34" charset="-120"/>
                <a:cs typeface="Arial"/>
              </a:rPr>
              <a:t>3.</a:t>
            </a:r>
            <a:r>
              <a:rPr lang="zh-TW" altLang="en-US" sz="700" i="1">
                <a:solidFill>
                  <a:srgbClr val="2B505B"/>
                </a:solidFill>
                <a:latin typeface="微軟正黑體" panose="020B0604030504040204" pitchFamily="34" charset="-120"/>
                <a:ea typeface="微軟正黑體" panose="020B0604030504040204" pitchFamily="34" charset="-120"/>
                <a:cs typeface="Arial"/>
              </a:rPr>
              <a:t> </a:t>
            </a:r>
            <a:r>
              <a:rPr lang="en-US" altLang="zh-TW" sz="700" i="1">
                <a:solidFill>
                  <a:srgbClr val="2B505B"/>
                </a:solidFill>
                <a:latin typeface="微軟正黑體" panose="020B0604030504040204" pitchFamily="34" charset="-120"/>
                <a:ea typeface="微軟正黑體" panose="020B0604030504040204" pitchFamily="34" charset="-120"/>
                <a:cs typeface="Arial"/>
              </a:rPr>
              <a:t>2025 </a:t>
            </a:r>
            <a:r>
              <a:rPr lang="zh-TW" altLang="en-US" sz="700" i="1">
                <a:solidFill>
                  <a:srgbClr val="2B505B"/>
                </a:solidFill>
                <a:latin typeface="微軟正黑體" panose="020B0604030504040204" pitchFamily="34" charset="-120"/>
                <a:ea typeface="微軟正黑體" panose="020B0604030504040204" pitchFamily="34" charset="-120"/>
                <a:cs typeface="Arial"/>
              </a:rPr>
              <a:t>年第二季不動產、廠房及設備減少，原因包括補助款、折舊以及匯率換算影響</a:t>
            </a:r>
            <a:endParaRPr lang="en-US" altLang="zh-TW" sz="700" i="1">
              <a:solidFill>
                <a:srgbClr val="2B505B"/>
              </a:solidFill>
              <a:latin typeface="微軟正黑體" panose="020B0604030504040204" pitchFamily="34" charset="-120"/>
              <a:ea typeface="微軟正黑體" panose="020B0604030504040204" pitchFamily="34" charset="-120"/>
              <a:cs typeface="Arial"/>
            </a:endParaRPr>
          </a:p>
          <a:p>
            <a:pPr marL="0" indent="0">
              <a:lnSpc>
                <a:spcPct val="100000"/>
              </a:lnSpc>
            </a:pPr>
            <a:r>
              <a:rPr lang="zh-TW" altLang="en-US" sz="700" i="1">
                <a:solidFill>
                  <a:srgbClr val="2B505B"/>
                </a:solidFill>
                <a:latin typeface="微軟正黑體" panose="020B0604030504040204" pitchFamily="34" charset="-120"/>
                <a:ea typeface="微軟正黑體" panose="020B0604030504040204" pitchFamily="34" charset="-120"/>
                <a:cs typeface="Arial"/>
              </a:rPr>
              <a:t>         </a:t>
            </a:r>
            <a:r>
              <a:rPr lang="en-US" altLang="zh-TW" sz="700" i="1">
                <a:solidFill>
                  <a:srgbClr val="2B505B"/>
                </a:solidFill>
                <a:latin typeface="微軟正黑體" panose="020B0604030504040204" pitchFamily="34" charset="-120"/>
                <a:ea typeface="微軟正黑體" panose="020B0604030504040204" pitchFamily="34" charset="-120"/>
                <a:cs typeface="Arial"/>
              </a:rPr>
              <a:t>4.</a:t>
            </a:r>
            <a:r>
              <a:rPr lang="zh-TW" altLang="en-US" sz="700" i="1">
                <a:solidFill>
                  <a:srgbClr val="2B505B"/>
                </a:solidFill>
                <a:latin typeface="微軟正黑體" panose="020B0604030504040204" pitchFamily="34" charset="-120"/>
                <a:ea typeface="微軟正黑體" panose="020B0604030504040204" pitchFamily="34" charset="-120"/>
                <a:cs typeface="Arial"/>
              </a:rPr>
              <a:t> </a:t>
            </a:r>
            <a:r>
              <a:rPr lang="en-US" altLang="zh-TW" sz="700" i="1">
                <a:solidFill>
                  <a:srgbClr val="2B505B"/>
                </a:solidFill>
                <a:latin typeface="微軟正黑體" panose="020B0604030504040204" pitchFamily="34" charset="-120"/>
                <a:ea typeface="微軟正黑體" panose="020B0604030504040204" pitchFamily="34" charset="-120"/>
                <a:cs typeface="Arial"/>
              </a:rPr>
              <a:t>2025 </a:t>
            </a:r>
            <a:r>
              <a:rPr lang="zh-TW" altLang="en-US" sz="700" i="1">
                <a:solidFill>
                  <a:srgbClr val="2B505B"/>
                </a:solidFill>
                <a:latin typeface="微軟正黑體" panose="020B0604030504040204" pitchFamily="34" charset="-120"/>
                <a:ea typeface="微軟正黑體" panose="020B0604030504040204" pitchFamily="34" charset="-120"/>
                <a:cs typeface="Arial"/>
              </a:rPr>
              <a:t>年第二季其他負債減少，主要因預付款項減少及匯率波動影響</a:t>
            </a:r>
            <a:endParaRPr lang="en-US" altLang="zh-TW" sz="700" i="1">
              <a:solidFill>
                <a:srgbClr val="2B505B"/>
              </a:solidFill>
              <a:latin typeface="微軟正黑體" panose="020B0604030504040204" pitchFamily="34" charset="-120"/>
              <a:ea typeface="微軟正黑體" panose="020B0604030504040204" pitchFamily="34" charset="-120"/>
              <a:cs typeface="Arial"/>
            </a:endParaRPr>
          </a:p>
          <a:p>
            <a:pPr marL="0" indent="0">
              <a:lnSpc>
                <a:spcPct val="100000"/>
              </a:lnSpc>
            </a:pPr>
            <a:r>
              <a:rPr lang="zh-TW" altLang="en-US" sz="700" i="1">
                <a:solidFill>
                  <a:srgbClr val="2B505B"/>
                </a:solidFill>
                <a:latin typeface="微軟正黑體" panose="020B0604030504040204" pitchFamily="34" charset="-120"/>
                <a:ea typeface="微軟正黑體" panose="020B0604030504040204" pitchFamily="34" charset="-120"/>
                <a:cs typeface="Arial"/>
              </a:rPr>
              <a:t>         </a:t>
            </a:r>
            <a:r>
              <a:rPr lang="en-US" altLang="zh-TW" sz="700" i="1">
                <a:solidFill>
                  <a:srgbClr val="2B505B"/>
                </a:solidFill>
                <a:latin typeface="微軟正黑體" panose="020B0604030504040204" pitchFamily="34" charset="-120"/>
                <a:ea typeface="微軟正黑體" panose="020B0604030504040204" pitchFamily="34" charset="-120"/>
                <a:cs typeface="Arial"/>
              </a:rPr>
              <a:t>5.</a:t>
            </a:r>
            <a:r>
              <a:rPr lang="zh-TW" altLang="en-US" sz="700" i="1">
                <a:solidFill>
                  <a:srgbClr val="2B505B"/>
                </a:solidFill>
                <a:latin typeface="微軟正黑體" panose="020B0604030504040204" pitchFamily="34" charset="-120"/>
                <a:ea typeface="微軟正黑體" panose="020B0604030504040204" pitchFamily="34" charset="-120"/>
                <a:cs typeface="Arial"/>
              </a:rPr>
              <a:t> </a:t>
            </a:r>
            <a:r>
              <a:rPr lang="en-US" altLang="zh-TW" sz="700" i="1">
                <a:solidFill>
                  <a:srgbClr val="2B505B"/>
                </a:solidFill>
                <a:latin typeface="微軟正黑體" panose="020B0604030504040204" pitchFamily="34" charset="-120"/>
                <a:ea typeface="微軟正黑體" panose="020B0604030504040204" pitchFamily="34" charset="-120"/>
                <a:cs typeface="Arial"/>
              </a:rPr>
              <a:t>2025 </a:t>
            </a:r>
            <a:r>
              <a:rPr lang="zh-TW" altLang="en-US" sz="700" i="1">
                <a:solidFill>
                  <a:srgbClr val="2B505B"/>
                </a:solidFill>
                <a:latin typeface="微軟正黑體" panose="020B0604030504040204" pitchFamily="34" charset="-120"/>
                <a:ea typeface="微軟正黑體" panose="020B0604030504040204" pitchFamily="34" charset="-120"/>
                <a:cs typeface="Arial"/>
              </a:rPr>
              <a:t>年第二季股東權益減少，主要因匯率波動影響</a:t>
            </a:r>
            <a:endParaRPr lang="en-US" altLang="zh-TW" sz="700" i="1">
              <a:solidFill>
                <a:srgbClr val="2B505B"/>
              </a:solidFill>
              <a:latin typeface="微軟正黑體" panose="020B0604030504040204" pitchFamily="34" charset="-120"/>
              <a:ea typeface="微軟正黑體" panose="020B0604030504040204" pitchFamily="34" charset="-120"/>
              <a:cs typeface="Arial"/>
            </a:endParaRPr>
          </a:p>
        </p:txBody>
      </p:sp>
    </p:spTree>
    <p:extLst>
      <p:ext uri="{BB962C8B-B14F-4D97-AF65-F5344CB8AC3E}">
        <p14:creationId xmlns:p14="http://schemas.microsoft.com/office/powerpoint/2010/main" val="1144908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D849E-422D-0C4C-4A86-5E0046250CAD}"/>
            </a:ext>
          </a:extLst>
        </p:cNvPr>
        <p:cNvGrpSpPr/>
        <p:nvPr/>
      </p:nvGrpSpPr>
      <p:grpSpPr>
        <a:xfrm>
          <a:off x="0" y="0"/>
          <a:ext cx="0" cy="0"/>
          <a:chOff x="0" y="0"/>
          <a:chExt cx="0" cy="0"/>
        </a:xfrm>
      </p:grpSpPr>
      <p:sp>
        <p:nvSpPr>
          <p:cNvPr id="6" name="Content Placeholder 3">
            <a:extLst>
              <a:ext uri="{FF2B5EF4-FFF2-40B4-BE49-F238E27FC236}">
                <a16:creationId xmlns:a16="http://schemas.microsoft.com/office/drawing/2014/main" id="{B40A67FA-78D4-7188-F68F-4C5BA45F84B1}"/>
              </a:ext>
            </a:extLst>
          </p:cNvPr>
          <p:cNvSpPr txBox="1">
            <a:spLocks/>
          </p:cNvSpPr>
          <p:nvPr/>
        </p:nvSpPr>
        <p:spPr>
          <a:xfrm>
            <a:off x="300365" y="1715549"/>
            <a:ext cx="8543925" cy="47773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buClr>
                <a:srgbClr val="2A6377"/>
              </a:buClr>
              <a:buSzPct val="80000"/>
              <a:buFont typeface="Wingdings" panose="05000000000000000000" pitchFamily="2" charset="2"/>
              <a:buChar char="n"/>
            </a:pPr>
            <a:r>
              <a:rPr lang="zh-TW" altLang="en-US" sz="1600" b="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稅後淨利率</a:t>
            </a:r>
            <a:endParaRPr lang="en-GB" altLang="zh-TW" sz="1600" b="1">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a:p>
            <a:pPr marL="1080000" lvl="1">
              <a:lnSpc>
                <a:spcPct val="100000"/>
              </a:lnSpc>
              <a:buClr>
                <a:srgbClr val="2A6377"/>
              </a:buClr>
              <a:buSzPct val="80000"/>
              <a:buFont typeface="Wingdings" panose="05000000000000000000" pitchFamily="2" charset="2"/>
              <a:buChar char="ü"/>
            </a:pPr>
            <a:r>
              <a:rPr lang="en-US" altLang="zh-TW" sz="16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2025</a:t>
            </a:r>
            <a:r>
              <a:rPr lang="zh-TW" altLang="en-US" sz="16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年第二季 → </a:t>
            </a:r>
            <a:r>
              <a:rPr lang="en-US" altLang="zh-TW" sz="16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8.5 </a:t>
            </a:r>
            <a:r>
              <a:rPr lang="pt-BR" altLang="zh-TW" sz="16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a:t>
            </a:r>
            <a:r>
              <a:rPr lang="en-US" altLang="zh-TW" sz="16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a:t>
            </a:r>
          </a:p>
          <a:p>
            <a:pPr marL="1080000" lvl="1">
              <a:lnSpc>
                <a:spcPct val="100000"/>
              </a:lnSpc>
              <a:buClr>
                <a:srgbClr val="2A6377"/>
              </a:buClr>
              <a:buSzPct val="80000"/>
              <a:buFont typeface="Wingdings" panose="05000000000000000000" pitchFamily="2" charset="2"/>
              <a:buChar char="ü"/>
            </a:pPr>
            <a:r>
              <a:rPr lang="en-US" altLang="zh-TW" sz="16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2025</a:t>
            </a:r>
            <a:r>
              <a:rPr lang="zh-TW" altLang="en-US" sz="16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年上半年 → </a:t>
            </a:r>
            <a:r>
              <a:rPr lang="en-US" altLang="zh-TW" sz="16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8.9 </a:t>
            </a:r>
            <a:r>
              <a:rPr lang="pt-BR" altLang="zh-TW" sz="16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a:t>
            </a:r>
            <a:endParaRPr lang="en-US" altLang="zh-TW" sz="1600">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a:p>
            <a:pPr lvl="1">
              <a:lnSpc>
                <a:spcPct val="100000"/>
              </a:lnSpc>
              <a:buClr>
                <a:srgbClr val="2A6377"/>
              </a:buClr>
              <a:buSzPct val="80000"/>
              <a:buFont typeface="Wingdings" panose="05000000000000000000" pitchFamily="2" charset="2"/>
              <a:buChar char="n"/>
            </a:pPr>
            <a:endParaRPr lang="en-GB" altLang="zh-TW" sz="1600" b="1">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a:p>
            <a:pPr lvl="1">
              <a:lnSpc>
                <a:spcPct val="100000"/>
              </a:lnSpc>
              <a:buClr>
                <a:srgbClr val="2A6377"/>
              </a:buClr>
              <a:buSzPct val="80000"/>
              <a:buFont typeface="Wingdings" panose="05000000000000000000" pitchFamily="2" charset="2"/>
              <a:buChar char="n"/>
            </a:pPr>
            <a:r>
              <a:rPr lang="zh-TW" altLang="en-US" sz="1600" b="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每股盈餘</a:t>
            </a:r>
            <a:endParaRPr lang="en-GB" altLang="zh-TW" sz="1600" b="1">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a:p>
            <a:pPr marL="1080000" lvl="1">
              <a:lnSpc>
                <a:spcPct val="100000"/>
              </a:lnSpc>
              <a:buClr>
                <a:srgbClr val="2A6377"/>
              </a:buClr>
              <a:buSzPct val="80000"/>
              <a:buFont typeface="Wingdings" panose="05000000000000000000" pitchFamily="2" charset="2"/>
              <a:buChar char="ü"/>
            </a:pPr>
            <a:r>
              <a:rPr lang="en-US" altLang="zh-TW" sz="16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2025</a:t>
            </a:r>
            <a:r>
              <a:rPr lang="zh-TW" altLang="en-US" sz="16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年第二季 → 新台幣 </a:t>
            </a:r>
            <a:r>
              <a:rPr lang="en-US" altLang="zh-TW" sz="16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1.17</a:t>
            </a:r>
            <a:r>
              <a:rPr lang="zh-TW" altLang="en-US" sz="16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元</a:t>
            </a:r>
          </a:p>
          <a:p>
            <a:pPr marL="1080000" lvl="1">
              <a:lnSpc>
                <a:spcPct val="100000"/>
              </a:lnSpc>
              <a:buClr>
                <a:srgbClr val="2A6377"/>
              </a:buClr>
              <a:buSzPct val="80000"/>
              <a:buFont typeface="Wingdings" panose="05000000000000000000" pitchFamily="2" charset="2"/>
              <a:buChar char="ü"/>
            </a:pPr>
            <a:r>
              <a:rPr lang="en-US" altLang="zh-TW" sz="16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2025</a:t>
            </a:r>
            <a:r>
              <a:rPr lang="zh-TW" altLang="en-US" sz="16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年上半年 → 新台幣 </a:t>
            </a:r>
            <a:r>
              <a:rPr lang="en-US" altLang="zh-TW" sz="16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2.37</a:t>
            </a:r>
            <a:r>
              <a:rPr lang="zh-TW" altLang="en-US" sz="16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元</a:t>
            </a:r>
          </a:p>
          <a:p>
            <a:pPr marL="1080000" lvl="1">
              <a:lnSpc>
                <a:spcPct val="100000"/>
              </a:lnSpc>
              <a:buClr>
                <a:srgbClr val="2A6377"/>
              </a:buClr>
              <a:buSzPct val="80000"/>
              <a:buFont typeface="Wingdings" panose="05000000000000000000" pitchFamily="2" charset="2"/>
              <a:buChar char="ü"/>
            </a:pPr>
            <a:endParaRPr lang="en-GB" altLang="zh-TW" sz="1600" b="1">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4" name="投影片編號版面配置區 6">
            <a:extLst>
              <a:ext uri="{FF2B5EF4-FFF2-40B4-BE49-F238E27FC236}">
                <a16:creationId xmlns:a16="http://schemas.microsoft.com/office/drawing/2014/main" id="{326FD744-E528-959D-5EB9-04976B7A187B}"/>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pPr/>
              <a:t>5</a:t>
            </a:fld>
            <a:endParaRPr kumimoji="1" lang="zh-TW" altLang="en-US" sz="120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1" name="標題 1">
            <a:extLst>
              <a:ext uri="{FF2B5EF4-FFF2-40B4-BE49-F238E27FC236}">
                <a16:creationId xmlns:a16="http://schemas.microsoft.com/office/drawing/2014/main" id="{DB31AE25-C4C0-F594-98ED-DA37389A77FE}"/>
              </a:ext>
            </a:extLst>
          </p:cNvPr>
          <p:cNvSpPr>
            <a:spLocks noGrp="1"/>
          </p:cNvSpPr>
          <p:nvPr>
            <p:ph type="title"/>
          </p:nvPr>
        </p:nvSpPr>
        <p:spPr>
          <a:xfrm>
            <a:off x="311766" y="409087"/>
            <a:ext cx="8641425" cy="777873"/>
          </a:xfrm>
        </p:spPr>
        <p:txBody>
          <a:bodyPr/>
          <a:lstStyle/>
          <a:p>
            <a:r>
              <a:rPr lang="zh-TW" altLang="en-US">
                <a:latin typeface="微軟正黑體" panose="020B0604030504040204" pitchFamily="34" charset="-120"/>
                <a:ea typeface="微軟正黑體" panose="020B0604030504040204" pitchFamily="34" charset="-120"/>
              </a:rPr>
              <a:t>經營團隊重點報告</a:t>
            </a:r>
          </a:p>
        </p:txBody>
      </p:sp>
      <p:sp>
        <p:nvSpPr>
          <p:cNvPr id="15" name="內容版面配置區 2">
            <a:extLst>
              <a:ext uri="{FF2B5EF4-FFF2-40B4-BE49-F238E27FC236}">
                <a16:creationId xmlns:a16="http://schemas.microsoft.com/office/drawing/2014/main" id="{588903E2-AD64-6B7B-5969-15A2E4DB6543}"/>
              </a:ext>
            </a:extLst>
          </p:cNvPr>
          <p:cNvSpPr>
            <a:spLocks noGrp="1"/>
          </p:cNvSpPr>
          <p:nvPr>
            <p:ph idx="1"/>
          </p:nvPr>
        </p:nvSpPr>
        <p:spPr>
          <a:xfrm>
            <a:off x="417087" y="1299991"/>
            <a:ext cx="8543925" cy="365125"/>
          </a:xfrm>
        </p:spPr>
        <p:txBody>
          <a:bodyPr>
            <a:noAutofit/>
          </a:bodyPr>
          <a:lstStyle/>
          <a:p>
            <a:pPr marL="0" indent="0">
              <a:buClr>
                <a:srgbClr val="2B505B"/>
              </a:buClr>
              <a:buSzPct val="100000"/>
              <a:buNone/>
            </a:pPr>
            <a:r>
              <a:rPr lang="en-US" altLang="zh-TW" sz="1800" b="1">
                <a:latin typeface="微軟正黑體" panose="020B0604030504040204" pitchFamily="34" charset="-120"/>
                <a:ea typeface="微軟正黑體" panose="020B0604030504040204" pitchFamily="34" charset="-120"/>
              </a:rPr>
              <a:t>1. </a:t>
            </a:r>
            <a:r>
              <a:rPr lang="zh-TW" altLang="en-US" sz="1800" b="1">
                <a:latin typeface="微軟正黑體" panose="020B0604030504040204" pitchFamily="34" charset="-120"/>
                <a:ea typeface="微軟正黑體" panose="020B0604030504040204" pitchFamily="34" charset="-120"/>
              </a:rPr>
              <a:t>財務表現 </a:t>
            </a:r>
            <a:r>
              <a:rPr lang="en-US" altLang="zh-TW" sz="1800" b="1">
                <a:latin typeface="微軟正黑體" panose="020B0604030504040204" pitchFamily="34" charset="-120"/>
                <a:ea typeface="微軟正黑體" panose="020B0604030504040204" pitchFamily="34" charset="-120"/>
              </a:rPr>
              <a:t>(</a:t>
            </a:r>
            <a:r>
              <a:rPr lang="zh-TW" altLang="en-US" sz="1800" b="1">
                <a:latin typeface="微軟正黑體" panose="020B0604030504040204" pitchFamily="34" charset="-120"/>
                <a:ea typeface="微軟正黑體" panose="020B0604030504040204" pitchFamily="34" charset="-120"/>
              </a:rPr>
              <a:t> 續 </a:t>
            </a:r>
            <a:r>
              <a:rPr lang="en-US" altLang="zh-TW" sz="1800" b="1">
                <a:latin typeface="微軟正黑體" panose="020B0604030504040204" pitchFamily="34" charset="-120"/>
                <a:ea typeface="微軟正黑體" panose="020B0604030504040204" pitchFamily="34" charset="-120"/>
              </a:rPr>
              <a:t>)</a:t>
            </a:r>
            <a:endParaRPr lang="zh-TW" altLang="en-US" sz="1800" b="1">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554910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1F031-03DA-7695-630F-6D39FA6DB4D7}"/>
            </a:ext>
          </a:extLst>
        </p:cNvPr>
        <p:cNvGrpSpPr/>
        <p:nvPr/>
      </p:nvGrpSpPr>
      <p:grpSpPr>
        <a:xfrm>
          <a:off x="0" y="0"/>
          <a:ext cx="0" cy="0"/>
          <a:chOff x="0" y="0"/>
          <a:chExt cx="0" cy="0"/>
        </a:xfrm>
      </p:grpSpPr>
      <p:sp>
        <p:nvSpPr>
          <p:cNvPr id="2" name="頁尾版面配置區 1">
            <a:extLst>
              <a:ext uri="{FF2B5EF4-FFF2-40B4-BE49-F238E27FC236}">
                <a16:creationId xmlns:a16="http://schemas.microsoft.com/office/drawing/2014/main" id="{822E89CE-F08A-14BB-E5D7-98DF8C0B605B}"/>
              </a:ext>
            </a:extLst>
          </p:cNvPr>
          <p:cNvSpPr>
            <a:spLocks noGrp="1"/>
          </p:cNvSpPr>
          <p:nvPr>
            <p:ph type="ftr" sz="quarter" idx="11"/>
          </p:nvPr>
        </p:nvSpPr>
        <p:spPr/>
        <p:txBody>
          <a:bodyPr/>
          <a:lstStyle/>
          <a:p>
            <a:endParaRPr lang="zh-TW" altLang="en-US"/>
          </a:p>
        </p:txBody>
      </p:sp>
      <p:pic>
        <p:nvPicPr>
          <p:cNvPr id="4" name="圖片 3" descr="一張含有 螢幕擷取畫面, 圓形, 圖形, 鮮豔 的圖片&#10;&#10;AI 產生的內容可能不正確。">
            <a:extLst>
              <a:ext uri="{FF2B5EF4-FFF2-40B4-BE49-F238E27FC236}">
                <a16:creationId xmlns:a16="http://schemas.microsoft.com/office/drawing/2014/main" id="{887B0B97-D3D2-D8CA-7EDA-4CEEEF1FFE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7" name="文字版面配置區 4">
            <a:extLst>
              <a:ext uri="{FF2B5EF4-FFF2-40B4-BE49-F238E27FC236}">
                <a16:creationId xmlns:a16="http://schemas.microsoft.com/office/drawing/2014/main" id="{7E81F4ED-51B5-D276-411B-CCF73BF98778}"/>
              </a:ext>
            </a:extLst>
          </p:cNvPr>
          <p:cNvSpPr txBox="1">
            <a:spLocks/>
          </p:cNvSpPr>
          <p:nvPr/>
        </p:nvSpPr>
        <p:spPr>
          <a:xfrm>
            <a:off x="1796853" y="1645004"/>
            <a:ext cx="1161417" cy="8933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TW" sz="4800" b="1">
                <a:solidFill>
                  <a:schemeClr val="bg1"/>
                </a:solidFill>
                <a:latin typeface="Arial" panose="020B0604020202020204" pitchFamily="34" charset="0"/>
                <a:cs typeface="Arial" panose="020B0604020202020204" pitchFamily="34" charset="0"/>
              </a:rPr>
              <a:t>07</a:t>
            </a:r>
            <a:endParaRPr lang="zh-TW" altLang="en-US" sz="4800" b="1">
              <a:solidFill>
                <a:schemeClr val="bg1"/>
              </a:solidFill>
              <a:latin typeface="Arial" panose="020B0604020202020204" pitchFamily="34" charset="0"/>
              <a:cs typeface="Arial" panose="020B0604020202020204" pitchFamily="34" charset="0"/>
            </a:endParaRPr>
          </a:p>
        </p:txBody>
      </p:sp>
      <p:sp>
        <p:nvSpPr>
          <p:cNvPr id="8" name="文字版面配置區 1">
            <a:extLst>
              <a:ext uri="{FF2B5EF4-FFF2-40B4-BE49-F238E27FC236}">
                <a16:creationId xmlns:a16="http://schemas.microsoft.com/office/drawing/2014/main" id="{70F33703-95FA-B9D8-0FFF-F43124EE436A}"/>
              </a:ext>
            </a:extLst>
          </p:cNvPr>
          <p:cNvSpPr txBox="1">
            <a:spLocks/>
          </p:cNvSpPr>
          <p:nvPr/>
        </p:nvSpPr>
        <p:spPr>
          <a:xfrm>
            <a:off x="1796853" y="2776860"/>
            <a:ext cx="7629419" cy="802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TW" sz="3600" b="1">
                <a:solidFill>
                  <a:srgbClr val="2B505B"/>
                </a:solidFill>
                <a:latin typeface="Arial" panose="020B0604020202020204" pitchFamily="34" charset="0"/>
                <a:cs typeface="Arial" panose="020B0604020202020204" pitchFamily="34" charset="0"/>
              </a:rPr>
              <a:t>Q&amp;A</a:t>
            </a:r>
          </a:p>
        </p:txBody>
      </p:sp>
      <p:sp>
        <p:nvSpPr>
          <p:cNvPr id="3" name="投影片編號版面配置區 6">
            <a:extLst>
              <a:ext uri="{FF2B5EF4-FFF2-40B4-BE49-F238E27FC236}">
                <a16:creationId xmlns:a16="http://schemas.microsoft.com/office/drawing/2014/main" id="{1B2B800C-025B-1443-C226-85FAAEB3D429}"/>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chemeClr val="bg1"/>
                </a:solidFill>
                <a:latin typeface="微軟正黑體" panose="020B0604030504040204" pitchFamily="34" charset="-120"/>
                <a:ea typeface="微軟正黑體" panose="020B0604030504040204" pitchFamily="34" charset="-120"/>
                <a:cs typeface="Arial" panose="020B0604020202020204" pitchFamily="34" charset="0"/>
              </a:rPr>
              <a:pPr/>
              <a:t>50</a:t>
            </a:fld>
            <a:endParaRPr kumimoji="1" lang="zh-TW" altLang="en-US"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5" name="圖片 11">
            <a:extLst>
              <a:ext uri="{FF2B5EF4-FFF2-40B4-BE49-F238E27FC236}">
                <a16:creationId xmlns:a16="http://schemas.microsoft.com/office/drawing/2014/main" id="{286370A1-D19E-515B-44CF-04DAB06B65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3035" y="157268"/>
            <a:ext cx="2124264" cy="375640"/>
          </a:xfrm>
          <a:prstGeom prst="rect">
            <a:avLst/>
          </a:prstGeom>
        </p:spPr>
      </p:pic>
      <p:sp>
        <p:nvSpPr>
          <p:cNvPr id="6" name="矩形 18">
            <a:extLst>
              <a:ext uri="{FF2B5EF4-FFF2-40B4-BE49-F238E27FC236}">
                <a16:creationId xmlns:a16="http://schemas.microsoft.com/office/drawing/2014/main" id="{D26F9EFD-C2CF-86BC-1955-F7653A02AB75}"/>
              </a:ext>
            </a:extLst>
          </p:cNvPr>
          <p:cNvSpPr/>
          <p:nvPr/>
        </p:nvSpPr>
        <p:spPr>
          <a:xfrm>
            <a:off x="7901475" y="6609118"/>
            <a:ext cx="2376000" cy="213713"/>
          </a:xfrm>
          <a:prstGeom prst="rect">
            <a:avLst/>
          </a:prstGeom>
        </p:spPr>
        <p:txBody>
          <a:bodyPr wrap="square" lIns="108000">
            <a:spAutoFit/>
          </a:bodyPr>
          <a:lstStyle/>
          <a:p>
            <a:pPr>
              <a:lnSpc>
                <a:spcPct val="150000"/>
              </a:lnSpc>
            </a:pPr>
            <a:r>
              <a:rPr lang="en-US" altLang="zh-TW" sz="600">
                <a:latin typeface="+mj-lt"/>
                <a:cs typeface="Calibri" panose="020F0502020204030204" pitchFamily="34" charset="0"/>
              </a:rPr>
              <a:t>©Sino-American Silicon Products Inc.  All rights reserved.</a:t>
            </a:r>
          </a:p>
        </p:txBody>
      </p:sp>
    </p:spTree>
    <p:extLst>
      <p:ext uri="{BB962C8B-B14F-4D97-AF65-F5344CB8AC3E}">
        <p14:creationId xmlns:p14="http://schemas.microsoft.com/office/powerpoint/2010/main" val="26943169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20828-929B-8C02-DE2B-2CC69B7B973F}"/>
            </a:ext>
          </a:extLst>
        </p:cNvPr>
        <p:cNvGrpSpPr/>
        <p:nvPr/>
      </p:nvGrpSpPr>
      <p:grpSpPr>
        <a:xfrm>
          <a:off x="0" y="0"/>
          <a:ext cx="0" cy="0"/>
          <a:chOff x="0" y="0"/>
          <a:chExt cx="0" cy="0"/>
        </a:xfrm>
      </p:grpSpPr>
      <p:pic>
        <p:nvPicPr>
          <p:cNvPr id="8" name="Picture 14">
            <a:extLst>
              <a:ext uri="{FF2B5EF4-FFF2-40B4-BE49-F238E27FC236}">
                <a16:creationId xmlns:a16="http://schemas.microsoft.com/office/drawing/2014/main" id="{6BEE85C8-3F33-38CB-5770-1F10AF6A01A1}"/>
              </a:ext>
            </a:extLst>
          </p:cNvPr>
          <p:cNvPicPr>
            <a:picLocks noChangeAspect="1"/>
          </p:cNvPicPr>
          <p:nvPr/>
        </p:nvPicPr>
        <p:blipFill rotWithShape="1">
          <a:blip r:embed="rId2">
            <a:extLst>
              <a:ext uri="{28A0092B-C50C-407E-A947-70E740481C1C}">
                <a14:useLocalDpi xmlns:a14="http://schemas.microsoft.com/office/drawing/2010/main" val="0"/>
              </a:ext>
            </a:extLst>
          </a:blip>
          <a:srcRect t="4621" b="2954"/>
          <a:stretch/>
        </p:blipFill>
        <p:spPr>
          <a:xfrm>
            <a:off x="-171388" y="2"/>
            <a:ext cx="10077388" cy="6857998"/>
          </a:xfrm>
          <a:prstGeom prst="rect">
            <a:avLst/>
          </a:prstGeom>
        </p:spPr>
      </p:pic>
      <p:sp>
        <p:nvSpPr>
          <p:cNvPr id="7" name="文字版面配置區 5">
            <a:extLst>
              <a:ext uri="{FF2B5EF4-FFF2-40B4-BE49-F238E27FC236}">
                <a16:creationId xmlns:a16="http://schemas.microsoft.com/office/drawing/2014/main" id="{5775E2D5-DD78-2A49-9AE8-EF377EECD9A1}"/>
              </a:ext>
            </a:extLst>
          </p:cNvPr>
          <p:cNvSpPr txBox="1">
            <a:spLocks/>
          </p:cNvSpPr>
          <p:nvPr/>
        </p:nvSpPr>
        <p:spPr>
          <a:xfrm>
            <a:off x="4356100" y="3044033"/>
            <a:ext cx="6654800" cy="1439501"/>
          </a:xfrm>
          <a:prstGeom prst="rect">
            <a:avLst/>
          </a:prstGeom>
        </p:spPr>
        <p:txBody>
          <a:bodyPr vert="horz" lIns="74295" tIns="37148" rIns="74295" bIns="37148"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1" i="0" kern="1200">
                <a:solidFill>
                  <a:schemeClr val="tx1"/>
                </a:solidFill>
                <a:latin typeface="+mj-lt"/>
                <a:ea typeface="Microsoft JhengHei" panose="020B0604030504040204" pitchFamily="34" charset="-12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rgbClr val="00849A"/>
                </a:solidFill>
                <a:latin typeface="+mj-lt"/>
                <a:ea typeface="Microsoft JhengHei" panose="020B0604030504040204" pitchFamily="34" charset="-12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849A"/>
                </a:solidFill>
                <a:latin typeface="+mj-lt"/>
                <a:ea typeface="Microsoft JhengHei" panose="020B0604030504040204" pitchFamily="34" charset="-12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849A"/>
                </a:solidFill>
                <a:latin typeface="+mj-lt"/>
                <a:ea typeface="Microsoft JhengHei" panose="020B0604030504040204" pitchFamily="34" charset="-12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rgbClr val="00849A"/>
                </a:solidFill>
                <a:latin typeface="+mj-lt"/>
                <a:ea typeface="Microsoft JhengHei" panose="020B0604030504040204" pitchFamily="34" charset="-12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488"/>
              </a:spcBef>
            </a:pPr>
            <a:r>
              <a:rPr lang="en-US" altLang="zh-TW" sz="5000">
                <a:solidFill>
                  <a:srgbClr val="2B505B"/>
                </a:solidFill>
                <a:latin typeface="Arial" panose="020B0604020202020204" pitchFamily="34" charset="0"/>
              </a:rPr>
              <a:t>Thank You!</a:t>
            </a:r>
          </a:p>
        </p:txBody>
      </p:sp>
      <p:sp>
        <p:nvSpPr>
          <p:cNvPr id="11" name="Title 14">
            <a:extLst>
              <a:ext uri="{FF2B5EF4-FFF2-40B4-BE49-F238E27FC236}">
                <a16:creationId xmlns:a16="http://schemas.microsoft.com/office/drawing/2014/main" id="{B66CEFC9-13DC-4768-AAF1-7AA709E7AFAE}"/>
              </a:ext>
            </a:extLst>
          </p:cNvPr>
          <p:cNvSpPr txBox="1">
            <a:spLocks/>
          </p:cNvSpPr>
          <p:nvPr/>
        </p:nvSpPr>
        <p:spPr>
          <a:xfrm>
            <a:off x="8325030" y="5665447"/>
            <a:ext cx="1114660" cy="440777"/>
          </a:xfrm>
          <a:prstGeom prst="rect">
            <a:avLst/>
          </a:prstGeom>
        </p:spPr>
        <p:txBody>
          <a:bodyPr lIns="0" tIns="0" rIns="0" bIns="0" anchor="ctr" anchorCtr="0"/>
          <a:lstStyle>
            <a:lvl1pPr algn="r" defTabSz="957263" rtl="0" eaLnBrk="1" fontAlgn="base" hangingPunct="1">
              <a:lnSpc>
                <a:spcPct val="120000"/>
              </a:lnSpc>
              <a:spcBef>
                <a:spcPct val="0"/>
              </a:spcBef>
              <a:spcAft>
                <a:spcPct val="0"/>
              </a:spcAft>
              <a:defRPr sz="2800" b="1" baseline="0">
                <a:solidFill>
                  <a:schemeClr val="accent1"/>
                </a:solidFill>
                <a:latin typeface="+mj-lt"/>
                <a:ea typeface="MS PGothic" pitchFamily="34" charset="-128"/>
                <a:cs typeface="Arial Unicode MS" pitchFamily="34" charset="-128"/>
              </a:defRPr>
            </a:lvl1pPr>
            <a:lvl2pPr algn="l" defTabSz="957263" rtl="0" eaLnBrk="1" fontAlgn="base" hangingPunct="1">
              <a:spcBef>
                <a:spcPct val="0"/>
              </a:spcBef>
              <a:spcAft>
                <a:spcPct val="0"/>
              </a:spcAft>
              <a:defRPr sz="2400" b="1">
                <a:solidFill>
                  <a:schemeClr val="tx1"/>
                </a:solidFill>
                <a:latin typeface="Arial" charset="0"/>
                <a:ea typeface="Arial Unicode MS" pitchFamily="34" charset="-128"/>
                <a:cs typeface="Arial Unicode MS" pitchFamily="34" charset="-128"/>
              </a:defRPr>
            </a:lvl2pPr>
            <a:lvl3pPr algn="l" defTabSz="957263" rtl="0" eaLnBrk="1" fontAlgn="base" hangingPunct="1">
              <a:spcBef>
                <a:spcPct val="0"/>
              </a:spcBef>
              <a:spcAft>
                <a:spcPct val="0"/>
              </a:spcAft>
              <a:defRPr sz="2400" b="1">
                <a:solidFill>
                  <a:schemeClr val="tx1"/>
                </a:solidFill>
                <a:latin typeface="Arial" charset="0"/>
                <a:ea typeface="Arial Unicode MS" pitchFamily="34" charset="-128"/>
                <a:cs typeface="Arial Unicode MS" pitchFamily="34" charset="-128"/>
              </a:defRPr>
            </a:lvl3pPr>
            <a:lvl4pPr algn="l" defTabSz="957263" rtl="0" eaLnBrk="1" fontAlgn="base" hangingPunct="1">
              <a:spcBef>
                <a:spcPct val="0"/>
              </a:spcBef>
              <a:spcAft>
                <a:spcPct val="0"/>
              </a:spcAft>
              <a:defRPr sz="2400" b="1">
                <a:solidFill>
                  <a:schemeClr val="tx1"/>
                </a:solidFill>
                <a:latin typeface="Arial" charset="0"/>
                <a:ea typeface="Arial Unicode MS" pitchFamily="34" charset="-128"/>
                <a:cs typeface="Arial Unicode MS" pitchFamily="34" charset="-128"/>
              </a:defRPr>
            </a:lvl4pPr>
            <a:lvl5pPr algn="l" defTabSz="957263" rtl="0" eaLnBrk="1" fontAlgn="base" hangingPunct="1">
              <a:spcBef>
                <a:spcPct val="0"/>
              </a:spcBef>
              <a:spcAft>
                <a:spcPct val="0"/>
              </a:spcAft>
              <a:defRPr sz="2400" b="1">
                <a:solidFill>
                  <a:schemeClr val="tx1"/>
                </a:solidFill>
                <a:latin typeface="Arial" charset="0"/>
                <a:ea typeface="Arial Unicode MS" pitchFamily="34" charset="-128"/>
                <a:cs typeface="Arial Unicode MS" pitchFamily="34" charset="-128"/>
              </a:defRPr>
            </a:lvl5pPr>
            <a:lvl6pPr marL="457200" algn="l" defTabSz="957263" rtl="0" eaLnBrk="1" fontAlgn="base" hangingPunct="1">
              <a:spcBef>
                <a:spcPct val="0"/>
              </a:spcBef>
              <a:spcAft>
                <a:spcPct val="0"/>
              </a:spcAft>
              <a:defRPr sz="2400" b="1">
                <a:solidFill>
                  <a:schemeClr val="tx1"/>
                </a:solidFill>
                <a:latin typeface="Arial" charset="0"/>
              </a:defRPr>
            </a:lvl6pPr>
            <a:lvl7pPr marL="914400" algn="l" defTabSz="957263" rtl="0" eaLnBrk="1" fontAlgn="base" hangingPunct="1">
              <a:spcBef>
                <a:spcPct val="0"/>
              </a:spcBef>
              <a:spcAft>
                <a:spcPct val="0"/>
              </a:spcAft>
              <a:defRPr sz="2400" b="1">
                <a:solidFill>
                  <a:schemeClr val="tx1"/>
                </a:solidFill>
                <a:latin typeface="Arial" charset="0"/>
              </a:defRPr>
            </a:lvl7pPr>
            <a:lvl8pPr marL="1371600" algn="l" defTabSz="957263" rtl="0" eaLnBrk="1" fontAlgn="base" hangingPunct="1">
              <a:spcBef>
                <a:spcPct val="0"/>
              </a:spcBef>
              <a:spcAft>
                <a:spcPct val="0"/>
              </a:spcAft>
              <a:defRPr sz="2400" b="1">
                <a:solidFill>
                  <a:schemeClr val="tx1"/>
                </a:solidFill>
                <a:latin typeface="Arial" charset="0"/>
              </a:defRPr>
            </a:lvl8pPr>
            <a:lvl9pPr marL="1828800" algn="l" defTabSz="957263" rtl="0" eaLnBrk="1" fontAlgn="base" hangingPunct="1">
              <a:spcBef>
                <a:spcPct val="0"/>
              </a:spcBef>
              <a:spcAft>
                <a:spcPct val="0"/>
              </a:spcAft>
              <a:defRPr sz="2400" b="1">
                <a:solidFill>
                  <a:schemeClr val="tx1"/>
                </a:solidFill>
                <a:latin typeface="Arial" charset="0"/>
              </a:defRPr>
            </a:lvl9pPr>
          </a:lstStyle>
          <a:p>
            <a:pPr algn="ctr"/>
            <a:r>
              <a:rPr lang="en-GB" sz="1000" b="0" kern="0"/>
              <a:t>Learn More on</a:t>
            </a:r>
          </a:p>
          <a:p>
            <a:pPr algn="ctr"/>
            <a:r>
              <a:rPr lang="en-GB" sz="1000" b="0" kern="0"/>
              <a:t>Our Website</a:t>
            </a:r>
          </a:p>
        </p:txBody>
      </p:sp>
      <p:pic>
        <p:nvPicPr>
          <p:cNvPr id="12" name="Picture 4">
            <a:extLst>
              <a:ext uri="{FF2B5EF4-FFF2-40B4-BE49-F238E27FC236}">
                <a16:creationId xmlns:a16="http://schemas.microsoft.com/office/drawing/2014/main" id="{DF4EF99D-8DB6-50A0-BFBB-080EE6E9AA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0076" y="4510838"/>
            <a:ext cx="1064568" cy="1129816"/>
          </a:xfrm>
          <a:prstGeom prst="rect">
            <a:avLst/>
          </a:prstGeom>
        </p:spPr>
      </p:pic>
      <p:pic>
        <p:nvPicPr>
          <p:cNvPr id="13" name="圖片 11">
            <a:extLst>
              <a:ext uri="{FF2B5EF4-FFF2-40B4-BE49-F238E27FC236}">
                <a16:creationId xmlns:a16="http://schemas.microsoft.com/office/drawing/2014/main" id="{FB9ABDF4-1CF1-1275-11E5-2BF106598A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3035" y="157268"/>
            <a:ext cx="2124264" cy="375640"/>
          </a:xfrm>
          <a:prstGeom prst="rect">
            <a:avLst/>
          </a:prstGeom>
        </p:spPr>
      </p:pic>
      <p:sp>
        <p:nvSpPr>
          <p:cNvPr id="14" name="矩形 18">
            <a:extLst>
              <a:ext uri="{FF2B5EF4-FFF2-40B4-BE49-F238E27FC236}">
                <a16:creationId xmlns:a16="http://schemas.microsoft.com/office/drawing/2014/main" id="{E013BEFB-30A9-83D8-7AA9-A63746AF7867}"/>
              </a:ext>
            </a:extLst>
          </p:cNvPr>
          <p:cNvSpPr/>
          <p:nvPr/>
        </p:nvSpPr>
        <p:spPr>
          <a:xfrm>
            <a:off x="7901475" y="6609118"/>
            <a:ext cx="2376000" cy="213713"/>
          </a:xfrm>
          <a:prstGeom prst="rect">
            <a:avLst/>
          </a:prstGeom>
        </p:spPr>
        <p:txBody>
          <a:bodyPr wrap="square" lIns="108000">
            <a:spAutoFit/>
          </a:bodyPr>
          <a:lstStyle/>
          <a:p>
            <a:pPr>
              <a:lnSpc>
                <a:spcPct val="150000"/>
              </a:lnSpc>
            </a:pPr>
            <a:r>
              <a:rPr lang="en-US" altLang="zh-TW" sz="600">
                <a:latin typeface="+mj-lt"/>
                <a:cs typeface="Calibri" panose="020F0502020204030204" pitchFamily="34" charset="0"/>
              </a:rPr>
              <a:t>©Sino-American Silicon Products Inc.  All rights reserved.</a:t>
            </a:r>
          </a:p>
        </p:txBody>
      </p:sp>
    </p:spTree>
    <p:extLst>
      <p:ext uri="{BB962C8B-B14F-4D97-AF65-F5344CB8AC3E}">
        <p14:creationId xmlns:p14="http://schemas.microsoft.com/office/powerpoint/2010/main" val="3271326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AD968-03A7-8D51-C04F-FCCFB67D20FE}"/>
            </a:ext>
          </a:extLst>
        </p:cNvPr>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159386ED-2EDA-716A-6233-E3784AB00802}"/>
              </a:ext>
            </a:extLst>
          </p:cNvPr>
          <p:cNvSpPr>
            <a:spLocks noGrp="1"/>
          </p:cNvSpPr>
          <p:nvPr>
            <p:ph idx="1"/>
          </p:nvPr>
        </p:nvSpPr>
        <p:spPr>
          <a:xfrm>
            <a:off x="417087" y="1309222"/>
            <a:ext cx="8543925" cy="365125"/>
          </a:xfrm>
        </p:spPr>
        <p:txBody>
          <a:bodyPr>
            <a:noAutofit/>
          </a:bodyPr>
          <a:lstStyle/>
          <a:p>
            <a:pPr marL="0" indent="0">
              <a:buClr>
                <a:srgbClr val="2B505B"/>
              </a:buClr>
              <a:buSzPct val="100000"/>
              <a:buNone/>
            </a:pPr>
            <a:r>
              <a:rPr lang="en-US" altLang="zh-TW" sz="1800" b="1">
                <a:latin typeface="微軟正黑體" panose="020B0604030504040204" pitchFamily="34" charset="-120"/>
                <a:ea typeface="微軟正黑體" panose="020B0604030504040204" pitchFamily="34" charset="-120"/>
              </a:rPr>
              <a:t>2. </a:t>
            </a:r>
            <a:r>
              <a:rPr lang="zh-TW" altLang="en-US" sz="1800" b="1">
                <a:latin typeface="微軟正黑體" panose="020B0604030504040204" pitchFamily="34" charset="-120"/>
                <a:ea typeface="微軟正黑體" panose="020B0604030504040204" pitchFamily="34" charset="-120"/>
              </a:rPr>
              <a:t>再生能源產業展望</a:t>
            </a:r>
          </a:p>
        </p:txBody>
      </p:sp>
      <p:sp>
        <p:nvSpPr>
          <p:cNvPr id="6" name="Content Placeholder 3">
            <a:extLst>
              <a:ext uri="{FF2B5EF4-FFF2-40B4-BE49-F238E27FC236}">
                <a16:creationId xmlns:a16="http://schemas.microsoft.com/office/drawing/2014/main" id="{8B5C0CFE-9B0C-0B8C-9109-DCB86ED887F2}"/>
              </a:ext>
            </a:extLst>
          </p:cNvPr>
          <p:cNvSpPr txBox="1">
            <a:spLocks/>
          </p:cNvSpPr>
          <p:nvPr/>
        </p:nvSpPr>
        <p:spPr>
          <a:xfrm>
            <a:off x="295512" y="1796609"/>
            <a:ext cx="8878305" cy="47773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lnSpc>
                <a:spcPct val="110000"/>
              </a:lnSpc>
              <a:buClr>
                <a:srgbClr val="2A6377"/>
              </a:buClr>
              <a:buSzPct val="80000"/>
              <a:buFont typeface="Wingdings" panose="05000000000000000000" pitchFamily="2" charset="2"/>
              <a:buChar char="n"/>
            </a:pPr>
            <a:r>
              <a:rPr lang="zh-TW" altLang="en-US" sz="1600" b="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全球</a:t>
            </a:r>
            <a:r>
              <a:rPr lang="en-GB" sz="1600" b="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a:t>
            </a:r>
          </a:p>
          <a:p>
            <a:pPr marL="1080000" lvl="1" algn="just">
              <a:lnSpc>
                <a:spcPct val="110000"/>
              </a:lnSpc>
              <a:buClr>
                <a:srgbClr val="2A6377"/>
              </a:buClr>
              <a:buSzPct val="80000"/>
              <a:buFont typeface="Wingdings" panose="05000000000000000000" pitchFamily="2" charset="2"/>
              <a:buChar char="ü"/>
            </a:pPr>
            <a:r>
              <a:rPr lang="zh-TW" altLang="en-US"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儘管地緣政治緊張與經濟不確定性存在，</a:t>
            </a:r>
            <a:r>
              <a:rPr lang="en-US" altLang="zh-TW" sz="1200">
                <a:solidFill>
                  <a:srgbClr val="ED972F"/>
                </a:solidFill>
                <a:latin typeface="微軟正黑體" panose="020B0604030504040204" pitchFamily="34" charset="-120"/>
                <a:ea typeface="微軟正黑體" panose="020B0604030504040204" pitchFamily="34" charset="-120"/>
                <a:cs typeface="Arial" panose="020B0604020202020204" pitchFamily="34" charset="0"/>
              </a:rPr>
              <a:t>2025</a:t>
            </a:r>
            <a:r>
              <a:rPr lang="zh-TW" altLang="en-US" sz="1200">
                <a:solidFill>
                  <a:srgbClr val="ED972F"/>
                </a:solidFill>
                <a:latin typeface="微軟正黑體" panose="020B0604030504040204" pitchFamily="34" charset="-120"/>
                <a:ea typeface="微軟正黑體" panose="020B0604030504040204" pitchFamily="34" charset="-120"/>
                <a:cs typeface="Arial" panose="020B0604020202020204" pitchFamily="34" charset="0"/>
              </a:rPr>
              <a:t>年全球能源投資預計將達到</a:t>
            </a:r>
            <a:r>
              <a:rPr lang="en-US" altLang="zh-TW" sz="1200">
                <a:solidFill>
                  <a:srgbClr val="ED972F"/>
                </a:solidFill>
                <a:latin typeface="微軟正黑體" panose="020B0604030504040204" pitchFamily="34" charset="-120"/>
                <a:ea typeface="微軟正黑體" panose="020B0604030504040204" pitchFamily="34" charset="-120"/>
                <a:cs typeface="Arial" panose="020B0604020202020204" pitchFamily="34" charset="0"/>
              </a:rPr>
              <a:t>3.3</a:t>
            </a:r>
            <a:r>
              <a:rPr lang="zh-TW" altLang="en-US" sz="1200">
                <a:solidFill>
                  <a:srgbClr val="ED972F"/>
                </a:solidFill>
                <a:latin typeface="微軟正黑體" panose="020B0604030504040204" pitchFamily="34" charset="-120"/>
                <a:ea typeface="微軟正黑體" panose="020B0604030504040204" pitchFamily="34" charset="-120"/>
                <a:cs typeface="Arial" panose="020B0604020202020204" pitchFamily="34" charset="0"/>
              </a:rPr>
              <a:t>兆美元</a:t>
            </a:r>
            <a:r>
              <a:rPr lang="zh-TW" altLang="en-US"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，較</a:t>
            </a:r>
            <a:r>
              <a:rPr lang="en-US" altLang="zh-TW"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2024</a:t>
            </a:r>
            <a:r>
              <a:rPr lang="zh-TW" altLang="en-US"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年成長</a:t>
            </a:r>
            <a:r>
              <a:rPr lang="en-US" altLang="zh-TW"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2%</a:t>
            </a:r>
            <a:r>
              <a:rPr lang="zh-TW" altLang="en-US"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。其中約</a:t>
            </a:r>
            <a:r>
              <a:rPr lang="en-US" altLang="zh-TW"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2.2</a:t>
            </a:r>
            <a:r>
              <a:rPr lang="zh-TW" altLang="en-US"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兆美元將投入於潔淨能源，</a:t>
            </a:r>
            <a:r>
              <a:rPr lang="zh-TW" altLang="en-US" sz="1200">
                <a:solidFill>
                  <a:srgbClr val="ED972F"/>
                </a:solidFill>
                <a:latin typeface="微軟正黑體" panose="020B0604030504040204" pitchFamily="34" charset="-120"/>
                <a:ea typeface="微軟正黑體" panose="020B0604030504040204" pitchFamily="34" charset="-120"/>
                <a:cs typeface="Arial" panose="020B0604020202020204" pitchFamily="34" charset="0"/>
              </a:rPr>
              <a:t>為石化燃料的兩倍</a:t>
            </a:r>
            <a:r>
              <a:rPr lang="zh-TW" altLang="en-US"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，顯示全球正加速邁向低碳未來。</a:t>
            </a:r>
            <a:endParaRPr lang="en-US" altLang="zh-TW"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a:p>
            <a:pPr marL="1080000" lvl="1" algn="just">
              <a:lnSpc>
                <a:spcPct val="110000"/>
              </a:lnSpc>
              <a:buClr>
                <a:srgbClr val="2A6377"/>
              </a:buClr>
              <a:buSzPct val="80000"/>
              <a:buFont typeface="Wingdings" panose="05000000000000000000" pitchFamily="2" charset="2"/>
              <a:buChar char="ü"/>
            </a:pPr>
            <a:r>
              <a:rPr lang="zh-TW" altLang="en-US"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過去五年，低排放電力的投資大幅成長，其中太陽光電位居領先地位。</a:t>
            </a:r>
            <a:r>
              <a:rPr lang="en-US" altLang="zh-TW"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2025</a:t>
            </a:r>
            <a:r>
              <a:rPr lang="zh-TW" altLang="en-US"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年，</a:t>
            </a:r>
            <a:r>
              <a:rPr lang="zh-TW" altLang="en-US" sz="1200">
                <a:solidFill>
                  <a:srgbClr val="ED972F"/>
                </a:solidFill>
                <a:latin typeface="微軟正黑體" panose="020B0604030504040204" pitchFamily="34" charset="-120"/>
                <a:ea typeface="微軟正黑體" panose="020B0604030504040204" pitchFamily="34" charset="-120"/>
                <a:cs typeface="Arial" panose="020B0604020202020204" pitchFamily="34" charset="0"/>
              </a:rPr>
              <a:t>全球太陽光電投資預計將達到</a:t>
            </a:r>
            <a:r>
              <a:rPr lang="en-US" altLang="zh-TW" sz="1200">
                <a:solidFill>
                  <a:srgbClr val="ED972F"/>
                </a:solidFill>
                <a:latin typeface="微軟正黑體" panose="020B0604030504040204" pitchFamily="34" charset="-120"/>
                <a:ea typeface="微軟正黑體" panose="020B0604030504040204" pitchFamily="34" charset="-120"/>
                <a:cs typeface="Arial" panose="020B0604020202020204" pitchFamily="34" charset="0"/>
              </a:rPr>
              <a:t>4,500</a:t>
            </a:r>
            <a:r>
              <a:rPr lang="zh-TW" altLang="en-US" sz="1200">
                <a:solidFill>
                  <a:srgbClr val="ED972F"/>
                </a:solidFill>
                <a:latin typeface="微軟正黑體" panose="020B0604030504040204" pitchFamily="34" charset="-120"/>
                <a:ea typeface="微軟正黑體" panose="020B0604030504040204" pitchFamily="34" charset="-120"/>
                <a:cs typeface="Arial" panose="020B0604020202020204" pitchFamily="34" charset="0"/>
              </a:rPr>
              <a:t>億美元</a:t>
            </a:r>
            <a:r>
              <a:rPr lang="zh-TW" altLang="en-US"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。低價進口太陽光電模組的廣泛可得性，已成為許多新興市場推動能源投資的關鍵動力。此外，</a:t>
            </a:r>
            <a:r>
              <a:rPr lang="zh-TW" altLang="en-US" sz="1200">
                <a:solidFill>
                  <a:srgbClr val="ED972F"/>
                </a:solidFill>
                <a:latin typeface="微軟正黑體" panose="020B0604030504040204" pitchFamily="34" charset="-120"/>
                <a:ea typeface="微軟正黑體" panose="020B0604030504040204" pitchFamily="34" charset="-120"/>
                <a:cs typeface="Arial" panose="020B0604020202020204" pitchFamily="34" charset="0"/>
              </a:rPr>
              <a:t>電池儲能投資也預期將增至</a:t>
            </a:r>
            <a:r>
              <a:rPr lang="en-US" altLang="zh-TW" sz="1200">
                <a:solidFill>
                  <a:srgbClr val="ED972F"/>
                </a:solidFill>
                <a:latin typeface="微軟正黑體" panose="020B0604030504040204" pitchFamily="34" charset="-120"/>
                <a:ea typeface="微軟正黑體" panose="020B0604030504040204" pitchFamily="34" charset="-120"/>
                <a:cs typeface="Arial" panose="020B0604020202020204" pitchFamily="34" charset="0"/>
              </a:rPr>
              <a:t>660</a:t>
            </a:r>
            <a:r>
              <a:rPr lang="zh-TW" altLang="en-US" sz="1200">
                <a:solidFill>
                  <a:srgbClr val="ED972F"/>
                </a:solidFill>
                <a:latin typeface="微軟正黑體" panose="020B0604030504040204" pitchFamily="34" charset="-120"/>
                <a:ea typeface="微軟正黑體" panose="020B0604030504040204" pitchFamily="34" charset="-120"/>
                <a:cs typeface="Arial" panose="020B0604020202020204" pitchFamily="34" charset="0"/>
              </a:rPr>
              <a:t>億美元</a:t>
            </a:r>
            <a:r>
              <a:rPr lang="zh-TW" altLang="en-US"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，主因是資料中心對電力需求持續上升所帶動。</a:t>
            </a:r>
            <a:endParaRPr lang="en-US" altLang="zh-TW"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a:p>
            <a:pPr marL="851400" lvl="1" indent="0" algn="just">
              <a:lnSpc>
                <a:spcPct val="110000"/>
              </a:lnSpc>
              <a:buClr>
                <a:srgbClr val="2A6377"/>
              </a:buClr>
              <a:buSzPct val="80000"/>
              <a:buNone/>
            </a:pPr>
            <a:endParaRPr lang="en-US" altLang="zh-TW" sz="1200">
              <a:solidFill>
                <a:srgbClr val="2B505B"/>
              </a:solidFill>
              <a:highlight>
                <a:srgbClr val="FFFF00"/>
              </a:highlight>
              <a:latin typeface="微軟正黑體" panose="020B0604030504040204" pitchFamily="34" charset="-120"/>
              <a:ea typeface="微軟正黑體" panose="020B0604030504040204" pitchFamily="34" charset="-120"/>
              <a:cs typeface="Arial" panose="020B0604020202020204" pitchFamily="34" charset="0"/>
            </a:endParaRPr>
          </a:p>
          <a:p>
            <a:pPr lvl="1" algn="just">
              <a:lnSpc>
                <a:spcPct val="110000"/>
              </a:lnSpc>
              <a:buClr>
                <a:srgbClr val="2A6377"/>
              </a:buClr>
              <a:buSzPct val="80000"/>
              <a:buFont typeface="Wingdings" panose="05000000000000000000" pitchFamily="2" charset="2"/>
              <a:buChar char="n"/>
            </a:pPr>
            <a:r>
              <a:rPr lang="zh-TW" altLang="en-US" sz="1600" b="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台灣</a:t>
            </a:r>
            <a:r>
              <a:rPr lang="en-GB" altLang="zh-TW" sz="1600" b="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a:t>
            </a:r>
          </a:p>
          <a:p>
            <a:pPr marL="1080000" lvl="1" algn="just">
              <a:lnSpc>
                <a:spcPct val="150000"/>
              </a:lnSpc>
              <a:buClr>
                <a:srgbClr val="2A6377"/>
              </a:buClr>
              <a:buSzPct val="80000"/>
              <a:buFont typeface="Wingdings" panose="05000000000000000000" pitchFamily="2" charset="2"/>
              <a:buChar char="ü"/>
            </a:pPr>
            <a:r>
              <a:rPr lang="zh-TW" altLang="en-US"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臺灣目標於</a:t>
            </a:r>
            <a:r>
              <a:rPr lang="en-US" altLang="zh-TW" sz="1200">
                <a:solidFill>
                  <a:srgbClr val="ED952B"/>
                </a:solidFill>
                <a:latin typeface="微軟正黑體" panose="020B0604030504040204" pitchFamily="34" charset="-120"/>
                <a:ea typeface="微軟正黑體" panose="020B0604030504040204" pitchFamily="34" charset="-120"/>
                <a:cs typeface="Arial" panose="020B0604020202020204" pitchFamily="34" charset="0"/>
              </a:rPr>
              <a:t>2030</a:t>
            </a:r>
            <a:r>
              <a:rPr lang="zh-TW" altLang="en-US" sz="1200">
                <a:solidFill>
                  <a:srgbClr val="ED952B"/>
                </a:solidFill>
                <a:latin typeface="微軟正黑體" panose="020B0604030504040204" pitchFamily="34" charset="-120"/>
                <a:ea typeface="微軟正黑體" panose="020B0604030504040204" pitchFamily="34" charset="-120"/>
                <a:cs typeface="Arial" panose="020B0604020202020204" pitchFamily="34" charset="0"/>
              </a:rPr>
              <a:t>年再生能源占比達</a:t>
            </a:r>
            <a:r>
              <a:rPr lang="en-US" altLang="zh-TW" sz="1200">
                <a:solidFill>
                  <a:srgbClr val="ED952B"/>
                </a:solidFill>
                <a:latin typeface="微軟正黑體" panose="020B0604030504040204" pitchFamily="34" charset="-120"/>
                <a:ea typeface="微軟正黑體" panose="020B0604030504040204" pitchFamily="34" charset="-120"/>
                <a:cs typeface="Arial" panose="020B0604020202020204" pitchFamily="34" charset="0"/>
              </a:rPr>
              <a:t>30%</a:t>
            </a:r>
            <a:r>
              <a:rPr lang="zh-TW" altLang="en-US"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，並於</a:t>
            </a:r>
            <a:r>
              <a:rPr lang="en-US" altLang="zh-TW" sz="1200">
                <a:solidFill>
                  <a:srgbClr val="ED952B"/>
                </a:solidFill>
                <a:latin typeface="微軟正黑體" panose="020B0604030504040204" pitchFamily="34" charset="-120"/>
                <a:ea typeface="微軟正黑體" panose="020B0604030504040204" pitchFamily="34" charset="-120"/>
                <a:cs typeface="Arial" panose="020B0604020202020204" pitchFamily="34" charset="0"/>
              </a:rPr>
              <a:t>2050</a:t>
            </a:r>
            <a:r>
              <a:rPr lang="zh-TW" altLang="en-US" sz="1200">
                <a:solidFill>
                  <a:srgbClr val="ED952B"/>
                </a:solidFill>
                <a:latin typeface="微軟正黑體" panose="020B0604030504040204" pitchFamily="34" charset="-120"/>
                <a:ea typeface="微軟正黑體" panose="020B0604030504040204" pitchFamily="34" charset="-120"/>
                <a:cs typeface="Arial" panose="020B0604020202020204" pitchFamily="34" charset="0"/>
              </a:rPr>
              <a:t>年實現淨零排放</a:t>
            </a:r>
            <a:r>
              <a:rPr lang="zh-TW" altLang="en-US"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。為達成</a:t>
            </a:r>
            <a:r>
              <a:rPr lang="en-US" altLang="zh-TW"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2030</a:t>
            </a:r>
            <a:r>
              <a:rPr lang="zh-TW" altLang="en-US"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年目標 </a:t>
            </a:r>
            <a:r>
              <a:rPr lang="en-US" altLang="zh-TW"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太陽光電（</a:t>
            </a:r>
            <a:r>
              <a:rPr lang="en-US" altLang="zh-TW"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31.2GW</a:t>
            </a:r>
            <a:r>
              <a:rPr lang="zh-TW" altLang="en-US"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）與離岸風電（</a:t>
            </a:r>
            <a:r>
              <a:rPr lang="en-US" altLang="zh-TW"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10.9GW</a:t>
            </a:r>
            <a:r>
              <a:rPr lang="zh-TW" altLang="en-US"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a:t>
            </a:r>
            <a:r>
              <a:rPr lang="en-US" altLang="zh-TW" sz="1200">
                <a:solidFill>
                  <a:srgbClr val="ED952B"/>
                </a:solidFill>
                <a:latin typeface="微軟正黑體" panose="020B0604030504040204" pitchFamily="34" charset="-120"/>
                <a:ea typeface="微軟正黑體" panose="020B0604030504040204" pitchFamily="34" charset="-120"/>
                <a:cs typeface="Arial" panose="020B0604020202020204" pitchFamily="34" charset="0"/>
              </a:rPr>
              <a:t>2025</a:t>
            </a:r>
            <a:r>
              <a:rPr lang="zh-TW" altLang="en-US" sz="1200">
                <a:solidFill>
                  <a:srgbClr val="ED952B"/>
                </a:solidFill>
                <a:latin typeface="微軟正黑體" panose="020B0604030504040204" pitchFamily="34" charset="-120"/>
                <a:ea typeface="微軟正黑體" panose="020B0604030504040204" pitchFamily="34" charset="-120"/>
                <a:cs typeface="Arial" panose="020B0604020202020204" pitchFamily="34" charset="0"/>
              </a:rPr>
              <a:t>至</a:t>
            </a:r>
            <a:r>
              <a:rPr lang="en-US" altLang="zh-TW" sz="1200">
                <a:solidFill>
                  <a:srgbClr val="ED952B"/>
                </a:solidFill>
                <a:latin typeface="微軟正黑體" panose="020B0604030504040204" pitchFamily="34" charset="-120"/>
                <a:ea typeface="微軟正黑體" panose="020B0604030504040204" pitchFamily="34" charset="-120"/>
                <a:cs typeface="Arial" panose="020B0604020202020204" pitchFamily="34" charset="0"/>
              </a:rPr>
              <a:t>2030</a:t>
            </a:r>
            <a:r>
              <a:rPr lang="zh-TW" altLang="en-US" sz="1200">
                <a:solidFill>
                  <a:srgbClr val="ED952B"/>
                </a:solidFill>
                <a:latin typeface="微軟正黑體" panose="020B0604030504040204" pitchFamily="34" charset="-120"/>
                <a:ea typeface="微軟正黑體" panose="020B0604030504040204" pitchFamily="34" charset="-120"/>
                <a:cs typeface="Arial" panose="020B0604020202020204" pitchFamily="34" charset="0"/>
              </a:rPr>
              <a:t>年間，年均需分別新增</a:t>
            </a:r>
            <a:r>
              <a:rPr lang="en-US" altLang="zh-TW" sz="1200">
                <a:solidFill>
                  <a:srgbClr val="ED952B"/>
                </a:solidFill>
                <a:latin typeface="微軟正黑體" panose="020B0604030504040204" pitchFamily="34" charset="-120"/>
                <a:ea typeface="微軟正黑體" panose="020B0604030504040204" pitchFamily="34" charset="-120"/>
                <a:cs typeface="Arial" panose="020B0604020202020204" pitchFamily="34" charset="0"/>
              </a:rPr>
              <a:t>2.82GW</a:t>
            </a:r>
            <a:r>
              <a:rPr lang="zh-TW" altLang="en-US" sz="1200">
                <a:solidFill>
                  <a:srgbClr val="ED952B"/>
                </a:solidFill>
                <a:latin typeface="微軟正黑體" panose="020B0604030504040204" pitchFamily="34" charset="-120"/>
                <a:ea typeface="微軟正黑體" panose="020B0604030504040204" pitchFamily="34" charset="-120"/>
                <a:cs typeface="Arial" panose="020B0604020202020204" pitchFamily="34" charset="0"/>
              </a:rPr>
              <a:t>與</a:t>
            </a:r>
            <a:r>
              <a:rPr lang="en-US" altLang="zh-TW" sz="1200">
                <a:solidFill>
                  <a:srgbClr val="ED952B"/>
                </a:solidFill>
                <a:latin typeface="微軟正黑體" panose="020B0604030504040204" pitchFamily="34" charset="-120"/>
                <a:ea typeface="微軟正黑體" panose="020B0604030504040204" pitchFamily="34" charset="-120"/>
                <a:cs typeface="Arial" panose="020B0604020202020204" pitchFamily="34" charset="0"/>
              </a:rPr>
              <a:t>1.17GW</a:t>
            </a:r>
            <a:r>
              <a:rPr lang="zh-TW" altLang="en-US" sz="1200">
                <a:solidFill>
                  <a:srgbClr val="ED952B"/>
                </a:solidFill>
                <a:latin typeface="微軟正黑體" panose="020B0604030504040204" pitchFamily="34" charset="-120"/>
                <a:ea typeface="微軟正黑體" panose="020B0604030504040204" pitchFamily="34" charset="-120"/>
                <a:cs typeface="Arial" panose="020B0604020202020204" pitchFamily="34" charset="0"/>
              </a:rPr>
              <a:t>的裝置容量。另有設定</a:t>
            </a:r>
            <a:r>
              <a:rPr lang="en-US" altLang="zh-TW" sz="1200">
                <a:solidFill>
                  <a:srgbClr val="ED952B"/>
                </a:solidFill>
                <a:latin typeface="微軟正黑體" panose="020B0604030504040204" pitchFamily="34" charset="-120"/>
                <a:ea typeface="微軟正黑體" panose="020B0604030504040204" pitchFamily="34" charset="-120"/>
                <a:cs typeface="Arial" panose="020B0604020202020204" pitchFamily="34" charset="0"/>
              </a:rPr>
              <a:t>2026</a:t>
            </a:r>
            <a:r>
              <a:rPr lang="zh-TW" altLang="en-US" sz="1200">
                <a:solidFill>
                  <a:srgbClr val="ED952B"/>
                </a:solidFill>
                <a:latin typeface="微軟正黑體" panose="020B0604030504040204" pitchFamily="34" charset="-120"/>
                <a:ea typeface="微軟正黑體" panose="020B0604030504040204" pitchFamily="34" charset="-120"/>
                <a:cs typeface="Arial" panose="020B0604020202020204" pitchFamily="34" charset="0"/>
              </a:rPr>
              <a:t>年之太陽光電目標為</a:t>
            </a:r>
            <a:r>
              <a:rPr lang="en-US" altLang="zh-TW" sz="1200">
                <a:solidFill>
                  <a:srgbClr val="ED952B"/>
                </a:solidFill>
                <a:latin typeface="微軟正黑體" panose="020B0604030504040204" pitchFamily="34" charset="-120"/>
                <a:ea typeface="微軟正黑體" panose="020B0604030504040204" pitchFamily="34" charset="-120"/>
                <a:cs typeface="Arial" panose="020B0604020202020204" pitchFamily="34" charset="0"/>
              </a:rPr>
              <a:t>20GW</a:t>
            </a:r>
            <a:r>
              <a:rPr lang="zh-TW" altLang="en-US" sz="1200">
                <a:solidFill>
                  <a:srgbClr val="ED952B"/>
                </a:solidFill>
                <a:latin typeface="微軟正黑體" panose="020B0604030504040204" pitchFamily="34" charset="-120"/>
                <a:ea typeface="微軟正黑體" panose="020B0604030504040204" pitchFamily="34" charset="-120"/>
                <a:cs typeface="Arial" panose="020B0604020202020204" pitchFamily="34" charset="0"/>
              </a:rPr>
              <a:t>。 </a:t>
            </a:r>
          </a:p>
          <a:p>
            <a:pPr marL="1080000" lvl="1" algn="just">
              <a:lnSpc>
                <a:spcPct val="110000"/>
              </a:lnSpc>
              <a:buClr>
                <a:srgbClr val="2A6377"/>
              </a:buClr>
              <a:buSzPct val="80000"/>
              <a:buFont typeface="Wingdings" panose="05000000000000000000" pitchFamily="2" charset="2"/>
              <a:buChar char="ü"/>
            </a:pPr>
            <a:endParaRPr lang="en-US" altLang="zh-TW" sz="1200">
              <a:solidFill>
                <a:srgbClr val="ED952B"/>
              </a:solidFill>
              <a:latin typeface="微軟正黑體" panose="020B0604030504040204" pitchFamily="34" charset="-120"/>
              <a:ea typeface="微軟正黑體" panose="020B0604030504040204" pitchFamily="34" charset="-120"/>
              <a:cs typeface="Arial" panose="020B0604020202020204" pitchFamily="34" charset="0"/>
            </a:endParaRPr>
          </a:p>
          <a:p>
            <a:pPr marL="457200" lvl="1" indent="0" algn="just">
              <a:buClr>
                <a:srgbClr val="2A6377"/>
              </a:buClr>
              <a:buSzPct val="80000"/>
              <a:buNone/>
            </a:pPr>
            <a:endParaRPr lang="en-GB" sz="1600" b="1">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4" name="投影片編號版面配置區 6">
            <a:extLst>
              <a:ext uri="{FF2B5EF4-FFF2-40B4-BE49-F238E27FC236}">
                <a16:creationId xmlns:a16="http://schemas.microsoft.com/office/drawing/2014/main" id="{F63BDD54-4672-235B-200A-73E998CED084}"/>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pPr/>
              <a:t>6</a:t>
            </a:fld>
            <a:endParaRPr kumimoji="1" lang="zh-TW" altLang="en-US" sz="120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8" name="標題 1">
            <a:extLst>
              <a:ext uri="{FF2B5EF4-FFF2-40B4-BE49-F238E27FC236}">
                <a16:creationId xmlns:a16="http://schemas.microsoft.com/office/drawing/2014/main" id="{F5116908-ECBD-2180-48A8-58A02A5DFC11}"/>
              </a:ext>
            </a:extLst>
          </p:cNvPr>
          <p:cNvSpPr>
            <a:spLocks noGrp="1"/>
          </p:cNvSpPr>
          <p:nvPr>
            <p:ph type="title"/>
          </p:nvPr>
        </p:nvSpPr>
        <p:spPr>
          <a:xfrm>
            <a:off x="311766" y="409087"/>
            <a:ext cx="8641425" cy="777873"/>
          </a:xfrm>
        </p:spPr>
        <p:txBody>
          <a:bodyPr/>
          <a:lstStyle/>
          <a:p>
            <a:r>
              <a:rPr lang="zh-TW" altLang="en-US">
                <a:latin typeface="微軟正黑體" panose="020B0604030504040204" pitchFamily="34" charset="-120"/>
                <a:ea typeface="微軟正黑體" panose="020B0604030504040204" pitchFamily="34" charset="-120"/>
              </a:rPr>
              <a:t>經營團隊重點報告</a:t>
            </a:r>
          </a:p>
        </p:txBody>
      </p:sp>
    </p:spTree>
    <p:extLst>
      <p:ext uri="{BB962C8B-B14F-4D97-AF65-F5344CB8AC3E}">
        <p14:creationId xmlns:p14="http://schemas.microsoft.com/office/powerpoint/2010/main" val="1638469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D2FF6-0E54-A5F4-3B2B-E96459A63E2F}"/>
            </a:ext>
          </a:extLst>
        </p:cNvPr>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A267D83F-964E-2FB7-E4BE-B50C7D606329}"/>
              </a:ext>
            </a:extLst>
          </p:cNvPr>
          <p:cNvSpPr>
            <a:spLocks noGrp="1"/>
          </p:cNvSpPr>
          <p:nvPr>
            <p:ph idx="1"/>
          </p:nvPr>
        </p:nvSpPr>
        <p:spPr>
          <a:xfrm>
            <a:off x="417087" y="1309222"/>
            <a:ext cx="8543925" cy="365125"/>
          </a:xfrm>
        </p:spPr>
        <p:txBody>
          <a:bodyPr>
            <a:noAutofit/>
          </a:bodyPr>
          <a:lstStyle/>
          <a:p>
            <a:pPr marL="0" indent="0">
              <a:buClr>
                <a:srgbClr val="2B505B"/>
              </a:buClr>
              <a:buSzPct val="100000"/>
              <a:buNone/>
            </a:pPr>
            <a:r>
              <a:rPr lang="en-US" altLang="zh-TW" sz="1800" b="1">
                <a:latin typeface="微軟正黑體" panose="020B0604030504040204" pitchFamily="34" charset="-120"/>
                <a:ea typeface="微軟正黑體" panose="020B0604030504040204" pitchFamily="34" charset="-120"/>
              </a:rPr>
              <a:t>3.</a:t>
            </a:r>
            <a:r>
              <a:rPr lang="zh-TW" altLang="en-US" sz="1800" b="1">
                <a:latin typeface="微軟正黑體" panose="020B0604030504040204" pitchFamily="34" charset="-120"/>
                <a:ea typeface="微軟正黑體" panose="020B0604030504040204" pitchFamily="34" charset="-120"/>
              </a:rPr>
              <a:t>營運策略</a:t>
            </a:r>
          </a:p>
        </p:txBody>
      </p:sp>
      <p:sp>
        <p:nvSpPr>
          <p:cNvPr id="4" name="投影片編號版面配置區 6">
            <a:extLst>
              <a:ext uri="{FF2B5EF4-FFF2-40B4-BE49-F238E27FC236}">
                <a16:creationId xmlns:a16="http://schemas.microsoft.com/office/drawing/2014/main" id="{BD48FECB-9651-C379-2F3F-A600965F412A}"/>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pPr/>
              <a:t>7</a:t>
            </a:fld>
            <a:endParaRPr kumimoji="1" lang="zh-TW" altLang="en-US" sz="120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graphicFrame>
        <p:nvGraphicFramePr>
          <p:cNvPr id="5" name="表格 1">
            <a:extLst>
              <a:ext uri="{FF2B5EF4-FFF2-40B4-BE49-F238E27FC236}">
                <a16:creationId xmlns:a16="http://schemas.microsoft.com/office/drawing/2014/main" id="{300996CC-A51C-F81A-0B69-27E3A6F3CAD3}"/>
              </a:ext>
            </a:extLst>
          </p:cNvPr>
          <p:cNvGraphicFramePr>
            <a:graphicFrameLocks noGrp="1"/>
          </p:cNvGraphicFramePr>
          <p:nvPr>
            <p:extLst>
              <p:ext uri="{D42A27DB-BD31-4B8C-83A1-F6EECF244321}">
                <p14:modId xmlns:p14="http://schemas.microsoft.com/office/powerpoint/2010/main" val="2359924208"/>
              </p:ext>
            </p:extLst>
          </p:nvPr>
        </p:nvGraphicFramePr>
        <p:xfrm>
          <a:off x="2069777" y="4267713"/>
          <a:ext cx="5258123" cy="1828800"/>
        </p:xfrm>
        <a:graphic>
          <a:graphicData uri="http://schemas.openxmlformats.org/drawingml/2006/table">
            <a:tbl>
              <a:tblPr firstRow="1" bandRow="1">
                <a:tableStyleId>{5C22544A-7EE6-4342-B048-85BDC9FD1C3A}</a:tableStyleId>
              </a:tblPr>
              <a:tblGrid>
                <a:gridCol w="1296144">
                  <a:extLst>
                    <a:ext uri="{9D8B030D-6E8A-4147-A177-3AD203B41FA5}">
                      <a16:colId xmlns:a16="http://schemas.microsoft.com/office/drawing/2014/main" val="724062190"/>
                    </a:ext>
                  </a:extLst>
                </a:gridCol>
                <a:gridCol w="1809603">
                  <a:extLst>
                    <a:ext uri="{9D8B030D-6E8A-4147-A177-3AD203B41FA5}">
                      <a16:colId xmlns:a16="http://schemas.microsoft.com/office/drawing/2014/main" val="4061225889"/>
                    </a:ext>
                  </a:extLst>
                </a:gridCol>
                <a:gridCol w="945876">
                  <a:extLst>
                    <a:ext uri="{9D8B030D-6E8A-4147-A177-3AD203B41FA5}">
                      <a16:colId xmlns:a16="http://schemas.microsoft.com/office/drawing/2014/main" val="3917804881"/>
                    </a:ext>
                  </a:extLst>
                </a:gridCol>
                <a:gridCol w="1206500">
                  <a:extLst>
                    <a:ext uri="{9D8B030D-6E8A-4147-A177-3AD203B41FA5}">
                      <a16:colId xmlns:a16="http://schemas.microsoft.com/office/drawing/2014/main" val="863284741"/>
                    </a:ext>
                  </a:extLst>
                </a:gridCol>
              </a:tblGrid>
              <a:tr h="450970">
                <a:tc>
                  <a:txBody>
                    <a:bodyPr/>
                    <a:lstStyle/>
                    <a:p>
                      <a:pPr algn="ctr"/>
                      <a:r>
                        <a:rPr lang="zh-CN" altLang="en-US" sz="1200" b="1">
                          <a:solidFill>
                            <a:schemeClr val="bg1"/>
                          </a:solidFill>
                          <a:latin typeface="微軟正黑體" panose="020B0604030504040204" pitchFamily="34" charset="-120"/>
                          <a:ea typeface="微軟正黑體" panose="020B0604030504040204" pitchFamily="34" charset="-120"/>
                        </a:rPr>
                        <a:t>重要</a:t>
                      </a:r>
                      <a:r>
                        <a:rPr lang="zh-TW" altLang="en-US" sz="1200" b="1">
                          <a:solidFill>
                            <a:schemeClr val="bg1"/>
                          </a:solidFill>
                          <a:latin typeface="微軟正黑體" panose="020B0604030504040204" pitchFamily="34" charset="-120"/>
                          <a:ea typeface="微軟正黑體" panose="020B0604030504040204" pitchFamily="34" charset="-120"/>
                        </a:rPr>
                        <a:t>集團</a:t>
                      </a:r>
                      <a:r>
                        <a:rPr lang="zh-CN" altLang="en-US" sz="1200" b="1">
                          <a:solidFill>
                            <a:schemeClr val="bg1"/>
                          </a:solidFill>
                          <a:latin typeface="微軟正黑體" panose="020B0604030504040204" pitchFamily="34" charset="-120"/>
                          <a:ea typeface="微軟正黑體" panose="020B0604030504040204" pitchFamily="34" charset="-120"/>
                        </a:rPr>
                        <a:t>公司</a:t>
                      </a:r>
                      <a:r>
                        <a:rPr lang="en-US" altLang="zh-TW" sz="1200" b="0" kern="1200" baseline="30000">
                          <a:solidFill>
                            <a:schemeClr val="bg1"/>
                          </a:solidFill>
                          <a:latin typeface="微軟正黑體" panose="020B0604030504040204" pitchFamily="34" charset="-120"/>
                          <a:ea typeface="微軟正黑體" panose="020B0604030504040204" pitchFamily="34" charset="-120"/>
                        </a:rPr>
                        <a:t>5</a:t>
                      </a:r>
                      <a:endParaRPr lang="zh-TW" altLang="en-US" sz="1200" b="1">
                        <a:solidFill>
                          <a:schemeClr val="bg1"/>
                        </a:solidFill>
                        <a:latin typeface="微軟正黑體" panose="020B0604030504040204" pitchFamily="34" charset="-120"/>
                        <a:ea typeface="微軟正黑體" panose="020B0604030504040204" pitchFamily="34" charset="-120"/>
                      </a:endParaRPr>
                    </a:p>
                  </a:txBody>
                  <a:tcPr anchor="ctr">
                    <a:solidFill>
                      <a:srgbClr val="307F98"/>
                    </a:solidFill>
                  </a:tcPr>
                </a:tc>
                <a:tc>
                  <a:txBody>
                    <a:bodyPr/>
                    <a:lstStyle/>
                    <a:p>
                      <a:pPr algn="ctr"/>
                      <a:r>
                        <a:rPr lang="en-US" altLang="zh-TW" sz="1200" b="1">
                          <a:solidFill>
                            <a:schemeClr val="bg1"/>
                          </a:solidFill>
                          <a:latin typeface="微軟正黑體" panose="020B0604030504040204" pitchFamily="34" charset="-120"/>
                          <a:ea typeface="微軟正黑體" panose="020B0604030504040204" pitchFamily="34" charset="-120"/>
                        </a:rPr>
                        <a:t>2025</a:t>
                      </a:r>
                      <a:r>
                        <a:rPr lang="zh-CN" altLang="en-US" sz="1200" b="1">
                          <a:solidFill>
                            <a:schemeClr val="bg1"/>
                          </a:solidFill>
                          <a:latin typeface="微軟正黑體" panose="020B0604030504040204" pitchFamily="34" charset="-120"/>
                          <a:ea typeface="微軟正黑體" panose="020B0604030504040204" pitchFamily="34" charset="-120"/>
                        </a:rPr>
                        <a:t>年</a:t>
                      </a:r>
                      <a:r>
                        <a:rPr lang="zh-TW" altLang="en-US" sz="1200" b="1">
                          <a:solidFill>
                            <a:schemeClr val="bg1"/>
                          </a:solidFill>
                          <a:latin typeface="微軟正黑體" panose="020B0604030504040204" pitchFamily="34" charset="-120"/>
                          <a:ea typeface="微軟正黑體" panose="020B0604030504040204" pitchFamily="34" charset="-120"/>
                        </a:rPr>
                        <a:t>上半年營業</a:t>
                      </a:r>
                      <a:r>
                        <a:rPr lang="zh-CN" altLang="en-US" sz="1200" b="1">
                          <a:solidFill>
                            <a:schemeClr val="bg1"/>
                          </a:solidFill>
                          <a:latin typeface="微軟正黑體" panose="020B0604030504040204" pitchFamily="34" charset="-120"/>
                          <a:ea typeface="微軟正黑體" panose="020B0604030504040204" pitchFamily="34" charset="-120"/>
                        </a:rPr>
                        <a:t>收入（百萬新台幣）</a:t>
                      </a:r>
                      <a:endParaRPr lang="zh-TW" altLang="en-US" sz="1200" b="1">
                        <a:solidFill>
                          <a:schemeClr val="bg1"/>
                        </a:solidFill>
                        <a:latin typeface="微軟正黑體" panose="020B0604030504040204" pitchFamily="34" charset="-120"/>
                        <a:ea typeface="微軟正黑體" panose="020B0604030504040204" pitchFamily="34" charset="-120"/>
                      </a:endParaRPr>
                    </a:p>
                  </a:txBody>
                  <a:tcPr anchor="ctr">
                    <a:solidFill>
                      <a:srgbClr val="307F98"/>
                    </a:solidFill>
                  </a:tcPr>
                </a:tc>
                <a:tc>
                  <a:txBody>
                    <a:bodyPr/>
                    <a:lstStyle/>
                    <a:p>
                      <a:pPr algn="ctr"/>
                      <a:r>
                        <a:rPr lang="zh-TW" altLang="en-US" sz="1200" b="1">
                          <a:solidFill>
                            <a:schemeClr val="bg2"/>
                          </a:solidFill>
                          <a:latin typeface="微軟正黑體" panose="020B0604030504040204" pitchFamily="34" charset="-120"/>
                          <a:ea typeface="微軟正黑體" panose="020B0604030504040204" pitchFamily="34" charset="-120"/>
                        </a:rPr>
                        <a:t>年增率</a:t>
                      </a:r>
                    </a:p>
                  </a:txBody>
                  <a:tcPr anchor="ctr">
                    <a:solidFill>
                      <a:srgbClr val="307F98"/>
                    </a:solidFill>
                  </a:tcPr>
                </a:tc>
                <a:tc>
                  <a:txBody>
                    <a:bodyPr/>
                    <a:lstStyle/>
                    <a:p>
                      <a:pPr algn="ctr"/>
                      <a:r>
                        <a:rPr lang="zh-CN" altLang="en-US" sz="1200" b="1">
                          <a:solidFill>
                            <a:schemeClr val="bg2"/>
                          </a:solidFill>
                          <a:latin typeface="微軟正黑體" panose="020B0604030504040204" pitchFamily="34" charset="-120"/>
                          <a:ea typeface="微軟正黑體" panose="020B0604030504040204" pitchFamily="34" charset="-120"/>
                        </a:rPr>
                        <a:t>基</a:t>
                      </a:r>
                      <a:r>
                        <a:rPr lang="zh-TW" altLang="en-US" sz="1200" b="1">
                          <a:solidFill>
                            <a:schemeClr val="bg2"/>
                          </a:solidFill>
                          <a:latin typeface="微軟正黑體" panose="020B0604030504040204" pitchFamily="34" charset="-120"/>
                          <a:ea typeface="微軟正黑體" panose="020B0604030504040204" pitchFamily="34" charset="-120"/>
                        </a:rPr>
                        <a:t>本</a:t>
                      </a:r>
                      <a:endParaRPr lang="en-GB" altLang="zh-TW" sz="1200" b="1">
                        <a:solidFill>
                          <a:schemeClr val="bg2"/>
                        </a:solidFill>
                        <a:latin typeface="微軟正黑體" panose="020B0604030504040204" pitchFamily="34" charset="-120"/>
                        <a:ea typeface="微軟正黑體" panose="020B0604030504040204" pitchFamily="34" charset="-120"/>
                      </a:endParaRPr>
                    </a:p>
                    <a:p>
                      <a:pPr algn="ctr"/>
                      <a:r>
                        <a:rPr lang="zh-CN" altLang="en-US" sz="1200" b="1">
                          <a:solidFill>
                            <a:schemeClr val="bg2"/>
                          </a:solidFill>
                          <a:latin typeface="微軟正黑體" panose="020B0604030504040204" pitchFamily="34" charset="-120"/>
                          <a:ea typeface="微軟正黑體" panose="020B0604030504040204" pitchFamily="34" charset="-120"/>
                        </a:rPr>
                        <a:t>每股盈餘</a:t>
                      </a:r>
                      <a:endParaRPr lang="zh-TW" altLang="en-US" sz="1200" b="1">
                        <a:solidFill>
                          <a:schemeClr val="bg2"/>
                        </a:solidFill>
                        <a:latin typeface="微軟正黑體" panose="020B0604030504040204" pitchFamily="34" charset="-120"/>
                        <a:ea typeface="微軟正黑體" panose="020B0604030504040204" pitchFamily="34" charset="-120"/>
                      </a:endParaRPr>
                    </a:p>
                  </a:txBody>
                  <a:tcPr anchor="ctr">
                    <a:solidFill>
                      <a:srgbClr val="307F98"/>
                    </a:solidFill>
                  </a:tcPr>
                </a:tc>
                <a:extLst>
                  <a:ext uri="{0D108BD9-81ED-4DB2-BD59-A6C34878D82A}">
                    <a16:rowId xmlns:a16="http://schemas.microsoft.com/office/drawing/2014/main" val="3998469968"/>
                  </a:ext>
                </a:extLst>
              </a:tr>
              <a:tr h="265276">
                <a:tc>
                  <a:txBody>
                    <a:bodyPr/>
                    <a:lstStyle/>
                    <a:p>
                      <a:pPr marL="0" algn="ctr" defTabSz="914400" rtl="0" eaLnBrk="1" latinLnBrk="0" hangingPunct="1"/>
                      <a:r>
                        <a:rPr lang="zh-TW" altLang="en-US" sz="1200" b="0" kern="1200">
                          <a:solidFill>
                            <a:srgbClr val="2C6376"/>
                          </a:solidFill>
                          <a:latin typeface="微軟正黑體" panose="020B0604030504040204" pitchFamily="34" charset="-120"/>
                          <a:ea typeface="微軟正黑體" panose="020B0604030504040204" pitchFamily="34" charset="-120"/>
                          <a:cs typeface="+mn-cs"/>
                        </a:rPr>
                        <a:t>環球晶圓</a:t>
                      </a:r>
                      <a:endParaRPr lang="en-US" sz="1200" b="0" kern="1200">
                        <a:solidFill>
                          <a:srgbClr val="2C6376"/>
                        </a:solidFill>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r>
                        <a:rPr lang="en-US" altLang="zh-TW" sz="1200" b="0" kern="1200">
                          <a:solidFill>
                            <a:srgbClr val="2C6376"/>
                          </a:solidFill>
                          <a:latin typeface="+mn-lt"/>
                          <a:ea typeface="+mn-ea"/>
                          <a:cs typeface="+mn-cs"/>
                        </a:rPr>
                        <a:t>31,602</a:t>
                      </a:r>
                      <a:endParaRPr lang="zh-TW" altLang="en-US" sz="1200" b="0" kern="1200">
                        <a:solidFill>
                          <a:srgbClr val="2C6376"/>
                        </a:solidFill>
                        <a:latin typeface="+mn-lt"/>
                        <a:ea typeface="+mn-ea"/>
                        <a:cs typeface="+mn-cs"/>
                      </a:endParaRPr>
                    </a:p>
                  </a:txBody>
                  <a:tcPr anchor="ctr"/>
                </a:tc>
                <a:tc>
                  <a:txBody>
                    <a:bodyPr/>
                    <a:lstStyle/>
                    <a:p>
                      <a:pPr marL="0" algn="ctr" defTabSz="914400" rtl="0" eaLnBrk="1" latinLnBrk="0" hangingPunct="1"/>
                      <a:r>
                        <a:rPr lang="en-US" altLang="zh-TW" sz="1200" b="0" kern="1200">
                          <a:solidFill>
                            <a:srgbClr val="2C6376"/>
                          </a:solidFill>
                          <a:latin typeface="+mn-lt"/>
                          <a:ea typeface="+mn-ea"/>
                          <a:cs typeface="+mn-cs"/>
                        </a:rPr>
                        <a:t>3.9%</a:t>
                      </a:r>
                      <a:endParaRPr lang="zh-TW" altLang="en-US" sz="1200" b="0" kern="1200">
                        <a:solidFill>
                          <a:srgbClr val="2C6376"/>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200" b="0" kern="1200">
                          <a:solidFill>
                            <a:srgbClr val="2C6376"/>
                          </a:solidFill>
                        </a:rPr>
                        <a:t>NT$6.56</a:t>
                      </a:r>
                      <a:endParaRPr lang="zh-TW" altLang="en-US" sz="1200" b="0" kern="1200">
                        <a:solidFill>
                          <a:srgbClr val="2C6376"/>
                        </a:solidFill>
                        <a:latin typeface="+mn-lt"/>
                        <a:ea typeface="+mn-ea"/>
                        <a:cs typeface="+mn-cs"/>
                      </a:endParaRPr>
                    </a:p>
                  </a:txBody>
                  <a:tcPr anchor="ctr"/>
                </a:tc>
                <a:extLst>
                  <a:ext uri="{0D108BD9-81ED-4DB2-BD59-A6C34878D82A}">
                    <a16:rowId xmlns:a16="http://schemas.microsoft.com/office/drawing/2014/main" val="1850218625"/>
                  </a:ext>
                </a:extLst>
              </a:tr>
              <a:tr h="265276">
                <a:tc>
                  <a:txBody>
                    <a:bodyPr/>
                    <a:lstStyle/>
                    <a:p>
                      <a:pPr algn="ctr"/>
                      <a:r>
                        <a:rPr lang="zh-CN" altLang="en-US" sz="1200" b="0" kern="1200">
                          <a:solidFill>
                            <a:srgbClr val="2C6376"/>
                          </a:solidFill>
                          <a:latin typeface="微軟正黑體" panose="020B0604030504040204" pitchFamily="34" charset="-120"/>
                          <a:ea typeface="微軟正黑體" panose="020B0604030504040204" pitchFamily="34" charset="-120"/>
                        </a:rPr>
                        <a:t>朋程科技</a:t>
                      </a:r>
                      <a:r>
                        <a:rPr lang="en-US" altLang="zh-CN" sz="1200" b="0" kern="1200" baseline="30000">
                          <a:solidFill>
                            <a:srgbClr val="2C6376"/>
                          </a:solidFill>
                          <a:latin typeface="微軟正黑體" panose="020B0604030504040204" pitchFamily="34" charset="-120"/>
                          <a:ea typeface="微軟正黑體" panose="020B0604030504040204" pitchFamily="34" charset="-120"/>
                        </a:rPr>
                        <a:t>1</a:t>
                      </a:r>
                      <a:endParaRPr lang="en-US" sz="1200" b="0" kern="1200" baseline="30000">
                        <a:solidFill>
                          <a:srgbClr val="2C6376"/>
                        </a:solidFill>
                        <a:latin typeface="微軟正黑體" panose="020B0604030504040204" pitchFamily="34" charset="-120"/>
                        <a:ea typeface="微軟正黑體" panose="020B0604030504040204" pitchFamily="34" charset="-120"/>
                        <a:cs typeface="+mn-cs"/>
                      </a:endParaRPr>
                    </a:p>
                  </a:txBody>
                  <a:tcPr/>
                </a:tc>
                <a:tc>
                  <a:txBody>
                    <a:bodyPr/>
                    <a:lstStyle/>
                    <a:p>
                      <a:pPr algn="ctr"/>
                      <a:r>
                        <a:rPr lang="en-US" altLang="zh-TW" sz="1200" b="0" kern="1200">
                          <a:solidFill>
                            <a:srgbClr val="2C6376"/>
                          </a:solidFill>
                          <a:latin typeface="+mn-lt"/>
                          <a:ea typeface="+mn-ea"/>
                          <a:cs typeface="+mn-cs"/>
                        </a:rPr>
                        <a:t>4,280</a:t>
                      </a:r>
                      <a:endParaRPr lang="zh-TW" altLang="en-US" sz="1200" b="0" kern="1200">
                        <a:solidFill>
                          <a:srgbClr val="2C6376"/>
                        </a:solidFill>
                        <a:latin typeface="+mn-lt"/>
                        <a:ea typeface="+mn-ea"/>
                        <a:cs typeface="+mn-cs"/>
                      </a:endParaRPr>
                    </a:p>
                  </a:txBody>
                  <a:tcPr anchor="ctr"/>
                </a:tc>
                <a:tc>
                  <a:txBody>
                    <a:bodyPr/>
                    <a:lstStyle/>
                    <a:p>
                      <a:pPr algn="ctr"/>
                      <a:r>
                        <a:rPr lang="en-US" altLang="zh-TW" sz="1200" b="0" kern="1200">
                          <a:solidFill>
                            <a:srgbClr val="2C6376"/>
                          </a:solidFill>
                          <a:latin typeface="+mn-lt"/>
                          <a:ea typeface="+mn-ea"/>
                          <a:cs typeface="+mn-cs"/>
                        </a:rPr>
                        <a:t>16.2%</a:t>
                      </a:r>
                      <a:endParaRPr lang="zh-TW" altLang="en-US" sz="1200" b="0" kern="1200">
                        <a:solidFill>
                          <a:srgbClr val="2C6376"/>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200" b="0" kern="1200">
                          <a:solidFill>
                            <a:srgbClr val="2C6376"/>
                          </a:solidFill>
                        </a:rPr>
                        <a:t>NT$2.70</a:t>
                      </a:r>
                      <a:endParaRPr lang="zh-TW" altLang="en-US" sz="1200" b="0" kern="1200">
                        <a:solidFill>
                          <a:srgbClr val="2C6376"/>
                        </a:solidFill>
                        <a:latin typeface="+mn-lt"/>
                        <a:ea typeface="+mn-ea"/>
                        <a:cs typeface="+mn-cs"/>
                      </a:endParaRPr>
                    </a:p>
                  </a:txBody>
                  <a:tcPr anchor="ctr"/>
                </a:tc>
                <a:extLst>
                  <a:ext uri="{0D108BD9-81ED-4DB2-BD59-A6C34878D82A}">
                    <a16:rowId xmlns:a16="http://schemas.microsoft.com/office/drawing/2014/main" val="1050893797"/>
                  </a:ext>
                </a:extLst>
              </a:tr>
              <a:tr h="265276">
                <a:tc>
                  <a:txBody>
                    <a:bodyPr/>
                    <a:lstStyle/>
                    <a:p>
                      <a:pPr algn="ctr"/>
                      <a:r>
                        <a:rPr lang="zh-CN" altLang="en-US" sz="1200" b="0" kern="1200">
                          <a:solidFill>
                            <a:srgbClr val="2C6376"/>
                          </a:solidFill>
                          <a:latin typeface="微軟正黑體" panose="020B0604030504040204" pitchFamily="34" charset="-120"/>
                          <a:ea typeface="微軟正黑體" panose="020B0604030504040204" pitchFamily="34" charset="-120"/>
                        </a:rPr>
                        <a:t>宏捷科技</a:t>
                      </a:r>
                      <a:r>
                        <a:rPr lang="en-US" altLang="zh-CN" sz="1200" b="0" kern="1200" baseline="30000">
                          <a:solidFill>
                            <a:srgbClr val="2C6376"/>
                          </a:solidFill>
                          <a:latin typeface="微軟正黑體" panose="020B0604030504040204" pitchFamily="34" charset="-120"/>
                          <a:ea typeface="微軟正黑體" panose="020B0604030504040204" pitchFamily="34" charset="-120"/>
                        </a:rPr>
                        <a:t>2</a:t>
                      </a:r>
                      <a:endParaRPr lang="en-US" sz="1200" b="0" kern="1200" baseline="30000">
                        <a:solidFill>
                          <a:srgbClr val="2C6376"/>
                        </a:solidFill>
                        <a:latin typeface="微軟正黑體" panose="020B0604030504040204" pitchFamily="34" charset="-120"/>
                        <a:ea typeface="微軟正黑體" panose="020B0604030504040204" pitchFamily="34" charset="-120"/>
                        <a:cs typeface="+mn-cs"/>
                      </a:endParaRPr>
                    </a:p>
                  </a:txBody>
                  <a:tcPr/>
                </a:tc>
                <a:tc>
                  <a:txBody>
                    <a:bodyPr/>
                    <a:lstStyle/>
                    <a:p>
                      <a:pPr algn="ctr"/>
                      <a:r>
                        <a:rPr lang="en-US" altLang="zh-TW" sz="1200" b="0" kern="1200">
                          <a:solidFill>
                            <a:srgbClr val="2C6376"/>
                          </a:solidFill>
                          <a:latin typeface="+mn-lt"/>
                          <a:ea typeface="+mn-ea"/>
                          <a:cs typeface="+mn-cs"/>
                        </a:rPr>
                        <a:t>1,746</a:t>
                      </a:r>
                      <a:endParaRPr lang="zh-TW" altLang="en-US" sz="1200" b="0" kern="1200">
                        <a:solidFill>
                          <a:srgbClr val="2C6376"/>
                        </a:solidFill>
                        <a:latin typeface="+mn-lt"/>
                        <a:ea typeface="+mn-ea"/>
                        <a:cs typeface="+mn-cs"/>
                      </a:endParaRPr>
                    </a:p>
                  </a:txBody>
                  <a:tcPr anchor="ctr"/>
                </a:tc>
                <a:tc>
                  <a:txBody>
                    <a:bodyPr/>
                    <a:lstStyle/>
                    <a:p>
                      <a:pPr algn="ctr"/>
                      <a:r>
                        <a:rPr lang="en-US" altLang="zh-TW" sz="1200" b="0" kern="1200">
                          <a:solidFill>
                            <a:srgbClr val="2C6376"/>
                          </a:solidFill>
                          <a:latin typeface="+mn-lt"/>
                          <a:ea typeface="+mn-ea"/>
                          <a:cs typeface="+mn-cs"/>
                        </a:rPr>
                        <a:t>-32.7%</a:t>
                      </a:r>
                      <a:endParaRPr lang="zh-TW" altLang="en-US" sz="1200" b="0" kern="1200">
                        <a:solidFill>
                          <a:srgbClr val="2C6376"/>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200" b="0" kern="1200">
                          <a:solidFill>
                            <a:srgbClr val="2C6376"/>
                          </a:solidFill>
                        </a:rPr>
                        <a:t>NT$0.92</a:t>
                      </a:r>
                      <a:endParaRPr lang="zh-TW" altLang="en-US" sz="1200" b="0" kern="1200">
                        <a:solidFill>
                          <a:srgbClr val="2C6376"/>
                        </a:solidFill>
                        <a:latin typeface="+mn-lt"/>
                        <a:ea typeface="+mn-ea"/>
                        <a:cs typeface="+mn-cs"/>
                      </a:endParaRPr>
                    </a:p>
                  </a:txBody>
                  <a:tcPr anchor="ctr"/>
                </a:tc>
                <a:extLst>
                  <a:ext uri="{0D108BD9-81ED-4DB2-BD59-A6C34878D82A}">
                    <a16:rowId xmlns:a16="http://schemas.microsoft.com/office/drawing/2014/main" val="2480000075"/>
                  </a:ext>
                </a:extLst>
              </a:tr>
              <a:tr h="265276">
                <a:tc>
                  <a:txBody>
                    <a:bodyPr/>
                    <a:lstStyle/>
                    <a:p>
                      <a:pPr algn="ctr"/>
                      <a:r>
                        <a:rPr lang="zh-CN" altLang="en-US" sz="1200" b="0" kern="1200">
                          <a:solidFill>
                            <a:srgbClr val="2C6376"/>
                          </a:solidFill>
                          <a:latin typeface="微軟正黑體" panose="020B0604030504040204" pitchFamily="34" charset="-120"/>
                          <a:ea typeface="微軟正黑體" panose="020B0604030504040204" pitchFamily="34" charset="-120"/>
                        </a:rPr>
                        <a:t>台特化</a:t>
                      </a:r>
                      <a:r>
                        <a:rPr lang="en-US" altLang="zh-CN" sz="1200" b="0" kern="1200" baseline="30000">
                          <a:solidFill>
                            <a:srgbClr val="2C6376"/>
                          </a:solidFill>
                          <a:latin typeface="微軟正黑體" panose="020B0604030504040204" pitchFamily="34" charset="-120"/>
                          <a:ea typeface="微軟正黑體" panose="020B0604030504040204" pitchFamily="34" charset="-120"/>
                        </a:rPr>
                        <a:t>3</a:t>
                      </a:r>
                      <a:endParaRPr lang="en-US" sz="1200" b="0" kern="1200" baseline="30000">
                        <a:solidFill>
                          <a:srgbClr val="2C6376"/>
                        </a:solidFill>
                        <a:latin typeface="微軟正黑體" panose="020B0604030504040204" pitchFamily="34" charset="-120"/>
                        <a:ea typeface="微軟正黑體" panose="020B0604030504040204" pitchFamily="34" charset="-120"/>
                        <a:cs typeface="+mn-cs"/>
                      </a:endParaRPr>
                    </a:p>
                  </a:txBody>
                  <a:tcPr/>
                </a:tc>
                <a:tc>
                  <a:txBody>
                    <a:bodyPr/>
                    <a:lstStyle/>
                    <a:p>
                      <a:pPr algn="ctr"/>
                      <a:r>
                        <a:rPr lang="en-US" altLang="zh-TW" sz="1200" b="0" kern="1200">
                          <a:solidFill>
                            <a:srgbClr val="2C6376"/>
                          </a:solidFill>
                          <a:latin typeface="+mn-lt"/>
                          <a:ea typeface="+mn-ea"/>
                          <a:cs typeface="+mn-cs"/>
                        </a:rPr>
                        <a:t>482</a:t>
                      </a:r>
                      <a:endParaRPr lang="zh-TW" altLang="en-US" sz="1200" b="0" kern="1200">
                        <a:solidFill>
                          <a:srgbClr val="2C6376"/>
                        </a:solidFill>
                        <a:latin typeface="+mn-lt"/>
                        <a:ea typeface="+mn-ea"/>
                        <a:cs typeface="+mn-cs"/>
                      </a:endParaRPr>
                    </a:p>
                  </a:txBody>
                  <a:tcPr anchor="ctr"/>
                </a:tc>
                <a:tc>
                  <a:txBody>
                    <a:bodyPr/>
                    <a:lstStyle/>
                    <a:p>
                      <a:pPr algn="ctr"/>
                      <a:r>
                        <a:rPr lang="en-US" altLang="zh-TW" sz="1200" b="0" kern="1200">
                          <a:solidFill>
                            <a:srgbClr val="2C6376"/>
                          </a:solidFill>
                        </a:rPr>
                        <a:t>19.2%</a:t>
                      </a:r>
                      <a:endParaRPr lang="zh-TW" altLang="en-US" sz="1200" b="0" kern="1200">
                        <a:solidFill>
                          <a:srgbClr val="2C6376"/>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a:solidFill>
                            <a:srgbClr val="2C6376"/>
                          </a:solidFill>
                          <a:latin typeface="+mn-lt"/>
                          <a:ea typeface="+mn-ea"/>
                          <a:cs typeface="+mn-cs"/>
                        </a:rPr>
                        <a:t>NT$1.49</a:t>
                      </a:r>
                      <a:endParaRPr lang="zh-TW" altLang="en-US" sz="1200" b="0" kern="1200">
                        <a:solidFill>
                          <a:srgbClr val="2C6376"/>
                        </a:solidFill>
                        <a:latin typeface="+mn-lt"/>
                        <a:ea typeface="+mn-ea"/>
                        <a:cs typeface="+mn-cs"/>
                      </a:endParaRPr>
                    </a:p>
                  </a:txBody>
                  <a:tcPr anchor="ctr"/>
                </a:tc>
                <a:extLst>
                  <a:ext uri="{0D108BD9-81ED-4DB2-BD59-A6C34878D82A}">
                    <a16:rowId xmlns:a16="http://schemas.microsoft.com/office/drawing/2014/main" val="2409012510"/>
                  </a:ext>
                </a:extLst>
              </a:tr>
              <a:tr h="265276">
                <a:tc>
                  <a:txBody>
                    <a:bodyPr/>
                    <a:lstStyle/>
                    <a:p>
                      <a:pPr algn="ctr"/>
                      <a:r>
                        <a:rPr lang="zh-TW" altLang="en-US" sz="1200" b="0" kern="1200" baseline="0">
                          <a:solidFill>
                            <a:srgbClr val="2C6376"/>
                          </a:solidFill>
                          <a:latin typeface="微軟正黑體" panose="020B0604030504040204" pitchFamily="34" charset="-120"/>
                          <a:ea typeface="微軟正黑體" panose="020B0604030504040204" pitchFamily="34" charset="-120"/>
                        </a:rPr>
                        <a:t>茂矽</a:t>
                      </a:r>
                      <a:r>
                        <a:rPr lang="en-US" altLang="zh-TW" sz="1200" b="0" kern="1200" baseline="30000">
                          <a:solidFill>
                            <a:srgbClr val="2C6376"/>
                          </a:solidFill>
                          <a:latin typeface="微軟正黑體" panose="020B0604030504040204" pitchFamily="34" charset="-120"/>
                          <a:ea typeface="微軟正黑體" panose="020B0604030504040204" pitchFamily="34" charset="-120"/>
                        </a:rPr>
                        <a:t>4</a:t>
                      </a:r>
                      <a:endParaRPr lang="en-US" sz="1200" b="0" kern="1200" baseline="30000">
                        <a:solidFill>
                          <a:srgbClr val="2C6376"/>
                        </a:solidFill>
                        <a:latin typeface="微軟正黑體" panose="020B0604030504040204" pitchFamily="34" charset="-120"/>
                        <a:ea typeface="微軟正黑體" panose="020B0604030504040204" pitchFamily="34" charset="-120"/>
                        <a:cs typeface="+mn-cs"/>
                      </a:endParaRPr>
                    </a:p>
                  </a:txBody>
                  <a:tcPr/>
                </a:tc>
                <a:tc>
                  <a:txBody>
                    <a:bodyPr/>
                    <a:lstStyle/>
                    <a:p>
                      <a:pPr algn="ctr"/>
                      <a:r>
                        <a:rPr lang="en-US" altLang="zh-TW" sz="1200" b="0" kern="1200">
                          <a:solidFill>
                            <a:srgbClr val="2C6376"/>
                          </a:solidFill>
                          <a:latin typeface="+mn-lt"/>
                          <a:ea typeface="+mn-ea"/>
                          <a:cs typeface="+mn-cs"/>
                        </a:rPr>
                        <a:t>1,077</a:t>
                      </a:r>
                      <a:endParaRPr lang="zh-TW" altLang="en-US" sz="1200" b="0" kern="1200">
                        <a:solidFill>
                          <a:srgbClr val="2C6376"/>
                        </a:solidFill>
                        <a:latin typeface="+mn-lt"/>
                        <a:ea typeface="+mn-ea"/>
                        <a:cs typeface="+mn-cs"/>
                      </a:endParaRPr>
                    </a:p>
                  </a:txBody>
                  <a:tcPr anchor="ctr"/>
                </a:tc>
                <a:tc>
                  <a:txBody>
                    <a:bodyPr/>
                    <a:lstStyle/>
                    <a:p>
                      <a:pPr algn="ctr"/>
                      <a:r>
                        <a:rPr lang="en-US" altLang="zh-TW" sz="1200" b="0" kern="1200">
                          <a:solidFill>
                            <a:srgbClr val="2C6376"/>
                          </a:solidFill>
                          <a:latin typeface="+mn-lt"/>
                          <a:ea typeface="+mn-ea"/>
                          <a:cs typeface="+mn-cs"/>
                        </a:rPr>
                        <a:t>30.25%</a:t>
                      </a:r>
                      <a:endParaRPr lang="zh-TW" altLang="en-US" sz="1200" b="0" kern="1200">
                        <a:solidFill>
                          <a:srgbClr val="2C6376"/>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200" b="0" kern="1200">
                          <a:solidFill>
                            <a:srgbClr val="2C6376"/>
                          </a:solidFill>
                          <a:latin typeface="+mn-lt"/>
                          <a:ea typeface="+mn-ea"/>
                          <a:cs typeface="+mn-cs"/>
                        </a:rPr>
                        <a:t>-NT$0.20</a:t>
                      </a:r>
                      <a:endParaRPr lang="zh-TW" altLang="en-US" sz="1200" b="0" kern="1200">
                        <a:solidFill>
                          <a:srgbClr val="2C6376"/>
                        </a:solidFill>
                        <a:latin typeface="+mn-lt"/>
                        <a:ea typeface="+mn-ea"/>
                        <a:cs typeface="+mn-cs"/>
                      </a:endParaRPr>
                    </a:p>
                  </a:txBody>
                  <a:tcPr anchor="ctr"/>
                </a:tc>
                <a:extLst>
                  <a:ext uri="{0D108BD9-81ED-4DB2-BD59-A6C34878D82A}">
                    <a16:rowId xmlns:a16="http://schemas.microsoft.com/office/drawing/2014/main" val="1223175972"/>
                  </a:ext>
                </a:extLst>
              </a:tr>
            </a:tbl>
          </a:graphicData>
        </a:graphic>
      </p:graphicFrame>
      <p:sp>
        <p:nvSpPr>
          <p:cNvPr id="11" name="標題 1">
            <a:extLst>
              <a:ext uri="{FF2B5EF4-FFF2-40B4-BE49-F238E27FC236}">
                <a16:creationId xmlns:a16="http://schemas.microsoft.com/office/drawing/2014/main" id="{C0BCD880-A619-DA80-63B2-1B65940DF1FC}"/>
              </a:ext>
            </a:extLst>
          </p:cNvPr>
          <p:cNvSpPr>
            <a:spLocks noGrp="1"/>
          </p:cNvSpPr>
          <p:nvPr>
            <p:ph type="title"/>
          </p:nvPr>
        </p:nvSpPr>
        <p:spPr>
          <a:xfrm>
            <a:off x="311766" y="409087"/>
            <a:ext cx="8641425" cy="777873"/>
          </a:xfrm>
        </p:spPr>
        <p:txBody>
          <a:bodyPr/>
          <a:lstStyle/>
          <a:p>
            <a:r>
              <a:rPr lang="zh-TW" altLang="en-US">
                <a:latin typeface="微軟正黑體" panose="020B0604030504040204" pitchFamily="34" charset="-120"/>
                <a:ea typeface="微軟正黑體" panose="020B0604030504040204" pitchFamily="34" charset="-120"/>
              </a:rPr>
              <a:t>經營團隊重點報告</a:t>
            </a:r>
          </a:p>
        </p:txBody>
      </p:sp>
      <p:sp>
        <p:nvSpPr>
          <p:cNvPr id="9" name="文字方塊 8">
            <a:extLst>
              <a:ext uri="{FF2B5EF4-FFF2-40B4-BE49-F238E27FC236}">
                <a16:creationId xmlns:a16="http://schemas.microsoft.com/office/drawing/2014/main" id="{2A442F62-3B52-B5BA-FB37-AECA7C8DF0B1}"/>
              </a:ext>
            </a:extLst>
          </p:cNvPr>
          <p:cNvSpPr txBox="1"/>
          <p:nvPr/>
        </p:nvSpPr>
        <p:spPr>
          <a:xfrm>
            <a:off x="373310" y="6513486"/>
            <a:ext cx="6716903" cy="200055"/>
          </a:xfrm>
          <a:prstGeom prst="rect">
            <a:avLst/>
          </a:prstGeom>
          <a:noFill/>
        </p:spPr>
        <p:txBody>
          <a:bodyPr wrap="none" rtlCol="0">
            <a:spAutoFit/>
          </a:bodyPr>
          <a:lstStyle/>
          <a:p>
            <a:pPr marL="0" indent="0">
              <a:buNone/>
            </a:pP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備註：</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1.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朋程科技股份有限公司；</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2.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宏捷科技股份有限公司；</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3. </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台灣特品化學股份有限公司；</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4.</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台灣茂矽電子股份有限公司；</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5.</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各重要集團公司之營運資訊請參照</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p.17</a:t>
            </a:r>
            <a:endPar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8" name="Content Placeholder 3">
            <a:extLst>
              <a:ext uri="{FF2B5EF4-FFF2-40B4-BE49-F238E27FC236}">
                <a16:creationId xmlns:a16="http://schemas.microsoft.com/office/drawing/2014/main" id="{5733FFFC-877F-7748-9DAE-8A9A8B7972B1}"/>
              </a:ext>
            </a:extLst>
          </p:cNvPr>
          <p:cNvSpPr txBox="1">
            <a:spLocks/>
          </p:cNvSpPr>
          <p:nvPr/>
        </p:nvSpPr>
        <p:spPr>
          <a:xfrm>
            <a:off x="32735" y="1696499"/>
            <a:ext cx="9605635" cy="47773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lnSpc>
                <a:spcPct val="110000"/>
              </a:lnSpc>
              <a:buClr>
                <a:srgbClr val="2A6377"/>
              </a:buClr>
              <a:buSzPct val="100000"/>
              <a:buFont typeface="Wingdings" panose="05000000000000000000" pitchFamily="2" charset="2"/>
              <a:buChar char="n"/>
            </a:pPr>
            <a:r>
              <a:rPr lang="zh-TW" altLang="en-US"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中美矽晶為企業集團，版圖橫跨半導體、汽車元件及再生能源，憑藉過去數十年積極的投資策略和發掘優質潛力公司之能力，已成功建立平衡且多元的投資組合。</a:t>
            </a:r>
          </a:p>
          <a:p>
            <a:pPr marL="1080000" lvl="1" algn="just">
              <a:lnSpc>
                <a:spcPct val="110000"/>
              </a:lnSpc>
              <a:buClr>
                <a:srgbClr val="2A6377"/>
              </a:buClr>
              <a:buSzPct val="80000"/>
              <a:buFont typeface="Wingdings" panose="05000000000000000000" pitchFamily="2" charset="2"/>
              <a:buChar char="ü"/>
            </a:pPr>
            <a:r>
              <a:rPr lang="zh-TW" altLang="en-US" sz="1200" b="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半導體 </a:t>
            </a:r>
            <a:r>
              <a:rPr lang="en-US" altLang="zh-TW" sz="1200" b="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1200" b="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汽車元件</a:t>
            </a:r>
          </a:p>
          <a:p>
            <a:pPr marL="1594350" lvl="2" indent="-285750" algn="just">
              <a:lnSpc>
                <a:spcPct val="110000"/>
              </a:lnSpc>
              <a:buClr>
                <a:srgbClr val="2A6377"/>
              </a:buClr>
              <a:buSzPct val="80000"/>
            </a:pPr>
            <a:r>
              <a:rPr lang="zh-TW" altLang="en-US"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透過與上下游結盟，中美矽晶建構具競爭力的產業鏈佈局，藉由其國際級的資源和半導體網絡持續推動集團成長。</a:t>
            </a:r>
          </a:p>
          <a:p>
            <a:pPr marL="1594350" lvl="2" indent="-285750" algn="just">
              <a:lnSpc>
                <a:spcPct val="110000"/>
              </a:lnSpc>
              <a:buClr>
                <a:srgbClr val="2A6377"/>
              </a:buClr>
              <a:buSzPct val="80000"/>
            </a:pPr>
            <a:endParaRPr lang="en-US"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a:p>
            <a:pPr marL="1080000" lvl="1" algn="just">
              <a:lnSpc>
                <a:spcPct val="110000"/>
              </a:lnSpc>
              <a:buClr>
                <a:srgbClr val="2A6377"/>
              </a:buClr>
              <a:buSzPct val="80000"/>
              <a:buFont typeface="Wingdings" panose="05000000000000000000" pitchFamily="2" charset="2"/>
              <a:buChar char="ü"/>
            </a:pPr>
            <a:r>
              <a:rPr lang="zh-TW" altLang="en-US" sz="1200" b="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再生能源</a:t>
            </a:r>
            <a:endParaRPr lang="en-US" sz="1200">
              <a:solidFill>
                <a:srgbClr val="2B505B"/>
              </a:solidFill>
              <a:latin typeface="Arial" panose="020B0604020202020204" pitchFamily="34" charset="0"/>
              <a:cs typeface="Arial" panose="020B0604020202020204" pitchFamily="34" charset="0"/>
            </a:endParaRPr>
          </a:p>
          <a:p>
            <a:pPr marL="1594350" lvl="2" indent="-285750" algn="just">
              <a:lnSpc>
                <a:spcPct val="110000"/>
              </a:lnSpc>
              <a:buClr>
                <a:srgbClr val="2A6377"/>
              </a:buClr>
              <a:buSzPct val="80000"/>
            </a:pPr>
            <a:r>
              <a:rPr lang="zh-TW" altLang="en-US"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中美矽晶先前的組織架構重組旨在專注於發展再生能源製造和再生能源解決方案服務部門。現除原有的太陽能製            造部門外，中美矽晶業務觸角正積極擴展至輕資產服務領域，如再生能源銷售、儲能管理和能源服務公司，為再生能源      未來的成長做好準備。</a:t>
            </a:r>
            <a:endParaRPr lang="en-US" sz="1200">
              <a:solidFill>
                <a:srgbClr val="2B505B"/>
              </a:solidFill>
              <a:latin typeface="Arial" panose="020B0604020202020204" pitchFamily="34" charset="0"/>
              <a:cs typeface="Arial" panose="020B0604020202020204" pitchFamily="34" charset="0"/>
            </a:endParaRPr>
          </a:p>
          <a:p>
            <a:pPr lvl="1" algn="just">
              <a:lnSpc>
                <a:spcPct val="110000"/>
              </a:lnSpc>
              <a:buClr>
                <a:srgbClr val="2A6377"/>
              </a:buClr>
              <a:buSzPct val="100000"/>
              <a:buFont typeface="Wingdings" panose="05000000000000000000" pitchFamily="2" charset="2"/>
              <a:buChar char="n"/>
            </a:pPr>
            <a:r>
              <a:rPr lang="zh-TW" altLang="en-US"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中美矽晶與重要集團公司深度合作實現綜效，擴大彼此經營版圖，帶領集團企業共同繁榮。</a:t>
            </a:r>
          </a:p>
          <a:p>
            <a:pPr lvl="1" algn="just">
              <a:lnSpc>
                <a:spcPct val="110000"/>
              </a:lnSpc>
              <a:buClr>
                <a:srgbClr val="2A6377"/>
              </a:buClr>
              <a:buSzPct val="80000"/>
              <a:buFont typeface="Wingdings" panose="05000000000000000000" pitchFamily="2" charset="2"/>
              <a:buChar char="n"/>
            </a:pPr>
            <a:endParaRPr lang="en-GB" sz="1200" b="1">
              <a:solidFill>
                <a:srgbClr val="2B505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8573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3336C-E96E-41F3-57E2-522EED3477DC}"/>
            </a:ext>
          </a:extLst>
        </p:cNvPr>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2DF2581A-B061-742A-EA03-BA7F2DE91E06}"/>
              </a:ext>
            </a:extLst>
          </p:cNvPr>
          <p:cNvSpPr>
            <a:spLocks noGrp="1"/>
          </p:cNvSpPr>
          <p:nvPr>
            <p:ph idx="1"/>
          </p:nvPr>
        </p:nvSpPr>
        <p:spPr>
          <a:xfrm>
            <a:off x="417087" y="1309222"/>
            <a:ext cx="8543925" cy="365125"/>
          </a:xfrm>
        </p:spPr>
        <p:txBody>
          <a:bodyPr>
            <a:noAutofit/>
          </a:bodyPr>
          <a:lstStyle/>
          <a:p>
            <a:pPr marL="0" indent="0">
              <a:buClr>
                <a:srgbClr val="2B505B"/>
              </a:buClr>
              <a:buSzPct val="100000"/>
              <a:buNone/>
            </a:pPr>
            <a:r>
              <a:rPr lang="en-US" altLang="zh-TW" sz="1800" b="1">
                <a:latin typeface="微軟正黑體" panose="020B0604030504040204" pitchFamily="34" charset="-120"/>
                <a:ea typeface="微軟正黑體" panose="020B0604030504040204" pitchFamily="34" charset="-120"/>
              </a:rPr>
              <a:t>3.</a:t>
            </a:r>
            <a:r>
              <a:rPr lang="zh-TW" altLang="en-US" sz="1800" b="1">
                <a:latin typeface="微軟正黑體" panose="020B0604030504040204" pitchFamily="34" charset="-120"/>
                <a:ea typeface="微軟正黑體" panose="020B0604030504040204" pitchFamily="34" charset="-120"/>
              </a:rPr>
              <a:t>營運策略</a:t>
            </a:r>
            <a:r>
              <a:rPr lang="en-US" altLang="zh-TW" sz="1800" b="1">
                <a:latin typeface="微軟正黑體" panose="020B0604030504040204" pitchFamily="34" charset="-120"/>
                <a:ea typeface="微軟正黑體" panose="020B0604030504040204" pitchFamily="34" charset="-120"/>
              </a:rPr>
              <a:t>-</a:t>
            </a:r>
            <a:r>
              <a:rPr lang="zh-TW" altLang="en-US" sz="1800" b="1">
                <a:latin typeface="微軟正黑體" panose="020B0604030504040204" pitchFamily="34" charset="-120"/>
                <a:ea typeface="微軟正黑體" panose="020B0604030504040204" pitchFamily="34" charset="-120"/>
              </a:rPr>
              <a:t>強化半導體策略布局</a:t>
            </a:r>
          </a:p>
        </p:txBody>
      </p:sp>
      <p:sp>
        <p:nvSpPr>
          <p:cNvPr id="4" name="投影片編號版面配置區 6">
            <a:extLst>
              <a:ext uri="{FF2B5EF4-FFF2-40B4-BE49-F238E27FC236}">
                <a16:creationId xmlns:a16="http://schemas.microsoft.com/office/drawing/2014/main" id="{CDCD7B5C-C173-0F63-EB7D-80294D7DD958}"/>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pPr/>
              <a:t>8</a:t>
            </a:fld>
            <a:endParaRPr kumimoji="1" lang="zh-TW" altLang="en-US" sz="120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1" name="標題 1">
            <a:extLst>
              <a:ext uri="{FF2B5EF4-FFF2-40B4-BE49-F238E27FC236}">
                <a16:creationId xmlns:a16="http://schemas.microsoft.com/office/drawing/2014/main" id="{054A59B5-75D0-AF15-0270-EB3A0C2D04FD}"/>
              </a:ext>
            </a:extLst>
          </p:cNvPr>
          <p:cNvSpPr>
            <a:spLocks noGrp="1"/>
          </p:cNvSpPr>
          <p:nvPr>
            <p:ph type="title"/>
          </p:nvPr>
        </p:nvSpPr>
        <p:spPr>
          <a:xfrm>
            <a:off x="311766" y="409087"/>
            <a:ext cx="8641425" cy="777873"/>
          </a:xfrm>
        </p:spPr>
        <p:txBody>
          <a:bodyPr/>
          <a:lstStyle/>
          <a:p>
            <a:r>
              <a:rPr lang="zh-TW" altLang="en-US">
                <a:latin typeface="微軟正黑體" panose="020B0604030504040204" pitchFamily="34" charset="-120"/>
                <a:ea typeface="微軟正黑體" panose="020B0604030504040204" pitchFamily="34" charset="-120"/>
              </a:rPr>
              <a:t>經營團隊重點報告</a:t>
            </a:r>
          </a:p>
        </p:txBody>
      </p:sp>
      <p:sp>
        <p:nvSpPr>
          <p:cNvPr id="14" name="內容版面配置區 2">
            <a:extLst>
              <a:ext uri="{FF2B5EF4-FFF2-40B4-BE49-F238E27FC236}">
                <a16:creationId xmlns:a16="http://schemas.microsoft.com/office/drawing/2014/main" id="{D30E58F8-A5EC-35AE-1588-D38E5E60BD33}"/>
              </a:ext>
            </a:extLst>
          </p:cNvPr>
          <p:cNvSpPr txBox="1">
            <a:spLocks/>
          </p:cNvSpPr>
          <p:nvPr/>
        </p:nvSpPr>
        <p:spPr>
          <a:xfrm>
            <a:off x="405079" y="1764282"/>
            <a:ext cx="9245475" cy="2015934"/>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505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50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pPr>
            <a:r>
              <a:rPr lang="zh-TW" altLang="en-US">
                <a:latin typeface="微軟正黑體" panose="020B0604030504040204" pitchFamily="34" charset="-120"/>
                <a:ea typeface="微軟正黑體" panose="020B0604030504040204" pitchFamily="34" charset="-120"/>
              </a:rPr>
              <a:t>中美矽晶透過台特化間接取得台灣半導體製程設備零件清洗與整修服務商弘潔科技股份有限公司</a:t>
            </a:r>
            <a:r>
              <a:rPr lang="en-US" altLang="zh-TW">
                <a:latin typeface="微軟正黑體" panose="020B0604030504040204" pitchFamily="34" charset="-120"/>
                <a:ea typeface="微軟正黑體" panose="020B0604030504040204" pitchFamily="34" charset="-120"/>
              </a:rPr>
              <a:t>(</a:t>
            </a:r>
            <a:r>
              <a:rPr lang="zh-TW" altLang="en-US">
                <a:latin typeface="微軟正黑體" panose="020B0604030504040204" pitchFamily="34" charset="-120"/>
                <a:ea typeface="微軟正黑體" panose="020B0604030504040204" pitchFamily="34" charset="-120"/>
              </a:rPr>
              <a:t>弘潔科技</a:t>
            </a:r>
            <a:r>
              <a:rPr lang="en-US" altLang="zh-TW">
                <a:latin typeface="微軟正黑體" panose="020B0604030504040204" pitchFamily="34" charset="-120"/>
                <a:ea typeface="微軟正黑體" panose="020B0604030504040204" pitchFamily="34" charset="-120"/>
              </a:rPr>
              <a:t>)65.22%</a:t>
            </a:r>
            <a:r>
              <a:rPr lang="zh-TW" altLang="en-US">
                <a:latin typeface="微軟正黑體" panose="020B0604030504040204" pitchFamily="34" charset="-120"/>
                <a:ea typeface="微軟正黑體" panose="020B0604030504040204" pitchFamily="34" charset="-120"/>
              </a:rPr>
              <a:t>的股權。預計由集團董事長徐秀蘭女士接任弘潔科技新任董事長，將與其原有專業經營團隊緊密協作，</a:t>
            </a:r>
            <a:r>
              <a:rPr lang="zh-TW" altLang="en-US">
                <a:solidFill>
                  <a:srgbClr val="ED972F"/>
                </a:solidFill>
                <a:latin typeface="微軟正黑體" panose="020B0604030504040204" pitchFamily="34" charset="-120"/>
                <a:ea typeface="微軟正黑體" panose="020B0604030504040204" pitchFamily="34" charset="-120"/>
              </a:rPr>
              <a:t>發揮集團在材料與製程服務的整合優勢，共同拓展高階製程市場機會</a:t>
            </a:r>
            <a:r>
              <a:rPr lang="zh-TW" altLang="en-US">
                <a:latin typeface="微軟正黑體" panose="020B0604030504040204" pitchFamily="34" charset="-120"/>
                <a:ea typeface="微軟正黑體" panose="020B0604030504040204" pitchFamily="34" charset="-120"/>
              </a:rPr>
              <a:t>。 </a:t>
            </a:r>
          </a:p>
          <a:p>
            <a:pPr algn="just">
              <a:lnSpc>
                <a:spcPct val="150000"/>
              </a:lnSpc>
            </a:pPr>
            <a:r>
              <a:rPr lang="zh-TW" altLang="en-US">
                <a:latin typeface="微軟正黑體" panose="020B0604030504040204" pitchFamily="34" charset="-120"/>
                <a:ea typeface="微軟正黑體" panose="020B0604030504040204" pitchFamily="34" charset="-120"/>
              </a:rPr>
              <a:t>中美矽晶積極透過轉投資拓展營運觸角，扮演集團綜效的推動者，運用其全球據點、銷售通路與管理專長等關鍵資源，與關聯企業合作以強化策略佈局與營運體質。</a:t>
            </a:r>
          </a:p>
        </p:txBody>
      </p:sp>
      <p:grpSp>
        <p:nvGrpSpPr>
          <p:cNvPr id="15" name="群組 14">
            <a:extLst>
              <a:ext uri="{FF2B5EF4-FFF2-40B4-BE49-F238E27FC236}">
                <a16:creationId xmlns:a16="http://schemas.microsoft.com/office/drawing/2014/main" id="{E9F393FD-E943-F9F2-CE5D-33A0B14D32EA}"/>
              </a:ext>
            </a:extLst>
          </p:cNvPr>
          <p:cNvGrpSpPr/>
          <p:nvPr/>
        </p:nvGrpSpPr>
        <p:grpSpPr>
          <a:xfrm>
            <a:off x="866664" y="3477619"/>
            <a:ext cx="3470201" cy="2884206"/>
            <a:chOff x="1186915" y="4113978"/>
            <a:chExt cx="3902285" cy="2226701"/>
          </a:xfrm>
        </p:grpSpPr>
        <p:sp>
          <p:nvSpPr>
            <p:cNvPr id="16" name="文字方塊 15">
              <a:extLst>
                <a:ext uri="{FF2B5EF4-FFF2-40B4-BE49-F238E27FC236}">
                  <a16:creationId xmlns:a16="http://schemas.microsoft.com/office/drawing/2014/main" id="{D58A052E-81DB-ADFD-78F3-2B5DC18D2770}"/>
                </a:ext>
              </a:extLst>
            </p:cNvPr>
            <p:cNvSpPr txBox="1"/>
            <p:nvPr/>
          </p:nvSpPr>
          <p:spPr>
            <a:xfrm>
              <a:off x="1186915" y="5106718"/>
              <a:ext cx="3902285" cy="1233961"/>
            </a:xfrm>
            <a:prstGeom prst="rect">
              <a:avLst/>
            </a:prstGeom>
            <a:noFill/>
          </p:spPr>
          <p:txBody>
            <a:bodyPr wrap="square" rtlCol="0" anchor="t">
              <a:noAutofit/>
            </a:bodyPr>
            <a:lstStyle/>
            <a:p>
              <a:pPr algn="ctr"/>
              <a:r>
                <a:rPr lang="zh-TW" altLang="en-US" sz="1600" b="1">
                  <a:solidFill>
                    <a:schemeClr val="accent6">
                      <a:lumMod val="75000"/>
                    </a:schemeClr>
                  </a:solidFill>
                  <a:latin typeface="微軟正黑體" panose="020B0604030504040204" pitchFamily="34" charset="-120"/>
                  <a:ea typeface="微軟正黑體" panose="020B0604030504040204" pitchFamily="34" charset="-120"/>
                  <a:cs typeface="Arial" panose="020B0604020202020204" pitchFamily="34" charset="0"/>
                </a:rPr>
                <a:t>強化對半導體客戶全方位支援</a:t>
              </a:r>
            </a:p>
            <a:p>
              <a:pPr marL="171450" indent="-171450">
                <a:lnSpc>
                  <a:spcPts val="1400"/>
                </a:lnSpc>
                <a:spcBef>
                  <a:spcPts val="1200"/>
                </a:spcBef>
                <a:buFont typeface="Arial" panose="020B0604020202090204" pitchFamily="34" charset="0"/>
                <a:buChar char="•"/>
              </a:pPr>
              <a:r>
                <a:rPr lang="zh-TW" altLang="en-US" sz="1200">
                  <a:solidFill>
                    <a:srgbClr val="1E5F7C"/>
                  </a:solidFill>
                  <a:latin typeface="微軟正黑體" panose="020B0604030504040204" pitchFamily="34" charset="-120"/>
                  <a:ea typeface="微軟正黑體" panose="020B0604030504040204" pitchFamily="34" charset="-120"/>
                  <a:cs typeface="Arial" panose="020B0604020202020204" pitchFamily="34" charset="0"/>
                </a:rPr>
                <a:t>優化從特殊氣體到設備零件表面精密加工、     超高潔淨清洗與再生服務的一站式能力</a:t>
              </a:r>
              <a:endParaRPr lang="en-US" altLang="zh-TW" sz="1200">
                <a:solidFill>
                  <a:srgbClr val="1E5F7C"/>
                </a:solidFill>
                <a:latin typeface="微軟正黑體" panose="020B0604030504040204" pitchFamily="34" charset="-120"/>
                <a:ea typeface="微軟正黑體" panose="020B0604030504040204" pitchFamily="34" charset="-120"/>
                <a:cs typeface="Arial" panose="020B0604020202020204" pitchFamily="34" charset="0"/>
              </a:endParaRPr>
            </a:p>
            <a:p>
              <a:pPr marL="171450" indent="-171450">
                <a:lnSpc>
                  <a:spcPts val="1400"/>
                </a:lnSpc>
                <a:spcBef>
                  <a:spcPts val="600"/>
                </a:spcBef>
                <a:buFont typeface="Arial" panose="020B0604020202090204" pitchFamily="34" charset="0"/>
                <a:buChar char="•"/>
              </a:pPr>
              <a:r>
                <a:rPr lang="zh-TW" altLang="en-US" sz="1200">
                  <a:solidFill>
                    <a:srgbClr val="1E5F7C"/>
                  </a:solidFill>
                  <a:latin typeface="微軟正黑體" panose="020B0604030504040204" pitchFamily="34" charset="-120"/>
                  <a:ea typeface="微軟正黑體" panose="020B0604030504040204" pitchFamily="34" charset="-120"/>
                  <a:cs typeface="Arial" panose="020B0604020202020204" pitchFamily="34" charset="0"/>
                </a:rPr>
                <a:t>全面強化對高階製程精密需求的覆蓋，以因應</a:t>
              </a:r>
              <a:r>
                <a:rPr lang="en-US" altLang="zh-TW" sz="1200">
                  <a:solidFill>
                    <a:srgbClr val="1E5F7C"/>
                  </a:solidFill>
                  <a:latin typeface="微軟正黑體" panose="020B0604030504040204" pitchFamily="34" charset="-120"/>
                  <a:ea typeface="微軟正黑體" panose="020B0604030504040204" pitchFamily="34" charset="-120"/>
                  <a:cs typeface="Arial" panose="020B0604020202020204" pitchFamily="34" charset="0"/>
                </a:rPr>
                <a:t>AI</a:t>
              </a:r>
              <a:r>
                <a:rPr lang="zh-TW" altLang="en-US" sz="1200">
                  <a:solidFill>
                    <a:srgbClr val="1E5F7C"/>
                  </a:solidFill>
                  <a:latin typeface="微軟正黑體" panose="020B0604030504040204" pitchFamily="34" charset="-120"/>
                  <a:ea typeface="微軟正黑體" panose="020B0604030504040204" pitchFamily="34" charset="-120"/>
                  <a:cs typeface="Arial" panose="020B0604020202020204" pitchFamily="34" charset="0"/>
                </a:rPr>
                <a:t>及高速運算驅動的快速成長</a:t>
              </a:r>
            </a:p>
            <a:p>
              <a:pPr marL="171450" indent="-171450">
                <a:lnSpc>
                  <a:spcPts val="1400"/>
                </a:lnSpc>
                <a:spcBef>
                  <a:spcPts val="600"/>
                </a:spcBef>
                <a:buFont typeface="Arial" panose="020B0604020202090204" pitchFamily="34" charset="0"/>
                <a:buChar char="•"/>
              </a:pPr>
              <a:endParaRPr lang="en-US" altLang="zh-TW" sz="1400">
                <a:solidFill>
                  <a:srgbClr val="1E5F7C"/>
                </a:solidFill>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17" name="Picture 2" descr="中美矽晶製品股份有限公司">
              <a:extLst>
                <a:ext uri="{FF2B5EF4-FFF2-40B4-BE49-F238E27FC236}">
                  <a16:creationId xmlns:a16="http://schemas.microsoft.com/office/drawing/2014/main" id="{E06D78F6-1971-DFF6-C283-2158CF99F354}"/>
                </a:ext>
              </a:extLst>
            </p:cNvPr>
            <p:cNvPicPr>
              <a:picLocks noChangeArrowheads="1"/>
            </p:cNvPicPr>
            <p:nvPr/>
          </p:nvPicPr>
          <p:blipFill rotWithShape="1">
            <a:blip r:embed="rId2" cstate="print">
              <a:extLst>
                <a:ext uri="{28A0092B-C50C-407E-A947-70E740481C1C}">
                  <a14:useLocalDpi xmlns:a14="http://schemas.microsoft.com/office/drawing/2010/main" val="0"/>
                </a:ext>
              </a:extLst>
            </a:blip>
            <a:srcRect r="78450"/>
            <a:stretch/>
          </p:blipFill>
          <p:spPr bwMode="auto">
            <a:xfrm>
              <a:off x="2554562" y="4113978"/>
              <a:ext cx="1159111" cy="827128"/>
            </a:xfrm>
            <a:prstGeom prst="ellipse">
              <a:avLst/>
            </a:prstGeom>
            <a:effectLst>
              <a:outerShdw blurRad="50800" dist="38100" dir="2700000" algn="tl" rotWithShape="0">
                <a:schemeClr val="tx1">
                  <a:lumMod val="50000"/>
                  <a:lumOff val="50000"/>
                  <a:alpha val="40000"/>
                </a:schemeClr>
              </a:outerShdw>
            </a:effectLst>
            <a:extLst>
              <a:ext uri="{909E8E84-426E-40DD-AFC4-6F175D3DCCD1}">
                <a14:hiddenFill xmlns:a14="http://schemas.microsoft.com/office/drawing/2010/main">
                  <a:solidFill>
                    <a:srgbClr val="FFFFFF"/>
                  </a:solidFill>
                </a14:hiddenFill>
              </a:ext>
            </a:extLst>
          </p:spPr>
        </p:pic>
      </p:grpSp>
      <p:grpSp>
        <p:nvGrpSpPr>
          <p:cNvPr id="18" name="群組 17">
            <a:extLst>
              <a:ext uri="{FF2B5EF4-FFF2-40B4-BE49-F238E27FC236}">
                <a16:creationId xmlns:a16="http://schemas.microsoft.com/office/drawing/2014/main" id="{F323A740-C2FF-CCA2-2FE9-5404E0AA1D54}"/>
              </a:ext>
            </a:extLst>
          </p:cNvPr>
          <p:cNvGrpSpPr/>
          <p:nvPr/>
        </p:nvGrpSpPr>
        <p:grpSpPr>
          <a:xfrm>
            <a:off x="4689049" y="3614062"/>
            <a:ext cx="4465837" cy="2645229"/>
            <a:chOff x="4731986" y="2909181"/>
            <a:chExt cx="4977774" cy="3044851"/>
          </a:xfrm>
        </p:grpSpPr>
        <p:grpSp>
          <p:nvGrpSpPr>
            <p:cNvPr id="19" name="群組 18">
              <a:extLst>
                <a:ext uri="{FF2B5EF4-FFF2-40B4-BE49-F238E27FC236}">
                  <a16:creationId xmlns:a16="http://schemas.microsoft.com/office/drawing/2014/main" id="{DAFB22F6-181B-056F-658E-6446AC310FBA}"/>
                </a:ext>
              </a:extLst>
            </p:cNvPr>
            <p:cNvGrpSpPr/>
            <p:nvPr/>
          </p:nvGrpSpPr>
          <p:grpSpPr>
            <a:xfrm>
              <a:off x="4731986" y="2909181"/>
              <a:ext cx="4977774" cy="3044851"/>
              <a:chOff x="4731986" y="2950277"/>
              <a:chExt cx="4977774" cy="3044851"/>
            </a:xfrm>
          </p:grpSpPr>
          <p:grpSp>
            <p:nvGrpSpPr>
              <p:cNvPr id="21" name="群組 20">
                <a:extLst>
                  <a:ext uri="{FF2B5EF4-FFF2-40B4-BE49-F238E27FC236}">
                    <a16:creationId xmlns:a16="http://schemas.microsoft.com/office/drawing/2014/main" id="{336219FC-B5CB-EFEB-BE72-3972DBDD73A3}"/>
                  </a:ext>
                </a:extLst>
              </p:cNvPr>
              <p:cNvGrpSpPr/>
              <p:nvPr/>
            </p:nvGrpSpPr>
            <p:grpSpPr>
              <a:xfrm>
                <a:off x="4804714" y="3296822"/>
                <a:ext cx="4905046" cy="2698306"/>
                <a:chOff x="4880993" y="3368866"/>
                <a:chExt cx="4905046" cy="2698306"/>
              </a:xfrm>
            </p:grpSpPr>
            <p:cxnSp>
              <p:nvCxnSpPr>
                <p:cNvPr id="23" name="Straight Arrow Connector 13">
                  <a:extLst>
                    <a:ext uri="{FF2B5EF4-FFF2-40B4-BE49-F238E27FC236}">
                      <a16:creationId xmlns:a16="http://schemas.microsoft.com/office/drawing/2014/main" id="{856CFACD-FBBF-3F5A-863A-0D1126B5BAB2}"/>
                    </a:ext>
                  </a:extLst>
                </p:cNvPr>
                <p:cNvCxnSpPr>
                  <a:cxnSpLocks/>
                </p:cNvCxnSpPr>
                <p:nvPr/>
              </p:nvCxnSpPr>
              <p:spPr bwMode="auto">
                <a:xfrm>
                  <a:off x="4900171" y="3368866"/>
                  <a:ext cx="0" cy="2698306"/>
                </a:xfrm>
                <a:prstGeom prst="straightConnector1">
                  <a:avLst/>
                </a:prstGeom>
                <a:ln w="12700">
                  <a:headEnd type="none" w="med" len="med"/>
                  <a:tailEnd type="triangle"/>
                </a:ln>
              </p:spPr>
              <p:style>
                <a:lnRef idx="1">
                  <a:schemeClr val="dk1"/>
                </a:lnRef>
                <a:fillRef idx="0">
                  <a:schemeClr val="dk1"/>
                </a:fillRef>
                <a:effectRef idx="0">
                  <a:schemeClr val="dk1"/>
                </a:effectRef>
                <a:fontRef idx="minor">
                  <a:schemeClr val="tx1"/>
                </a:fontRef>
              </p:style>
            </p:cxnSp>
            <p:sp>
              <p:nvSpPr>
                <p:cNvPr id="24" name="Oval 14">
                  <a:extLst>
                    <a:ext uri="{FF2B5EF4-FFF2-40B4-BE49-F238E27FC236}">
                      <a16:creationId xmlns:a16="http://schemas.microsoft.com/office/drawing/2014/main" id="{30C5C1E4-D898-2A21-AD8C-04DAB85957F9}"/>
                    </a:ext>
                  </a:extLst>
                </p:cNvPr>
                <p:cNvSpPr/>
                <p:nvPr/>
              </p:nvSpPr>
              <p:spPr bwMode="auto">
                <a:xfrm>
                  <a:off x="4880993" y="3635878"/>
                  <a:ext cx="58500" cy="5850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29250" tIns="29250" rIns="29250" bIns="29250" numCol="1" rtlCol="0" anchor="ctr" anchorCtr="1" compatLnSpc="1">
                  <a:prstTxWarp prst="textNoShape">
                    <a:avLst/>
                  </a:prstTxWarp>
                </a:bodyPr>
                <a:lstStyle/>
                <a:p>
                  <a:pPr algn="ctr" defTabSz="742950" eaLnBrk="0" fontAlgn="base" hangingPunct="0">
                    <a:spcBef>
                      <a:spcPct val="0"/>
                    </a:spcBef>
                    <a:spcAft>
                      <a:spcPct val="0"/>
                    </a:spcAft>
                  </a:pPr>
                  <a:endParaRPr lang="en-US" sz="1100" b="1" err="1">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5" name="Oval 15">
                  <a:extLst>
                    <a:ext uri="{FF2B5EF4-FFF2-40B4-BE49-F238E27FC236}">
                      <a16:creationId xmlns:a16="http://schemas.microsoft.com/office/drawing/2014/main" id="{6730CC31-6B45-D5FB-96FF-BA3B897A9055}"/>
                    </a:ext>
                  </a:extLst>
                </p:cNvPr>
                <p:cNvSpPr/>
                <p:nvPr/>
              </p:nvSpPr>
              <p:spPr bwMode="auto">
                <a:xfrm>
                  <a:off x="4880993" y="5029972"/>
                  <a:ext cx="58500" cy="5850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29250" tIns="29250" rIns="29250" bIns="29250" numCol="1" rtlCol="0" anchor="ctr" anchorCtr="1" compatLnSpc="1">
                  <a:prstTxWarp prst="textNoShape">
                    <a:avLst/>
                  </a:prstTxWarp>
                </a:bodyPr>
                <a:lstStyle/>
                <a:p>
                  <a:pPr algn="ctr" defTabSz="742950" eaLnBrk="0" fontAlgn="base" hangingPunct="0">
                    <a:spcBef>
                      <a:spcPct val="0"/>
                    </a:spcBef>
                    <a:spcAft>
                      <a:spcPct val="0"/>
                    </a:spcAft>
                  </a:pPr>
                  <a:endParaRPr lang="en-US" sz="1100" b="1" err="1">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6" name="TextBox 18">
                  <a:extLst>
                    <a:ext uri="{FF2B5EF4-FFF2-40B4-BE49-F238E27FC236}">
                      <a16:creationId xmlns:a16="http://schemas.microsoft.com/office/drawing/2014/main" id="{FACD0D6D-BA61-F208-293E-8976B9085434}"/>
                    </a:ext>
                  </a:extLst>
                </p:cNvPr>
                <p:cNvSpPr txBox="1"/>
                <p:nvPr/>
              </p:nvSpPr>
              <p:spPr>
                <a:xfrm>
                  <a:off x="5039668" y="4003520"/>
                  <a:ext cx="748923" cy="261610"/>
                </a:xfrm>
                <a:prstGeom prst="rect">
                  <a:avLst/>
                </a:prstGeom>
                <a:noFill/>
              </p:spPr>
              <p:txBody>
                <a:bodyPr wrap="none" rtlCol="0">
                  <a:spAutoFit/>
                </a:bodyPr>
                <a:lstStyle/>
                <a:p>
                  <a:pPr defTabSz="742950"/>
                  <a:r>
                    <a:rPr lang="zh-TW" altLang="en-US" sz="11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營運據點</a:t>
                  </a:r>
                  <a:endParaRPr lang="en-US" sz="1100">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7" name="TextBox 30">
                  <a:extLst>
                    <a:ext uri="{FF2B5EF4-FFF2-40B4-BE49-F238E27FC236}">
                      <a16:creationId xmlns:a16="http://schemas.microsoft.com/office/drawing/2014/main" id="{FFD32AFA-9FFE-A665-3921-6D65ADC06374}"/>
                    </a:ext>
                  </a:extLst>
                </p:cNvPr>
                <p:cNvSpPr txBox="1"/>
                <p:nvPr/>
              </p:nvSpPr>
              <p:spPr>
                <a:xfrm>
                  <a:off x="6356145" y="5327426"/>
                  <a:ext cx="3128809" cy="646331"/>
                </a:xfrm>
                <a:prstGeom prst="rect">
                  <a:avLst/>
                </a:prstGeom>
                <a:noFill/>
              </p:spPr>
              <p:txBody>
                <a:bodyPr wrap="square" rtlCol="0">
                  <a:spAutoFit/>
                </a:bodyPr>
                <a:lstStyle>
                  <a:defPPr marR="0" lvl="0" algn="l" rtl="0">
                    <a:lnSpc>
                      <a:spcPct val="100000"/>
                    </a:lnSpc>
                    <a:spcBef>
                      <a:spcPts val="0"/>
                    </a:spcBef>
                    <a:spcAft>
                      <a:spcPts val="0"/>
                    </a:spcAft>
                  </a:defPPr>
                  <a:lvl1pPr>
                    <a:defRPr sz="1200">
                      <a:latin typeface="+mn-lt"/>
                    </a:defRPr>
                  </a:lvl1pPr>
                </a:lstStyle>
                <a:p>
                  <a:pPr algn="ctr">
                    <a:spcBef>
                      <a:spcPts val="300"/>
                    </a:spcBef>
                  </a:pPr>
                  <a:r>
                    <a:rPr lang="zh-TW" alt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高階設備零件超潔淨 </a:t>
                  </a:r>
                  <a:r>
                    <a:rPr lang="en-US" altLang="zh-TW">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(UHP, Ultra High Purity) </a:t>
                  </a:r>
                  <a:r>
                    <a:rPr lang="zh-TW" alt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清洗及檢測、表面精密加工</a:t>
                  </a:r>
                  <a:r>
                    <a:rPr lang="en-US" altLang="zh-TW">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(coating)</a:t>
                  </a:r>
                  <a:r>
                    <a:rPr lang="zh-TW" alt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及再生新領域</a:t>
                  </a:r>
                  <a:endParaRPr lang="en-US" altLang="zh-TW">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8" name="TextBox 18">
                  <a:extLst>
                    <a:ext uri="{FF2B5EF4-FFF2-40B4-BE49-F238E27FC236}">
                      <a16:creationId xmlns:a16="http://schemas.microsoft.com/office/drawing/2014/main" id="{6FC629E6-C976-7AA7-BEE4-3A696F40EF83}"/>
                    </a:ext>
                  </a:extLst>
                </p:cNvPr>
                <p:cNvSpPr txBox="1"/>
                <p:nvPr/>
              </p:nvSpPr>
              <p:spPr>
                <a:xfrm>
                  <a:off x="5031721" y="4469111"/>
                  <a:ext cx="607859" cy="261610"/>
                </a:xfrm>
                <a:prstGeom prst="rect">
                  <a:avLst/>
                </a:prstGeom>
                <a:noFill/>
              </p:spPr>
              <p:txBody>
                <a:bodyPr wrap="none" rtlCol="0">
                  <a:spAutoFit/>
                </a:bodyPr>
                <a:lstStyle/>
                <a:p>
                  <a:pPr defTabSz="742950"/>
                  <a:r>
                    <a:rPr lang="zh-TW" altLang="en-US" sz="11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董事長</a:t>
                  </a:r>
                  <a:endParaRPr lang="en-US" sz="1100">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9" name="TextBox 18">
                  <a:extLst>
                    <a:ext uri="{FF2B5EF4-FFF2-40B4-BE49-F238E27FC236}">
                      <a16:creationId xmlns:a16="http://schemas.microsoft.com/office/drawing/2014/main" id="{B68A5C58-5924-F96F-D64C-606C6C7CF74C}"/>
                    </a:ext>
                  </a:extLst>
                </p:cNvPr>
                <p:cNvSpPr txBox="1"/>
                <p:nvPr/>
              </p:nvSpPr>
              <p:spPr>
                <a:xfrm>
                  <a:off x="5031499" y="5354631"/>
                  <a:ext cx="748923" cy="261610"/>
                </a:xfrm>
                <a:prstGeom prst="rect">
                  <a:avLst/>
                </a:prstGeom>
                <a:noFill/>
              </p:spPr>
              <p:txBody>
                <a:bodyPr wrap="none" rtlCol="0">
                  <a:spAutoFit/>
                </a:bodyPr>
                <a:lstStyle/>
                <a:p>
                  <a:pPr defTabSz="742950"/>
                  <a:r>
                    <a:rPr lang="zh-TW" altLang="en-US" sz="11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營業項目</a:t>
                  </a:r>
                  <a:endParaRPr lang="en-US" sz="1100">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0" name="TextBox 18">
                  <a:extLst>
                    <a:ext uri="{FF2B5EF4-FFF2-40B4-BE49-F238E27FC236}">
                      <a16:creationId xmlns:a16="http://schemas.microsoft.com/office/drawing/2014/main" id="{94B1A529-1B9E-54E0-4566-FFE476DC2195}"/>
                    </a:ext>
                  </a:extLst>
                </p:cNvPr>
                <p:cNvSpPr txBox="1"/>
                <p:nvPr/>
              </p:nvSpPr>
              <p:spPr>
                <a:xfrm>
                  <a:off x="5017263" y="4936887"/>
                  <a:ext cx="748923" cy="261610"/>
                </a:xfrm>
                <a:prstGeom prst="rect">
                  <a:avLst/>
                </a:prstGeom>
                <a:noFill/>
              </p:spPr>
              <p:txBody>
                <a:bodyPr wrap="none" rtlCol="0">
                  <a:spAutoFit/>
                </a:bodyPr>
                <a:lstStyle/>
                <a:p>
                  <a:pPr defTabSz="742950"/>
                  <a:r>
                    <a:rPr lang="zh-TW" altLang="en-US" sz="11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股權架構</a:t>
                  </a:r>
                  <a:endParaRPr lang="en-US" sz="1100">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1" name="TextBox 19">
                  <a:extLst>
                    <a:ext uri="{FF2B5EF4-FFF2-40B4-BE49-F238E27FC236}">
                      <a16:creationId xmlns:a16="http://schemas.microsoft.com/office/drawing/2014/main" id="{AD42D96F-A971-89FF-106D-CC5C0813B9A0}"/>
                    </a:ext>
                  </a:extLst>
                </p:cNvPr>
                <p:cNvSpPr txBox="1"/>
                <p:nvPr/>
              </p:nvSpPr>
              <p:spPr>
                <a:xfrm>
                  <a:off x="5036465" y="3541257"/>
                  <a:ext cx="748923" cy="261610"/>
                </a:xfrm>
                <a:prstGeom prst="rect">
                  <a:avLst/>
                </a:prstGeom>
                <a:noFill/>
              </p:spPr>
              <p:txBody>
                <a:bodyPr wrap="none" rtlCol="0">
                  <a:spAutoFit/>
                </a:bodyPr>
                <a:lstStyle/>
                <a:p>
                  <a:pPr defTabSz="742950"/>
                  <a:r>
                    <a:rPr lang="zh-TW" altLang="en-US" sz="11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設立日期</a:t>
                  </a:r>
                  <a:endParaRPr lang="en-US" sz="1100">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2" name="Oval 14">
                  <a:extLst>
                    <a:ext uri="{FF2B5EF4-FFF2-40B4-BE49-F238E27FC236}">
                      <a16:creationId xmlns:a16="http://schemas.microsoft.com/office/drawing/2014/main" id="{7A74543F-9521-5218-EFE7-BC20D0F2C153}"/>
                    </a:ext>
                  </a:extLst>
                </p:cNvPr>
                <p:cNvSpPr/>
                <p:nvPr/>
              </p:nvSpPr>
              <p:spPr bwMode="auto">
                <a:xfrm>
                  <a:off x="4880993" y="4109966"/>
                  <a:ext cx="58500" cy="5850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29250" tIns="29250" rIns="29250" bIns="29250" numCol="1" rtlCol="0" anchor="ctr" anchorCtr="1" compatLnSpc="1">
                  <a:prstTxWarp prst="textNoShape">
                    <a:avLst/>
                  </a:prstTxWarp>
                </a:bodyPr>
                <a:lstStyle/>
                <a:p>
                  <a:pPr algn="ctr" defTabSz="742950" eaLnBrk="0" fontAlgn="base" hangingPunct="0">
                    <a:spcBef>
                      <a:spcPct val="0"/>
                    </a:spcBef>
                    <a:spcAft>
                      <a:spcPct val="0"/>
                    </a:spcAft>
                  </a:pPr>
                  <a:endParaRPr lang="en-US" sz="1100" b="1" err="1">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3" name="Oval 14">
                  <a:extLst>
                    <a:ext uri="{FF2B5EF4-FFF2-40B4-BE49-F238E27FC236}">
                      <a16:creationId xmlns:a16="http://schemas.microsoft.com/office/drawing/2014/main" id="{4CC348A5-D97D-59D8-790E-91E9003BFAC8}"/>
                    </a:ext>
                  </a:extLst>
                </p:cNvPr>
                <p:cNvSpPr/>
                <p:nvPr/>
              </p:nvSpPr>
              <p:spPr bwMode="auto">
                <a:xfrm>
                  <a:off x="4880993" y="4573425"/>
                  <a:ext cx="58500" cy="5850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29250" tIns="29250" rIns="29250" bIns="29250" numCol="1" rtlCol="0" anchor="ctr" anchorCtr="1" compatLnSpc="1">
                  <a:prstTxWarp prst="textNoShape">
                    <a:avLst/>
                  </a:prstTxWarp>
                </a:bodyPr>
                <a:lstStyle/>
                <a:p>
                  <a:pPr algn="ctr" defTabSz="742950" eaLnBrk="0" fontAlgn="base" hangingPunct="0">
                    <a:spcBef>
                      <a:spcPct val="0"/>
                    </a:spcBef>
                    <a:spcAft>
                      <a:spcPct val="0"/>
                    </a:spcAft>
                  </a:pPr>
                  <a:endParaRPr lang="en-US" sz="1100" b="1" err="1">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4" name="Oval 15">
                  <a:extLst>
                    <a:ext uri="{FF2B5EF4-FFF2-40B4-BE49-F238E27FC236}">
                      <a16:creationId xmlns:a16="http://schemas.microsoft.com/office/drawing/2014/main" id="{39602A1A-7940-7A1D-C6CA-805DFB888F9A}"/>
                    </a:ext>
                  </a:extLst>
                </p:cNvPr>
                <p:cNvSpPr/>
                <p:nvPr/>
              </p:nvSpPr>
              <p:spPr bwMode="auto">
                <a:xfrm>
                  <a:off x="4880993" y="5473272"/>
                  <a:ext cx="58500" cy="5850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29250" tIns="29250" rIns="29250" bIns="29250" numCol="1" rtlCol="0" anchor="ctr" anchorCtr="1" compatLnSpc="1">
                  <a:prstTxWarp prst="textNoShape">
                    <a:avLst/>
                  </a:prstTxWarp>
                </a:bodyPr>
                <a:lstStyle/>
                <a:p>
                  <a:pPr algn="ctr" defTabSz="742950" eaLnBrk="0" fontAlgn="base" hangingPunct="0">
                    <a:spcBef>
                      <a:spcPct val="0"/>
                    </a:spcBef>
                    <a:spcAft>
                      <a:spcPct val="0"/>
                    </a:spcAft>
                  </a:pPr>
                  <a:endParaRPr lang="en-US" sz="1100" b="1" err="1">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5" name="文字方塊 34">
                  <a:extLst>
                    <a:ext uri="{FF2B5EF4-FFF2-40B4-BE49-F238E27FC236}">
                      <a16:creationId xmlns:a16="http://schemas.microsoft.com/office/drawing/2014/main" id="{9FB112C7-154B-34FF-F1C8-A00AE70DD2AD}"/>
                    </a:ext>
                  </a:extLst>
                </p:cNvPr>
                <p:cNvSpPr txBox="1"/>
                <p:nvPr/>
              </p:nvSpPr>
              <p:spPr>
                <a:xfrm>
                  <a:off x="6305236" y="3982177"/>
                  <a:ext cx="3080722" cy="276999"/>
                </a:xfrm>
                <a:prstGeom prst="rect">
                  <a:avLst/>
                </a:prstGeom>
                <a:noFill/>
              </p:spPr>
              <p:txBody>
                <a:bodyPr wrap="square">
                  <a:spAutoFit/>
                </a:bodyPr>
                <a:lstStyle/>
                <a:p>
                  <a:pPr algn="ctr"/>
                  <a:r>
                    <a:rPr lang="zh-TW" altLang="en-US"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台灣新竹、台南及中國南京</a:t>
                  </a:r>
                </a:p>
              </p:txBody>
            </p:sp>
            <p:sp>
              <p:nvSpPr>
                <p:cNvPr id="36" name="文字方塊 35">
                  <a:extLst>
                    <a:ext uri="{FF2B5EF4-FFF2-40B4-BE49-F238E27FC236}">
                      <a16:creationId xmlns:a16="http://schemas.microsoft.com/office/drawing/2014/main" id="{5A2F7F9D-7CD0-068A-33D7-4AC5F7181BEA}"/>
                    </a:ext>
                  </a:extLst>
                </p:cNvPr>
                <p:cNvSpPr txBox="1"/>
                <p:nvPr/>
              </p:nvSpPr>
              <p:spPr>
                <a:xfrm>
                  <a:off x="6937566" y="4937727"/>
                  <a:ext cx="2848473" cy="276999"/>
                </a:xfrm>
                <a:prstGeom prst="rect">
                  <a:avLst/>
                </a:prstGeom>
                <a:noFill/>
              </p:spPr>
              <p:txBody>
                <a:bodyPr wrap="square">
                  <a:spAutoFit/>
                </a:bodyPr>
                <a:lstStyle/>
                <a:p>
                  <a:r>
                    <a:rPr lang="zh-TW" altLang="en-US" sz="1200" b="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中美矽晶間接</a:t>
                  </a:r>
                  <a:r>
                    <a:rPr lang="en-US" altLang="zh-TW" sz="1200" b="1" baseline="300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1</a:t>
                  </a:r>
                  <a:r>
                    <a:rPr lang="zh-TW" altLang="en-US" sz="1200" b="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持有</a:t>
                  </a:r>
                  <a:r>
                    <a:rPr lang="en-US" altLang="zh-TW" sz="1200" b="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65.22%</a:t>
                  </a:r>
                  <a:endParaRPr lang="zh-TW" altLang="en-US" sz="1200" b="1">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7" name="文字方塊 36">
                  <a:extLst>
                    <a:ext uri="{FF2B5EF4-FFF2-40B4-BE49-F238E27FC236}">
                      <a16:creationId xmlns:a16="http://schemas.microsoft.com/office/drawing/2014/main" id="{8FE0B97D-73D5-C790-E1F6-7B0A592DA63D}"/>
                    </a:ext>
                  </a:extLst>
                </p:cNvPr>
                <p:cNvSpPr txBox="1"/>
                <p:nvPr/>
              </p:nvSpPr>
              <p:spPr>
                <a:xfrm>
                  <a:off x="7180617" y="3555878"/>
                  <a:ext cx="1395507" cy="276999"/>
                </a:xfrm>
                <a:prstGeom prst="rect">
                  <a:avLst/>
                </a:prstGeom>
                <a:noFill/>
              </p:spPr>
              <p:txBody>
                <a:bodyPr wrap="square">
                  <a:spAutoFit/>
                </a:bodyPr>
                <a:lstStyle/>
                <a:p>
                  <a:pPr algn="ctr"/>
                  <a:r>
                    <a:rPr lang="en-US" altLang="zh-TW"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2008/5/15</a:t>
                  </a:r>
                  <a:endParaRPr lang="zh-TW" altLang="en-US"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p:txBody>
            </p:sp>
          </p:grpSp>
          <p:sp>
            <p:nvSpPr>
              <p:cNvPr id="22" name="矩形: 圓角 21">
                <a:extLst>
                  <a:ext uri="{FF2B5EF4-FFF2-40B4-BE49-F238E27FC236}">
                    <a16:creationId xmlns:a16="http://schemas.microsoft.com/office/drawing/2014/main" id="{789441D1-BBCD-46C4-152B-93892CDE2066}"/>
                  </a:ext>
                </a:extLst>
              </p:cNvPr>
              <p:cNvSpPr/>
              <p:nvPr/>
            </p:nvSpPr>
            <p:spPr>
              <a:xfrm>
                <a:off x="4731986" y="2950277"/>
                <a:ext cx="4670665" cy="267876"/>
              </a:xfrm>
              <a:prstGeom prst="roundRect">
                <a:avLst>
                  <a:gd name="adj" fmla="val 50000"/>
                </a:avLst>
              </a:prstGeom>
              <a:solidFill>
                <a:srgbClr val="75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弘潔科技 </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(Hung Jie Tech.)</a:t>
                </a:r>
              </a:p>
            </p:txBody>
          </p:sp>
        </p:grpSp>
        <p:sp>
          <p:nvSpPr>
            <p:cNvPr id="20" name="文字方塊 19">
              <a:extLst>
                <a:ext uri="{FF2B5EF4-FFF2-40B4-BE49-F238E27FC236}">
                  <a16:creationId xmlns:a16="http://schemas.microsoft.com/office/drawing/2014/main" id="{13D0857B-3525-994F-1F92-7D611B1298DC}"/>
                </a:ext>
              </a:extLst>
            </p:cNvPr>
            <p:cNvSpPr txBox="1"/>
            <p:nvPr/>
          </p:nvSpPr>
          <p:spPr>
            <a:xfrm>
              <a:off x="6261731" y="4352304"/>
              <a:ext cx="3080722" cy="276999"/>
            </a:xfrm>
            <a:prstGeom prst="rect">
              <a:avLst/>
            </a:prstGeom>
            <a:noFill/>
          </p:spPr>
          <p:txBody>
            <a:bodyPr wrap="square">
              <a:spAutoFit/>
            </a:bodyPr>
            <a:lstStyle/>
            <a:p>
              <a:pPr algn="ctr"/>
              <a:r>
                <a:rPr lang="zh-TW" altLang="en-US" sz="1200">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徐秀蘭</a:t>
              </a:r>
            </a:p>
          </p:txBody>
        </p:sp>
      </p:grpSp>
      <p:sp>
        <p:nvSpPr>
          <p:cNvPr id="38" name="Text Placeholder 2">
            <a:extLst>
              <a:ext uri="{FF2B5EF4-FFF2-40B4-BE49-F238E27FC236}">
                <a16:creationId xmlns:a16="http://schemas.microsoft.com/office/drawing/2014/main" id="{666300D2-8006-D4D0-D789-49A30A892590}"/>
              </a:ext>
            </a:extLst>
          </p:cNvPr>
          <p:cNvSpPr txBox="1">
            <a:spLocks/>
          </p:cNvSpPr>
          <p:nvPr/>
        </p:nvSpPr>
        <p:spPr>
          <a:xfrm>
            <a:off x="190833" y="6487211"/>
            <a:ext cx="8568000" cy="231856"/>
          </a:xfrm>
          <a:prstGeom prst="rect">
            <a:avLst/>
          </a:prstGeom>
        </p:spPr>
        <p:txBody>
          <a:bodyPr lIns="0" tIns="0" rIns="0" bIns="0" anchor="b" anchorCtr="0"/>
          <a:lstStyle>
            <a:lvl1pPr marL="228600" indent="-228600" defTabSz="957263" fontAlgn="base">
              <a:lnSpc>
                <a:spcPct val="120000"/>
              </a:lnSpc>
              <a:spcBef>
                <a:spcPts val="0"/>
              </a:spcBef>
              <a:spcAft>
                <a:spcPts val="0"/>
              </a:spcAft>
              <a:buClrTx/>
              <a:buFontTx/>
              <a:buNone/>
              <a:defRPr sz="700" i="1" baseline="0">
                <a:solidFill>
                  <a:schemeClr val="accent1"/>
                </a:solidFill>
                <a:ea typeface="MS PGothic" pitchFamily="34" charset="-128"/>
                <a:cs typeface="Arial Unicode MS" pitchFamily="34" charset="-128"/>
              </a:defRPr>
            </a:lvl1pPr>
            <a:lvl2pPr marL="244475" indent="-242888" defTabSz="957263" fontAlgn="base">
              <a:spcBef>
                <a:spcPct val="15000"/>
              </a:spcBef>
              <a:spcAft>
                <a:spcPct val="15000"/>
              </a:spcAft>
              <a:buClr>
                <a:schemeClr val="accent1"/>
              </a:buClr>
              <a:buSzPct val="70000"/>
              <a:buFont typeface="Wingdings" pitchFamily="2" charset="2"/>
              <a:buChar char="n"/>
              <a:defRPr sz="1200">
                <a:ea typeface="Arial Unicode MS" pitchFamily="34" charset="-128"/>
                <a:cs typeface="Arial Unicode MS" pitchFamily="34" charset="-128"/>
              </a:defRPr>
            </a:lvl2pPr>
            <a:lvl3pPr marL="406400" indent="-160338" defTabSz="957263" fontAlgn="base">
              <a:spcBef>
                <a:spcPct val="15000"/>
              </a:spcBef>
              <a:spcAft>
                <a:spcPct val="15000"/>
              </a:spcAft>
              <a:buClr>
                <a:schemeClr val="accent1"/>
              </a:buClr>
              <a:buFont typeface="Symbol" pitchFamily="18" charset="2"/>
              <a:buChar char="-"/>
              <a:defRPr sz="1200">
                <a:ea typeface="Arial Unicode MS" pitchFamily="34" charset="-128"/>
                <a:cs typeface="Arial Unicode MS" pitchFamily="34" charset="-128"/>
              </a:defRPr>
            </a:lvl3pPr>
            <a:lvl4pPr marL="547688" indent="-139700" defTabSz="957263" fontAlgn="base">
              <a:spcBef>
                <a:spcPct val="15000"/>
              </a:spcBef>
              <a:spcAft>
                <a:spcPct val="15000"/>
              </a:spcAft>
              <a:buClr>
                <a:schemeClr val="accent1"/>
              </a:buClr>
              <a:buFont typeface="Symbol" pitchFamily="18" charset="2"/>
              <a:buChar char="-"/>
              <a:defRPr sz="1200">
                <a:ea typeface="Arial Unicode MS" pitchFamily="34" charset="-128"/>
                <a:cs typeface="Arial Unicode MS" pitchFamily="34" charset="-128"/>
              </a:defRPr>
            </a:lvl4pPr>
            <a:lvl5pPr marL="731838" indent="-182563" defTabSz="957263" fontAlgn="base">
              <a:spcBef>
                <a:spcPct val="15000"/>
              </a:spcBef>
              <a:spcAft>
                <a:spcPct val="15000"/>
              </a:spcAft>
              <a:buClr>
                <a:schemeClr val="accent1"/>
              </a:buClr>
              <a:buFont typeface="Symbol" pitchFamily="18" charset="2"/>
              <a:buChar char="-"/>
              <a:defRPr sz="1200">
                <a:ea typeface="Arial Unicode MS" pitchFamily="34" charset="-128"/>
                <a:cs typeface="Arial Unicode MS" pitchFamily="34" charset="-128"/>
              </a:defRPr>
            </a:lvl5pPr>
            <a:lvl6pPr marL="1189038" indent="-182563" defTabSz="957263" fontAlgn="base">
              <a:spcBef>
                <a:spcPct val="15000"/>
              </a:spcBef>
              <a:spcAft>
                <a:spcPct val="15000"/>
              </a:spcAft>
              <a:buClr>
                <a:schemeClr val="accent1"/>
              </a:buClr>
              <a:buFont typeface="Symbol" pitchFamily="18" charset="2"/>
              <a:buChar char="-"/>
              <a:defRPr sz="1200"/>
            </a:lvl6pPr>
            <a:lvl7pPr marL="1646238" indent="-182563" defTabSz="957263" fontAlgn="base">
              <a:spcBef>
                <a:spcPct val="15000"/>
              </a:spcBef>
              <a:spcAft>
                <a:spcPct val="15000"/>
              </a:spcAft>
              <a:buClr>
                <a:schemeClr val="accent1"/>
              </a:buClr>
              <a:buFont typeface="Symbol" pitchFamily="18" charset="2"/>
              <a:buChar char="-"/>
              <a:defRPr sz="1200"/>
            </a:lvl7pPr>
            <a:lvl8pPr marL="2103438" indent="-182563" defTabSz="957263" fontAlgn="base">
              <a:spcBef>
                <a:spcPct val="15000"/>
              </a:spcBef>
              <a:spcAft>
                <a:spcPct val="15000"/>
              </a:spcAft>
              <a:buClr>
                <a:schemeClr val="accent1"/>
              </a:buClr>
              <a:buFont typeface="Symbol" pitchFamily="18" charset="2"/>
              <a:buChar char="-"/>
              <a:defRPr sz="1200"/>
            </a:lvl8pPr>
            <a:lvl9pPr marL="2560638" indent="-182563" defTabSz="957263" fontAlgn="base">
              <a:spcBef>
                <a:spcPct val="15000"/>
              </a:spcBef>
              <a:spcAft>
                <a:spcPct val="15000"/>
              </a:spcAft>
              <a:buClr>
                <a:schemeClr val="accent1"/>
              </a:buClr>
              <a:buFont typeface="Symbol" pitchFamily="18" charset="2"/>
              <a:buChar char="-"/>
              <a:defRPr sz="1200"/>
            </a:lvl9pPr>
          </a:lstStyle>
          <a:p>
            <a:endParaRPr lang="zh-TW" altLang="en-US">
              <a:latin typeface="微軟正黑體" panose="020B0604030504040204" pitchFamily="34" charset="-120"/>
              <a:ea typeface="微軟正黑體" panose="020B0604030504040204" pitchFamily="34" charset="-120"/>
              <a:cs typeface="Arial" panose="020B0604020202020204" pitchFamily="34" charset="0"/>
            </a:endParaRPr>
          </a:p>
          <a:p>
            <a:r>
              <a:rPr lang="zh-TW" alt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資料來源：</a:t>
            </a:r>
            <a:r>
              <a:rPr lang="en-US" altLang="zh-TW">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SAS </a:t>
            </a:r>
            <a:r>
              <a:rPr lang="zh-TW" alt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內部情報</a:t>
            </a:r>
          </a:p>
          <a:p>
            <a:r>
              <a:rPr lang="zh-TW" alt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備註：</a:t>
            </a:r>
            <a:r>
              <a:rPr lang="en-US" altLang="zh-TW">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1. </a:t>
            </a:r>
            <a:r>
              <a:rPr lang="zh-TW" alt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中美矽晶持有台特化</a:t>
            </a:r>
            <a:r>
              <a:rPr lang="en-US" altLang="zh-TW">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28.52% </a:t>
            </a:r>
            <a:r>
              <a:rPr lang="zh-TW" alt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的股權；台特化持有弘潔科技 </a:t>
            </a:r>
            <a:r>
              <a:rPr lang="en-US" altLang="zh-TW">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65.22% </a:t>
            </a:r>
            <a:r>
              <a:rPr lang="zh-TW" altLang="en-US">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的股權</a:t>
            </a:r>
            <a:endParaRPr lang="en-US" altLang="zh-TW">
              <a:solidFill>
                <a:srgbClr val="2B505B"/>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305319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3D5AB-0B30-132A-88D6-DB46FFD6C580}"/>
            </a:ext>
          </a:extLst>
        </p:cNvPr>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F6DAF733-0A2B-1DAC-F53E-E8F736922DDE}"/>
              </a:ext>
            </a:extLst>
          </p:cNvPr>
          <p:cNvSpPr>
            <a:spLocks noGrp="1"/>
          </p:cNvSpPr>
          <p:nvPr>
            <p:ph idx="1"/>
          </p:nvPr>
        </p:nvSpPr>
        <p:spPr>
          <a:xfrm>
            <a:off x="417087" y="1309222"/>
            <a:ext cx="8543925" cy="365125"/>
          </a:xfrm>
        </p:spPr>
        <p:txBody>
          <a:bodyPr>
            <a:noAutofit/>
          </a:bodyPr>
          <a:lstStyle/>
          <a:p>
            <a:pPr marL="0" indent="0">
              <a:buClr>
                <a:srgbClr val="2B505B"/>
              </a:buClr>
              <a:buSzPct val="100000"/>
              <a:buNone/>
            </a:pPr>
            <a:r>
              <a:rPr lang="en-US" altLang="zh-TW" sz="1800" b="1">
                <a:latin typeface="微軟正黑體" panose="020B0604030504040204" pitchFamily="34" charset="-120"/>
                <a:ea typeface="微軟正黑體" panose="020B0604030504040204" pitchFamily="34" charset="-120"/>
              </a:rPr>
              <a:t>3.</a:t>
            </a:r>
            <a:r>
              <a:rPr lang="zh-TW" altLang="en-US" sz="1800" b="1">
                <a:latin typeface="微軟正黑體" panose="020B0604030504040204" pitchFamily="34" charset="-120"/>
                <a:ea typeface="微軟正黑體" panose="020B0604030504040204" pitchFamily="34" charset="-120"/>
              </a:rPr>
              <a:t>營運策略</a:t>
            </a:r>
            <a:r>
              <a:rPr lang="en-US" altLang="zh-TW" sz="1800" b="1">
                <a:latin typeface="微軟正黑體" panose="020B0604030504040204" pitchFamily="34" charset="-120"/>
                <a:ea typeface="微軟正黑體" panose="020B0604030504040204" pitchFamily="34" charset="-120"/>
              </a:rPr>
              <a:t>-</a:t>
            </a:r>
            <a:r>
              <a:rPr lang="zh-TW" altLang="en-US" sz="1800" b="1">
                <a:latin typeface="微軟正黑體" panose="020B0604030504040204" pitchFamily="34" charset="-120"/>
                <a:ea typeface="微軟正黑體" panose="020B0604030504040204" pitchFamily="34" charset="-120"/>
              </a:rPr>
              <a:t>強化半導體策略布局</a:t>
            </a:r>
          </a:p>
        </p:txBody>
      </p:sp>
      <p:sp>
        <p:nvSpPr>
          <p:cNvPr id="4" name="投影片編號版面配置區 6">
            <a:extLst>
              <a:ext uri="{FF2B5EF4-FFF2-40B4-BE49-F238E27FC236}">
                <a16:creationId xmlns:a16="http://schemas.microsoft.com/office/drawing/2014/main" id="{69844F70-0314-F902-F184-AB023DE24CEF}"/>
              </a:ext>
            </a:extLst>
          </p:cNvPr>
          <p:cNvSpPr txBox="1">
            <a:spLocks/>
          </p:cNvSpPr>
          <p:nvPr/>
        </p:nvSpPr>
        <p:spPr>
          <a:xfrm>
            <a:off x="9354757" y="6454365"/>
            <a:ext cx="591594" cy="4616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7ED145-AFDC-5146-9F05-321CC8817212}" type="slidenum">
              <a:rPr kumimoji="1" lang="zh-TW" altLang="en-US" sz="1200" smtClean="0">
                <a:solidFill>
                  <a:srgbClr val="2C6376"/>
                </a:solidFill>
                <a:latin typeface="微軟正黑體" panose="020B0604030504040204" pitchFamily="34" charset="-120"/>
                <a:ea typeface="微軟正黑體" panose="020B0604030504040204" pitchFamily="34" charset="-120"/>
                <a:cs typeface="Arial" panose="020B0604020202020204" pitchFamily="34" charset="0"/>
              </a:rPr>
              <a:pPr/>
              <a:t>9</a:t>
            </a:fld>
            <a:endParaRPr kumimoji="1" lang="zh-TW" altLang="en-US" sz="1200">
              <a:solidFill>
                <a:srgbClr val="2C6376"/>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7" name="文字方塊 6">
            <a:extLst>
              <a:ext uri="{FF2B5EF4-FFF2-40B4-BE49-F238E27FC236}">
                <a16:creationId xmlns:a16="http://schemas.microsoft.com/office/drawing/2014/main" id="{42C0B57E-2324-619F-9F97-FB6D09FDF864}"/>
              </a:ext>
            </a:extLst>
          </p:cNvPr>
          <p:cNvSpPr txBox="1"/>
          <p:nvPr/>
        </p:nvSpPr>
        <p:spPr>
          <a:xfrm>
            <a:off x="373310" y="6390398"/>
            <a:ext cx="9245475" cy="307777"/>
          </a:xfrm>
          <a:prstGeom prst="rect">
            <a:avLst/>
          </a:prstGeom>
          <a:noFill/>
        </p:spPr>
        <p:txBody>
          <a:bodyPr wrap="square" rtlCol="0">
            <a:spAutoFit/>
          </a:bodyPr>
          <a:lstStyle/>
          <a:p>
            <a:pPr marL="0" indent="0">
              <a:buNone/>
            </a:pP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備註：</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1.</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 本擬制性財務資訊係依據國際財務報導準則（</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IFRS</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）編製，並合併納入弘潔科技之財務資訊。弘潔科技之個別財務資訊係依企業會計準則（</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EAS</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）自行編製，未經會計師查核或核閱。於編製本擬制合併財務資訊時，弘潔科技之個別財務資訊已依國際財務報導準則（</a:t>
            </a:r>
            <a:r>
              <a:rPr lang="en-US" altLang="zh-TW"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IFRS</a:t>
            </a:r>
            <a:r>
              <a:rPr lang="zh-TW" altLang="en-US" sz="700" i="1">
                <a:solidFill>
                  <a:srgbClr val="2B505B"/>
                </a:solidFill>
                <a:latin typeface="微軟正黑體" panose="020B0604030504040204" pitchFamily="34" charset="-120"/>
                <a:ea typeface="微軟正黑體" panose="020B0604030504040204" pitchFamily="34" charset="-120"/>
                <a:cs typeface="Arial" panose="020B0604020202020204" pitchFamily="34" charset="0"/>
              </a:rPr>
              <a:t>）進行必要之調整與重編，以符合擬制合併基礎之編製要求。</a:t>
            </a:r>
          </a:p>
        </p:txBody>
      </p:sp>
      <p:sp>
        <p:nvSpPr>
          <p:cNvPr id="11" name="標題 1">
            <a:extLst>
              <a:ext uri="{FF2B5EF4-FFF2-40B4-BE49-F238E27FC236}">
                <a16:creationId xmlns:a16="http://schemas.microsoft.com/office/drawing/2014/main" id="{2F94FA87-1023-CE75-0283-FB73E78A888A}"/>
              </a:ext>
            </a:extLst>
          </p:cNvPr>
          <p:cNvSpPr>
            <a:spLocks noGrp="1"/>
          </p:cNvSpPr>
          <p:nvPr>
            <p:ph type="title"/>
          </p:nvPr>
        </p:nvSpPr>
        <p:spPr>
          <a:xfrm>
            <a:off x="311766" y="409087"/>
            <a:ext cx="8641425" cy="777873"/>
          </a:xfrm>
        </p:spPr>
        <p:txBody>
          <a:bodyPr/>
          <a:lstStyle/>
          <a:p>
            <a:r>
              <a:rPr lang="zh-TW" altLang="en-US">
                <a:latin typeface="微軟正黑體" panose="020B0604030504040204" pitchFamily="34" charset="-120"/>
                <a:ea typeface="微軟正黑體" panose="020B0604030504040204" pitchFamily="34" charset="-120"/>
              </a:rPr>
              <a:t>經營團隊重點報告</a:t>
            </a:r>
          </a:p>
        </p:txBody>
      </p:sp>
      <p:sp>
        <p:nvSpPr>
          <p:cNvPr id="14" name="內容版面配置區 2">
            <a:extLst>
              <a:ext uri="{FF2B5EF4-FFF2-40B4-BE49-F238E27FC236}">
                <a16:creationId xmlns:a16="http://schemas.microsoft.com/office/drawing/2014/main" id="{9DC64273-3ACB-4E98-0032-B52071411312}"/>
              </a:ext>
            </a:extLst>
          </p:cNvPr>
          <p:cNvSpPr txBox="1">
            <a:spLocks/>
          </p:cNvSpPr>
          <p:nvPr/>
        </p:nvSpPr>
        <p:spPr>
          <a:xfrm>
            <a:off x="405079" y="1764282"/>
            <a:ext cx="9245475" cy="2015934"/>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rgbClr val="2A6377"/>
              </a:buClr>
              <a:buSzPct val="80000"/>
              <a:buFont typeface="Wingdings" panose="05000000000000000000" pitchFamily="2" charset="2"/>
              <a:buChar char="n"/>
              <a:defRPr sz="1200" kern="1200">
                <a:solidFill>
                  <a:srgbClr val="2B505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505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50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pPr>
            <a:r>
              <a:rPr lang="zh-TW" altLang="en-US">
                <a:latin typeface="微軟正黑體" panose="020B0604030504040204" pitchFamily="34" charset="-120"/>
                <a:ea typeface="微軟正黑體" panose="020B0604030504040204" pitchFamily="34" charset="-120"/>
              </a:rPr>
              <a:t>下表為台特化併入弘潔科技之</a:t>
            </a:r>
            <a:r>
              <a:rPr lang="en-US" altLang="zh-TW">
                <a:latin typeface="微軟正黑體" panose="020B0604030504040204" pitchFamily="34" charset="-120"/>
                <a:ea typeface="微軟正黑體" panose="020B0604030504040204" pitchFamily="34" charset="-120"/>
              </a:rPr>
              <a:t>2024</a:t>
            </a:r>
            <a:r>
              <a:rPr lang="zh-TW" altLang="en-US">
                <a:latin typeface="微軟正黑體" panose="020B0604030504040204" pitchFamily="34" charset="-120"/>
                <a:ea typeface="微軟正黑體" panose="020B0604030504040204" pitchFamily="34" charset="-120"/>
              </a:rPr>
              <a:t>年度與</a:t>
            </a:r>
            <a:r>
              <a:rPr lang="en-US" altLang="zh-TW">
                <a:latin typeface="微軟正黑體" panose="020B0604030504040204" pitchFamily="34" charset="-120"/>
                <a:ea typeface="微軟正黑體" panose="020B0604030504040204" pitchFamily="34" charset="-120"/>
              </a:rPr>
              <a:t>2025</a:t>
            </a:r>
            <a:r>
              <a:rPr lang="zh-TW" altLang="en-US">
                <a:latin typeface="微軟正黑體" panose="020B0604030504040204" pitchFamily="34" charset="-120"/>
                <a:ea typeface="微軟正黑體" panose="020B0604030504040204" pitchFamily="34" charset="-120"/>
              </a:rPr>
              <a:t>年上半年擬制性合併財務資訊</a:t>
            </a:r>
            <a:r>
              <a:rPr lang="en-US" altLang="zh-TW" b="1" baseline="30000">
                <a:latin typeface="微軟正黑體" panose="020B0604030504040204" pitchFamily="34" charset="-120"/>
                <a:ea typeface="微軟正黑體" panose="020B0604030504040204" pitchFamily="34" charset="-120"/>
              </a:rPr>
              <a:t>1</a:t>
            </a:r>
            <a:r>
              <a:rPr lang="zh-TW" altLang="en-US">
                <a:latin typeface="微軟正黑體" panose="020B0604030504040204" pitchFamily="34" charset="-120"/>
                <a:ea typeface="微軟正黑體" panose="020B0604030504040204" pitchFamily="34" charset="-120"/>
              </a:rPr>
              <a:t>：</a:t>
            </a:r>
            <a:endParaRPr lang="en-US" altLang="zh-TW">
              <a:latin typeface="微軟正黑體" panose="020B0604030504040204" pitchFamily="34" charset="-120"/>
              <a:ea typeface="微軟正黑體" panose="020B0604030504040204" pitchFamily="34" charset="-120"/>
            </a:endParaRPr>
          </a:p>
        </p:txBody>
      </p:sp>
      <p:graphicFrame>
        <p:nvGraphicFramePr>
          <p:cNvPr id="2" name="Table 3">
            <a:extLst>
              <a:ext uri="{FF2B5EF4-FFF2-40B4-BE49-F238E27FC236}">
                <a16:creationId xmlns:a16="http://schemas.microsoft.com/office/drawing/2014/main" id="{92C61904-2E1C-C7C5-1729-3CA4511CFEEA}"/>
              </a:ext>
            </a:extLst>
          </p:cNvPr>
          <p:cNvGraphicFramePr>
            <a:graphicFrameLocks noGrp="1"/>
          </p:cNvGraphicFramePr>
          <p:nvPr>
            <p:custDataLst>
              <p:tags r:id="rId1"/>
            </p:custDataLst>
            <p:extLst>
              <p:ext uri="{D42A27DB-BD31-4B8C-83A1-F6EECF244321}">
                <p14:modId xmlns:p14="http://schemas.microsoft.com/office/powerpoint/2010/main" val="1415971312"/>
              </p:ext>
            </p:extLst>
          </p:nvPr>
        </p:nvGraphicFramePr>
        <p:xfrm>
          <a:off x="1238642" y="2251763"/>
          <a:ext cx="7126696" cy="3473036"/>
        </p:xfrm>
        <a:graphic>
          <a:graphicData uri="http://schemas.openxmlformats.org/drawingml/2006/table">
            <a:tbl>
              <a:tblPr>
                <a:tableStyleId>{5C22544A-7EE6-4342-B048-85BDC9FD1C3A}</a:tableStyleId>
              </a:tblPr>
              <a:tblGrid>
                <a:gridCol w="1980296">
                  <a:extLst>
                    <a:ext uri="{9D8B030D-6E8A-4147-A177-3AD203B41FA5}">
                      <a16:colId xmlns:a16="http://schemas.microsoft.com/office/drawing/2014/main" val="3368342545"/>
                    </a:ext>
                  </a:extLst>
                </a:gridCol>
                <a:gridCol w="1286600">
                  <a:extLst>
                    <a:ext uri="{9D8B030D-6E8A-4147-A177-3AD203B41FA5}">
                      <a16:colId xmlns:a16="http://schemas.microsoft.com/office/drawing/2014/main" val="2763929477"/>
                    </a:ext>
                  </a:extLst>
                </a:gridCol>
                <a:gridCol w="1286600">
                  <a:extLst>
                    <a:ext uri="{9D8B030D-6E8A-4147-A177-3AD203B41FA5}">
                      <a16:colId xmlns:a16="http://schemas.microsoft.com/office/drawing/2014/main" val="3048474712"/>
                    </a:ext>
                  </a:extLst>
                </a:gridCol>
                <a:gridCol w="1286600">
                  <a:extLst>
                    <a:ext uri="{9D8B030D-6E8A-4147-A177-3AD203B41FA5}">
                      <a16:colId xmlns:a16="http://schemas.microsoft.com/office/drawing/2014/main" val="190003690"/>
                    </a:ext>
                  </a:extLst>
                </a:gridCol>
                <a:gridCol w="1286600">
                  <a:extLst>
                    <a:ext uri="{9D8B030D-6E8A-4147-A177-3AD203B41FA5}">
                      <a16:colId xmlns:a16="http://schemas.microsoft.com/office/drawing/2014/main" val="2900567144"/>
                    </a:ext>
                  </a:extLst>
                </a:gridCol>
              </a:tblGrid>
              <a:tr h="303836">
                <a:tc>
                  <a:txBody>
                    <a:bodyPr/>
                    <a:lstStyle/>
                    <a:p>
                      <a:pPr algn="ctr" fontAlgn="b">
                        <a:lnSpc>
                          <a:spcPts val="1000"/>
                        </a:lnSpc>
                      </a:pPr>
                      <a:r>
                        <a:rPr lang="zh-TW" altLang="en-US" sz="1200" b="1" i="1" u="none" strike="noStrike">
                          <a:solidFill>
                            <a:schemeClr val="bg1"/>
                          </a:solidFill>
                          <a:effectLst/>
                          <a:latin typeface="微軟正黑體"/>
                          <a:ea typeface="微軟正黑體"/>
                          <a:cs typeface="Arial"/>
                        </a:rPr>
                        <a:t>損益表</a:t>
                      </a:r>
                      <a:r>
                        <a:rPr lang="en-GB" sz="1050" b="1" i="1" u="none" strike="noStrike">
                          <a:solidFill>
                            <a:schemeClr val="bg1"/>
                          </a:solidFill>
                          <a:effectLst/>
                          <a:latin typeface="微軟正黑體"/>
                          <a:ea typeface="微軟正黑體"/>
                          <a:cs typeface="Arial"/>
                        </a:rPr>
                        <a:t>(</a:t>
                      </a:r>
                      <a:r>
                        <a:rPr lang="zh-TW" altLang="en-US" sz="1000" b="1" i="1" u="none" strike="noStrike">
                          <a:solidFill>
                            <a:schemeClr val="bg1"/>
                          </a:solidFill>
                          <a:effectLst/>
                          <a:latin typeface="微軟正黑體"/>
                          <a:ea typeface="微軟正黑體"/>
                          <a:cs typeface="Arial"/>
                        </a:rPr>
                        <a:t>新台幣百萬元</a:t>
                      </a:r>
                      <a:r>
                        <a:rPr lang="en-GB" sz="1000" b="1" i="1" u="none" strike="noStrike">
                          <a:solidFill>
                            <a:schemeClr val="bg1"/>
                          </a:solidFill>
                          <a:effectLst/>
                          <a:latin typeface="微軟正黑體"/>
                          <a:ea typeface="微軟正黑體"/>
                          <a:cs typeface="Arial"/>
                        </a:rPr>
                        <a:t>)</a:t>
                      </a:r>
                      <a:endParaRPr lang="en-GB" sz="1200" b="1" i="1" u="none" strike="noStrike">
                        <a:solidFill>
                          <a:schemeClr val="bg1"/>
                        </a:solidFill>
                        <a:effectLst/>
                        <a:latin typeface="微軟正黑體"/>
                        <a:ea typeface="微軟正黑體"/>
                        <a:cs typeface="Arial"/>
                      </a:endParaRPr>
                    </a:p>
                  </a:txBody>
                  <a:tcPr marL="36000" marR="36000" marT="36000" marB="36000" anchor="ctr">
                    <a:lnL w="12700" cap="flat" cmpd="sng" algn="ctr">
                      <a:no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307F98"/>
                    </a:solidFill>
                  </a:tcPr>
                </a:tc>
                <a:tc gridSpan="2">
                  <a:txBody>
                    <a:bodyPr/>
                    <a:lstStyle/>
                    <a:p>
                      <a:pPr algn="ctr" fontAlgn="b">
                        <a:lnSpc>
                          <a:spcPts val="1000"/>
                        </a:lnSpc>
                      </a:pPr>
                      <a:r>
                        <a:rPr lang="en-US" altLang="zh-TW" sz="1200" b="1" i="0" u="none" strike="noStrike">
                          <a:solidFill>
                            <a:schemeClr val="bg1"/>
                          </a:solidFill>
                          <a:effectLst/>
                          <a:latin typeface="微軟正黑體"/>
                          <a:ea typeface="微軟正黑體"/>
                          <a:cs typeface="Arial"/>
                        </a:rPr>
                        <a:t>2025</a:t>
                      </a:r>
                      <a:r>
                        <a:rPr lang="zh-TW" altLang="en-US" sz="1200" b="1" i="0" u="none" strike="noStrike">
                          <a:solidFill>
                            <a:schemeClr val="bg1"/>
                          </a:solidFill>
                          <a:effectLst/>
                          <a:latin typeface="微軟正黑體"/>
                          <a:ea typeface="微軟正黑體"/>
                          <a:cs typeface="Arial"/>
                        </a:rPr>
                        <a:t>上半年</a:t>
                      </a:r>
                      <a:endParaRPr lang="en-GB" sz="1200" b="1" i="0" u="none" strike="noStrike">
                        <a:solidFill>
                          <a:schemeClr val="bg1"/>
                        </a:solidFill>
                        <a:effectLst/>
                        <a:latin typeface="微軟正黑體"/>
                        <a:ea typeface="微軟正黑體"/>
                        <a:cs typeface="Arial"/>
                      </a:endParaRPr>
                    </a:p>
                  </a:txBody>
                  <a:tcPr marL="36000" marR="36000" marT="36000" marB="3600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307F98"/>
                    </a:solidFill>
                  </a:tcPr>
                </a:tc>
                <a:tc hMerge="1">
                  <a:txBody>
                    <a:bodyPr/>
                    <a:lstStyle/>
                    <a:p>
                      <a:endParaRPr/>
                    </a:p>
                  </a:txBody>
                  <a:tcPr marL="36000" marR="36000" marT="36000" marB="3600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307F98"/>
                    </a:solidFill>
                  </a:tcPr>
                </a:tc>
                <a:tc gridSpan="2">
                  <a:txBody>
                    <a:bodyPr/>
                    <a:lstStyle/>
                    <a:p>
                      <a:pPr algn="ctr" fontAlgn="b">
                        <a:lnSpc>
                          <a:spcPts val="1000"/>
                        </a:lnSpc>
                      </a:pPr>
                      <a:r>
                        <a:rPr lang="en-US" altLang="zh-TW" sz="1200" b="1" i="0" u="none" strike="noStrike">
                          <a:solidFill>
                            <a:schemeClr val="bg1"/>
                          </a:solidFill>
                          <a:effectLst/>
                          <a:latin typeface="微軟正黑體"/>
                          <a:ea typeface="微軟正黑體"/>
                          <a:cs typeface="Arial"/>
                        </a:rPr>
                        <a:t>2024</a:t>
                      </a:r>
                      <a:endParaRPr lang="en-GB" sz="1200" b="1" i="0" u="none" strike="noStrike">
                        <a:solidFill>
                          <a:schemeClr val="bg1"/>
                        </a:solidFill>
                        <a:effectLst/>
                        <a:latin typeface="微軟正黑體"/>
                        <a:ea typeface="微軟正黑體"/>
                        <a:cs typeface="Arial"/>
                      </a:endParaRPr>
                    </a:p>
                  </a:txBody>
                  <a:tcPr marL="36000" marR="36000" marT="36000" marB="3600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307F98"/>
                    </a:solidFill>
                  </a:tcPr>
                </a:tc>
                <a:tc hMerge="1">
                  <a:txBody>
                    <a:bodyPr/>
                    <a:lstStyle/>
                    <a:p>
                      <a:endParaRPr/>
                    </a:p>
                  </a:txBody>
                  <a:tcPr marL="36000" marR="36000" marT="36000" marB="3600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307F98"/>
                    </a:solidFill>
                  </a:tcPr>
                </a:tc>
                <a:extLst>
                  <a:ext uri="{0D108BD9-81ED-4DB2-BD59-A6C34878D82A}">
                    <a16:rowId xmlns:a16="http://schemas.microsoft.com/office/drawing/2014/main" val="1508634718"/>
                  </a:ext>
                </a:extLst>
              </a:tr>
              <a:tr h="270000">
                <a:tc>
                  <a:txBody>
                    <a:bodyPr/>
                    <a:lstStyle/>
                    <a:p>
                      <a:pPr algn="l" fontAlgn="b"/>
                      <a:endParaRPr lang="en-GB" sz="1200" b="1"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36000" marR="36000" marT="54000" marB="54000" anchor="ctr">
                    <a:lnL w="12700" cap="flat" cmpd="sng" algn="ctr">
                      <a:noFill/>
                      <a:prstDash val="solid"/>
                      <a:round/>
                      <a:headEnd type="none" w="med" len="med"/>
                      <a:tailEnd type="none" w="med" len="med"/>
                    </a:lnL>
                    <a:lnT w="190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ctr" fontAlgn="b"/>
                      <a:r>
                        <a:rPr lang="zh-TW" altLang="en-US" sz="1200" b="1"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        金額</a:t>
                      </a:r>
                      <a:endParaRPr lang="en-GB" sz="1200" b="1"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36000" marR="288000" marT="54000" marB="54000" anchor="ctr">
                    <a:lnT w="190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ctr" fontAlgn="b"/>
                      <a:r>
                        <a:rPr lang="zh-TW" altLang="en-US" sz="1200" b="0" i="0" u="none" strike="noStrike">
                          <a:solidFill>
                            <a:srgbClr val="2B505B"/>
                          </a:solidFill>
                          <a:effectLst/>
                          <a:latin typeface="微軟正黑體"/>
                          <a:ea typeface="微軟正黑體"/>
                          <a:cs typeface="Arial"/>
                        </a:rPr>
                        <a:t>    佔營收比</a:t>
                      </a:r>
                      <a:r>
                        <a:rPr lang="en-US" altLang="zh-TW" sz="1200" b="0" i="0" u="none" strike="noStrike">
                          <a:solidFill>
                            <a:srgbClr val="2B505B"/>
                          </a:solidFill>
                          <a:effectLst/>
                          <a:latin typeface="微軟正黑體"/>
                          <a:ea typeface="微軟正黑體"/>
                          <a:cs typeface="Arial"/>
                        </a:rPr>
                        <a:t>(%)</a:t>
                      </a:r>
                    </a:p>
                  </a:txBody>
                  <a:tcPr marL="36000" marR="288000" marT="54000" marB="54000" anchor="ctr">
                    <a:lnT w="190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ctr" fontAlgn="b"/>
                      <a:r>
                        <a:rPr lang="zh-TW" altLang="en-US" sz="1200" b="1"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        金額</a:t>
                      </a:r>
                      <a:endParaRPr lang="en-GB" sz="1200" b="1"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36000" marR="288000" marT="54000" marB="54000" anchor="ctr">
                    <a:lnT w="190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ctr" fontAlgn="b"/>
                      <a:r>
                        <a:rPr lang="zh-TW" altLang="en-US" sz="1200" b="0" i="0" u="none" strike="noStrike">
                          <a:solidFill>
                            <a:srgbClr val="2B505B"/>
                          </a:solidFill>
                          <a:effectLst/>
                          <a:latin typeface="微軟正黑體"/>
                          <a:ea typeface="微軟正黑體"/>
                          <a:cs typeface="Arial"/>
                        </a:rPr>
                        <a:t>    佔營收比</a:t>
                      </a:r>
                      <a:r>
                        <a:rPr lang="en-US" altLang="zh-TW" sz="1200" b="0" i="0" u="none" strike="noStrike">
                          <a:solidFill>
                            <a:srgbClr val="2B505B"/>
                          </a:solidFill>
                          <a:effectLst/>
                          <a:latin typeface="微軟正黑體"/>
                          <a:ea typeface="微軟正黑體"/>
                          <a:cs typeface="Arial"/>
                        </a:rPr>
                        <a:t>(%)</a:t>
                      </a:r>
                    </a:p>
                  </a:txBody>
                  <a:tcPr marL="36000" marR="288000" marT="54000" marB="54000" anchor="ctr">
                    <a:lnT w="190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extLst>
                  <a:ext uri="{0D108BD9-81ED-4DB2-BD59-A6C34878D82A}">
                    <a16:rowId xmlns:a16="http://schemas.microsoft.com/office/drawing/2014/main" val="2298568056"/>
                  </a:ext>
                </a:extLst>
              </a:tr>
              <a:tr h="270000">
                <a:tc>
                  <a:txBody>
                    <a:bodyPr/>
                    <a:lstStyle/>
                    <a:p>
                      <a:pPr algn="l" fontAlgn="b"/>
                      <a:r>
                        <a:rPr lang="zh-TW" altLang="en-US" sz="1200" u="none" strike="noStrike">
                          <a:solidFill>
                            <a:srgbClr val="2B505B"/>
                          </a:solidFill>
                          <a:effectLst/>
                          <a:latin typeface="微軟正黑體"/>
                          <a:ea typeface="微軟正黑體"/>
                          <a:cs typeface="Arial"/>
                        </a:rPr>
                        <a:t>營業收入</a:t>
                      </a:r>
                      <a:r>
                        <a:rPr lang="en-US" altLang="zh-TW" sz="1200" b="1" baseline="30000">
                          <a:solidFill>
                            <a:srgbClr val="2B505B"/>
                          </a:solidFill>
                        </a:rPr>
                        <a:t>1</a:t>
                      </a:r>
                      <a:endParaRPr lang="en-GB" sz="120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200" b="0" i="0" u="none" strike="noStrike" kern="1200">
                          <a:solidFill>
                            <a:srgbClr val="2B505B"/>
                          </a:solidFill>
                          <a:effectLst/>
                          <a:latin typeface="Arial"/>
                          <a:ea typeface="微軟正黑體"/>
                          <a:cs typeface="Arial"/>
                        </a:rPr>
                        <a:t>1,472</a:t>
                      </a:r>
                      <a:endParaRPr lang="en-GB" sz="1200" b="0" i="0" u="none" strike="noStrike" kern="1200">
                        <a:solidFill>
                          <a:srgbClr val="2B505B"/>
                        </a:solidFill>
                        <a:effectLst/>
                        <a:latin typeface="Arial"/>
                        <a:ea typeface="微軟正黑體"/>
                        <a:cs typeface="Arial"/>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endParaRPr lang="en-US" altLang="zh-TW" sz="1200" b="0" i="0" u="none" strike="noStrike" kern="1200">
                        <a:solidFill>
                          <a:srgbClr val="2B505B"/>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200" b="0" i="0" u="none" strike="noStrike" kern="1200">
                          <a:solidFill>
                            <a:srgbClr val="2B505B"/>
                          </a:solidFill>
                          <a:effectLst/>
                          <a:latin typeface="Arial"/>
                          <a:ea typeface="微軟正黑體"/>
                          <a:cs typeface="Arial"/>
                        </a:rPr>
                        <a:t>2,412</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endParaRPr lang="en-US" altLang="zh-TW" sz="1200" b="0" i="0" u="none" strike="noStrike" kern="1200">
                        <a:solidFill>
                          <a:srgbClr val="2B505B"/>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552165283"/>
                  </a:ext>
                </a:extLst>
              </a:tr>
              <a:tr h="270000">
                <a:tc>
                  <a:txBody>
                    <a:bodyPr/>
                    <a:lstStyle/>
                    <a:p>
                      <a:pPr algn="l" fontAlgn="b"/>
                      <a:r>
                        <a:rPr lang="zh-TW" altLang="en-US" sz="1200" u="none" strike="noStrike">
                          <a:solidFill>
                            <a:srgbClr val="2B505B"/>
                          </a:solidFill>
                          <a:effectLst/>
                          <a:latin typeface="微軟正黑體"/>
                          <a:ea typeface="微軟正黑體"/>
                          <a:cs typeface="Arial"/>
                        </a:rPr>
                        <a:t>營業毛利</a:t>
                      </a:r>
                      <a:r>
                        <a:rPr lang="en-US" altLang="zh-TW" sz="1200" b="1" baseline="30000">
                          <a:solidFill>
                            <a:srgbClr val="2B505B"/>
                          </a:solidFill>
                        </a:rPr>
                        <a:t>1</a:t>
                      </a:r>
                      <a:endParaRPr lang="en-GB" sz="120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GB" sz="1200" b="0" i="0" u="none" strike="noStrike" kern="1200">
                          <a:solidFill>
                            <a:srgbClr val="2B505B"/>
                          </a:solidFill>
                          <a:effectLst/>
                          <a:latin typeface="Arial"/>
                          <a:ea typeface="微軟正黑體"/>
                          <a:cs typeface="Arial"/>
                        </a:rPr>
                        <a:t>776</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200" b="0" i="0" u="none" strike="noStrike" kern="1200">
                          <a:solidFill>
                            <a:srgbClr val="2B505B"/>
                          </a:solidFill>
                          <a:effectLst/>
                          <a:latin typeface="Arial"/>
                          <a:ea typeface="微軟正黑體"/>
                          <a:cs typeface="Arial"/>
                        </a:rPr>
                        <a:t>52.7%</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200" b="0" i="0" u="none" strike="noStrike" kern="1200">
                          <a:solidFill>
                            <a:srgbClr val="2B505B"/>
                          </a:solidFill>
                          <a:effectLst/>
                          <a:latin typeface="Arial"/>
                          <a:ea typeface="微軟正黑體"/>
                          <a:cs typeface="Arial"/>
                        </a:rPr>
                        <a:t>1,172</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200" b="0" i="0" u="none" strike="noStrike" kern="1200">
                          <a:solidFill>
                            <a:srgbClr val="2B505B"/>
                          </a:solidFill>
                          <a:effectLst/>
                          <a:latin typeface="Arial"/>
                          <a:ea typeface="微軟正黑體"/>
                          <a:cs typeface="Arial"/>
                        </a:rPr>
                        <a:t>48.6%</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747028978"/>
                  </a:ext>
                </a:extLst>
              </a:tr>
              <a:tr h="270000">
                <a:tc>
                  <a:txBody>
                    <a:bodyPr/>
                    <a:lstStyle/>
                    <a:p>
                      <a:r>
                        <a:rPr lang="zh-TW" altLang="en-US" sz="1200">
                          <a:solidFill>
                            <a:srgbClr val="2B505B"/>
                          </a:solidFill>
                          <a:latin typeface="微軟正黑體"/>
                          <a:ea typeface="微軟正黑體"/>
                        </a:rPr>
                        <a:t>營業淨利</a:t>
                      </a:r>
                      <a:r>
                        <a:rPr lang="en-US" altLang="zh-TW" sz="1200" b="1" baseline="30000">
                          <a:solidFill>
                            <a:srgbClr val="2B505B"/>
                          </a:solidFill>
                        </a:rPr>
                        <a:t>1</a:t>
                      </a:r>
                      <a:endParaRPr lang="en-US" altLang="zh-TW" sz="1200">
                        <a:solidFill>
                          <a:srgbClr val="2B505B"/>
                        </a:solidFill>
                        <a:latin typeface="微軟正黑體" panose="020B0604030504040204" pitchFamily="34" charset="-120"/>
                        <a:ea typeface="微軟正黑體" panose="020B0604030504040204" pitchFamily="34" charset="-120"/>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GB" sz="1200" b="0" i="0" u="none" strike="noStrike" kern="1200">
                          <a:solidFill>
                            <a:srgbClr val="2B505B"/>
                          </a:solidFill>
                          <a:effectLst/>
                          <a:latin typeface="Arial"/>
                          <a:ea typeface="微軟正黑體"/>
                          <a:cs typeface="Arial"/>
                        </a:rPr>
                        <a:t>583</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200" b="0" i="0" u="none" strike="noStrike" kern="1200">
                          <a:solidFill>
                            <a:srgbClr val="2B505B"/>
                          </a:solidFill>
                          <a:effectLst/>
                          <a:latin typeface="Arial"/>
                          <a:ea typeface="微軟正黑體"/>
                          <a:cs typeface="Arial"/>
                        </a:rPr>
                        <a:t>39.6%</a:t>
                      </a:r>
                      <a:endParaRPr lang="en-US" altLang="zh-TW" sz="1200" b="0" i="0" u="none" strike="noStrike" kern="1200">
                        <a:solidFill>
                          <a:srgbClr val="2B505B"/>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200" b="0" i="0" u="none" strike="noStrike" kern="1200">
                          <a:solidFill>
                            <a:srgbClr val="2B505B"/>
                          </a:solidFill>
                          <a:effectLst/>
                          <a:latin typeface="Arial"/>
                          <a:ea typeface="微軟正黑體"/>
                          <a:cs typeface="Arial"/>
                        </a:rPr>
                        <a:t>830</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200" b="0" i="0" u="none" strike="noStrike" kern="1200">
                          <a:solidFill>
                            <a:srgbClr val="2B505B"/>
                          </a:solidFill>
                          <a:effectLst/>
                          <a:latin typeface="Arial"/>
                          <a:ea typeface="微軟正黑體"/>
                          <a:cs typeface="Arial"/>
                        </a:rPr>
                        <a:t>34.4%</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878418967"/>
                  </a:ext>
                </a:extLst>
              </a:tr>
              <a:tr h="270000">
                <a:tc>
                  <a:txBody>
                    <a:bodyPr/>
                    <a:lstStyle/>
                    <a:p>
                      <a:r>
                        <a:rPr lang="zh-TW" altLang="en-US" sz="1200">
                          <a:solidFill>
                            <a:srgbClr val="2B505B"/>
                          </a:solidFill>
                          <a:latin typeface="微軟正黑體"/>
                          <a:ea typeface="微軟正黑體"/>
                        </a:rPr>
                        <a:t>稅前淨利</a:t>
                      </a:r>
                      <a:r>
                        <a:rPr lang="en-US" altLang="zh-TW" sz="1200" b="1" baseline="30000">
                          <a:solidFill>
                            <a:srgbClr val="2B505B"/>
                          </a:solidFill>
                        </a:rPr>
                        <a:t>1</a:t>
                      </a:r>
                      <a:endParaRPr lang="en-US" altLang="zh-TW" sz="1200">
                        <a:solidFill>
                          <a:srgbClr val="2B505B"/>
                        </a:solidFill>
                        <a:latin typeface="微軟正黑體" panose="020B0604030504040204" pitchFamily="34" charset="-120"/>
                        <a:ea typeface="微軟正黑體" panose="020B0604030504040204" pitchFamily="34" charset="-120"/>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GB" sz="1200" b="0" i="0" u="none" strike="noStrike" kern="1200">
                          <a:solidFill>
                            <a:srgbClr val="2B505B"/>
                          </a:solidFill>
                          <a:effectLst/>
                          <a:latin typeface="Arial"/>
                          <a:ea typeface="微軟正黑體"/>
                          <a:cs typeface="Arial"/>
                        </a:rPr>
                        <a:t>594</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200" b="0" i="0" u="none" strike="noStrike" kern="1200">
                          <a:solidFill>
                            <a:srgbClr val="2B505B"/>
                          </a:solidFill>
                          <a:effectLst/>
                          <a:latin typeface="Arial"/>
                          <a:ea typeface="微軟正黑體"/>
                          <a:cs typeface="Arial"/>
                        </a:rPr>
                        <a:t>40.3%</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200" b="0" i="0" u="none" strike="noStrike" kern="1200">
                          <a:solidFill>
                            <a:srgbClr val="2B505B"/>
                          </a:solidFill>
                          <a:effectLst/>
                          <a:latin typeface="Arial"/>
                          <a:ea typeface="微軟正黑體"/>
                          <a:cs typeface="Arial"/>
                        </a:rPr>
                        <a:t>862</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200" b="0" i="0" u="none" strike="noStrike" kern="1200">
                          <a:solidFill>
                            <a:srgbClr val="2B505B"/>
                          </a:solidFill>
                          <a:effectLst/>
                          <a:latin typeface="Arial"/>
                          <a:ea typeface="微軟正黑體"/>
                          <a:cs typeface="Arial"/>
                        </a:rPr>
                        <a:t>35.7%</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27473820"/>
                  </a:ext>
                </a:extLst>
              </a:tr>
              <a:tr h="270000">
                <a:tc>
                  <a:txBody>
                    <a:bodyPr/>
                    <a:lstStyle/>
                    <a:p>
                      <a:r>
                        <a:rPr lang="zh-TW" altLang="en-US" sz="1200">
                          <a:solidFill>
                            <a:srgbClr val="2B505B"/>
                          </a:solidFill>
                          <a:latin typeface="微軟正黑體"/>
                          <a:ea typeface="微軟正黑體"/>
                        </a:rPr>
                        <a:t>稅後淨利</a:t>
                      </a:r>
                      <a:r>
                        <a:rPr lang="en-US" altLang="zh-TW" sz="1200" b="1" baseline="30000">
                          <a:solidFill>
                            <a:srgbClr val="2B505B"/>
                          </a:solidFill>
                        </a:rPr>
                        <a:t>1</a:t>
                      </a:r>
                      <a:endParaRPr lang="en-US" altLang="zh-TW" sz="1200">
                        <a:solidFill>
                          <a:srgbClr val="2B505B"/>
                        </a:solidFill>
                        <a:latin typeface="微軟正黑體" panose="020B0604030504040204" pitchFamily="34" charset="-120"/>
                        <a:ea typeface="微軟正黑體" panose="020B0604030504040204" pitchFamily="34" charset="-120"/>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r>
                        <a:rPr lang="en-GB" sz="1200" b="0" i="0" u="none" strike="noStrike" kern="1200">
                          <a:solidFill>
                            <a:srgbClr val="2B505B"/>
                          </a:solidFill>
                          <a:effectLst/>
                          <a:latin typeface="Arial"/>
                          <a:ea typeface="微軟正黑體"/>
                          <a:cs typeface="Arial"/>
                        </a:rPr>
                        <a:t>478</a:t>
                      </a:r>
                    </a:p>
                  </a:txBody>
                  <a:tcPr marL="0" marR="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r>
                        <a:rPr lang="en-US" altLang="zh-TW" sz="1200" b="0" i="0" u="none" strike="noStrike" kern="1200">
                          <a:solidFill>
                            <a:srgbClr val="2B505B"/>
                          </a:solidFill>
                          <a:effectLst/>
                          <a:latin typeface="Arial"/>
                          <a:ea typeface="微軟正黑體"/>
                          <a:cs typeface="Arial"/>
                        </a:rPr>
                        <a:t>32.5%</a:t>
                      </a:r>
                      <a:endParaRPr lang="en-US" altLang="zh-TW" sz="1200" b="0" i="0" u="none" strike="noStrike" kern="1200">
                        <a:solidFill>
                          <a:srgbClr val="2B505B"/>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r>
                        <a:rPr lang="en-US" altLang="zh-TW" sz="1200" b="0" i="0" u="none" strike="noStrike" kern="1200">
                          <a:solidFill>
                            <a:srgbClr val="2B505B"/>
                          </a:solidFill>
                          <a:effectLst/>
                          <a:latin typeface="Arial"/>
                          <a:ea typeface="微軟正黑體"/>
                          <a:cs typeface="Arial"/>
                        </a:rPr>
                        <a:t>756</a:t>
                      </a:r>
                    </a:p>
                  </a:txBody>
                  <a:tcPr marL="0" marR="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r>
                        <a:rPr lang="en-US" altLang="zh-TW" sz="1200" b="0" i="0" u="none" strike="noStrike" kern="1200">
                          <a:solidFill>
                            <a:srgbClr val="2B505B"/>
                          </a:solidFill>
                          <a:effectLst/>
                          <a:latin typeface="Arial"/>
                          <a:ea typeface="微軟正黑體"/>
                          <a:cs typeface="Arial"/>
                        </a:rPr>
                        <a:t>31.4%</a:t>
                      </a:r>
                      <a:endParaRPr lang="en-US" altLang="zh-TW" sz="1200" b="0" i="0" u="none" strike="noStrike" kern="1200">
                        <a:solidFill>
                          <a:srgbClr val="2B505B"/>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T w="12700" cap="flat" cmpd="sng" algn="ctr">
                      <a:no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4244950752"/>
                  </a:ext>
                </a:extLst>
              </a:tr>
              <a:tr h="270000">
                <a:tc>
                  <a:txBody>
                    <a:bodyPr/>
                    <a:lstStyle/>
                    <a:p>
                      <a:r>
                        <a:rPr lang="en-US" altLang="zh-TW" sz="1200" u="none" strike="noStrike">
                          <a:solidFill>
                            <a:srgbClr val="2B505B"/>
                          </a:solidFill>
                          <a:effectLst/>
                          <a:latin typeface="微軟正黑體"/>
                          <a:ea typeface="微軟正黑體"/>
                          <a:cs typeface="Arial"/>
                        </a:rPr>
                        <a:t>EPS</a:t>
                      </a:r>
                      <a:r>
                        <a:rPr lang="en-US" altLang="zh-TW" sz="1200" b="1" baseline="30000">
                          <a:solidFill>
                            <a:srgbClr val="2B505B"/>
                          </a:solidFill>
                        </a:rPr>
                        <a:t>1</a:t>
                      </a:r>
                      <a:endParaRPr lang="en-US" altLang="zh-TW" sz="1200">
                        <a:solidFill>
                          <a:srgbClr val="2B505B"/>
                        </a:solidFill>
                        <a:latin typeface="微軟正黑體" panose="020B0604030504040204" pitchFamily="34" charset="-120"/>
                        <a:ea typeface="微軟正黑體" panose="020B0604030504040204" pitchFamily="34" charset="-120"/>
                      </a:endParaRPr>
                    </a:p>
                  </a:txBody>
                  <a:tcPr marL="180000" marR="36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lvl="0" algn="ctr" defTabSz="914400">
                        <a:buNone/>
                      </a:pPr>
                      <a:r>
                        <a:rPr lang="en-US" sz="1200" b="0" i="0" u="none" strike="noStrike" kern="1200" noProof="0">
                          <a:solidFill>
                            <a:srgbClr val="2B505B"/>
                          </a:solidFill>
                          <a:effectLst/>
                          <a:latin typeface="Arial"/>
                        </a:rPr>
                        <a:t>NT$</a:t>
                      </a:r>
                      <a:r>
                        <a:rPr lang="en-US" altLang="zh-TW" sz="1200" b="0" i="0" u="none" strike="noStrike" kern="1200">
                          <a:solidFill>
                            <a:srgbClr val="2B505B"/>
                          </a:solidFill>
                          <a:effectLst/>
                          <a:latin typeface="Arial"/>
                          <a:ea typeface="微軟正黑體"/>
                          <a:cs typeface="Arial"/>
                        </a:rPr>
                        <a:t>2.43</a:t>
                      </a:r>
                      <a:endParaRPr lang="en-GB" sz="1200" b="0" i="0" u="none" strike="noStrike" kern="1200">
                        <a:solidFill>
                          <a:srgbClr val="2B505B"/>
                        </a:solidFill>
                        <a:effectLst/>
                        <a:latin typeface="Arial"/>
                        <a:ea typeface="微軟正黑體"/>
                        <a:cs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endParaRPr lang="en-US" altLang="zh-TW" sz="1200" b="0" i="0" u="none" strike="noStrike" kern="1200">
                        <a:solidFill>
                          <a:srgbClr val="2B505B"/>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lvl="0" algn="ctr" defTabSz="914400">
                        <a:buNone/>
                      </a:pPr>
                      <a:r>
                        <a:rPr lang="en-US" sz="1200" b="0" i="0" u="none" strike="noStrike" kern="1200" noProof="0">
                          <a:solidFill>
                            <a:srgbClr val="2B505B"/>
                          </a:solidFill>
                          <a:effectLst/>
                          <a:latin typeface="Arial"/>
                        </a:rPr>
                        <a:t>NT$</a:t>
                      </a:r>
                      <a:r>
                        <a:rPr lang="en-US" altLang="zh-TW" sz="1200" b="0" i="0" u="none" strike="noStrike" kern="1200">
                          <a:solidFill>
                            <a:srgbClr val="2B505B"/>
                          </a:solidFill>
                          <a:effectLst/>
                          <a:latin typeface="Arial"/>
                          <a:ea typeface="微軟正黑體"/>
                          <a:cs typeface="Arial"/>
                        </a:rPr>
                        <a:t>4.24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algn="ctr" defTabSz="914400" rtl="0" eaLnBrk="1" fontAlgn="b" latinLnBrk="0" hangingPunct="1"/>
                      <a:endParaRPr lang="en-US" altLang="zh-TW" sz="1200" b="0" i="0" u="none" strike="noStrike" kern="1200">
                        <a:solidFill>
                          <a:srgbClr val="2B505B"/>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extLst>
                  <a:ext uri="{0D108BD9-81ED-4DB2-BD59-A6C34878D82A}">
                    <a16:rowId xmlns:a16="http://schemas.microsoft.com/office/drawing/2014/main" val="534883000"/>
                  </a:ext>
                </a:extLst>
              </a:tr>
              <a:tr h="137250">
                <a:tc>
                  <a:txBody>
                    <a:bodyPr/>
                    <a:lstStyle/>
                    <a:p>
                      <a:pPr algn="l" fontAlgn="b"/>
                      <a:endParaRPr lang="en-GB" sz="1000" b="1"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36000" marR="36000" marT="54000" marB="54000" anchor="ctr">
                    <a:lnL w="12700" cap="flat" cmpd="sng" algn="ctr">
                      <a:noFill/>
                      <a:prstDash val="solid"/>
                      <a:round/>
                      <a:headEnd type="none" w="med" len="med"/>
                      <a:tailEnd type="none" w="med" len="med"/>
                    </a:lnL>
                    <a:lnT w="12700" cap="flat" cmpd="sng" algn="ctr">
                      <a:solidFill>
                        <a:srgbClr val="A6A6A6"/>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endParaRPr lang="en-GB" sz="1000" b="1"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0" marR="0" marT="0" marB="0" anchor="ctr">
                    <a:lnT w="12700" cap="flat" cmpd="sng" algn="ctr">
                      <a:solidFill>
                        <a:srgbClr val="A6A6A6"/>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endParaRPr lang="en-GB" sz="1000" b="0"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0" marR="0" marT="0" marB="0" anchor="ctr">
                    <a:lnT w="12700" cap="flat" cmpd="sng" algn="ctr">
                      <a:solidFill>
                        <a:srgbClr val="A6A6A6"/>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ctr"/>
                      <a:r>
                        <a:rPr lang="zh-TW" altLang="en-US" sz="1000" b="0" i="0" u="none" strike="noStrike">
                          <a:solidFill>
                            <a:srgbClr val="2B505B"/>
                          </a:solidFill>
                          <a:effectLst/>
                          <a:latin typeface="微軟正黑體"/>
                          <a:ea typeface="微軟正黑體"/>
                          <a:cs typeface="Arial"/>
                        </a:rPr>
                        <a:t>　</a:t>
                      </a:r>
                    </a:p>
                  </a:txBody>
                  <a:tcPr marL="0" marR="0" marT="0" marB="0" anchor="ctr">
                    <a:lnT w="12700" cap="flat" cmpd="sng" algn="ctr">
                      <a:solidFill>
                        <a:srgbClr val="A6A6A6"/>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ctr"/>
                      <a:endParaRPr lang="zh-TW" altLang="en-US" sz="1000" b="0"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0" marR="0" marT="0" marB="0" anchor="ctr">
                    <a:lnT w="12700" cap="flat" cmpd="sng" algn="ctr">
                      <a:solidFill>
                        <a:srgbClr val="A6A6A6"/>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051345750"/>
                  </a:ext>
                </a:extLst>
              </a:tr>
              <a:tr h="255238">
                <a:tc>
                  <a:txBody>
                    <a:bodyPr/>
                    <a:lstStyle/>
                    <a:p>
                      <a:pPr algn="l" fontAlgn="b"/>
                      <a:r>
                        <a:rPr lang="zh-TW" altLang="en-US" sz="1200" b="1"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本期淨利歸屬於</a:t>
                      </a:r>
                      <a:endParaRPr lang="en-GB" sz="1200" b="1"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36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ctr" fontAlgn="b"/>
                      <a:r>
                        <a:rPr lang="zh-TW" altLang="en-US" sz="1200" b="1"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        金額</a:t>
                      </a:r>
                      <a:endParaRPr lang="en-GB" sz="1200" b="1"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36000" marR="288000" marT="54000" marB="5400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ctr" fontAlgn="b"/>
                      <a:r>
                        <a:rPr lang="zh-TW" altLang="en-US" sz="1200" b="0" i="0" u="none" strike="noStrike">
                          <a:solidFill>
                            <a:srgbClr val="2B505B"/>
                          </a:solidFill>
                          <a:effectLst/>
                          <a:latin typeface="微軟正黑體"/>
                          <a:ea typeface="微軟正黑體"/>
                          <a:cs typeface="Arial"/>
                        </a:rPr>
                        <a:t>    佔營收比</a:t>
                      </a:r>
                      <a:r>
                        <a:rPr lang="en-US" altLang="zh-TW" sz="1200" b="0" i="0" u="none" strike="noStrike">
                          <a:solidFill>
                            <a:srgbClr val="2B505B"/>
                          </a:solidFill>
                          <a:effectLst/>
                          <a:latin typeface="微軟正黑體"/>
                          <a:ea typeface="微軟正黑體"/>
                          <a:cs typeface="Arial"/>
                        </a:rPr>
                        <a:t>(%)</a:t>
                      </a:r>
                    </a:p>
                  </a:txBody>
                  <a:tcPr marL="36000" marR="288000" marT="54000" marB="5400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ctr" fontAlgn="b"/>
                      <a:r>
                        <a:rPr lang="zh-TW" altLang="en-US" sz="1200" b="1"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rPr>
                        <a:t>        金額</a:t>
                      </a:r>
                      <a:endParaRPr lang="en-GB" sz="1200" b="1" i="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36000" marR="288000" marT="54000" marB="5400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tc>
                  <a:txBody>
                    <a:bodyPr/>
                    <a:lstStyle/>
                    <a:p>
                      <a:pPr algn="ctr" fontAlgn="b"/>
                      <a:r>
                        <a:rPr lang="zh-TW" altLang="en-US" sz="1200" b="0" i="0" u="none" strike="noStrike">
                          <a:solidFill>
                            <a:srgbClr val="2B505B"/>
                          </a:solidFill>
                          <a:effectLst/>
                          <a:latin typeface="微軟正黑體"/>
                          <a:ea typeface="微軟正黑體"/>
                          <a:cs typeface="Arial"/>
                        </a:rPr>
                        <a:t>    佔營收比</a:t>
                      </a:r>
                      <a:r>
                        <a:rPr lang="en-US" altLang="zh-TW" sz="1200" b="0" i="0" u="none" strike="noStrike">
                          <a:solidFill>
                            <a:srgbClr val="2B505B"/>
                          </a:solidFill>
                          <a:effectLst/>
                          <a:latin typeface="微軟正黑體"/>
                          <a:ea typeface="微軟正黑體"/>
                          <a:cs typeface="Arial"/>
                        </a:rPr>
                        <a:t>(%)</a:t>
                      </a:r>
                    </a:p>
                  </a:txBody>
                  <a:tcPr marL="36000" marR="288000" marT="54000" marB="5400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6A6A6">
                        <a:alpha val="50196"/>
                      </a:srgbClr>
                    </a:solidFill>
                  </a:tcPr>
                </a:tc>
                <a:extLst>
                  <a:ext uri="{0D108BD9-81ED-4DB2-BD59-A6C34878D82A}">
                    <a16:rowId xmlns:a16="http://schemas.microsoft.com/office/drawing/2014/main" val="2117336400"/>
                  </a:ext>
                </a:extLst>
              </a:tr>
              <a:tr h="270000">
                <a:tc>
                  <a:txBody>
                    <a:bodyPr/>
                    <a:lstStyle/>
                    <a:p>
                      <a:pPr algn="l" fontAlgn="b"/>
                      <a:r>
                        <a:rPr lang="zh-TW" altLang="en-US" sz="1200" u="none" strike="noStrike">
                          <a:solidFill>
                            <a:srgbClr val="2B505B"/>
                          </a:solidFill>
                          <a:effectLst/>
                          <a:latin typeface="微軟正黑體"/>
                          <a:ea typeface="微軟正黑體"/>
                          <a:cs typeface="Arial"/>
                        </a:rPr>
                        <a:t>母公司業主</a:t>
                      </a:r>
                      <a:r>
                        <a:rPr lang="en-US" altLang="zh-TW" sz="1200" b="1" baseline="30000">
                          <a:solidFill>
                            <a:srgbClr val="2B505B"/>
                          </a:solidFill>
                        </a:rPr>
                        <a:t>1</a:t>
                      </a:r>
                      <a:endParaRPr lang="en-GB" sz="120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altLang="zh-TW" sz="1200" b="0" i="0" u="none" strike="noStrike">
                          <a:solidFill>
                            <a:srgbClr val="2B505B"/>
                          </a:solidFill>
                          <a:effectLst/>
                          <a:latin typeface="Arial"/>
                          <a:ea typeface="微軟正黑體"/>
                          <a:cs typeface="Arial"/>
                        </a:rPr>
                        <a:t>359</a:t>
                      </a:r>
                      <a:endParaRPr lang="en-GB" sz="1200" b="0" i="0" u="none" strike="noStrike">
                        <a:solidFill>
                          <a:srgbClr val="2B505B"/>
                        </a:solidFill>
                        <a:effectLst/>
                        <a:latin typeface="Arial"/>
                        <a:ea typeface="微軟正黑體"/>
                        <a:cs typeface="Arial"/>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200" b="0" u="none" strike="noStrike" kern="1200">
                          <a:solidFill>
                            <a:srgbClr val="2B505B"/>
                          </a:solidFill>
                          <a:effectLst/>
                          <a:latin typeface="Arial"/>
                          <a:ea typeface="微軟正黑體"/>
                          <a:cs typeface="Arial"/>
                        </a:rPr>
                        <a:t>24.4%</a:t>
                      </a:r>
                      <a:endParaRPr lang="en-US" altLang="zh-TW" sz="1200" b="0" u="none" strike="noStrike" kern="1200">
                        <a:solidFill>
                          <a:srgbClr val="2B505B"/>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b"/>
                      <a:r>
                        <a:rPr lang="en-US" altLang="zh-TW" sz="1200" b="0" i="0" u="none" strike="noStrike">
                          <a:solidFill>
                            <a:srgbClr val="2B505B"/>
                          </a:solidFill>
                          <a:effectLst/>
                          <a:latin typeface="Arial"/>
                          <a:ea typeface="微軟正黑體"/>
                          <a:cs typeface="Arial"/>
                        </a:rPr>
                        <a:t>597</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b"/>
                      <a:r>
                        <a:rPr lang="en-US" altLang="zh-TW" sz="1200" b="0" i="0" u="none" strike="noStrike">
                          <a:solidFill>
                            <a:srgbClr val="2B505B"/>
                          </a:solidFill>
                          <a:effectLst/>
                          <a:latin typeface="Arial"/>
                          <a:ea typeface="微軟正黑體"/>
                          <a:cs typeface="Arial"/>
                        </a:rPr>
                        <a:t>24.8%</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096669266"/>
                  </a:ext>
                </a:extLst>
              </a:tr>
              <a:tr h="270000">
                <a:tc>
                  <a:txBody>
                    <a:bodyPr/>
                    <a:lstStyle/>
                    <a:p>
                      <a:pPr algn="l" fontAlgn="b"/>
                      <a:r>
                        <a:rPr lang="zh-TW" altLang="en-US" sz="1200" u="none" strike="noStrike">
                          <a:solidFill>
                            <a:srgbClr val="2B505B"/>
                          </a:solidFill>
                          <a:effectLst/>
                          <a:latin typeface="微軟正黑體"/>
                          <a:ea typeface="微軟正黑體"/>
                          <a:cs typeface="Arial"/>
                        </a:rPr>
                        <a:t>非控制權益</a:t>
                      </a:r>
                      <a:r>
                        <a:rPr lang="en-US" altLang="zh-TW" sz="1200" b="1" baseline="30000">
                          <a:solidFill>
                            <a:srgbClr val="2B505B"/>
                          </a:solidFill>
                        </a:rPr>
                        <a:t>1</a:t>
                      </a:r>
                      <a:endParaRPr lang="en-GB" sz="1200" u="none" strike="noStrike">
                        <a:solidFill>
                          <a:srgbClr val="2B505B"/>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180000" marR="36000" marT="54000" marB="54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GB" sz="1200" b="0" i="0" u="none" strike="noStrike">
                          <a:solidFill>
                            <a:srgbClr val="2B505B"/>
                          </a:solidFill>
                          <a:effectLst/>
                          <a:latin typeface="Arial"/>
                          <a:ea typeface="微軟正黑體"/>
                          <a:cs typeface="Arial"/>
                        </a:rPr>
                        <a:t>119</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en-US" altLang="zh-TW" sz="1200" b="0" u="none" strike="noStrike" kern="1200">
                          <a:solidFill>
                            <a:srgbClr val="2B505B"/>
                          </a:solidFill>
                          <a:effectLst/>
                          <a:latin typeface="Arial"/>
                          <a:ea typeface="微軟正黑體"/>
                          <a:cs typeface="Arial"/>
                        </a:rPr>
                        <a:t>8.1%</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b"/>
                      <a:r>
                        <a:rPr lang="en-US" altLang="zh-TW" sz="1200" b="0" i="0" u="none" strike="noStrike">
                          <a:solidFill>
                            <a:srgbClr val="2B505B"/>
                          </a:solidFill>
                          <a:effectLst/>
                          <a:latin typeface="Arial"/>
                          <a:ea typeface="微軟正黑體"/>
                          <a:cs typeface="Arial"/>
                        </a:rPr>
                        <a:t>160</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0" fontAlgn="b"/>
                      <a:r>
                        <a:rPr lang="en-US" altLang="zh-TW" sz="1200" b="0" i="0" u="none" strike="noStrike">
                          <a:solidFill>
                            <a:srgbClr val="2B505B"/>
                          </a:solidFill>
                          <a:effectLst/>
                          <a:latin typeface="Arial"/>
                          <a:ea typeface="微軟正黑體"/>
                          <a:cs typeface="Arial"/>
                        </a:rPr>
                        <a:t>6.6%</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181146525"/>
                  </a:ext>
                </a:extLst>
              </a:tr>
            </a:tbl>
          </a:graphicData>
        </a:graphic>
      </p:graphicFrame>
    </p:spTree>
    <p:extLst>
      <p:ext uri="{BB962C8B-B14F-4D97-AF65-F5344CB8AC3E}">
        <p14:creationId xmlns:p14="http://schemas.microsoft.com/office/powerpoint/2010/main" val="1168330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FSPANMODE" val="span"/>
</p:tagLst>
</file>

<file path=ppt/tags/tag2.xml><?xml version="1.0" encoding="utf-8"?>
<p:tagLst xmlns:a="http://schemas.openxmlformats.org/drawingml/2006/main" xmlns:r="http://schemas.openxmlformats.org/officeDocument/2006/relationships" xmlns:p="http://schemas.openxmlformats.org/presentationml/2006/main">
  <p:tag name="AFSPANMODE" val="span"/>
</p:tagLst>
</file>

<file path=ppt/tags/tag3.xml><?xml version="1.0" encoding="utf-8"?>
<p:tagLst xmlns:a="http://schemas.openxmlformats.org/drawingml/2006/main" xmlns:r="http://schemas.openxmlformats.org/officeDocument/2006/relationships" xmlns:p="http://schemas.openxmlformats.org/presentationml/2006/main">
  <p:tag name="VERSION" val="2"/>
</p:tagLst>
</file>

<file path=ppt/tags/tag4.xml><?xml version="1.0" encoding="utf-8"?>
<p:tagLst xmlns:a="http://schemas.openxmlformats.org/drawingml/2006/main" xmlns:r="http://schemas.openxmlformats.org/officeDocument/2006/relationships" xmlns:p="http://schemas.openxmlformats.org/presentationml/2006/main">
  <p:tag name="AFSPANMODE" val="span"/>
</p:tagLst>
</file>

<file path=ppt/tags/tag5.xml><?xml version="1.0" encoding="utf-8"?>
<p:tagLst xmlns:a="http://schemas.openxmlformats.org/drawingml/2006/main" xmlns:r="http://schemas.openxmlformats.org/officeDocument/2006/relationships" xmlns:p="http://schemas.openxmlformats.org/presentationml/2006/main">
  <p:tag name="AFSPANMODE" val="span"/>
</p:tagLst>
</file>

<file path=ppt/tags/tag6.xml><?xml version="1.0" encoding="utf-8"?>
<p:tagLst xmlns:a="http://schemas.openxmlformats.org/drawingml/2006/main" xmlns:r="http://schemas.openxmlformats.org/officeDocument/2006/relationships" xmlns:p="http://schemas.openxmlformats.org/presentationml/2006/main">
  <p:tag name="AFSPANMODE" val="span"/>
</p:tagLst>
</file>

<file path=ppt/tags/tag7.xml><?xml version="1.0" encoding="utf-8"?>
<p:tagLst xmlns:a="http://schemas.openxmlformats.org/drawingml/2006/main" xmlns:r="http://schemas.openxmlformats.org/officeDocument/2006/relationships" xmlns:p="http://schemas.openxmlformats.org/presentationml/2006/main">
  <p:tag name="AFSPANMODE" val="span"/>
</p:tagLst>
</file>

<file path=ppt/tags/tag8.xml><?xml version="1.0" encoding="utf-8"?>
<p:tagLst xmlns:a="http://schemas.openxmlformats.org/drawingml/2006/main" xmlns:r="http://schemas.openxmlformats.org/officeDocument/2006/relationships" xmlns:p="http://schemas.openxmlformats.org/presentationml/2006/main">
  <p:tag name="AFSPANMODE" val="span"/>
</p:tagLst>
</file>

<file path=ppt/tags/tag9.xml><?xml version="1.0" encoding="utf-8"?>
<p:tagLst xmlns:a="http://schemas.openxmlformats.org/drawingml/2006/main" xmlns:r="http://schemas.openxmlformats.org/officeDocument/2006/relationships" xmlns:p="http://schemas.openxmlformats.org/presentationml/2006/main">
  <p:tag name="AFSPANMODE" val="span"/>
</p:tagLst>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佈景主題">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Nomura">
    <a:dk1>
      <a:srgbClr val="000000"/>
    </a:dk1>
    <a:lt1>
      <a:srgbClr val="FFFFFF"/>
    </a:lt1>
    <a:dk2>
      <a:srgbClr val="000000"/>
    </a:dk2>
    <a:lt2>
      <a:srgbClr val="73777A"/>
    </a:lt2>
    <a:accent1>
      <a:srgbClr val="73777A"/>
    </a:accent1>
    <a:accent2>
      <a:srgbClr val="CA2420"/>
    </a:accent2>
    <a:accent3>
      <a:srgbClr val="E0AD12"/>
    </a:accent3>
    <a:accent4>
      <a:srgbClr val="80A9AE"/>
    </a:accent4>
    <a:accent5>
      <a:srgbClr val="8F3336"/>
    </a:accent5>
    <a:accent6>
      <a:srgbClr val="E6E5E7"/>
    </a:accent6>
    <a:hlink>
      <a:srgbClr val="73777A"/>
    </a:hlink>
    <a:folHlink>
      <a:srgbClr val="73777A"/>
    </a:folHlink>
  </a:clrScheme>
  <a:fontScheme name="Nom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Main Nomura Global Color">
    <a:dk1>
      <a:srgbClr val="000000"/>
    </a:dk1>
    <a:lt1>
      <a:srgbClr val="FFFFFF"/>
    </a:lt1>
    <a:dk2>
      <a:srgbClr val="000000"/>
    </a:dk2>
    <a:lt2>
      <a:srgbClr val="FFFFFF"/>
    </a:lt2>
    <a:accent1>
      <a:srgbClr val="CB2420"/>
    </a:accent1>
    <a:accent2>
      <a:srgbClr val="737374"/>
    </a:accent2>
    <a:accent3>
      <a:srgbClr val="80A9AE"/>
    </a:accent3>
    <a:accent4>
      <a:srgbClr val="00305C"/>
    </a:accent4>
    <a:accent5>
      <a:srgbClr val="80003F"/>
    </a:accent5>
    <a:accent6>
      <a:srgbClr val="CC8D19"/>
    </a:accent6>
    <a:hlink>
      <a:srgbClr val="B1B1B0"/>
    </a:hlink>
    <a:folHlink>
      <a:srgbClr val="B1B1B0"/>
    </a:folHlink>
  </a:clrScheme>
  <a:fontScheme name="Nom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Main Nomura Global Color">
    <a:dk1>
      <a:srgbClr val="000000"/>
    </a:dk1>
    <a:lt1>
      <a:srgbClr val="FFFFFF"/>
    </a:lt1>
    <a:dk2>
      <a:srgbClr val="000000"/>
    </a:dk2>
    <a:lt2>
      <a:srgbClr val="FFFFFF"/>
    </a:lt2>
    <a:accent1>
      <a:srgbClr val="CB2420"/>
    </a:accent1>
    <a:accent2>
      <a:srgbClr val="737374"/>
    </a:accent2>
    <a:accent3>
      <a:srgbClr val="80A9AE"/>
    </a:accent3>
    <a:accent4>
      <a:srgbClr val="00305C"/>
    </a:accent4>
    <a:accent5>
      <a:srgbClr val="80003F"/>
    </a:accent5>
    <a:accent6>
      <a:srgbClr val="CC8D19"/>
    </a:accent6>
    <a:hlink>
      <a:srgbClr val="B1B1B0"/>
    </a:hlink>
    <a:folHlink>
      <a:srgbClr val="B1B1B0"/>
    </a:folHlink>
  </a:clrScheme>
  <a:fontScheme name="Nom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Main Nomura Global Color">
    <a:dk1>
      <a:srgbClr val="000000"/>
    </a:dk1>
    <a:lt1>
      <a:srgbClr val="FFFFFF"/>
    </a:lt1>
    <a:dk2>
      <a:srgbClr val="000000"/>
    </a:dk2>
    <a:lt2>
      <a:srgbClr val="FFFFFF"/>
    </a:lt2>
    <a:accent1>
      <a:srgbClr val="CB2420"/>
    </a:accent1>
    <a:accent2>
      <a:srgbClr val="737374"/>
    </a:accent2>
    <a:accent3>
      <a:srgbClr val="80A9AE"/>
    </a:accent3>
    <a:accent4>
      <a:srgbClr val="00305C"/>
    </a:accent4>
    <a:accent5>
      <a:srgbClr val="80003F"/>
    </a:accent5>
    <a:accent6>
      <a:srgbClr val="CC8D19"/>
    </a:accent6>
    <a:hlink>
      <a:srgbClr val="B1B1B0"/>
    </a:hlink>
    <a:folHlink>
      <a:srgbClr val="B1B1B0"/>
    </a:folHlink>
  </a:clrScheme>
  <a:fontScheme name="Nom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Main Nomura Global Color">
    <a:dk1>
      <a:srgbClr val="000000"/>
    </a:dk1>
    <a:lt1>
      <a:srgbClr val="FFFFFF"/>
    </a:lt1>
    <a:dk2>
      <a:srgbClr val="000000"/>
    </a:dk2>
    <a:lt2>
      <a:srgbClr val="FFFFFF"/>
    </a:lt2>
    <a:accent1>
      <a:srgbClr val="CB2420"/>
    </a:accent1>
    <a:accent2>
      <a:srgbClr val="737374"/>
    </a:accent2>
    <a:accent3>
      <a:srgbClr val="80A9AE"/>
    </a:accent3>
    <a:accent4>
      <a:srgbClr val="00305C"/>
    </a:accent4>
    <a:accent5>
      <a:srgbClr val="80003F"/>
    </a:accent5>
    <a:accent6>
      <a:srgbClr val="CC8D19"/>
    </a:accent6>
    <a:hlink>
      <a:srgbClr val="B1B1B0"/>
    </a:hlink>
    <a:folHlink>
      <a:srgbClr val="B1B1B0"/>
    </a:folHlink>
  </a:clrScheme>
  <a:fontScheme name="Nom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Main Nomura Global Color">
    <a:dk1>
      <a:srgbClr val="000000"/>
    </a:dk1>
    <a:lt1>
      <a:srgbClr val="FFFFFF"/>
    </a:lt1>
    <a:dk2>
      <a:srgbClr val="000000"/>
    </a:dk2>
    <a:lt2>
      <a:srgbClr val="FFFFFF"/>
    </a:lt2>
    <a:accent1>
      <a:srgbClr val="CB2420"/>
    </a:accent1>
    <a:accent2>
      <a:srgbClr val="737374"/>
    </a:accent2>
    <a:accent3>
      <a:srgbClr val="80A9AE"/>
    </a:accent3>
    <a:accent4>
      <a:srgbClr val="00305C"/>
    </a:accent4>
    <a:accent5>
      <a:srgbClr val="80003F"/>
    </a:accent5>
    <a:accent6>
      <a:srgbClr val="CC8D19"/>
    </a:accent6>
    <a:hlink>
      <a:srgbClr val="B1B1B0"/>
    </a:hlink>
    <a:folHlink>
      <a:srgbClr val="B1B1B0"/>
    </a:folHlink>
  </a:clrScheme>
  <a:fontScheme name="Nom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Main Nomura Global Color">
    <a:dk1>
      <a:srgbClr val="000000"/>
    </a:dk1>
    <a:lt1>
      <a:srgbClr val="FFFFFF"/>
    </a:lt1>
    <a:dk2>
      <a:srgbClr val="000000"/>
    </a:dk2>
    <a:lt2>
      <a:srgbClr val="FFFFFF"/>
    </a:lt2>
    <a:accent1>
      <a:srgbClr val="CB2420"/>
    </a:accent1>
    <a:accent2>
      <a:srgbClr val="737374"/>
    </a:accent2>
    <a:accent3>
      <a:srgbClr val="80A9AE"/>
    </a:accent3>
    <a:accent4>
      <a:srgbClr val="00305C"/>
    </a:accent4>
    <a:accent5>
      <a:srgbClr val="80003F"/>
    </a:accent5>
    <a:accent6>
      <a:srgbClr val="CC8D19"/>
    </a:accent6>
    <a:hlink>
      <a:srgbClr val="B1B1B0"/>
    </a:hlink>
    <a:folHlink>
      <a:srgbClr val="B1B1B0"/>
    </a:folHlink>
  </a:clrScheme>
  <a:fontScheme name="Nom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Nomura">
    <a:dk1>
      <a:srgbClr val="000000"/>
    </a:dk1>
    <a:lt1>
      <a:srgbClr val="FFFFFF"/>
    </a:lt1>
    <a:dk2>
      <a:srgbClr val="000000"/>
    </a:dk2>
    <a:lt2>
      <a:srgbClr val="73777A"/>
    </a:lt2>
    <a:accent1>
      <a:srgbClr val="73777A"/>
    </a:accent1>
    <a:accent2>
      <a:srgbClr val="CA2420"/>
    </a:accent2>
    <a:accent3>
      <a:srgbClr val="E0AD12"/>
    </a:accent3>
    <a:accent4>
      <a:srgbClr val="80A9AE"/>
    </a:accent4>
    <a:accent5>
      <a:srgbClr val="8F3336"/>
    </a:accent5>
    <a:accent6>
      <a:srgbClr val="E6E5E7"/>
    </a:accent6>
    <a:hlink>
      <a:srgbClr val="73777A"/>
    </a:hlink>
    <a:folHlink>
      <a:srgbClr val="73777A"/>
    </a:folHlink>
  </a:clrScheme>
  <a:fontScheme name="Nom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Nomura">
    <a:dk1>
      <a:srgbClr val="000000"/>
    </a:dk1>
    <a:lt1>
      <a:srgbClr val="FFFFFF"/>
    </a:lt1>
    <a:dk2>
      <a:srgbClr val="000000"/>
    </a:dk2>
    <a:lt2>
      <a:srgbClr val="73777A"/>
    </a:lt2>
    <a:accent1>
      <a:srgbClr val="73777A"/>
    </a:accent1>
    <a:accent2>
      <a:srgbClr val="CA2420"/>
    </a:accent2>
    <a:accent3>
      <a:srgbClr val="E0AD12"/>
    </a:accent3>
    <a:accent4>
      <a:srgbClr val="80A9AE"/>
    </a:accent4>
    <a:accent5>
      <a:srgbClr val="8F3336"/>
    </a:accent5>
    <a:accent6>
      <a:srgbClr val="E6E5E7"/>
    </a:accent6>
    <a:hlink>
      <a:srgbClr val="73777A"/>
    </a:hlink>
    <a:folHlink>
      <a:srgbClr val="73777A"/>
    </a:folHlink>
  </a:clrScheme>
  <a:fontScheme name="Nom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Nomura">
    <a:dk1>
      <a:srgbClr val="000000"/>
    </a:dk1>
    <a:lt1>
      <a:srgbClr val="FFFFFF"/>
    </a:lt1>
    <a:dk2>
      <a:srgbClr val="000000"/>
    </a:dk2>
    <a:lt2>
      <a:srgbClr val="73777A"/>
    </a:lt2>
    <a:accent1>
      <a:srgbClr val="73777A"/>
    </a:accent1>
    <a:accent2>
      <a:srgbClr val="CA2420"/>
    </a:accent2>
    <a:accent3>
      <a:srgbClr val="E0AD12"/>
    </a:accent3>
    <a:accent4>
      <a:srgbClr val="80A9AE"/>
    </a:accent4>
    <a:accent5>
      <a:srgbClr val="8F3336"/>
    </a:accent5>
    <a:accent6>
      <a:srgbClr val="E6E5E7"/>
    </a:accent6>
    <a:hlink>
      <a:srgbClr val="73777A"/>
    </a:hlink>
    <a:folHlink>
      <a:srgbClr val="73777A"/>
    </a:folHlink>
  </a:clrScheme>
  <a:fontScheme name="Nom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Nomura">
    <a:dk1>
      <a:srgbClr val="000000"/>
    </a:dk1>
    <a:lt1>
      <a:srgbClr val="FFFFFF"/>
    </a:lt1>
    <a:dk2>
      <a:srgbClr val="000000"/>
    </a:dk2>
    <a:lt2>
      <a:srgbClr val="73777A"/>
    </a:lt2>
    <a:accent1>
      <a:srgbClr val="73777A"/>
    </a:accent1>
    <a:accent2>
      <a:srgbClr val="CA2420"/>
    </a:accent2>
    <a:accent3>
      <a:srgbClr val="E0AD12"/>
    </a:accent3>
    <a:accent4>
      <a:srgbClr val="80A9AE"/>
    </a:accent4>
    <a:accent5>
      <a:srgbClr val="8F3336"/>
    </a:accent5>
    <a:accent6>
      <a:srgbClr val="E6E5E7"/>
    </a:accent6>
    <a:hlink>
      <a:srgbClr val="73777A"/>
    </a:hlink>
    <a:folHlink>
      <a:srgbClr val="73777A"/>
    </a:folHlink>
  </a:clrScheme>
  <a:fontScheme name="Nom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Nomura">
    <a:dk1>
      <a:srgbClr val="000000"/>
    </a:dk1>
    <a:lt1>
      <a:srgbClr val="FFFFFF"/>
    </a:lt1>
    <a:dk2>
      <a:srgbClr val="000000"/>
    </a:dk2>
    <a:lt2>
      <a:srgbClr val="73777A"/>
    </a:lt2>
    <a:accent1>
      <a:srgbClr val="73777A"/>
    </a:accent1>
    <a:accent2>
      <a:srgbClr val="CA2420"/>
    </a:accent2>
    <a:accent3>
      <a:srgbClr val="E0AD12"/>
    </a:accent3>
    <a:accent4>
      <a:srgbClr val="80A9AE"/>
    </a:accent4>
    <a:accent5>
      <a:srgbClr val="8F3336"/>
    </a:accent5>
    <a:accent6>
      <a:srgbClr val="E6E5E7"/>
    </a:accent6>
    <a:hlink>
      <a:srgbClr val="73777A"/>
    </a:hlink>
    <a:folHlink>
      <a:srgbClr val="73777A"/>
    </a:folHlink>
  </a:clrScheme>
  <a:fontScheme name="Nom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Nomura">
    <a:dk1>
      <a:srgbClr val="000000"/>
    </a:dk1>
    <a:lt1>
      <a:srgbClr val="FFFFFF"/>
    </a:lt1>
    <a:dk2>
      <a:srgbClr val="000000"/>
    </a:dk2>
    <a:lt2>
      <a:srgbClr val="73777A"/>
    </a:lt2>
    <a:accent1>
      <a:srgbClr val="73777A"/>
    </a:accent1>
    <a:accent2>
      <a:srgbClr val="CA2420"/>
    </a:accent2>
    <a:accent3>
      <a:srgbClr val="E0AD12"/>
    </a:accent3>
    <a:accent4>
      <a:srgbClr val="80A9AE"/>
    </a:accent4>
    <a:accent5>
      <a:srgbClr val="8F3336"/>
    </a:accent5>
    <a:accent6>
      <a:srgbClr val="E6E5E7"/>
    </a:accent6>
    <a:hlink>
      <a:srgbClr val="73777A"/>
    </a:hlink>
    <a:folHlink>
      <a:srgbClr val="73777A"/>
    </a:folHlink>
  </a:clrScheme>
  <a:fontScheme name="Nom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Nomura">
    <a:dk1>
      <a:srgbClr val="000000"/>
    </a:dk1>
    <a:lt1>
      <a:srgbClr val="FFFFFF"/>
    </a:lt1>
    <a:dk2>
      <a:srgbClr val="000000"/>
    </a:dk2>
    <a:lt2>
      <a:srgbClr val="73777A"/>
    </a:lt2>
    <a:accent1>
      <a:srgbClr val="73777A"/>
    </a:accent1>
    <a:accent2>
      <a:srgbClr val="CA2420"/>
    </a:accent2>
    <a:accent3>
      <a:srgbClr val="E0AD12"/>
    </a:accent3>
    <a:accent4>
      <a:srgbClr val="80A9AE"/>
    </a:accent4>
    <a:accent5>
      <a:srgbClr val="8F3336"/>
    </a:accent5>
    <a:accent6>
      <a:srgbClr val="E6E5E7"/>
    </a:accent6>
    <a:hlink>
      <a:srgbClr val="73777A"/>
    </a:hlink>
    <a:folHlink>
      <a:srgbClr val="73777A"/>
    </a:folHlink>
  </a:clrScheme>
  <a:fontScheme name="Nom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Main Nomura Global Color">
    <a:dk1>
      <a:srgbClr val="000000"/>
    </a:dk1>
    <a:lt1>
      <a:srgbClr val="FFFFFF"/>
    </a:lt1>
    <a:dk2>
      <a:srgbClr val="000000"/>
    </a:dk2>
    <a:lt2>
      <a:srgbClr val="FFFFFF"/>
    </a:lt2>
    <a:accent1>
      <a:srgbClr val="CB2420"/>
    </a:accent1>
    <a:accent2>
      <a:srgbClr val="737374"/>
    </a:accent2>
    <a:accent3>
      <a:srgbClr val="80A9AE"/>
    </a:accent3>
    <a:accent4>
      <a:srgbClr val="00305C"/>
    </a:accent4>
    <a:accent5>
      <a:srgbClr val="80003F"/>
    </a:accent5>
    <a:accent6>
      <a:srgbClr val="CC8D19"/>
    </a:accent6>
    <a:hlink>
      <a:srgbClr val="B1B1B0"/>
    </a:hlink>
    <a:folHlink>
      <a:srgbClr val="B1B1B0"/>
    </a:folHlink>
  </a:clrScheme>
  <a:fontScheme name="Nom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A4 紙張 (210x297 公釐)</PresentationFormat>
  <Slides>51</Slides>
  <Notes>17</Notes>
  <HiddenSlides>0</HiddenSlides>
  <ScaleCrop>false</ScaleCrop>
  <HeadingPairs>
    <vt:vector size="4" baseType="variant">
      <vt:variant>
        <vt:lpstr>佈景主題</vt:lpstr>
      </vt:variant>
      <vt:variant>
        <vt:i4>1</vt:i4>
      </vt:variant>
      <vt:variant>
        <vt:lpstr>投影片標題</vt:lpstr>
      </vt:variant>
      <vt:variant>
        <vt:i4>51</vt:i4>
      </vt:variant>
    </vt:vector>
  </HeadingPairs>
  <TitlesOfParts>
    <vt:vector size="52" baseType="lpstr">
      <vt:lpstr>Office 佈景主題</vt:lpstr>
      <vt:lpstr>PowerPoint 簡報</vt:lpstr>
      <vt:lpstr>Disclaimer</vt:lpstr>
      <vt:lpstr>PowerPoint 簡報</vt:lpstr>
      <vt:lpstr>經營團隊重點報告</vt:lpstr>
      <vt:lpstr>經營團隊重點報告</vt:lpstr>
      <vt:lpstr>經營團隊重點報告</vt:lpstr>
      <vt:lpstr>經營團隊重點報告</vt:lpstr>
      <vt:lpstr>經營團隊重點報告</vt:lpstr>
      <vt:lpstr>經營團隊重點報告</vt:lpstr>
      <vt:lpstr>經營團隊重點報告</vt:lpstr>
      <vt:lpstr>經營團隊重點報告</vt:lpstr>
      <vt:lpstr>經營團隊重點報告</vt:lpstr>
      <vt:lpstr>經營團隊重點報告</vt:lpstr>
      <vt:lpstr>經營團隊重點報告</vt:lpstr>
      <vt:lpstr>PowerPoint 簡報</vt:lpstr>
      <vt:lpstr>強化集團綜效的策略推動者</vt:lpstr>
      <vt:lpstr>強化集團綜效的策略推動者</vt:lpstr>
      <vt:lpstr>依事業別之集團營收</vt:lpstr>
      <vt:lpstr>重要集團公司之近期表現– (1) </vt:lpstr>
      <vt:lpstr>重要集團公司之近期表現– (2) </vt:lpstr>
      <vt:lpstr>重要集團公司之近期表現– (3) </vt:lpstr>
      <vt:lpstr>再生能源事業的啟動準備</vt:lpstr>
      <vt:lpstr>續興與艾涅爾-以客戶為核心的再生能源服務</vt:lpstr>
      <vt:lpstr>再生能源業務 - 印度合資企業</vt:lpstr>
      <vt:lpstr>中美矽晶—優質投資契機</vt:lpstr>
      <vt:lpstr>PowerPoint 簡報</vt:lpstr>
      <vt:lpstr>美國太陽能關稅政策現況</vt:lpstr>
      <vt:lpstr>全球再生能源趨勢</vt:lpstr>
      <vt:lpstr>台灣再生能源趨勢</vt:lpstr>
      <vt:lpstr>全球展望因貿易政策不確定性而轉變</vt:lpstr>
      <vt:lpstr>12吋晶圓廠與先進製程強勁成長 展望至2028年</vt:lpstr>
      <vt:lpstr>PowerPoint 簡報</vt:lpstr>
      <vt:lpstr>財務摘要：2025年第二季 vs. 2025年第一季 vs. 2024年第二季</vt:lpstr>
      <vt:lpstr>財務摘要：2025年上半年 vs. 2024年上半年</vt:lpstr>
      <vt:lpstr>營業收入</vt:lpstr>
      <vt:lpstr>營業毛利</vt:lpstr>
      <vt:lpstr>營業淨利</vt:lpstr>
      <vt:lpstr>稅後淨利</vt:lpstr>
      <vt:lpstr>每股盈餘</vt:lpstr>
      <vt:lpstr>損益表</vt:lpstr>
      <vt:lpstr>資產負債表</vt:lpstr>
      <vt:lpstr>PowerPoint 簡報</vt:lpstr>
      <vt:lpstr>環境承諾：致力於綠能轉型</vt:lpstr>
      <vt:lpstr>環境面向：Earth Hour 60</vt:lpstr>
      <vt:lpstr>社會面向：企業社會責任</vt:lpstr>
      <vt:lpstr>治理面向：負責任的成長</vt:lpstr>
      <vt:lpstr>PowerPoint 簡報</vt:lpstr>
      <vt:lpstr>損益表(環球晶圓)</vt:lpstr>
      <vt:lpstr>資產負債表(環球晶圓) </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nicole.chen(陳孟萱)</dc:creator>
  <cp:revision>4</cp:revision>
  <dcterms:created xsi:type="dcterms:W3CDTF">2025-03-26T09:21:49Z</dcterms:created>
  <dcterms:modified xsi:type="dcterms:W3CDTF">2025-08-08T05:47:48Z</dcterms:modified>
</cp:coreProperties>
</file>