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notesSlides/notesSlide4.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9.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10.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5.xml" ContentType="application/vnd.openxmlformats-officedocument.presentationml.notesSlide+xml"/>
  <Override PartName="/ppt/charts/chart11.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12.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charts/chart13.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charts/chart14.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tags/tag3.xml" ContentType="application/vnd.openxmlformats-officedocument.presentationml.tags+xml"/>
  <Override PartName="/ppt/notesSlides/notesSlide9.xml" ContentType="application/vnd.openxmlformats-officedocument.presentationml.notesSlide+xml"/>
  <Override PartName="/ppt/charts/chartEx1.xml" ContentType="application/vnd.ms-office.chartex+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8.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drawings/drawing9.xml" ContentType="application/vnd.openxmlformats-officedocument.drawingml.chartshapes+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drawings/drawing10.xml" ContentType="application/vnd.openxmlformats-officedocument.drawingml.chartshapes+xml"/>
  <Override PartName="/ppt/notesSlides/notesSlide13.xml" ContentType="application/vnd.openxmlformats-officedocument.presentationml.notesSlid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2.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5.xml" ContentType="application/vnd.openxmlformats-officedocument.drawingml.chart+xml"/>
  <Override PartName="/ppt/charts/style18.xml" ContentType="application/vnd.ms-office.chartstyle+xml"/>
  <Override PartName="/ppt/charts/colors18.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charts/chart26.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1.xml" ContentType="application/vnd.openxmlformats-officedocument.themeOverride+xml"/>
  <Override PartName="/ppt/drawings/drawing11.xml" ContentType="application/vnd.openxmlformats-officedocument.drawingml.chartshapes+xml"/>
  <Override PartName="/ppt/notesSlides/notesSlide15.xml" ContentType="application/vnd.openxmlformats-officedocument.presentationml.notesSlide+xml"/>
  <Override PartName="/ppt/charts/chart27.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2.xml" ContentType="application/vnd.openxmlformats-officedocument.themeOverride+xml"/>
  <Override PartName="/ppt/drawings/drawing12.xml" ContentType="application/vnd.openxmlformats-officedocument.drawingml.chartshapes+xml"/>
  <Override PartName="/ppt/charts/chart28.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3.xml" ContentType="application/vnd.openxmlformats-officedocument.themeOverride+xml"/>
  <Override PartName="/ppt/drawings/drawing13.xml" ContentType="application/vnd.openxmlformats-officedocument.drawingml.chartshapes+xml"/>
  <Override PartName="/ppt/notesSlides/notesSlide16.xml" ContentType="application/vnd.openxmlformats-officedocument.presentationml.notesSlide+xml"/>
  <Override PartName="/ppt/charts/chart29.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4.xml" ContentType="application/vnd.openxmlformats-officedocument.themeOverride+xml"/>
  <Override PartName="/ppt/drawings/drawing14.xml" ContentType="application/vnd.openxmlformats-officedocument.drawingml.chartshapes+xml"/>
  <Override PartName="/ppt/charts/chart30.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5.xml" ContentType="application/vnd.openxmlformats-officedocument.themeOverride+xml"/>
  <Override PartName="/ppt/drawings/drawing15.xml" ContentType="application/vnd.openxmlformats-officedocument.drawingml.chartshapes+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charts/chart31.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2.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6"/>
  </p:notesMasterIdLst>
  <p:sldIdLst>
    <p:sldId id="3777" r:id="rId2"/>
    <p:sldId id="2147377767" r:id="rId3"/>
    <p:sldId id="2147377768" r:id="rId4"/>
    <p:sldId id="3786" r:id="rId5"/>
    <p:sldId id="3778" r:id="rId6"/>
    <p:sldId id="257" r:id="rId7"/>
    <p:sldId id="3767" r:id="rId8"/>
    <p:sldId id="259" r:id="rId9"/>
    <p:sldId id="3787" r:id="rId10"/>
    <p:sldId id="2147475920" r:id="rId11"/>
    <p:sldId id="2147475921" r:id="rId12"/>
    <p:sldId id="3788" r:id="rId13"/>
    <p:sldId id="2147475916" r:id="rId14"/>
    <p:sldId id="2147475917" r:id="rId15"/>
    <p:sldId id="2147475918" r:id="rId16"/>
    <p:sldId id="2147475919" r:id="rId17"/>
    <p:sldId id="3779" r:id="rId18"/>
    <p:sldId id="2147475905" r:id="rId19"/>
    <p:sldId id="2147475909" r:id="rId20"/>
    <p:sldId id="3790" r:id="rId21"/>
    <p:sldId id="2147475879" r:id="rId22"/>
    <p:sldId id="2147475872" r:id="rId23"/>
    <p:sldId id="2147475878" r:id="rId24"/>
    <p:sldId id="2147475914" r:id="rId25"/>
    <p:sldId id="2147475902" r:id="rId26"/>
    <p:sldId id="2147475912" r:id="rId27"/>
    <p:sldId id="2147475771" r:id="rId28"/>
    <p:sldId id="3792" r:id="rId29"/>
    <p:sldId id="2147475915" r:id="rId30"/>
    <p:sldId id="2147475893" r:id="rId31"/>
    <p:sldId id="2147475901" r:id="rId32"/>
    <p:sldId id="2147475773" r:id="rId33"/>
    <p:sldId id="2147475768" r:id="rId34"/>
    <p:sldId id="3768" r:id="rId35"/>
    <p:sldId id="3769" r:id="rId36"/>
    <p:sldId id="3770" r:id="rId37"/>
    <p:sldId id="3771" r:id="rId38"/>
    <p:sldId id="3772" r:id="rId39"/>
    <p:sldId id="3773" r:id="rId40"/>
    <p:sldId id="3774" r:id="rId41"/>
    <p:sldId id="3775" r:id="rId42"/>
    <p:sldId id="3776" r:id="rId43"/>
    <p:sldId id="3794" r:id="rId44"/>
    <p:sldId id="2147475897" r:id="rId45"/>
    <p:sldId id="2147475880" r:id="rId46"/>
    <p:sldId id="2147475911" r:id="rId47"/>
    <p:sldId id="2147475892" r:id="rId48"/>
    <p:sldId id="3798" r:id="rId49"/>
    <p:sldId id="2147475922" r:id="rId50"/>
    <p:sldId id="2147475923" r:id="rId51"/>
    <p:sldId id="3799" r:id="rId52"/>
    <p:sldId id="2147475812" r:id="rId53"/>
    <p:sldId id="2147475813" r:id="rId54"/>
    <p:sldId id="3784" r:id="rId5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952B"/>
    <a:srgbClr val="50B7C8"/>
    <a:srgbClr val="000000"/>
    <a:srgbClr val="2B505B"/>
    <a:srgbClr val="2C6376"/>
    <a:srgbClr val="3598A9"/>
    <a:srgbClr val="7CC9D6"/>
    <a:srgbClr val="EFC58D"/>
    <a:srgbClr val="F4E588"/>
    <a:srgbClr val="308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3163F-7B8B-249D-53D2-31ACC88C6B66}" v="3" dt="2025-08-08T01:07:55.696"/>
    <p1510:client id="{1FD034E1-F2A7-4CD8-9B7E-D40466D56C2F}" v="19" dt="2025-08-08T01:30:53.404"/>
    <p1510:client id="{80D53E4D-6A87-4F08-AC0A-ED0D3B4C32D1}" v="1339" dt="2025-08-08T03:48:58.444"/>
    <p1510:client id="{DE48CA90-C4F2-4AE1-AD43-77072080A3C6}" v="1896" dt="2025-08-08T00:41:32.987"/>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788" y="3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9.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0.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13.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9.xml"/><Relationship Id="rId4"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3" Type="http://schemas.openxmlformats.org/officeDocument/2006/relationships/oleObject" Target="file:///\\10.129.200.15\SSG_Roaming$\Molly.Lu\Downloads\4-01&#20877;&#29983;&#33021;&#28304;&#30332;&#38651;&#37327;(&#27511;&#24180;)%20(1).ods"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1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4.xml"/><Relationship Id="rId1" Type="http://schemas.microsoft.com/office/2011/relationships/chartStyle" Target="style14.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5.xml"/><Relationship Id="rId1" Type="http://schemas.microsoft.com/office/2011/relationships/chartStyle" Target="style15.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6.xml"/><Relationship Id="rId1" Type="http://schemas.microsoft.com/office/2011/relationships/chartStyle" Target="style16.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7.xml"/><Relationship Id="rId1" Type="http://schemas.microsoft.com/office/2011/relationships/chartStyle" Target="style1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8.xml"/><Relationship Id="rId1" Type="http://schemas.microsoft.com/office/2011/relationships/chartStyle" Target="style18.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11.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12.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13.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14.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15.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4.xml"/><Relationship Id="rId1" Type="http://schemas.microsoft.com/office/2011/relationships/chartStyle" Target="style24.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5.xml"/><Relationship Id="rId1" Type="http://schemas.microsoft.com/office/2011/relationships/chartStyle" Target="style2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_rels/chartEx1.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1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78436405061007"/>
          <c:y val="0.16804269547325104"/>
          <c:w val="0.56691561261683432"/>
          <c:h val="0.71216367395456226"/>
        </c:manualLayout>
      </c:layout>
      <c:pieChart>
        <c:varyColors val="1"/>
        <c:ser>
          <c:idx val="0"/>
          <c:order val="0"/>
          <c:tx>
            <c:strRef>
              <c:f>Sheet1!$B$1</c:f>
              <c:strCache>
                <c:ptCount val="1"/>
                <c:pt idx="0">
                  <c:v>Sales</c:v>
                </c:pt>
              </c:strCache>
            </c:strRef>
          </c:tx>
          <c:spPr>
            <a:ln>
              <a:noFill/>
            </a:ln>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BA8-40B4-8FF1-FE75447A6A0A}"/>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BA8-40B4-8FF1-FE75447A6A0A}"/>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BA8-40B4-8FF1-FE75447A6A0A}"/>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BA8-40B4-8FF1-FE75447A6A0A}"/>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1-9BA8-40B4-8FF1-FE75447A6A0A}"/>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3-9BA8-40B4-8FF1-FE75447A6A0A}"/>
                </c:ext>
              </c:extLst>
            </c:dLbl>
            <c:dLbl>
              <c:idx val="2"/>
              <c:delete val="1"/>
              <c:extLst>
                <c:ext xmlns:c15="http://schemas.microsoft.com/office/drawing/2012/chart" uri="{CE6537A1-D6FC-4f65-9D91-7224C49458BB}"/>
                <c:ext xmlns:c16="http://schemas.microsoft.com/office/drawing/2014/chart" uri="{C3380CC4-5D6E-409C-BE32-E72D297353CC}">
                  <c16:uniqueId val="{00000005-9BA8-40B4-8FF1-FE75447A6A0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General</c:formatCode>
                <c:ptCount val="3"/>
                <c:pt idx="0">
                  <c:v>0.90165643272472595</c:v>
                </c:pt>
                <c:pt idx="1">
                  <c:v>9.8343567275274033E-2</c:v>
                </c:pt>
                <c:pt idx="2">
                  <c:v>0</c:v>
                </c:pt>
              </c:numCache>
            </c:numRef>
          </c:val>
          <c:extLst>
            <c:ext xmlns:c16="http://schemas.microsoft.com/office/drawing/2014/chart" uri="{C3380CC4-5D6E-409C-BE32-E72D297353CC}">
              <c16:uniqueId val="{00000008-9BA8-40B4-8FF1-FE75447A6A0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 Revenue</c:v>
                </c:pt>
              </c:strCache>
            </c:strRef>
          </c:tx>
          <c:spPr>
            <a:solidFill>
              <a:srgbClr val="BAE2E9"/>
            </a:solidFill>
            <a:ln>
              <a:solidFill>
                <a:srgbClr val="FFFFFF"/>
              </a:solidFill>
            </a:ln>
            <a:effectLst/>
          </c:spPr>
          <c:invertIfNegative val="0"/>
          <c:dLbls>
            <c:numFmt formatCode="#,##0" sourceLinked="0"/>
            <c:spPr>
              <a:noFill/>
              <a:ln>
                <a:noFill/>
              </a:ln>
              <a:effectLst/>
            </c:spPr>
            <c:txPr>
              <a:bodyPr wrap="square" lIns="38100" tIns="19050" rIns="38100" bIns="19050" anchor="ctr">
                <a:spAutoFit/>
              </a:bodyPr>
              <a:lstStyle/>
              <a:p>
                <a:pPr>
                  <a:defRPr sz="900" b="1">
                    <a:solidFill>
                      <a:schemeClr val="bg2">
                        <a:lumMod val="25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c:formatCode>
                <c:ptCount val="5"/>
                <c:pt idx="0">
                  <c:v>15325.629000000001</c:v>
                </c:pt>
                <c:pt idx="1">
                  <c:v>15869.977999999999</c:v>
                </c:pt>
                <c:pt idx="2">
                  <c:v>16343.334000000001</c:v>
                </c:pt>
                <c:pt idx="3">
                  <c:v>15594.522000000001</c:v>
                </c:pt>
                <c:pt idx="4">
                  <c:v>16007.909</c:v>
                </c:pt>
              </c:numCache>
            </c:numRef>
          </c:val>
          <c:extLst>
            <c:ext xmlns:c16="http://schemas.microsoft.com/office/drawing/2014/chart" uri="{C3380CC4-5D6E-409C-BE32-E72D297353CC}">
              <c16:uniqueId val="{00000000-7BC4-40A1-A6AA-D465616AEA6E}"/>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dLbls>
            <c:dLbl>
              <c:idx val="5"/>
              <c:layout>
                <c:manualLayout>
                  <c:x val="-4.5452771306298261E-2"/>
                  <c:y val="-0.133772700755725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C4-40A1-A6AA-D465616AEA6E}"/>
                </c:ext>
              </c:extLst>
            </c:dLbl>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Sheet1!$E$7:$E$11</c:f>
              <c:strCache>
                <c:ptCount val="5"/>
                <c:pt idx="0">
                  <c:v>Q224</c:v>
                </c:pt>
                <c:pt idx="1">
                  <c:v>Q324</c:v>
                </c:pt>
                <c:pt idx="2">
                  <c:v>Q424</c:v>
                </c:pt>
                <c:pt idx="3">
                  <c:v>Q125</c:v>
                </c:pt>
                <c:pt idx="4">
                  <c:v>Q225</c:v>
                </c:pt>
              </c:strCache>
            </c:strRef>
          </c:cat>
          <c:val>
            <c:numRef>
              <c:f>Sheet1!$G$7:$G$11</c:f>
              <c:numCache>
                <c:formatCode>General</c:formatCode>
                <c:ptCount val="5"/>
              </c:numCache>
            </c:numRef>
          </c:val>
          <c:smooth val="0"/>
          <c:extLst>
            <c:ext xmlns:c16="http://schemas.microsoft.com/office/drawing/2014/chart" uri="{C3380CC4-5D6E-409C-BE32-E72D297353CC}">
              <c16:uniqueId val="{00000002-7BC4-40A1-A6AA-D465616AEA6E}"/>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18000"/>
          <c:min val="13000"/>
        </c:scaling>
        <c:delete val="1"/>
        <c:axPos val="l"/>
        <c:majorGridlines>
          <c:spPr>
            <a:ln>
              <a:noFill/>
            </a:ln>
          </c:spPr>
        </c:majorGridlines>
        <c:numFmt formatCode="#,##0" sourceLinked="0"/>
        <c:majorTickMark val="out"/>
        <c:minorTickMark val="none"/>
        <c:tickLblPos val="nextTo"/>
        <c:crossAx val="333531008"/>
        <c:crosses val="autoZero"/>
        <c:crossBetween val="between"/>
      </c:valAx>
      <c:valAx>
        <c:axId val="170633455"/>
        <c:scaling>
          <c:orientation val="minMax"/>
          <c:max val="0.9"/>
          <c:min val="-0.70000000000000007"/>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 EPS</c:v>
                </c:pt>
              </c:strCache>
            </c:strRef>
          </c:tx>
          <c:spPr>
            <a:solidFill>
              <a:srgbClr val="BAE2E9"/>
            </a:solidFill>
            <a:ln>
              <a:solidFill>
                <a:srgbClr val="FFFFFF"/>
              </a:solidFill>
            </a:ln>
            <a:effectLst/>
          </c:spPr>
          <c:invertIfNegative val="0"/>
          <c:dLbls>
            <c:dLbl>
              <c:idx val="3"/>
              <c:tx>
                <c:rich>
                  <a:bodyPr/>
                  <a:lstStyle/>
                  <a:p>
                    <a:fld id="{3DDFC0D9-C1BC-4A7F-9438-9EE8F7FB7290}" type="VALUE">
                      <a:rPr lang="en-US" altLang="zh-TW" smtClean="0"/>
                      <a:pPr/>
                      <a:t>[值]</a:t>
                    </a:fld>
                    <a:endParaRPr lang="zh-TW"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CEB-4A90-B273-A367B8DE4182}"/>
                </c:ext>
              </c:extLst>
            </c:dLbl>
            <c:numFmt formatCode="#,##0.00" sourceLinked="0"/>
            <c:spPr>
              <a:noFill/>
              <a:ln>
                <a:noFill/>
              </a:ln>
              <a:effectLst/>
            </c:spPr>
            <c:txPr>
              <a:bodyPr wrap="square" lIns="38100" tIns="19050" rIns="38100" bIns="19050" anchor="ctr">
                <a:spAutoFit/>
              </a:bodyPr>
              <a:lstStyle/>
              <a:p>
                <a:pPr>
                  <a:defRPr sz="900" b="1">
                    <a:solidFill>
                      <a:schemeClr val="bg2">
                        <a:lumMod val="50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#,##0.00</c:formatCode>
                <c:ptCount val="5"/>
                <c:pt idx="0">
                  <c:v>2.13</c:v>
                </c:pt>
                <c:pt idx="1">
                  <c:v>2.14</c:v>
                </c:pt>
                <c:pt idx="2">
                  <c:v>1.75</c:v>
                </c:pt>
                <c:pt idx="3">
                  <c:v>2.3199999999999998</c:v>
                </c:pt>
                <c:pt idx="4">
                  <c:v>0.38</c:v>
                </c:pt>
              </c:numCache>
            </c:numRef>
          </c:val>
          <c:extLst>
            <c:ext xmlns:c16="http://schemas.microsoft.com/office/drawing/2014/chart" uri="{C3380CC4-5D6E-409C-BE32-E72D297353CC}">
              <c16:uniqueId val="{00000000-2825-4E7F-BB2A-AA91C399D16E}"/>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dLbls>
            <c:dLbl>
              <c:idx val="4"/>
              <c:delete val="1"/>
              <c:extLst>
                <c:ext xmlns:c15="http://schemas.microsoft.com/office/drawing/2012/chart" uri="{CE6537A1-D6FC-4f65-9D91-7224C49458BB}"/>
                <c:ext xmlns:c16="http://schemas.microsoft.com/office/drawing/2014/chart" uri="{C3380CC4-5D6E-409C-BE32-E72D297353CC}">
                  <c16:uniqueId val="{00000000-ABA9-4466-871E-A6D53D72E1F5}"/>
                </c:ext>
              </c:extLst>
            </c:dLbl>
            <c:dLbl>
              <c:idx val="5"/>
              <c:layout>
                <c:manualLayout>
                  <c:x val="-4.5452771306298261E-2"/>
                  <c:y val="-0.133772700755725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FC-4A8C-BF67-14190A436023}"/>
                </c:ext>
              </c:extLst>
            </c:dLbl>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Sheet1!$E$7:$E$11</c:f>
              <c:strCache>
                <c:ptCount val="5"/>
                <c:pt idx="0">
                  <c:v>Q224</c:v>
                </c:pt>
                <c:pt idx="1">
                  <c:v>Q324</c:v>
                </c:pt>
                <c:pt idx="2">
                  <c:v>Q424</c:v>
                </c:pt>
                <c:pt idx="3">
                  <c:v>Q125</c:v>
                </c:pt>
                <c:pt idx="4">
                  <c:v>Q225</c:v>
                </c:pt>
              </c:strCache>
            </c:strRef>
          </c:cat>
          <c:val>
            <c:numRef>
              <c:f>Sheet1!$G$7:$G$11</c:f>
              <c:numCache>
                <c:formatCode>General</c:formatCode>
                <c:ptCount val="5"/>
                <c:pt idx="4" formatCode="0.00%">
                  <c:v>-0.83620689655172409</c:v>
                </c:pt>
              </c:numCache>
            </c:numRef>
          </c:val>
          <c:smooth val="0"/>
          <c:extLst>
            <c:ext xmlns:c16="http://schemas.microsoft.com/office/drawing/2014/chart" uri="{C3380CC4-5D6E-409C-BE32-E72D297353CC}">
              <c16:uniqueId val="{00000002-2825-4E7F-BB2A-AA91C399D16E}"/>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solidFill>
                  <a:schemeClr val="bg2">
                    <a:lumMod val="50000"/>
                  </a:schemeClr>
                </a:solidFill>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5"/>
          <c:min val="0"/>
        </c:scaling>
        <c:delete val="1"/>
        <c:axPos val="l"/>
        <c:majorGridlines>
          <c:spPr>
            <a:ln>
              <a:noFill/>
            </a:ln>
          </c:spPr>
        </c:majorGridlines>
        <c:numFmt formatCode="#,##0" sourceLinked="0"/>
        <c:majorTickMark val="out"/>
        <c:minorTickMark val="none"/>
        <c:tickLblPos val="nextTo"/>
        <c:crossAx val="333531008"/>
        <c:crosses val="autoZero"/>
        <c:crossBetween val="between"/>
        <c:majorUnit val="2"/>
      </c:valAx>
      <c:valAx>
        <c:axId val="170633455"/>
        <c:scaling>
          <c:orientation val="minMax"/>
          <c:max val="0.9"/>
          <c:min val="-0.70000000000000007"/>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 EPS</c:v>
                </c:pt>
              </c:strCache>
            </c:strRef>
          </c:tx>
          <c:spPr>
            <a:solidFill>
              <a:srgbClr val="BAE2E9"/>
            </a:solidFill>
            <a:ln>
              <a:noFill/>
            </a:ln>
            <a:effectLst/>
          </c:spPr>
          <c:invertIfNegative val="0"/>
          <c:dLbls>
            <c:numFmt formatCode="#,##0.00" sourceLinked="0"/>
            <c:spPr>
              <a:noFill/>
              <a:ln>
                <a:noFill/>
              </a:ln>
              <a:effectLst/>
            </c:spPr>
            <c:txPr>
              <a:bodyPr wrap="square" lIns="38100" tIns="19050" rIns="38100" bIns="19050" anchor="ctr">
                <a:spAutoFit/>
              </a:bodyPr>
              <a:lstStyle/>
              <a:p>
                <a:pPr>
                  <a:defRPr sz="900" b="1">
                    <a:solidFill>
                      <a:schemeClr val="bg2">
                        <a:lumMod val="50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#,##0.00</c:formatCode>
                <c:ptCount val="5"/>
                <c:pt idx="0">
                  <c:v>0.54</c:v>
                </c:pt>
                <c:pt idx="1">
                  <c:v>0.71</c:v>
                </c:pt>
                <c:pt idx="2">
                  <c:v>0.9</c:v>
                </c:pt>
                <c:pt idx="3">
                  <c:v>0.7</c:v>
                </c:pt>
                <c:pt idx="4">
                  <c:v>0.79</c:v>
                </c:pt>
              </c:numCache>
            </c:numRef>
          </c:val>
          <c:extLst>
            <c:ext xmlns:c16="http://schemas.microsoft.com/office/drawing/2014/chart" uri="{C3380CC4-5D6E-409C-BE32-E72D297353CC}">
              <c16:uniqueId val="{00000000-86FC-4219-8B54-83B54CC9167C}"/>
            </c:ext>
          </c:extLst>
        </c:ser>
        <c:dLbls>
          <c:showLegendKey val="0"/>
          <c:showVal val="0"/>
          <c:showCatName val="0"/>
          <c:showSerName val="0"/>
          <c:showPercent val="0"/>
          <c:showBubbleSize val="0"/>
        </c:dLbls>
        <c:gapWidth val="80"/>
        <c:axId val="333531008"/>
        <c:axId val="333536256"/>
      </c:barChart>
      <c:catAx>
        <c:axId val="333531008"/>
        <c:scaling>
          <c:orientation val="minMax"/>
        </c:scaling>
        <c:delete val="0"/>
        <c:axPos val="b"/>
        <c:numFmt formatCode="General" sourceLinked="0"/>
        <c:majorTickMark val="out"/>
        <c:minorTickMark val="none"/>
        <c:tickLblPos val="nextTo"/>
        <c:txPr>
          <a:bodyPr rot="0"/>
          <a:lstStyle/>
          <a:p>
            <a:pPr>
              <a:defRPr sz="900">
                <a:solidFill>
                  <a:schemeClr val="bg2">
                    <a:lumMod val="50000"/>
                  </a:schemeClr>
                </a:solidFill>
              </a:defRPr>
            </a:pPr>
            <a:endParaRPr lang="zh-TW"/>
          </a:p>
        </c:txPr>
        <c:crossAx val="333536256"/>
        <c:crosses val="autoZero"/>
        <c:auto val="0"/>
        <c:lblAlgn val="ctr"/>
        <c:lblOffset val="100"/>
        <c:noMultiLvlLbl val="1"/>
      </c:catAx>
      <c:valAx>
        <c:axId val="333536256"/>
        <c:scaling>
          <c:orientation val="minMax"/>
          <c:max val="1.5"/>
        </c:scaling>
        <c:delete val="1"/>
        <c:axPos val="l"/>
        <c:majorGridlines>
          <c:spPr>
            <a:ln>
              <a:noFill/>
            </a:ln>
          </c:spPr>
        </c:majorGridlines>
        <c:numFmt formatCode="#,##0" sourceLinked="0"/>
        <c:majorTickMark val="out"/>
        <c:minorTickMark val="none"/>
        <c:tickLblPos val="nextTo"/>
        <c:crossAx val="333531008"/>
        <c:crosses val="autoZero"/>
        <c:crossBetween val="between"/>
        <c:majorUnit val="0.4"/>
      </c:valAx>
    </c:plotArea>
    <c:plotVisOnly val="1"/>
    <c:dispBlanksAs val="gap"/>
    <c:showDLblsOverMax val="0"/>
  </c:chart>
  <c:txPr>
    <a:bodyPr/>
    <a:lstStyle/>
    <a:p>
      <a:pPr>
        <a:defRPr sz="700"/>
      </a:pPr>
      <a:endParaRPr lang="zh-TW"/>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680967142616758E-3"/>
          <c:y val="8.4354014402132693E-2"/>
          <c:w val="0.98646656061728377"/>
          <c:h val="0.76233472732141316"/>
        </c:manualLayout>
      </c:layout>
      <c:barChart>
        <c:barDir val="col"/>
        <c:grouping val="clustered"/>
        <c:varyColors val="0"/>
        <c:ser>
          <c:idx val="0"/>
          <c:order val="0"/>
          <c:tx>
            <c:strRef>
              <c:f>Sheet1!$F$6</c:f>
              <c:strCache>
                <c:ptCount val="1"/>
                <c:pt idx="0">
                  <c:v>EPS</c:v>
                </c:pt>
              </c:strCache>
            </c:strRef>
          </c:tx>
          <c:spPr>
            <a:solidFill>
              <a:srgbClr val="BAE2E9"/>
            </a:solidFill>
            <a:ln>
              <a:noFill/>
            </a:ln>
            <a:effectLst/>
          </c:spPr>
          <c:invertIfNegative val="0"/>
          <c:dLbls>
            <c:numFmt formatCode="#,##0.00" sourceLinked="0"/>
            <c:spPr>
              <a:noFill/>
              <a:ln>
                <a:noFill/>
              </a:ln>
              <a:effectLst/>
            </c:spPr>
            <c:txPr>
              <a:bodyPr wrap="square" lIns="38100" tIns="19050" rIns="38100" bIns="19050" anchor="ctr">
                <a:spAutoFit/>
              </a:bodyPr>
              <a:lstStyle/>
              <a:p>
                <a:pPr>
                  <a:defRPr sz="900" b="1">
                    <a:solidFill>
                      <a:schemeClr val="bg2">
                        <a:lumMod val="50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#,##0.00</c:formatCode>
                <c:ptCount val="5"/>
                <c:pt idx="0">
                  <c:v>1.06</c:v>
                </c:pt>
                <c:pt idx="1">
                  <c:v>0.42</c:v>
                </c:pt>
                <c:pt idx="2">
                  <c:v>0.08</c:v>
                </c:pt>
                <c:pt idx="3">
                  <c:v>0.42</c:v>
                </c:pt>
                <c:pt idx="4">
                  <c:v>0.5</c:v>
                </c:pt>
              </c:numCache>
              <c:extLst/>
            </c:numRef>
          </c:val>
          <c:extLst>
            <c:ext xmlns:c16="http://schemas.microsoft.com/office/drawing/2014/chart" uri="{C3380CC4-5D6E-409C-BE32-E72D297353CC}">
              <c16:uniqueId val="{00000000-D855-4977-B7D8-DFF5CAAC45D8}"/>
            </c:ext>
          </c:extLst>
        </c:ser>
        <c:dLbls>
          <c:showLegendKey val="0"/>
          <c:showVal val="0"/>
          <c:showCatName val="0"/>
          <c:showSerName val="0"/>
          <c:showPercent val="0"/>
          <c:showBubbleSize val="0"/>
        </c:dLbls>
        <c:gapWidth val="80"/>
        <c:axId val="333531008"/>
        <c:axId val="333536256"/>
      </c:barChart>
      <c:lineChart>
        <c:grouping val="standard"/>
        <c:varyColors val="0"/>
        <c:dLbls>
          <c:showLegendKey val="0"/>
          <c:showVal val="0"/>
          <c:showCatName val="0"/>
          <c:showSerName val="0"/>
          <c:showPercent val="0"/>
          <c:showBubbleSize val="0"/>
        </c:dLbls>
        <c:marker val="1"/>
        <c:smooth val="0"/>
        <c:axId val="1677766160"/>
        <c:axId val="170633455"/>
        <c:extLst>
          <c:ext xmlns:c15="http://schemas.microsoft.com/office/drawing/2012/chart" uri="{02D57815-91ED-43cb-92C2-25804820EDAC}">
            <c15:filteredLineSeries>
              <c15:ser>
                <c:idx val="1"/>
                <c:order val="1"/>
                <c:tx>
                  <c:strRef>
                    <c:extLst>
                      <c:ext uri="{02D57815-91ED-43cb-92C2-25804820EDAC}">
                        <c15:formulaRef>
                          <c15:sqref>Sheet1!$G$6</c15:sqref>
                        </c15:formulaRef>
                      </c:ext>
                    </c:extLst>
                    <c:strCache>
                      <c:ptCount val="1"/>
                      <c:pt idx="0">
                        <c:v>YoY Growth % </c:v>
                      </c:pt>
                    </c:strCache>
                  </c:strRef>
                </c:tx>
                <c:spPr>
                  <a:ln>
                    <a:solidFill>
                      <a:srgbClr val="299DC1"/>
                    </a:solidFill>
                  </a:ln>
                </c:spPr>
                <c:marker>
                  <c:symbol val="none"/>
                </c:marker>
                <c:dLbls>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Sheet1!$E$7:$E$11</c15:sqref>
                        </c15:formulaRef>
                      </c:ext>
                    </c:extLst>
                    <c:strCache>
                      <c:ptCount val="5"/>
                      <c:pt idx="0">
                        <c:v>Q224</c:v>
                      </c:pt>
                      <c:pt idx="1">
                        <c:v>Q324</c:v>
                      </c:pt>
                      <c:pt idx="2">
                        <c:v>Q424</c:v>
                      </c:pt>
                      <c:pt idx="3">
                        <c:v>Q125</c:v>
                      </c:pt>
                      <c:pt idx="4">
                        <c:v>Q225</c:v>
                      </c:pt>
                    </c:strCache>
                  </c:strRef>
                </c:cat>
                <c:val>
                  <c:numRef>
                    <c:extLst>
                      <c:ext uri="{02D57815-91ED-43cb-92C2-25804820EDAC}">
                        <c15:formulaRef>
                          <c15:sqref>Sheet1!$G$7:$G$11</c15:sqref>
                        </c15:formulaRef>
                      </c:ext>
                    </c:extLst>
                    <c:numCache>
                      <c:formatCode>General</c:formatCode>
                      <c:ptCount val="5"/>
                    </c:numCache>
                  </c:numRef>
                </c:val>
                <c:smooth val="0"/>
                <c:extLst>
                  <c:ext xmlns:c16="http://schemas.microsoft.com/office/drawing/2014/chart" uri="{C3380CC4-5D6E-409C-BE32-E72D297353CC}">
                    <c16:uniqueId val="{00000001-D855-4977-B7D8-DFF5CAAC45D8}"/>
                  </c:ext>
                </c:extLst>
              </c15:ser>
            </c15:filteredLineSeries>
          </c:ext>
        </c:extLst>
      </c:lineChart>
      <c:catAx>
        <c:axId val="333531008"/>
        <c:scaling>
          <c:orientation val="minMax"/>
        </c:scaling>
        <c:delete val="0"/>
        <c:axPos val="b"/>
        <c:numFmt formatCode="General" sourceLinked="0"/>
        <c:majorTickMark val="out"/>
        <c:minorTickMark val="none"/>
        <c:tickLblPos val="nextTo"/>
        <c:txPr>
          <a:bodyPr rot="0"/>
          <a:lstStyle/>
          <a:p>
            <a:pPr>
              <a:defRPr sz="900">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1.8"/>
          <c:min val="0"/>
        </c:scaling>
        <c:delete val="1"/>
        <c:axPos val="l"/>
        <c:majorGridlines>
          <c:spPr>
            <a:ln>
              <a:noFill/>
            </a:ln>
          </c:spPr>
        </c:majorGridlines>
        <c:numFmt formatCode="#,##0" sourceLinked="0"/>
        <c:majorTickMark val="out"/>
        <c:minorTickMark val="none"/>
        <c:tickLblPos val="nextTo"/>
        <c:crossAx val="333531008"/>
        <c:crosses val="autoZero"/>
        <c:crossBetween val="between"/>
        <c:majorUnit val="0.5"/>
      </c:valAx>
      <c:valAx>
        <c:axId val="170633455"/>
        <c:scaling>
          <c:orientation val="minMax"/>
          <c:max val="3.3"/>
          <c:min val="-3"/>
        </c:scaling>
        <c:delete val="1"/>
        <c:axPos val="r"/>
        <c:numFmt formatCode="0%"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EPS</c:v>
                </c:pt>
              </c:strCache>
            </c:strRef>
          </c:tx>
          <c:spPr>
            <a:solidFill>
              <a:srgbClr val="BAE2E9"/>
            </a:solidFill>
            <a:ln>
              <a:solidFill>
                <a:srgbClr val="FFFFFF"/>
              </a:solidFill>
            </a:ln>
            <a:effectLst/>
          </c:spPr>
          <c:invertIfNegative val="0"/>
          <c:dPt>
            <c:idx val="0"/>
            <c:invertIfNegative val="0"/>
            <c:bubble3D val="0"/>
            <c:extLst>
              <c:ext xmlns:c16="http://schemas.microsoft.com/office/drawing/2014/chart" uri="{C3380CC4-5D6E-409C-BE32-E72D297353CC}">
                <c16:uniqueId val="{00000000-B6C5-4DB8-99D6-37DF5E198DC4}"/>
              </c:ext>
            </c:extLst>
          </c:dPt>
          <c:dLbls>
            <c:numFmt formatCode="#,##0.00" sourceLinked="0"/>
            <c:spPr>
              <a:noFill/>
              <a:ln>
                <a:noFill/>
              </a:ln>
              <a:effectLst/>
            </c:spPr>
            <c:txPr>
              <a:bodyPr/>
              <a:lstStyle/>
              <a:p>
                <a:pPr>
                  <a:defRPr sz="900" b="1">
                    <a:solidFill>
                      <a:schemeClr val="bg2">
                        <a:lumMod val="50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#,##0.00</c:formatCode>
                <c:ptCount val="5"/>
                <c:pt idx="0">
                  <c:v>6.02</c:v>
                </c:pt>
                <c:pt idx="1">
                  <c:v>6.18</c:v>
                </c:pt>
                <c:pt idx="2">
                  <c:v>0.99</c:v>
                </c:pt>
                <c:pt idx="3">
                  <c:v>3.05</c:v>
                </c:pt>
                <c:pt idx="4">
                  <c:v>3.52</c:v>
                </c:pt>
              </c:numCache>
            </c:numRef>
          </c:val>
          <c:extLst>
            <c:ext xmlns:c16="http://schemas.microsoft.com/office/drawing/2014/chart" uri="{C3380CC4-5D6E-409C-BE32-E72D297353CC}">
              <c16:uniqueId val="{00000000-7BC4-40A1-A6AA-D465616AEA6E}"/>
            </c:ext>
          </c:extLst>
        </c:ser>
        <c:dLbls>
          <c:showLegendKey val="0"/>
          <c:showVal val="0"/>
          <c:showCatName val="0"/>
          <c:showSerName val="0"/>
          <c:showPercent val="0"/>
          <c:showBubbleSize val="0"/>
        </c:dLbls>
        <c:gapWidth val="80"/>
        <c:axId val="333531008"/>
        <c:axId val="333536256"/>
      </c:barChart>
      <c:catAx>
        <c:axId val="333531008"/>
        <c:scaling>
          <c:orientation val="minMax"/>
        </c:scaling>
        <c:delete val="0"/>
        <c:axPos val="b"/>
        <c:numFmt formatCode="General" sourceLinked="0"/>
        <c:majorTickMark val="out"/>
        <c:minorTickMark val="none"/>
        <c:tickLblPos val="nextTo"/>
        <c:spPr>
          <a:ln/>
        </c:spPr>
        <c:txPr>
          <a:bodyPr rot="0"/>
          <a:lstStyle/>
          <a:p>
            <a:pPr>
              <a:defRPr>
                <a:solidFill>
                  <a:schemeClr val="bg2">
                    <a:lumMod val="50000"/>
                  </a:schemeClr>
                </a:solidFill>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10"/>
          <c:min val="0"/>
        </c:scaling>
        <c:delete val="1"/>
        <c:axPos val="l"/>
        <c:majorGridlines>
          <c:spPr>
            <a:ln>
              <a:noFill/>
            </a:ln>
          </c:spPr>
        </c:majorGridlines>
        <c:numFmt formatCode="#,##0" sourceLinked="0"/>
        <c:majorTickMark val="out"/>
        <c:minorTickMark val="none"/>
        <c:tickLblPos val="nextTo"/>
        <c:crossAx val="333531008"/>
        <c:crosses val="autoZero"/>
        <c:crossBetween val="between"/>
        <c:majorUnit val="2"/>
      </c:valAx>
    </c:plotArea>
    <c:plotVisOnly val="1"/>
    <c:dispBlanksAs val="gap"/>
    <c:showDLblsOverMax val="0"/>
  </c:chart>
  <c:txPr>
    <a:bodyPr/>
    <a:lstStyle/>
    <a:p>
      <a:pPr>
        <a:defRPr sz="1000"/>
      </a:pPr>
      <a:endParaRPr lang="zh-TW"/>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58361851066281E-2"/>
          <c:y val="6.2820336311391015E-2"/>
          <c:w val="0.5877487819257432"/>
          <c:h val="0.84262324094127183"/>
        </c:manualLayout>
      </c:layout>
      <c:barChart>
        <c:barDir val="col"/>
        <c:grouping val="stacked"/>
        <c:varyColors val="0"/>
        <c:ser>
          <c:idx val="0"/>
          <c:order val="0"/>
          <c:tx>
            <c:strRef>
              <c:f>工作表1!$B$1</c:f>
              <c:strCache>
                <c:ptCount val="1"/>
                <c:pt idx="0">
                  <c:v>cumulative PV installed capacity</c:v>
                </c:pt>
              </c:strCache>
            </c:strRef>
          </c:tx>
          <c:spPr>
            <a:solidFill>
              <a:srgbClr val="A6A6A6"/>
            </a:solidFill>
            <a:ln>
              <a:noFill/>
            </a:ln>
            <a:effectLst/>
          </c:spPr>
          <c:invertIfNegative val="0"/>
          <c:dPt>
            <c:idx val="0"/>
            <c:invertIfNegative val="0"/>
            <c:bubble3D val="0"/>
            <c:spPr>
              <a:solidFill>
                <a:srgbClr val="A5DAE3"/>
              </a:solidFill>
              <a:ln>
                <a:noFill/>
              </a:ln>
              <a:effectLst/>
            </c:spPr>
            <c:extLst>
              <c:ext xmlns:c16="http://schemas.microsoft.com/office/drawing/2014/chart" uri="{C3380CC4-5D6E-409C-BE32-E72D297353CC}">
                <c16:uniqueId val="{00000001-BDDD-4880-A281-65C0FFA42B90}"/>
              </c:ext>
            </c:extLst>
          </c:dPt>
          <c:dPt>
            <c:idx val="1"/>
            <c:invertIfNegative val="0"/>
            <c:bubble3D val="0"/>
            <c:spPr>
              <a:solidFill>
                <a:srgbClr val="50B7C8"/>
              </a:solidFill>
              <a:ln>
                <a:noFill/>
              </a:ln>
              <a:effectLst/>
            </c:spPr>
            <c:extLst>
              <c:ext xmlns:c16="http://schemas.microsoft.com/office/drawing/2014/chart" uri="{C3380CC4-5D6E-409C-BE32-E72D297353CC}">
                <c16:uniqueId val="{00000003-BDDD-4880-A281-65C0FFA42B90}"/>
              </c:ext>
            </c:extLst>
          </c:dPt>
          <c:dLbls>
            <c:dLbl>
              <c:idx val="0"/>
              <c:layout>
                <c:manualLayout>
                  <c:x val="-2.8263776254154999E-3"/>
                  <c:y val="-0.19206293019363202"/>
                </c:manualLayout>
              </c:layout>
              <c:tx>
                <c:rich>
                  <a:bodyPr/>
                  <a:lstStyle/>
                  <a:p>
                    <a:fld id="{E75992C1-4E0B-4422-A39D-18EEC771AF02}" type="VALUE">
                      <a:rPr lang="en-US" altLang="zh-TW" sz="1050">
                        <a:solidFill>
                          <a:schemeClr val="tx1"/>
                        </a:solidFill>
                      </a:rPr>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DD-4880-A281-65C0FFA42B90}"/>
                </c:ext>
              </c:extLst>
            </c:dLbl>
            <c:dLbl>
              <c:idx val="1"/>
              <c:layout>
                <c:manualLayout>
                  <c:x val="-2.5377310285522002E-3"/>
                  <c:y val="-0.42970593860861545"/>
                </c:manualLayout>
              </c:layout>
              <c:tx>
                <c:rich>
                  <a:bodyPr rot="0" spcFirstLastPara="1" vertOverflow="ellipsis" vert="horz" wrap="square" lIns="38100" tIns="19050" rIns="38100" bIns="19050" anchor="ctr" anchorCtr="1">
                    <a:spAutoFit/>
                  </a:bodyPr>
                  <a:lstStyle/>
                  <a:p>
                    <a:pPr>
                      <a:defRPr sz="1050" b="0" i="0" u="none" strike="noStrike" kern="1200" baseline="0">
                        <a:solidFill>
                          <a:srgbClr val="2B505B"/>
                        </a:solidFill>
                        <a:latin typeface="+mn-lt"/>
                        <a:ea typeface="+mn-ea"/>
                        <a:cs typeface="+mn-cs"/>
                      </a:defRPr>
                    </a:pPr>
                    <a:fld id="{545277BC-7F3C-406E-9984-251D06C931FC}" type="VALUE">
                      <a:rPr lang="en-US" altLang="zh-TW" sz="1050">
                        <a:solidFill>
                          <a:srgbClr val="2B505B"/>
                        </a:solidFill>
                      </a:rPr>
                      <a:pPr>
                        <a:defRPr sz="1050">
                          <a:solidFill>
                            <a:srgbClr val="2B505B"/>
                          </a:solidFill>
                        </a:defRPr>
                      </a:pPr>
                      <a:t>[值]</a:t>
                    </a:fld>
                    <a:endParaRPr lang="zh-TW" alt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2B505B"/>
                      </a:solidFill>
                      <a:latin typeface="+mn-lt"/>
                      <a:ea typeface="+mn-ea"/>
                      <a:cs typeface="+mn-cs"/>
                    </a:defRPr>
                  </a:pPr>
                  <a:endParaRPr lang="zh-TW" alt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DD-4880-A281-65C0FFA42B9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2B505B"/>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工作表1!$A$2:$A$3</c:f>
              <c:numCache>
                <c:formatCode>General</c:formatCode>
                <c:ptCount val="2"/>
                <c:pt idx="0">
                  <c:v>2024</c:v>
                </c:pt>
                <c:pt idx="1">
                  <c:v>2030</c:v>
                </c:pt>
              </c:numCache>
            </c:numRef>
          </c:cat>
          <c:val>
            <c:numRef>
              <c:f>工作表1!$B$2:$B$3</c:f>
              <c:numCache>
                <c:formatCode>General</c:formatCode>
                <c:ptCount val="2"/>
                <c:pt idx="0">
                  <c:v>97.9</c:v>
                </c:pt>
                <c:pt idx="1">
                  <c:v>280</c:v>
                </c:pt>
              </c:numCache>
            </c:numRef>
          </c:val>
          <c:extLst>
            <c:ext xmlns:c16="http://schemas.microsoft.com/office/drawing/2014/chart" uri="{C3380CC4-5D6E-409C-BE32-E72D297353CC}">
              <c16:uniqueId val="{00000004-BDDD-4880-A281-65C0FFA42B90}"/>
            </c:ext>
          </c:extLst>
        </c:ser>
        <c:dLbls>
          <c:showLegendKey val="0"/>
          <c:showVal val="0"/>
          <c:showCatName val="0"/>
          <c:showSerName val="0"/>
          <c:showPercent val="0"/>
          <c:showBubbleSize val="0"/>
        </c:dLbls>
        <c:gapWidth val="55"/>
        <c:overlap val="100"/>
        <c:axId val="1418159888"/>
        <c:axId val="1418176208"/>
      </c:barChart>
      <c:catAx>
        <c:axId val="141815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2B505B"/>
                </a:solidFill>
                <a:latin typeface="+mn-lt"/>
                <a:ea typeface="+mn-ea"/>
                <a:cs typeface="+mn-cs"/>
              </a:defRPr>
            </a:pPr>
            <a:endParaRPr lang="zh-TW"/>
          </a:p>
        </c:txPr>
        <c:crossAx val="1418176208"/>
        <c:crosses val="autoZero"/>
        <c:auto val="1"/>
        <c:lblAlgn val="ctr"/>
        <c:lblOffset val="100"/>
        <c:noMultiLvlLbl val="0"/>
      </c:catAx>
      <c:valAx>
        <c:axId val="1418176208"/>
        <c:scaling>
          <c:orientation val="minMax"/>
        </c:scaling>
        <c:delete val="1"/>
        <c:axPos val="l"/>
        <c:numFmt formatCode="General" sourceLinked="1"/>
        <c:majorTickMark val="none"/>
        <c:minorTickMark val="none"/>
        <c:tickLblPos val="nextTo"/>
        <c:crossAx val="1418159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工作表1!$B$1</c:f>
              <c:strCache>
                <c:ptCount val="1"/>
                <c:pt idx="0">
                  <c:v>fossil fuels</c:v>
                </c:pt>
              </c:strCache>
            </c:strRef>
          </c:tx>
          <c:spPr>
            <a:solidFill>
              <a:srgbClr val="A5DAE3"/>
            </a:solidFill>
            <a:ln>
              <a:noFill/>
            </a:ln>
            <a:effectLst/>
          </c:spPr>
          <c:invertIfNegative val="0"/>
          <c:cat>
            <c:strRef>
              <c:f>工作表1!$A$2:$A$3</c:f>
              <c:strCache>
                <c:ptCount val="2"/>
                <c:pt idx="0">
                  <c:v>2020</c:v>
                </c:pt>
                <c:pt idx="1">
                  <c:v>2025E</c:v>
                </c:pt>
              </c:strCache>
            </c:strRef>
          </c:cat>
          <c:val>
            <c:numRef>
              <c:f>工作表1!$B$2:$B$3</c:f>
              <c:numCache>
                <c:formatCode>General</c:formatCode>
                <c:ptCount val="2"/>
                <c:pt idx="0">
                  <c:v>0.9</c:v>
                </c:pt>
                <c:pt idx="1">
                  <c:v>1.1000000000000001</c:v>
                </c:pt>
              </c:numCache>
            </c:numRef>
          </c:val>
          <c:extLst>
            <c:ext xmlns:c16="http://schemas.microsoft.com/office/drawing/2014/chart" uri="{C3380CC4-5D6E-409C-BE32-E72D297353CC}">
              <c16:uniqueId val="{00000000-2E11-4665-9521-73C7B0FD3E36}"/>
            </c:ext>
          </c:extLst>
        </c:ser>
        <c:ser>
          <c:idx val="1"/>
          <c:order val="1"/>
          <c:tx>
            <c:strRef>
              <c:f>工作表1!$C$1</c:f>
              <c:strCache>
                <c:ptCount val="1"/>
                <c:pt idx="0">
                  <c:v>clean energy</c:v>
                </c:pt>
              </c:strCache>
            </c:strRef>
          </c:tx>
          <c:spPr>
            <a:solidFill>
              <a:srgbClr val="F5DB87"/>
            </a:solidFill>
            <a:ln>
              <a:noFill/>
            </a:ln>
            <a:effectLst/>
          </c:spPr>
          <c:invertIfNegative val="0"/>
          <c:cat>
            <c:strRef>
              <c:f>工作表1!$A$2:$A$3</c:f>
              <c:strCache>
                <c:ptCount val="2"/>
                <c:pt idx="0">
                  <c:v>2020</c:v>
                </c:pt>
                <c:pt idx="1">
                  <c:v>2025E</c:v>
                </c:pt>
              </c:strCache>
            </c:strRef>
          </c:cat>
          <c:val>
            <c:numRef>
              <c:f>工作表1!$C$2:$C$3</c:f>
              <c:numCache>
                <c:formatCode>General</c:formatCode>
                <c:ptCount val="2"/>
                <c:pt idx="0">
                  <c:v>1.3</c:v>
                </c:pt>
                <c:pt idx="1">
                  <c:v>2.2000000000000002</c:v>
                </c:pt>
              </c:numCache>
            </c:numRef>
          </c:val>
          <c:extLst>
            <c:ext xmlns:c16="http://schemas.microsoft.com/office/drawing/2014/chart" uri="{C3380CC4-5D6E-409C-BE32-E72D297353CC}">
              <c16:uniqueId val="{00000003-2E11-4665-9521-73C7B0FD3E36}"/>
            </c:ext>
          </c:extLst>
        </c:ser>
        <c:dLbls>
          <c:showLegendKey val="0"/>
          <c:showVal val="0"/>
          <c:showCatName val="0"/>
          <c:showSerName val="0"/>
          <c:showPercent val="0"/>
          <c:showBubbleSize val="0"/>
        </c:dLbls>
        <c:gapWidth val="219"/>
        <c:overlap val="100"/>
        <c:axId val="1149619072"/>
        <c:axId val="1149632512"/>
      </c:barChart>
      <c:catAx>
        <c:axId val="114961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1149632512"/>
        <c:crosses val="autoZero"/>
        <c:auto val="1"/>
        <c:lblAlgn val="ctr"/>
        <c:lblOffset val="100"/>
        <c:noMultiLvlLbl val="0"/>
      </c:catAx>
      <c:valAx>
        <c:axId val="11496325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1149619072"/>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2015</c:v>
                </c:pt>
              </c:strCache>
            </c:strRef>
          </c:tx>
          <c:spPr>
            <a:noFill/>
            <a:ln>
              <a:noFill/>
            </a:ln>
            <a:effectLst/>
          </c:spPr>
          <c:invertIfNegative val="0"/>
          <c:cat>
            <c:strRef>
              <c:f>工作表1!$A$2:$A$5</c:f>
              <c:strCache>
                <c:ptCount val="4"/>
                <c:pt idx="0">
                  <c:v>2015</c:v>
                </c:pt>
                <c:pt idx="1">
                  <c:v>Clean generation</c:v>
                </c:pt>
                <c:pt idx="2">
                  <c:v>Grids and storage</c:v>
                </c:pt>
                <c:pt idx="3">
                  <c:v>2025</c:v>
                </c:pt>
              </c:strCache>
            </c:strRef>
          </c:cat>
          <c:val>
            <c:numRef>
              <c:f>工作表1!$B$2:$B$5</c:f>
              <c:numCache>
                <c:formatCode>General</c:formatCode>
                <c:ptCount val="4"/>
                <c:pt idx="0">
                  <c:v>0</c:v>
                </c:pt>
                <c:pt idx="1">
                  <c:v>756</c:v>
                </c:pt>
                <c:pt idx="2">
                  <c:v>1140</c:v>
                </c:pt>
                <c:pt idx="3">
                  <c:v>0</c:v>
                </c:pt>
              </c:numCache>
            </c:numRef>
          </c:val>
          <c:extLst>
            <c:ext xmlns:c16="http://schemas.microsoft.com/office/drawing/2014/chart" uri="{C3380CC4-5D6E-409C-BE32-E72D297353CC}">
              <c16:uniqueId val="{00000000-FE55-4942-9945-66B8F738CDD5}"/>
            </c:ext>
          </c:extLst>
        </c:ser>
        <c:ser>
          <c:idx val="1"/>
          <c:order val="1"/>
          <c:tx>
            <c:strRef>
              <c:f>工作表1!$C$1</c:f>
              <c:strCache>
                <c:ptCount val="1"/>
                <c:pt idx="0">
                  <c:v>Solar</c:v>
                </c:pt>
              </c:strCache>
            </c:strRef>
          </c:tx>
          <c:spPr>
            <a:solidFill>
              <a:srgbClr val="F4E588"/>
            </a:solidFill>
            <a:ln>
              <a:noFill/>
            </a:ln>
            <a:effectLst/>
          </c:spPr>
          <c:invertIfNegative val="0"/>
          <c:cat>
            <c:strRef>
              <c:f>工作表1!$A$2:$A$5</c:f>
              <c:strCache>
                <c:ptCount val="4"/>
                <c:pt idx="0">
                  <c:v>2015</c:v>
                </c:pt>
                <c:pt idx="1">
                  <c:v>Clean generation</c:v>
                </c:pt>
                <c:pt idx="2">
                  <c:v>Grids and storage</c:v>
                </c:pt>
                <c:pt idx="3">
                  <c:v>2025</c:v>
                </c:pt>
              </c:strCache>
            </c:strRef>
          </c:cat>
          <c:val>
            <c:numRef>
              <c:f>工作表1!$C$2:$C$5</c:f>
              <c:numCache>
                <c:formatCode>0</c:formatCode>
                <c:ptCount val="4"/>
                <c:pt idx="0">
                  <c:v>150</c:v>
                </c:pt>
                <c:pt idx="1">
                  <c:v>300</c:v>
                </c:pt>
                <c:pt idx="2">
                  <c:v>0</c:v>
                </c:pt>
                <c:pt idx="3">
                  <c:v>450</c:v>
                </c:pt>
              </c:numCache>
            </c:numRef>
          </c:val>
          <c:extLst>
            <c:ext xmlns:c16="http://schemas.microsoft.com/office/drawing/2014/chart" uri="{C3380CC4-5D6E-409C-BE32-E72D297353CC}">
              <c16:uniqueId val="{00000001-FE55-4942-9945-66B8F738CDD5}"/>
            </c:ext>
          </c:extLst>
        </c:ser>
        <c:ser>
          <c:idx val="2"/>
          <c:order val="2"/>
          <c:tx>
            <c:strRef>
              <c:f>工作表1!$D$1</c:f>
              <c:strCache>
                <c:ptCount val="1"/>
                <c:pt idx="0">
                  <c:v>Wind</c:v>
                </c:pt>
              </c:strCache>
            </c:strRef>
          </c:tx>
          <c:spPr>
            <a:solidFill>
              <a:srgbClr val="A5DAE3"/>
            </a:solidFill>
            <a:ln>
              <a:noFill/>
            </a:ln>
            <a:effectLst/>
          </c:spPr>
          <c:invertIfNegative val="0"/>
          <c:cat>
            <c:strRef>
              <c:f>工作表1!$A$2:$A$5</c:f>
              <c:strCache>
                <c:ptCount val="4"/>
                <c:pt idx="0">
                  <c:v>2015</c:v>
                </c:pt>
                <c:pt idx="1">
                  <c:v>Clean generation</c:v>
                </c:pt>
                <c:pt idx="2">
                  <c:v>Grids and storage</c:v>
                </c:pt>
                <c:pt idx="3">
                  <c:v>2025</c:v>
                </c:pt>
              </c:strCache>
            </c:strRef>
          </c:cat>
          <c:val>
            <c:numRef>
              <c:f>工作表1!$D$2:$D$5</c:f>
              <c:numCache>
                <c:formatCode>0</c:formatCode>
                <c:ptCount val="4"/>
                <c:pt idx="0">
                  <c:v>150</c:v>
                </c:pt>
                <c:pt idx="1">
                  <c:v>60</c:v>
                </c:pt>
                <c:pt idx="2">
                  <c:v>0</c:v>
                </c:pt>
                <c:pt idx="3">
                  <c:v>210</c:v>
                </c:pt>
              </c:numCache>
            </c:numRef>
          </c:val>
          <c:extLst>
            <c:ext xmlns:c16="http://schemas.microsoft.com/office/drawing/2014/chart" uri="{C3380CC4-5D6E-409C-BE32-E72D297353CC}">
              <c16:uniqueId val="{00000002-FE55-4942-9945-66B8F738CDD5}"/>
            </c:ext>
          </c:extLst>
        </c:ser>
        <c:ser>
          <c:idx val="3"/>
          <c:order val="3"/>
          <c:tx>
            <c:strRef>
              <c:f>工作表1!$E$1</c:f>
              <c:strCache>
                <c:ptCount val="1"/>
                <c:pt idx="0">
                  <c:v>Other Renewables</c:v>
                </c:pt>
              </c:strCache>
            </c:strRef>
          </c:tx>
          <c:spPr>
            <a:solidFill>
              <a:srgbClr val="7CC9D6"/>
            </a:solidFill>
            <a:ln>
              <a:noFill/>
            </a:ln>
            <a:effectLst/>
          </c:spPr>
          <c:invertIfNegative val="0"/>
          <c:cat>
            <c:strRef>
              <c:f>工作表1!$A$2:$A$5</c:f>
              <c:strCache>
                <c:ptCount val="4"/>
                <c:pt idx="0">
                  <c:v>2015</c:v>
                </c:pt>
                <c:pt idx="1">
                  <c:v>Clean generation</c:v>
                </c:pt>
                <c:pt idx="2">
                  <c:v>Grids and storage</c:v>
                </c:pt>
                <c:pt idx="3">
                  <c:v>2025</c:v>
                </c:pt>
              </c:strCache>
            </c:strRef>
          </c:cat>
          <c:val>
            <c:numRef>
              <c:f>工作表1!$E$2:$E$5</c:f>
              <c:numCache>
                <c:formatCode>0</c:formatCode>
                <c:ptCount val="4"/>
                <c:pt idx="0">
                  <c:v>100</c:v>
                </c:pt>
                <c:pt idx="1">
                  <c:v>0</c:v>
                </c:pt>
                <c:pt idx="2">
                  <c:v>0</c:v>
                </c:pt>
                <c:pt idx="3">
                  <c:v>100</c:v>
                </c:pt>
              </c:numCache>
            </c:numRef>
          </c:val>
          <c:extLst>
            <c:ext xmlns:c16="http://schemas.microsoft.com/office/drawing/2014/chart" uri="{C3380CC4-5D6E-409C-BE32-E72D297353CC}">
              <c16:uniqueId val="{00000003-FE55-4942-9945-66B8F738CDD5}"/>
            </c:ext>
          </c:extLst>
        </c:ser>
        <c:ser>
          <c:idx val="4"/>
          <c:order val="4"/>
          <c:tx>
            <c:strRef>
              <c:f>工作表1!$F$1</c:f>
              <c:strCache>
                <c:ptCount val="1"/>
                <c:pt idx="0">
                  <c:v>Transmission &amp; Distribution</c:v>
                </c:pt>
              </c:strCache>
            </c:strRef>
          </c:tx>
          <c:spPr>
            <a:solidFill>
              <a:srgbClr val="50B7C8"/>
            </a:solidFill>
            <a:ln>
              <a:noFill/>
            </a:ln>
            <a:effectLst/>
          </c:spPr>
          <c:invertIfNegative val="0"/>
          <c:cat>
            <c:strRef>
              <c:f>工作表1!$A$2:$A$5</c:f>
              <c:strCache>
                <c:ptCount val="4"/>
                <c:pt idx="0">
                  <c:v>2015</c:v>
                </c:pt>
                <c:pt idx="1">
                  <c:v>Clean generation</c:v>
                </c:pt>
                <c:pt idx="2">
                  <c:v>Grids and storage</c:v>
                </c:pt>
                <c:pt idx="3">
                  <c:v>2025</c:v>
                </c:pt>
              </c:strCache>
            </c:strRef>
          </c:cat>
          <c:val>
            <c:numRef>
              <c:f>工作表1!$F$2:$F$5</c:f>
              <c:numCache>
                <c:formatCode>0</c:formatCode>
                <c:ptCount val="4"/>
                <c:pt idx="0">
                  <c:v>320</c:v>
                </c:pt>
                <c:pt idx="1">
                  <c:v>0</c:v>
                </c:pt>
                <c:pt idx="2">
                  <c:v>70</c:v>
                </c:pt>
                <c:pt idx="3">
                  <c:v>390</c:v>
                </c:pt>
              </c:numCache>
            </c:numRef>
          </c:val>
          <c:extLst>
            <c:ext xmlns:c16="http://schemas.microsoft.com/office/drawing/2014/chart" uri="{C3380CC4-5D6E-409C-BE32-E72D297353CC}">
              <c16:uniqueId val="{00000004-FE55-4942-9945-66B8F738CDD5}"/>
            </c:ext>
          </c:extLst>
        </c:ser>
        <c:ser>
          <c:idx val="5"/>
          <c:order val="5"/>
          <c:tx>
            <c:strRef>
              <c:f>工作表1!$G$1</c:f>
              <c:strCache>
                <c:ptCount val="1"/>
                <c:pt idx="0">
                  <c:v>Battery Storage</c:v>
                </c:pt>
              </c:strCache>
            </c:strRef>
          </c:tx>
          <c:spPr>
            <a:solidFill>
              <a:srgbClr val="EFC58D"/>
            </a:solidFill>
            <a:ln>
              <a:solidFill>
                <a:srgbClr val="EFC58D"/>
              </a:solidFill>
            </a:ln>
            <a:effectLst/>
          </c:spPr>
          <c:invertIfNegative val="0"/>
          <c:cat>
            <c:strRef>
              <c:f>工作表1!$A$2:$A$5</c:f>
              <c:strCache>
                <c:ptCount val="4"/>
                <c:pt idx="0">
                  <c:v>2015</c:v>
                </c:pt>
                <c:pt idx="1">
                  <c:v>Clean generation</c:v>
                </c:pt>
                <c:pt idx="2">
                  <c:v>Grids and storage</c:v>
                </c:pt>
                <c:pt idx="3">
                  <c:v>2025</c:v>
                </c:pt>
              </c:strCache>
            </c:strRef>
          </c:cat>
          <c:val>
            <c:numRef>
              <c:f>工作表1!$G$2:$G$5</c:f>
              <c:numCache>
                <c:formatCode>0</c:formatCode>
                <c:ptCount val="4"/>
                <c:pt idx="0">
                  <c:v>0</c:v>
                </c:pt>
                <c:pt idx="1">
                  <c:v>0</c:v>
                </c:pt>
                <c:pt idx="2">
                  <c:v>60</c:v>
                </c:pt>
                <c:pt idx="3">
                  <c:v>60</c:v>
                </c:pt>
              </c:numCache>
            </c:numRef>
          </c:val>
          <c:extLst>
            <c:ext xmlns:c16="http://schemas.microsoft.com/office/drawing/2014/chart" uri="{C3380CC4-5D6E-409C-BE32-E72D297353CC}">
              <c16:uniqueId val="{00000005-FE55-4942-9945-66B8F738CDD5}"/>
            </c:ext>
          </c:extLst>
        </c:ser>
        <c:ser>
          <c:idx val="6"/>
          <c:order val="6"/>
          <c:tx>
            <c:strRef>
              <c:f>工作表1!$H$1</c:f>
              <c:strCache>
                <c:ptCount val="1"/>
                <c:pt idx="0">
                  <c:v>Nuclear</c:v>
                </c:pt>
              </c:strCache>
            </c:strRef>
          </c:tx>
          <c:spPr>
            <a:solidFill>
              <a:srgbClr val="3598A9"/>
            </a:solidFill>
            <a:ln>
              <a:noFill/>
            </a:ln>
            <a:effectLst/>
          </c:spPr>
          <c:invertIfNegative val="0"/>
          <c:cat>
            <c:strRef>
              <c:f>工作表1!$A$2:$A$5</c:f>
              <c:strCache>
                <c:ptCount val="4"/>
                <c:pt idx="0">
                  <c:v>2015</c:v>
                </c:pt>
                <c:pt idx="1">
                  <c:v>Clean generation</c:v>
                </c:pt>
                <c:pt idx="2">
                  <c:v>Grids and storage</c:v>
                </c:pt>
                <c:pt idx="3">
                  <c:v>2025</c:v>
                </c:pt>
              </c:strCache>
            </c:strRef>
          </c:cat>
          <c:val>
            <c:numRef>
              <c:f>工作表1!$H$2:$H$5</c:f>
              <c:numCache>
                <c:formatCode>0</c:formatCode>
                <c:ptCount val="4"/>
                <c:pt idx="0">
                  <c:v>36</c:v>
                </c:pt>
                <c:pt idx="1">
                  <c:v>24</c:v>
                </c:pt>
                <c:pt idx="2">
                  <c:v>0</c:v>
                </c:pt>
                <c:pt idx="3">
                  <c:v>60</c:v>
                </c:pt>
              </c:numCache>
            </c:numRef>
          </c:val>
          <c:extLst>
            <c:ext xmlns:c16="http://schemas.microsoft.com/office/drawing/2014/chart" uri="{C3380CC4-5D6E-409C-BE32-E72D297353CC}">
              <c16:uniqueId val="{00000006-FE55-4942-9945-66B8F738CDD5}"/>
            </c:ext>
          </c:extLst>
        </c:ser>
        <c:dLbls>
          <c:showLegendKey val="0"/>
          <c:showVal val="0"/>
          <c:showCatName val="0"/>
          <c:showSerName val="0"/>
          <c:showPercent val="0"/>
          <c:showBubbleSize val="0"/>
        </c:dLbls>
        <c:gapWidth val="150"/>
        <c:overlap val="100"/>
        <c:axId val="2019447536"/>
        <c:axId val="2019441296"/>
      </c:barChart>
      <c:catAx>
        <c:axId val="201944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2019441296"/>
        <c:crosses val="autoZero"/>
        <c:auto val="1"/>
        <c:lblAlgn val="ctr"/>
        <c:lblOffset val="100"/>
        <c:noMultiLvlLbl val="0"/>
      </c:catAx>
      <c:valAx>
        <c:axId val="20194412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2019447536"/>
        <c:crosses val="autoZero"/>
        <c:crossBetween val="between"/>
        <c:majorUnit val="200"/>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841987179487187E-2"/>
          <c:y val="4.9745787276046033E-2"/>
          <c:w val="0.94011378205128204"/>
          <c:h val="0.76435310179405314"/>
        </c:manualLayout>
      </c:layout>
      <c:barChart>
        <c:barDir val="col"/>
        <c:grouping val="clustered"/>
        <c:varyColors val="0"/>
        <c:ser>
          <c:idx val="0"/>
          <c:order val="0"/>
          <c:tx>
            <c:strRef>
              <c:f>Datasheet!$G$4</c:f>
              <c:strCache>
                <c:ptCount val="1"/>
                <c:pt idx="0">
                  <c:v>Renewable Energy</c:v>
                </c:pt>
              </c:strCache>
            </c:strRef>
          </c:tx>
          <c:spPr>
            <a:solidFill>
              <a:srgbClr val="A5DA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a:ea typeface="Arial"/>
                    <a:cs typeface="Arial"/>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Datasheet!$C$5:$C$10</c:f>
              <c:strCache>
                <c:ptCount val="6"/>
                <c:pt idx="0">
                  <c:v>2016</c:v>
                </c:pt>
                <c:pt idx="1">
                  <c:v>2022</c:v>
                </c:pt>
                <c:pt idx="2">
                  <c:v>2023</c:v>
                </c:pt>
                <c:pt idx="3">
                  <c:v>2024</c:v>
                </c:pt>
                <c:pt idx="4">
                  <c:v>Apr-25</c:v>
                </c:pt>
                <c:pt idx="5">
                  <c:v>2030F</c:v>
                </c:pt>
              </c:strCache>
            </c:strRef>
          </c:cat>
          <c:val>
            <c:numRef>
              <c:f>Datasheet!$G$5:$G$10</c:f>
              <c:numCache>
                <c:formatCode>0.0%</c:formatCode>
                <c:ptCount val="6"/>
                <c:pt idx="0">
                  <c:v>4.8000000000000001E-2</c:v>
                </c:pt>
                <c:pt idx="1">
                  <c:v>8.3000000000000004E-2</c:v>
                </c:pt>
                <c:pt idx="2">
                  <c:v>9.5000000000000001E-2</c:v>
                </c:pt>
                <c:pt idx="3">
                  <c:v>0.11728821362042996</c:v>
                </c:pt>
                <c:pt idx="4">
                  <c:v>0.1401066725019765</c:v>
                </c:pt>
                <c:pt idx="5">
                  <c:v>0.3</c:v>
                </c:pt>
              </c:numCache>
            </c:numRef>
          </c:val>
          <c:extLst>
            <c:ext xmlns:c16="http://schemas.microsoft.com/office/drawing/2014/chart" uri="{C3380CC4-5D6E-409C-BE32-E72D297353CC}">
              <c16:uniqueId val="{00000000-82B8-4CDA-95A9-1B2720181A34}"/>
            </c:ext>
          </c:extLst>
        </c:ser>
        <c:dLbls>
          <c:showLegendKey val="0"/>
          <c:showVal val="0"/>
          <c:showCatName val="0"/>
          <c:showSerName val="0"/>
          <c:showPercent val="0"/>
          <c:showBubbleSize val="0"/>
        </c:dLbls>
        <c:gapWidth val="100"/>
        <c:axId val="503446264"/>
        <c:axId val="503442328"/>
      </c:barChart>
      <c:catAx>
        <c:axId val="503446264"/>
        <c:scaling>
          <c:orientation val="minMax"/>
        </c:scaling>
        <c:delete val="0"/>
        <c:axPos val="b"/>
        <c:numFmt formatCode="General" sourceLinked="1"/>
        <c:majorTickMark val="out"/>
        <c:minorTickMark val="none"/>
        <c:tickLblPos val="nextTo"/>
        <c:spPr>
          <a:noFill/>
          <a:ln w="12700" cap="flat" cmpd="sng" algn="ctr">
            <a:solidFill>
              <a:srgbClr val="FFFFFF">
                <a:lumMod val="50000"/>
              </a:srgbClr>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a:ea typeface="Arial"/>
                <a:cs typeface="Arial"/>
              </a:defRPr>
            </a:pPr>
            <a:endParaRPr lang="zh-TW"/>
          </a:p>
        </c:txPr>
        <c:crossAx val="503442328"/>
        <c:crosses val="autoZero"/>
        <c:auto val="1"/>
        <c:lblAlgn val="ctr"/>
        <c:lblOffset val="100"/>
        <c:noMultiLvlLbl val="0"/>
      </c:catAx>
      <c:valAx>
        <c:axId val="503442328"/>
        <c:scaling>
          <c:orientation val="minMax"/>
          <c:max val="0.25"/>
          <c:min val="0"/>
        </c:scaling>
        <c:delete val="0"/>
        <c:axPos val="l"/>
        <c:numFmt formatCode="0%" sourceLinked="0"/>
        <c:majorTickMark val="out"/>
        <c:minorTickMark val="none"/>
        <c:tickLblPos val="nextTo"/>
        <c:spPr>
          <a:noFill/>
          <a:ln w="12700">
            <a:solidFill>
              <a:srgbClr val="595959"/>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a:ea typeface="Arial"/>
                <a:cs typeface="Arial"/>
              </a:defRPr>
            </a:pPr>
            <a:endParaRPr lang="zh-TW"/>
          </a:p>
        </c:txPr>
        <c:crossAx val="503446264"/>
        <c:crosses val="autoZero"/>
        <c:crossBetween val="between"/>
        <c:majorUnit val="5.000000000000001E-2"/>
      </c:valAx>
      <c:spPr>
        <a:noFill/>
        <a:ln w="25400">
          <a:noFill/>
        </a:ln>
        <a:effectLst/>
      </c:spPr>
    </c:plotArea>
    <c:legend>
      <c:legendPos val="b"/>
      <c:layout>
        <c:manualLayout>
          <c:xMode val="edge"/>
          <c:yMode val="edge"/>
          <c:x val="0.33841677324920755"/>
          <c:y val="0.90310462547240977"/>
          <c:w val="0.34035959146010442"/>
          <c:h val="7.331970943195774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a:ea typeface="Arial"/>
              <a:cs typeface="Arial"/>
            </a:defRPr>
          </a:pPr>
          <a:endParaRPr lang="zh-TW"/>
        </a:p>
      </c:txPr>
    </c:legend>
    <c:plotVisOnly val="1"/>
    <c:dispBlanksAs val="gap"/>
    <c:showDLblsOverMax val="0"/>
  </c:chart>
  <c:spPr>
    <a:noFill/>
    <a:ln w="25400" cap="flat" cmpd="sng" algn="ctr">
      <a:noFill/>
      <a:round/>
    </a:ln>
    <a:effectLst/>
  </c:spPr>
  <c:txPr>
    <a:bodyPr/>
    <a:lstStyle/>
    <a:p>
      <a:pPr>
        <a:defRPr sz="800">
          <a:solidFill>
            <a:schemeClr val="tx1"/>
          </a:solidFill>
          <a:latin typeface="Arial"/>
          <a:ea typeface="Arial"/>
          <a:cs typeface="Arial"/>
        </a:defRPr>
      </a:pPr>
      <a:endParaRPr lang="zh-TW"/>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再生能源!$D$55</c:f>
              <c:strCache>
                <c:ptCount val="1"/>
                <c:pt idx="0">
                  <c:v>%</c:v>
                </c:pt>
              </c:strCache>
            </c:strRef>
          </c:tx>
          <c:dPt>
            <c:idx val="0"/>
            <c:bubble3D val="0"/>
            <c:spPr>
              <a:solidFill>
                <a:srgbClr val="75C6D3"/>
              </a:solidFill>
              <a:ln w="19050">
                <a:solidFill>
                  <a:schemeClr val="lt1"/>
                </a:solidFill>
              </a:ln>
              <a:effectLst/>
            </c:spPr>
            <c:extLst>
              <c:ext xmlns:c16="http://schemas.microsoft.com/office/drawing/2014/chart" uri="{C3380CC4-5D6E-409C-BE32-E72D297353CC}">
                <c16:uniqueId val="{00000001-6FE5-4806-B927-FFEE20C907C8}"/>
              </c:ext>
            </c:extLst>
          </c:dPt>
          <c:dPt>
            <c:idx val="1"/>
            <c:bubble3D val="0"/>
            <c:spPr>
              <a:solidFill>
                <a:srgbClr val="F5DB87"/>
              </a:solidFill>
              <a:ln w="19050">
                <a:solidFill>
                  <a:schemeClr val="lt1"/>
                </a:solidFill>
              </a:ln>
              <a:effectLst/>
            </c:spPr>
            <c:extLst>
              <c:ext xmlns:c16="http://schemas.microsoft.com/office/drawing/2014/chart" uri="{C3380CC4-5D6E-409C-BE32-E72D297353CC}">
                <c16:uniqueId val="{00000003-6FE5-4806-B927-FFEE20C907C8}"/>
              </c:ext>
            </c:extLst>
          </c:dPt>
          <c:dPt>
            <c:idx val="2"/>
            <c:bubble3D val="0"/>
            <c:spPr>
              <a:solidFill>
                <a:srgbClr val="EFC58D"/>
              </a:solidFill>
              <a:ln w="19050">
                <a:solidFill>
                  <a:schemeClr val="lt1"/>
                </a:solidFill>
              </a:ln>
              <a:effectLst/>
            </c:spPr>
            <c:extLst>
              <c:ext xmlns:c16="http://schemas.microsoft.com/office/drawing/2014/chart" uri="{C3380CC4-5D6E-409C-BE32-E72D297353CC}">
                <c16:uniqueId val="{00000005-6FE5-4806-B927-FFEE20C907C8}"/>
              </c:ext>
            </c:extLst>
          </c:dPt>
          <c:dPt>
            <c:idx val="3"/>
            <c:bubble3D val="0"/>
            <c:spPr>
              <a:solidFill>
                <a:srgbClr val="A5DAE3"/>
              </a:solidFill>
              <a:ln w="19050">
                <a:solidFill>
                  <a:schemeClr val="lt1"/>
                </a:solidFill>
              </a:ln>
              <a:effectLst/>
            </c:spPr>
            <c:extLst>
              <c:ext xmlns:c16="http://schemas.microsoft.com/office/drawing/2014/chart" uri="{C3380CC4-5D6E-409C-BE32-E72D297353CC}">
                <c16:uniqueId val="{00000007-6FE5-4806-B927-FFEE20C907C8}"/>
              </c:ext>
            </c:extLst>
          </c:dPt>
          <c:dLbls>
            <c:dLbl>
              <c:idx val="0"/>
              <c:layout>
                <c:manualLayout>
                  <c:x val="-0.1980953828157255"/>
                  <c:y val="0.152487401560580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E5-4806-B927-FFEE20C907C8}"/>
                </c:ext>
              </c:extLst>
            </c:dLbl>
            <c:dLbl>
              <c:idx val="1"/>
              <c:layout>
                <c:manualLayout>
                  <c:x val="0.13515982193372786"/>
                  <c:y val="-0.2475260322592298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E5-4806-B927-FFEE20C907C8}"/>
                </c:ext>
              </c:extLst>
            </c:dLbl>
            <c:dLbl>
              <c:idx val="2"/>
              <c:layout>
                <c:manualLayout>
                  <c:x val="0.17670822056057617"/>
                  <c:y val="0.1223408939021747"/>
                </c:manualLayout>
              </c:layout>
              <c:showLegendKey val="0"/>
              <c:showVal val="1"/>
              <c:showCatName val="1"/>
              <c:showSerName val="0"/>
              <c:showPercent val="0"/>
              <c:showBubbleSize val="0"/>
              <c:extLst>
                <c:ext xmlns:c15="http://schemas.microsoft.com/office/drawing/2012/chart" uri="{CE6537A1-D6FC-4f65-9D91-7224C49458BB}">
                  <c15:layout>
                    <c:manualLayout>
                      <c:w val="0.29751794807101245"/>
                      <c:h val="0.17899661783830648"/>
                    </c:manualLayout>
                  </c15:layout>
                </c:ext>
                <c:ext xmlns:c16="http://schemas.microsoft.com/office/drawing/2014/chart" uri="{C3380CC4-5D6E-409C-BE32-E72D297353CC}">
                  <c16:uniqueId val="{00000005-6FE5-4806-B927-FFEE20C907C8}"/>
                </c:ext>
              </c:extLst>
            </c:dLbl>
            <c:dLbl>
              <c:idx val="3"/>
              <c:layout>
                <c:manualLayout>
                  <c:x val="0.27682844778812477"/>
                  <c:y val="0.1586229318690846"/>
                </c:manualLayout>
              </c:layout>
              <c:showLegendKey val="0"/>
              <c:showVal val="1"/>
              <c:showCatName val="1"/>
              <c:showSerName val="0"/>
              <c:showPercent val="0"/>
              <c:showBubbleSize val="0"/>
              <c:extLst>
                <c:ext xmlns:c15="http://schemas.microsoft.com/office/drawing/2012/chart" uri="{CE6537A1-D6FC-4f65-9D91-7224C49458BB}">
                  <c15:layout>
                    <c:manualLayout>
                      <c:w val="0.413427317002309"/>
                      <c:h val="0.16787251192110397"/>
                    </c:manualLayout>
                  </c15:layout>
                </c:ext>
                <c:ext xmlns:c16="http://schemas.microsoft.com/office/drawing/2014/chart" uri="{C3380CC4-5D6E-409C-BE32-E72D297353CC}">
                  <c16:uniqueId val="{00000007-6FE5-4806-B927-FFEE20C907C8}"/>
                </c:ext>
              </c:extLst>
            </c:dLbl>
            <c:spPr>
              <a:noFill/>
              <a:ln>
                <a:noFill/>
              </a:ln>
              <a:effectLst/>
            </c:spPr>
            <c:txPr>
              <a:bodyPr rot="0" spcFirstLastPara="1" vertOverflow="ellipsis" vert="horz" wrap="square" anchor="ctr" anchorCtr="1"/>
              <a:lstStyle/>
              <a:p>
                <a:pPr>
                  <a:defRPr sz="900" b="0" i="0" u="none" strike="noStrike" kern="1200" baseline="0">
                    <a:solidFill>
                      <a:srgbClr val="2B505B"/>
                    </a:solidFill>
                    <a:latin typeface="+mn-lt"/>
                    <a:ea typeface="+mn-ea"/>
                    <a:cs typeface="+mn-cs"/>
                  </a:defRPr>
                </a:pPr>
                <a:endParaRPr lang="zh-TW"/>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再生能源!$B$56:$B$59</c:f>
              <c:strCache>
                <c:ptCount val="4"/>
                <c:pt idx="0">
                  <c:v>Solar</c:v>
                </c:pt>
                <c:pt idx="1">
                  <c:v>Wind</c:v>
                </c:pt>
                <c:pt idx="2">
                  <c:v>Hydro</c:v>
                </c:pt>
                <c:pt idx="3">
                  <c:v>Others</c:v>
                </c:pt>
              </c:strCache>
            </c:strRef>
          </c:cat>
          <c:val>
            <c:numRef>
              <c:f>再生能源!$D$56:$D$59</c:f>
              <c:numCache>
                <c:formatCode>0.0%</c:formatCode>
                <c:ptCount val="4"/>
                <c:pt idx="0">
                  <c:v>0.34202512372398813</c:v>
                </c:pt>
                <c:pt idx="1">
                  <c:v>0.43050987918432077</c:v>
                </c:pt>
                <c:pt idx="2">
                  <c:v>0.11252240269385735</c:v>
                </c:pt>
                <c:pt idx="3">
                  <c:v>0.11494259439783375</c:v>
                </c:pt>
              </c:numCache>
            </c:numRef>
          </c:val>
          <c:extLst>
            <c:ext xmlns:c16="http://schemas.microsoft.com/office/drawing/2014/chart" uri="{C3380CC4-5D6E-409C-BE32-E72D297353CC}">
              <c16:uniqueId val="{00000008-6FE5-4806-B927-FFEE20C907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rgbClr val="2B505B"/>
          </a:solidFill>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88323330398792"/>
          <c:y val="0.17429886831275723"/>
          <c:w val="0.56691561261683432"/>
          <c:h val="0.71216367395456226"/>
        </c:manualLayout>
      </c:layout>
      <c:pieChart>
        <c:varyColors val="1"/>
        <c:ser>
          <c:idx val="0"/>
          <c:order val="0"/>
          <c:tx>
            <c:strRef>
              <c:f>Sheet1!$B$1</c:f>
              <c:strCache>
                <c:ptCount val="1"/>
                <c:pt idx="0">
                  <c:v>Sales</c:v>
                </c:pt>
              </c:strCache>
            </c:strRef>
          </c:tx>
          <c:spPr>
            <a:ln>
              <a:noFill/>
            </a:ln>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C1F-4B2C-82B4-E9D05114F27B}"/>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DC1F-4B2C-82B4-E9D05114F27B}"/>
              </c:ext>
            </c:extLst>
          </c:dPt>
          <c:dPt>
            <c:idx val="2"/>
            <c:bubble3D val="0"/>
            <c:explosion val="23"/>
            <c:spPr>
              <a:solidFill>
                <a:schemeClr val="accent5"/>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DC1F-4B2C-82B4-E9D05114F27B}"/>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DC1F-4B2C-82B4-E9D05114F27B}"/>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1-DC1F-4B2C-82B4-E9D05114F27B}"/>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3-DC1F-4B2C-82B4-E9D05114F27B}"/>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5-DC1F-4B2C-82B4-E9D05114F27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General</c:formatCode>
                <c:ptCount val="3"/>
                <c:pt idx="0">
                  <c:v>0.86</c:v>
                </c:pt>
                <c:pt idx="1">
                  <c:v>0.13800000000000001</c:v>
                </c:pt>
                <c:pt idx="2">
                  <c:v>2E-3</c:v>
                </c:pt>
              </c:numCache>
            </c:numRef>
          </c:val>
          <c:extLst>
            <c:ext xmlns:c16="http://schemas.microsoft.com/office/drawing/2014/chart" uri="{C3380CC4-5D6E-409C-BE32-E72D297353CC}">
              <c16:uniqueId val="{00000008-DC1F-4B2C-82B4-E9D05114F27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841987179487187E-2"/>
          <c:y val="4.9745787276046033E-2"/>
          <c:w val="0.94011378205128204"/>
          <c:h val="0.76435310179405314"/>
        </c:manualLayout>
      </c:layout>
      <c:barChart>
        <c:barDir val="col"/>
        <c:grouping val="stacked"/>
        <c:varyColors val="0"/>
        <c:ser>
          <c:idx val="0"/>
          <c:order val="0"/>
          <c:tx>
            <c:strRef>
              <c:f>Datasheet!$D$4</c:f>
              <c:strCache>
                <c:ptCount val="1"/>
                <c:pt idx="0">
                  <c:v>Solar</c:v>
                </c:pt>
              </c:strCache>
            </c:strRef>
          </c:tx>
          <c:spPr>
            <a:solidFill>
              <a:srgbClr val="50B7C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a:ea typeface="Arial"/>
                    <a:cs typeface="Arial"/>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Datasheet!$C$5:$C$11</c:f>
              <c:strCache>
                <c:ptCount val="7"/>
                <c:pt idx="0">
                  <c:v>2021</c:v>
                </c:pt>
                <c:pt idx="1">
                  <c:v>2022</c:v>
                </c:pt>
                <c:pt idx="2">
                  <c:v>2023</c:v>
                </c:pt>
                <c:pt idx="3">
                  <c:v>2024</c:v>
                </c:pt>
                <c:pt idx="4">
                  <c:v>Apr-25</c:v>
                </c:pt>
                <c:pt idx="5">
                  <c:v>2030F</c:v>
                </c:pt>
                <c:pt idx="6">
                  <c:v>2035F</c:v>
                </c:pt>
              </c:strCache>
            </c:strRef>
          </c:cat>
          <c:val>
            <c:numRef>
              <c:f>Datasheet!$D$5:$D$11</c:f>
              <c:numCache>
                <c:formatCode>0.0</c:formatCode>
                <c:ptCount val="7"/>
                <c:pt idx="0">
                  <c:v>7.7002132940000001</c:v>
                </c:pt>
                <c:pt idx="1">
                  <c:v>9.7237465140000001</c:v>
                </c:pt>
                <c:pt idx="2">
                  <c:v>12.417684869</c:v>
                </c:pt>
                <c:pt idx="3">
                  <c:v>14.281145091000001</c:v>
                </c:pt>
                <c:pt idx="4">
                  <c:v>14.6</c:v>
                </c:pt>
                <c:pt idx="5">
                  <c:v>31.2</c:v>
                </c:pt>
                <c:pt idx="6">
                  <c:v>35.020000000000003</c:v>
                </c:pt>
              </c:numCache>
            </c:numRef>
          </c:val>
          <c:extLst>
            <c:ext xmlns:c16="http://schemas.microsoft.com/office/drawing/2014/chart" uri="{C3380CC4-5D6E-409C-BE32-E72D297353CC}">
              <c16:uniqueId val="{00000000-463B-4C5E-8889-5446CB4E2A14}"/>
            </c:ext>
          </c:extLst>
        </c:ser>
        <c:ser>
          <c:idx val="1"/>
          <c:order val="1"/>
          <c:tx>
            <c:strRef>
              <c:f>Datasheet!$E$4</c:f>
              <c:strCache>
                <c:ptCount val="1"/>
                <c:pt idx="0">
                  <c:v>Offshore Wind</c:v>
                </c:pt>
              </c:strCache>
            </c:strRef>
          </c:tx>
          <c:spPr>
            <a:solidFill>
              <a:srgbClr val="A5DA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a:ea typeface="Arial"/>
                    <a:cs typeface="Arial"/>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Datasheet!$C$5:$C$11</c:f>
              <c:strCache>
                <c:ptCount val="7"/>
                <c:pt idx="0">
                  <c:v>2021</c:v>
                </c:pt>
                <c:pt idx="1">
                  <c:v>2022</c:v>
                </c:pt>
                <c:pt idx="2">
                  <c:v>2023</c:v>
                </c:pt>
                <c:pt idx="3">
                  <c:v>2024</c:v>
                </c:pt>
                <c:pt idx="4">
                  <c:v>Apr-25</c:v>
                </c:pt>
                <c:pt idx="5">
                  <c:v>2030F</c:v>
                </c:pt>
                <c:pt idx="6">
                  <c:v>2035F</c:v>
                </c:pt>
              </c:strCache>
            </c:strRef>
          </c:cat>
          <c:val>
            <c:numRef>
              <c:f>Datasheet!$E$5:$E$11</c:f>
              <c:numCache>
                <c:formatCode>0.0</c:formatCode>
                <c:ptCount val="7"/>
                <c:pt idx="0">
                  <c:v>0.26919999999999999</c:v>
                </c:pt>
                <c:pt idx="1">
                  <c:v>0.74480600000000008</c:v>
                </c:pt>
                <c:pt idx="2">
                  <c:v>1.763239</c:v>
                </c:pt>
                <c:pt idx="3">
                  <c:v>3.8902467000000001</c:v>
                </c:pt>
                <c:pt idx="4">
                  <c:v>4</c:v>
                </c:pt>
                <c:pt idx="5">
                  <c:v>10.9</c:v>
                </c:pt>
                <c:pt idx="6">
                  <c:v>18.399999999999999</c:v>
                </c:pt>
              </c:numCache>
            </c:numRef>
          </c:val>
          <c:extLst>
            <c:ext xmlns:c16="http://schemas.microsoft.com/office/drawing/2014/chart" uri="{C3380CC4-5D6E-409C-BE32-E72D297353CC}">
              <c16:uniqueId val="{00000001-463B-4C5E-8889-5446CB4E2A14}"/>
            </c:ext>
          </c:extLst>
        </c:ser>
        <c:ser>
          <c:idx val="2"/>
          <c:order val="2"/>
          <c:tx>
            <c:strRef>
              <c:f>Datasheet!$F$4</c:f>
              <c:strCache>
                <c:ptCount val="1"/>
                <c:pt idx="0">
                  <c:v>Others¹</c:v>
                </c:pt>
              </c:strCache>
            </c:strRef>
          </c:tx>
          <c:spPr>
            <a:solidFill>
              <a:srgbClr val="F5DB87"/>
            </a:solidFill>
            <a:ln>
              <a:noFill/>
            </a:ln>
            <a:effectLst/>
          </c:spPr>
          <c:invertIfNegative val="0"/>
          <c:cat>
            <c:strRef>
              <c:f>Datasheet!$C$5:$C$11</c:f>
              <c:strCache>
                <c:ptCount val="7"/>
                <c:pt idx="0">
                  <c:v>2021</c:v>
                </c:pt>
                <c:pt idx="1">
                  <c:v>2022</c:v>
                </c:pt>
                <c:pt idx="2">
                  <c:v>2023</c:v>
                </c:pt>
                <c:pt idx="3">
                  <c:v>2024</c:v>
                </c:pt>
                <c:pt idx="4">
                  <c:v>Apr-25</c:v>
                </c:pt>
                <c:pt idx="5">
                  <c:v>2030F</c:v>
                </c:pt>
                <c:pt idx="6">
                  <c:v>2035F</c:v>
                </c:pt>
              </c:strCache>
            </c:strRef>
          </c:cat>
          <c:val>
            <c:numRef>
              <c:f>Datasheet!$F$5:$F$11</c:f>
              <c:numCache>
                <c:formatCode>0.0</c:formatCode>
                <c:ptCount val="7"/>
                <c:pt idx="0">
                  <c:v>3.6404940000000012</c:v>
                </c:pt>
                <c:pt idx="1">
                  <c:v>3.662863999999999</c:v>
                </c:pt>
                <c:pt idx="2">
                  <c:v>3.7743500000000001</c:v>
                </c:pt>
                <c:pt idx="3">
                  <c:v>2.880929500000001</c:v>
                </c:pt>
                <c:pt idx="4">
                  <c:v>2.9</c:v>
                </c:pt>
              </c:numCache>
            </c:numRef>
          </c:val>
          <c:extLst>
            <c:ext xmlns:c16="http://schemas.microsoft.com/office/drawing/2014/chart" uri="{C3380CC4-5D6E-409C-BE32-E72D297353CC}">
              <c16:uniqueId val="{00000002-463B-4C5E-8889-5446CB4E2A14}"/>
            </c:ext>
          </c:extLst>
        </c:ser>
        <c:dLbls>
          <c:showLegendKey val="0"/>
          <c:showVal val="0"/>
          <c:showCatName val="0"/>
          <c:showSerName val="0"/>
          <c:showPercent val="0"/>
          <c:showBubbleSize val="0"/>
        </c:dLbls>
        <c:gapWidth val="100"/>
        <c:overlap val="100"/>
        <c:axId val="503446264"/>
        <c:axId val="503442328"/>
      </c:barChart>
      <c:catAx>
        <c:axId val="503446264"/>
        <c:scaling>
          <c:orientation val="minMax"/>
        </c:scaling>
        <c:delete val="0"/>
        <c:axPos val="b"/>
        <c:numFmt formatCode="General" sourceLinked="1"/>
        <c:majorTickMark val="out"/>
        <c:minorTickMark val="none"/>
        <c:tickLblPos val="nextTo"/>
        <c:spPr>
          <a:noFill/>
          <a:ln w="12700" cap="flat" cmpd="sng" algn="ctr">
            <a:solidFill>
              <a:srgbClr val="FFFFFF">
                <a:lumMod val="50000"/>
              </a:srgbClr>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a:ea typeface="Arial"/>
                <a:cs typeface="Arial"/>
              </a:defRPr>
            </a:pPr>
            <a:endParaRPr lang="zh-TW"/>
          </a:p>
        </c:txPr>
        <c:crossAx val="503442328"/>
        <c:crosses val="autoZero"/>
        <c:auto val="1"/>
        <c:lblAlgn val="ctr"/>
        <c:lblOffset val="100"/>
        <c:noMultiLvlLbl val="0"/>
      </c:catAx>
      <c:valAx>
        <c:axId val="503442328"/>
        <c:scaling>
          <c:orientation val="minMax"/>
          <c:max val="60"/>
          <c:min val="0"/>
        </c:scaling>
        <c:delete val="0"/>
        <c:axPos val="l"/>
        <c:numFmt formatCode="#,##0" sourceLinked="0"/>
        <c:majorTickMark val="out"/>
        <c:minorTickMark val="none"/>
        <c:tickLblPos val="nextTo"/>
        <c:spPr>
          <a:noFill/>
          <a:ln w="12700">
            <a:solidFill>
              <a:srgbClr val="595959"/>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a:ea typeface="Arial"/>
                <a:cs typeface="Arial"/>
              </a:defRPr>
            </a:pPr>
            <a:endParaRPr lang="zh-TW"/>
          </a:p>
        </c:txPr>
        <c:crossAx val="503446264"/>
        <c:crosses val="autoZero"/>
        <c:crossBetween val="between"/>
        <c:majorUnit val="10"/>
      </c:valAx>
      <c:spPr>
        <a:noFill/>
        <a:ln w="25400">
          <a:noFill/>
        </a:ln>
        <a:effectLst/>
      </c:spPr>
    </c:plotArea>
    <c:legend>
      <c:legendPos val="b"/>
      <c:layout>
        <c:manualLayout>
          <c:xMode val="edge"/>
          <c:yMode val="edge"/>
          <c:x val="3.5394664208640583E-2"/>
          <c:y val="0.92888611335993865"/>
          <c:w val="0.95279843491785754"/>
          <c:h val="7.111370031345595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a:ea typeface="Arial"/>
              <a:cs typeface="Arial"/>
            </a:defRPr>
          </a:pPr>
          <a:endParaRPr lang="zh-TW"/>
        </a:p>
      </c:txPr>
    </c:legend>
    <c:plotVisOnly val="1"/>
    <c:dispBlanksAs val="gap"/>
    <c:showDLblsOverMax val="0"/>
  </c:chart>
  <c:spPr>
    <a:noFill/>
    <a:ln w="25400" cap="flat" cmpd="sng" algn="ctr">
      <a:noFill/>
      <a:round/>
    </a:ln>
    <a:effectLst/>
  </c:spPr>
  <c:txPr>
    <a:bodyPr/>
    <a:lstStyle/>
    <a:p>
      <a:pPr>
        <a:defRPr sz="800">
          <a:solidFill>
            <a:schemeClr val="tx1"/>
          </a:solidFill>
          <a:latin typeface="Arial"/>
          <a:ea typeface="Arial"/>
          <a:cs typeface="Arial"/>
        </a:defRPr>
      </a:pPr>
      <a:endParaRPr lang="zh-TW"/>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數列 1</c:v>
                </c:pt>
              </c:strCache>
            </c:strRef>
          </c:tx>
          <c:spPr>
            <a:solidFill>
              <a:srgbClr val="75C6D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General</c:formatCode>
                <c:ptCount val="3"/>
                <c:pt idx="0">
                  <c:v>2024</c:v>
                </c:pt>
                <c:pt idx="1">
                  <c:v>2025</c:v>
                </c:pt>
                <c:pt idx="2">
                  <c:v>2026</c:v>
                </c:pt>
              </c:numCache>
            </c:numRef>
          </c:cat>
          <c:val>
            <c:numRef>
              <c:f>工作表1!$B$2:$B$4</c:f>
              <c:numCache>
                <c:formatCode>General</c:formatCode>
                <c:ptCount val="3"/>
                <c:pt idx="0">
                  <c:v>3.4</c:v>
                </c:pt>
                <c:pt idx="1">
                  <c:v>2.9</c:v>
                </c:pt>
                <c:pt idx="2">
                  <c:v>2.9</c:v>
                </c:pt>
              </c:numCache>
            </c:numRef>
          </c:val>
          <c:extLst>
            <c:ext xmlns:c16="http://schemas.microsoft.com/office/drawing/2014/chart" uri="{C3380CC4-5D6E-409C-BE32-E72D297353CC}">
              <c16:uniqueId val="{00000000-6832-48EC-A01D-038AA17DF010}"/>
            </c:ext>
          </c:extLst>
        </c:ser>
        <c:dLbls>
          <c:dLblPos val="outEnd"/>
          <c:showLegendKey val="0"/>
          <c:showVal val="1"/>
          <c:showCatName val="0"/>
          <c:showSerName val="0"/>
          <c:showPercent val="0"/>
          <c:showBubbleSize val="0"/>
        </c:dLbls>
        <c:gapWidth val="150"/>
        <c:axId val="1259526431"/>
        <c:axId val="1259528351"/>
      </c:barChart>
      <c:catAx>
        <c:axId val="125952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1259528351"/>
        <c:crosses val="autoZero"/>
        <c:auto val="1"/>
        <c:lblAlgn val="ctr"/>
        <c:lblOffset val="100"/>
        <c:noMultiLvlLbl val="0"/>
      </c:catAx>
      <c:valAx>
        <c:axId val="1259528351"/>
        <c:scaling>
          <c:orientation val="minMax"/>
          <c:min val="0"/>
        </c:scaling>
        <c:delete val="1"/>
        <c:axPos val="l"/>
        <c:numFmt formatCode="General" sourceLinked="1"/>
        <c:majorTickMark val="none"/>
        <c:minorTickMark val="none"/>
        <c:tickLblPos val="nextTo"/>
        <c:crossAx val="1259526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數列 1</c:v>
                </c:pt>
              </c:strCache>
            </c:strRef>
          </c:tx>
          <c:spPr>
            <a:solidFill>
              <a:srgbClr val="75C6D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General</c:formatCode>
                <c:ptCount val="3"/>
                <c:pt idx="0">
                  <c:v>2024</c:v>
                </c:pt>
                <c:pt idx="1">
                  <c:v>2025</c:v>
                </c:pt>
                <c:pt idx="2">
                  <c:v>2026</c:v>
                </c:pt>
              </c:numCache>
            </c:numRef>
          </c:cat>
          <c:val>
            <c:numRef>
              <c:f>工作表1!$B$2:$B$4</c:f>
              <c:numCache>
                <c:formatCode>General</c:formatCode>
                <c:ptCount val="3"/>
                <c:pt idx="0">
                  <c:v>6.2</c:v>
                </c:pt>
                <c:pt idx="1">
                  <c:v>3.6</c:v>
                </c:pt>
                <c:pt idx="2">
                  <c:v>3.2</c:v>
                </c:pt>
              </c:numCache>
            </c:numRef>
          </c:val>
          <c:extLst>
            <c:ext xmlns:c16="http://schemas.microsoft.com/office/drawing/2014/chart" uri="{C3380CC4-5D6E-409C-BE32-E72D297353CC}">
              <c16:uniqueId val="{00000000-DB25-4004-8E6A-438485046B2D}"/>
            </c:ext>
          </c:extLst>
        </c:ser>
        <c:dLbls>
          <c:dLblPos val="outEnd"/>
          <c:showLegendKey val="0"/>
          <c:showVal val="1"/>
          <c:showCatName val="0"/>
          <c:showSerName val="0"/>
          <c:showPercent val="0"/>
          <c:showBubbleSize val="0"/>
        </c:dLbls>
        <c:gapWidth val="150"/>
        <c:axId val="1259526431"/>
        <c:axId val="1259528351"/>
      </c:barChart>
      <c:catAx>
        <c:axId val="125952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1259528351"/>
        <c:crosses val="autoZero"/>
        <c:auto val="1"/>
        <c:lblAlgn val="ctr"/>
        <c:lblOffset val="100"/>
        <c:noMultiLvlLbl val="0"/>
      </c:catAx>
      <c:valAx>
        <c:axId val="1259528351"/>
        <c:scaling>
          <c:orientation val="minMax"/>
          <c:min val="0"/>
        </c:scaling>
        <c:delete val="1"/>
        <c:axPos val="l"/>
        <c:numFmt formatCode="General" sourceLinked="1"/>
        <c:majorTickMark val="none"/>
        <c:minorTickMark val="none"/>
        <c:tickLblPos val="nextTo"/>
        <c:crossAx val="1259526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53591036033115"/>
          <c:y val="8.9081993251618807E-2"/>
          <c:w val="0.82152005005393636"/>
          <c:h val="0.7043690395652511"/>
        </c:manualLayout>
      </c:layout>
      <c:barChart>
        <c:barDir val="col"/>
        <c:grouping val="stacked"/>
        <c:varyColors val="0"/>
        <c:ser>
          <c:idx val="3"/>
          <c:order val="0"/>
          <c:tx>
            <c:strRef>
              <c:f>Sheet1!$B$1</c:f>
              <c:strCache>
                <c:ptCount val="1"/>
                <c:pt idx="0">
                  <c:v>Total</c:v>
                </c:pt>
              </c:strCache>
            </c:strRef>
          </c:tx>
          <c:spPr>
            <a:solidFill>
              <a:srgbClr val="3598A9"/>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2028</c:v>
                </c:pt>
              </c:numCache>
            </c:numRef>
          </c:cat>
          <c:val>
            <c:numRef>
              <c:f>Sheet1!$B$2:$B$3</c:f>
              <c:numCache>
                <c:formatCode>General</c:formatCode>
                <c:ptCount val="2"/>
                <c:pt idx="0">
                  <c:v>8468</c:v>
                </c:pt>
                <c:pt idx="1">
                  <c:v>11100</c:v>
                </c:pt>
              </c:numCache>
            </c:numRef>
          </c:val>
          <c:extLst>
            <c:ext xmlns:c16="http://schemas.microsoft.com/office/drawing/2014/chart" uri="{C3380CC4-5D6E-409C-BE32-E72D297353CC}">
              <c16:uniqueId val="{00000002-5DED-4BF1-9CCF-6910E2F937ED}"/>
            </c:ext>
          </c:extLst>
        </c:ser>
        <c:dLbls>
          <c:dLblPos val="ctr"/>
          <c:showLegendKey val="0"/>
          <c:showVal val="1"/>
          <c:showCatName val="0"/>
          <c:showSerName val="0"/>
          <c:showPercent val="0"/>
          <c:showBubbleSize val="0"/>
        </c:dLbls>
        <c:gapWidth val="219"/>
        <c:overlap val="100"/>
        <c:axId val="662919904"/>
        <c:axId val="662899264"/>
        <c:extLst/>
      </c:barChart>
      <c:catAx>
        <c:axId val="66291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62899264"/>
        <c:crosses val="autoZero"/>
        <c:auto val="1"/>
        <c:lblAlgn val="ctr"/>
        <c:lblOffset val="100"/>
        <c:noMultiLvlLbl val="0"/>
      </c:catAx>
      <c:valAx>
        <c:axId val="66289926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662919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Sheet1!$B$1</c:f>
              <c:strCache>
                <c:ptCount val="1"/>
                <c:pt idx="0">
                  <c:v>≤ 7nm</c:v>
                </c:pt>
              </c:strCache>
            </c:strRef>
          </c:tx>
          <c:spPr>
            <a:solidFill>
              <a:srgbClr val="75C6D3"/>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6E86-4B4C-8604-8FBCF1945D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2028</c:v>
                </c:pt>
              </c:numCache>
            </c:numRef>
          </c:cat>
          <c:val>
            <c:numRef>
              <c:f>Sheet1!$B$2:$B$3</c:f>
              <c:numCache>
                <c:formatCode>General</c:formatCode>
                <c:ptCount val="2"/>
                <c:pt idx="0">
                  <c:v>850</c:v>
                </c:pt>
                <c:pt idx="1">
                  <c:v>1400</c:v>
                </c:pt>
              </c:numCache>
            </c:numRef>
          </c:val>
          <c:extLst>
            <c:ext xmlns:c16="http://schemas.microsoft.com/office/drawing/2014/chart" uri="{C3380CC4-5D6E-409C-BE32-E72D297353CC}">
              <c16:uniqueId val="{00000001-6E86-4B4C-8604-8FBCF1945DF6}"/>
            </c:ext>
          </c:extLst>
        </c:ser>
        <c:dLbls>
          <c:dLblPos val="ctr"/>
          <c:showLegendKey val="0"/>
          <c:showVal val="1"/>
          <c:showCatName val="0"/>
          <c:showSerName val="0"/>
          <c:showPercent val="0"/>
          <c:showBubbleSize val="0"/>
        </c:dLbls>
        <c:gapWidth val="219"/>
        <c:overlap val="100"/>
        <c:axId val="662919904"/>
        <c:axId val="662899264"/>
        <c:extLst/>
      </c:barChart>
      <c:catAx>
        <c:axId val="66291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62899264"/>
        <c:crosses val="autoZero"/>
        <c:auto val="1"/>
        <c:lblAlgn val="ctr"/>
        <c:lblOffset val="100"/>
        <c:noMultiLvlLbl val="0"/>
      </c:catAx>
      <c:valAx>
        <c:axId val="66289926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6629199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Sheet1!$B$1</c:f>
              <c:strCache>
                <c:ptCount val="1"/>
                <c:pt idx="0">
                  <c:v>≤ 2nm</c:v>
                </c:pt>
              </c:strCache>
            </c:strRef>
          </c:tx>
          <c:spPr>
            <a:solidFill>
              <a:srgbClr val="ED972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2028</c:v>
                </c:pt>
              </c:numCache>
            </c:numRef>
          </c:cat>
          <c:val>
            <c:numRef>
              <c:f>Sheet1!$B$2:$B$3</c:f>
              <c:numCache>
                <c:formatCode>General</c:formatCode>
                <c:ptCount val="2"/>
                <c:pt idx="0">
                  <c:v>200</c:v>
                </c:pt>
                <c:pt idx="1">
                  <c:v>500</c:v>
                </c:pt>
              </c:numCache>
            </c:numRef>
          </c:val>
          <c:extLst>
            <c:ext xmlns:c16="http://schemas.microsoft.com/office/drawing/2014/chart" uri="{C3380CC4-5D6E-409C-BE32-E72D297353CC}">
              <c16:uniqueId val="{00000000-71ED-47F7-A845-F1F393ED9B9E}"/>
            </c:ext>
          </c:extLst>
        </c:ser>
        <c:dLbls>
          <c:showLegendKey val="0"/>
          <c:showVal val="0"/>
          <c:showCatName val="0"/>
          <c:showSerName val="0"/>
          <c:showPercent val="0"/>
          <c:showBubbleSize val="0"/>
        </c:dLbls>
        <c:gapWidth val="219"/>
        <c:overlap val="100"/>
        <c:axId val="662919904"/>
        <c:axId val="662899264"/>
        <c:extLst/>
      </c:barChart>
      <c:catAx>
        <c:axId val="66291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62899264"/>
        <c:crosses val="autoZero"/>
        <c:auto val="1"/>
        <c:lblAlgn val="ctr"/>
        <c:lblOffset val="100"/>
        <c:noMultiLvlLbl val="0"/>
      </c:catAx>
      <c:valAx>
        <c:axId val="66289926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662919904"/>
        <c:crosses val="autoZero"/>
        <c:crossBetween val="between"/>
        <c:majorUnit val="20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841987179487187E-2"/>
          <c:y val="7.0890186195809807E-2"/>
          <c:w val="0.94011378205128204"/>
          <c:h val="0.84426446598477844"/>
        </c:manualLayout>
      </c:layout>
      <c:barChart>
        <c:barDir val="col"/>
        <c:grouping val="clustered"/>
        <c:varyColors val="0"/>
        <c:ser>
          <c:idx val="0"/>
          <c:order val="0"/>
          <c:tx>
            <c:strRef>
              <c:f>Datasheet!$D$4</c:f>
              <c:strCache>
                <c:ptCount val="1"/>
              </c:strCache>
            </c:strRef>
          </c:tx>
          <c:spPr>
            <a:solidFill>
              <a:srgbClr val="BAE2E9"/>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Datasheet!$C$6:$C$15</c:f>
              <c:strCache>
                <c:ptCount val="10"/>
                <c:pt idx="0">
                  <c:v>2016¹</c:v>
                </c:pt>
                <c:pt idx="1">
                  <c:v>2017</c:v>
                </c:pt>
                <c:pt idx="2">
                  <c:v>2018</c:v>
                </c:pt>
                <c:pt idx="3">
                  <c:v>2019</c:v>
                </c:pt>
                <c:pt idx="4">
                  <c:v>2020</c:v>
                </c:pt>
                <c:pt idx="5">
                  <c:v>2021</c:v>
                </c:pt>
                <c:pt idx="6">
                  <c:v>2022</c:v>
                </c:pt>
                <c:pt idx="7">
                  <c:v>2023</c:v>
                </c:pt>
                <c:pt idx="8">
                  <c:v>2024</c:v>
                </c:pt>
                <c:pt idx="9">
                  <c:v>1H25</c:v>
                </c:pt>
              </c:strCache>
            </c:strRef>
          </c:cat>
          <c:val>
            <c:numRef>
              <c:f>Datasheet!$D$6:$D$15</c:f>
              <c:numCache>
                <c:formatCode>General</c:formatCode>
                <c:ptCount val="10"/>
                <c:pt idx="0">
                  <c:v>31599</c:v>
                </c:pt>
                <c:pt idx="1">
                  <c:v>59371</c:v>
                </c:pt>
                <c:pt idx="2">
                  <c:v>69239</c:v>
                </c:pt>
                <c:pt idx="3">
                  <c:v>65510</c:v>
                </c:pt>
                <c:pt idx="4">
                  <c:v>61397</c:v>
                </c:pt>
                <c:pt idx="5">
                  <c:v>68841</c:v>
                </c:pt>
                <c:pt idx="6">
                  <c:v>81871</c:v>
                </c:pt>
                <c:pt idx="7">
                  <c:v>81966</c:v>
                </c:pt>
                <c:pt idx="8" formatCode="_-* #,##0_-;\-* #,##0_-;_-* &quot;-&quot;??_-;_-@_-">
                  <c:v>79678.547000000006</c:v>
                </c:pt>
                <c:pt idx="9">
                  <c:v>39604</c:v>
                </c:pt>
              </c:numCache>
            </c:numRef>
          </c:val>
          <c:extLst>
            <c:ext xmlns:c16="http://schemas.microsoft.com/office/drawing/2014/chart" uri="{C3380CC4-5D6E-409C-BE32-E72D297353CC}">
              <c16:uniqueId val="{00000000-55DA-4EBE-B39E-F0987889C71A}"/>
            </c:ext>
          </c:extLst>
        </c:ser>
        <c:dLbls>
          <c:showLegendKey val="0"/>
          <c:showVal val="0"/>
          <c:showCatName val="0"/>
          <c:showSerName val="0"/>
          <c:showPercent val="0"/>
          <c:showBubbleSize val="0"/>
        </c:dLbls>
        <c:gapWidth val="100"/>
        <c:axId val="503446264"/>
        <c:axId val="503442328"/>
      </c:barChart>
      <c:catAx>
        <c:axId val="503446264"/>
        <c:scaling>
          <c:orientation val="minMax"/>
        </c:scaling>
        <c:delete val="0"/>
        <c:axPos val="b"/>
        <c:numFmt formatCode="General" sourceLinked="1"/>
        <c:majorTickMark val="out"/>
        <c:minorTickMark val="none"/>
        <c:tickLblPos val="nextTo"/>
        <c:spPr>
          <a:noFill/>
          <a:ln w="12700" cap="flat" cmpd="sng" algn="ctr">
            <a:solidFill>
              <a:srgbClr val="A6A6A6"/>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503442328"/>
        <c:crosses val="autoZero"/>
        <c:auto val="1"/>
        <c:lblAlgn val="ctr"/>
        <c:lblOffset val="100"/>
        <c:noMultiLvlLbl val="0"/>
      </c:catAx>
      <c:valAx>
        <c:axId val="503442328"/>
        <c:scaling>
          <c:orientation val="minMax"/>
          <c:max val="90000"/>
          <c:min val="0"/>
        </c:scaling>
        <c:delete val="0"/>
        <c:axPos val="l"/>
        <c:numFmt formatCode="#,##0;\(#,##0\)" sourceLinked="0"/>
        <c:majorTickMark val="out"/>
        <c:minorTickMark val="none"/>
        <c:tickLblPos val="nextTo"/>
        <c:spPr>
          <a:noFill/>
          <a:ln w="12700">
            <a:solidFill>
              <a:srgbClr val="A6A6A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503446264"/>
        <c:crosses val="autoZero"/>
        <c:crossBetween val="between"/>
        <c:majorUnit val="10000"/>
      </c:valAx>
      <c:spPr>
        <a:noFill/>
        <a:ln w="25400">
          <a:noFill/>
        </a:ln>
        <a:effectLst/>
      </c:spPr>
    </c:plotArea>
    <c:plotVisOnly val="1"/>
    <c:dispBlanksAs val="gap"/>
    <c:showDLblsOverMax val="0"/>
  </c:chart>
  <c:spPr>
    <a:noFill/>
    <a:ln w="25400" cap="flat" cmpd="sng" algn="ctr">
      <a:noFill/>
      <a:round/>
    </a:ln>
    <a:effectLst/>
  </c:spPr>
  <c:txPr>
    <a:bodyPr/>
    <a:lstStyle/>
    <a:p>
      <a:pPr>
        <a:defRPr sz="800">
          <a:solidFill>
            <a:schemeClr val="tx1"/>
          </a:solidFill>
          <a:latin typeface="Arial"/>
          <a:ea typeface="Arial"/>
          <a:cs typeface="Arial"/>
        </a:defRPr>
      </a:pPr>
      <a:endParaRPr lang="zh-TW"/>
    </a:p>
  </c:txPr>
  <c:externalData r:id="rId4">
    <c:autoUpdate val="0"/>
  </c:externalData>
  <c:userShapes r:id="rId5"/>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270663267674477E-2"/>
          <c:y val="0.11968393674787894"/>
          <c:w val="0.90248930398453187"/>
          <c:h val="0.77424159927970482"/>
        </c:manualLayout>
      </c:layout>
      <c:barChart>
        <c:barDir val="col"/>
        <c:grouping val="clustered"/>
        <c:varyColors val="0"/>
        <c:ser>
          <c:idx val="0"/>
          <c:order val="0"/>
          <c:tx>
            <c:strRef>
              <c:f>Sheet3!$B$1</c:f>
              <c:strCache>
                <c:ptCount val="1"/>
                <c:pt idx="0">
                  <c:v>Gross Profit</c:v>
                </c:pt>
              </c:strCache>
            </c:strRef>
          </c:tx>
          <c:spPr>
            <a:solidFill>
              <a:srgbClr val="75C6D3">
                <a:alpha val="50196"/>
              </a:srgb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Sheet3!$A$3:$A$12</c:f>
              <c:strCache>
                <c:ptCount val="10"/>
                <c:pt idx="0">
                  <c:v>2016¹</c:v>
                </c:pt>
                <c:pt idx="1">
                  <c:v>2017</c:v>
                </c:pt>
                <c:pt idx="2">
                  <c:v>2018</c:v>
                </c:pt>
                <c:pt idx="3">
                  <c:v>2019</c:v>
                </c:pt>
                <c:pt idx="4">
                  <c:v>2020</c:v>
                </c:pt>
                <c:pt idx="5">
                  <c:v>2021</c:v>
                </c:pt>
                <c:pt idx="6">
                  <c:v>2022</c:v>
                </c:pt>
                <c:pt idx="7">
                  <c:v>2023</c:v>
                </c:pt>
                <c:pt idx="8">
                  <c:v>2024</c:v>
                </c:pt>
                <c:pt idx="9">
                  <c:v>1H25</c:v>
                </c:pt>
              </c:strCache>
            </c:strRef>
          </c:cat>
          <c:val>
            <c:numRef>
              <c:f>Sheet3!$B$3:$B$12</c:f>
              <c:numCache>
                <c:formatCode>#,##0</c:formatCode>
                <c:ptCount val="10"/>
                <c:pt idx="0">
                  <c:v>3435</c:v>
                </c:pt>
                <c:pt idx="1">
                  <c:v>11403</c:v>
                </c:pt>
                <c:pt idx="2">
                  <c:v>18642</c:v>
                </c:pt>
                <c:pt idx="3">
                  <c:v>19268</c:v>
                </c:pt>
                <c:pt idx="4">
                  <c:v>21114</c:v>
                </c:pt>
                <c:pt idx="5">
                  <c:v>24527</c:v>
                </c:pt>
                <c:pt idx="6">
                  <c:v>31929</c:v>
                </c:pt>
                <c:pt idx="7">
                  <c:v>26687</c:v>
                </c:pt>
                <c:pt idx="8" formatCode="_-* #,##0_-;\-* #,##0_-;_-* &quot;-&quot;??_-;_-@_-">
                  <c:v>24275</c:v>
                </c:pt>
                <c:pt idx="9">
                  <c:v>10196</c:v>
                </c:pt>
              </c:numCache>
            </c:numRef>
          </c:val>
          <c:extLst>
            <c:ext xmlns:c16="http://schemas.microsoft.com/office/drawing/2014/chart" uri="{C3380CC4-5D6E-409C-BE32-E72D297353CC}">
              <c16:uniqueId val="{00000000-BC6C-4899-9B1A-393D15CC961B}"/>
            </c:ext>
          </c:extLst>
        </c:ser>
        <c:dLbls>
          <c:showLegendKey val="0"/>
          <c:showVal val="0"/>
          <c:showCatName val="0"/>
          <c:showSerName val="0"/>
          <c:showPercent val="0"/>
          <c:showBubbleSize val="0"/>
        </c:dLbls>
        <c:gapWidth val="100"/>
        <c:axId val="759003648"/>
        <c:axId val="758994792"/>
      </c:barChart>
      <c:lineChart>
        <c:grouping val="standard"/>
        <c:varyColors val="0"/>
        <c:ser>
          <c:idx val="1"/>
          <c:order val="1"/>
          <c:tx>
            <c:strRef>
              <c:f>Sheet3!$C$1</c:f>
              <c:strCache>
                <c:ptCount val="1"/>
                <c:pt idx="0">
                  <c:v>Gross Profit (%)</c:v>
                </c:pt>
              </c:strCache>
            </c:strRef>
          </c:tx>
          <c:spPr>
            <a:ln w="28575" cap="rnd">
              <a:solidFill>
                <a:srgbClr val="307F98"/>
              </a:solidFill>
              <a:round/>
            </a:ln>
            <a:effectLst/>
          </c:spPr>
          <c:marker>
            <c:symbol val="none"/>
          </c:marker>
          <c:dLbls>
            <c:dLbl>
              <c:idx val="2"/>
              <c:layout>
                <c:manualLayout>
                  <c:x val="-2.689485117564136E-2"/>
                  <c:y val="-5.98475446377919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9C-46A4-B359-8778DCADF576}"/>
                </c:ext>
              </c:extLst>
            </c:dLbl>
            <c:dLbl>
              <c:idx val="3"/>
              <c:layout>
                <c:manualLayout>
                  <c:x val="-3.7736795371002045E-2"/>
                  <c:y val="-4.0450244288160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6C-4899-9B1A-393D15CC961B}"/>
                </c:ext>
              </c:extLst>
            </c:dLbl>
            <c:dLbl>
              <c:idx val="5"/>
              <c:layout>
                <c:manualLayout>
                  <c:x val="-4.0447281419842329E-2"/>
                  <c:y val="-3.4908158473980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9C-46A4-B359-8778DCADF576}"/>
                </c:ext>
              </c:extLst>
            </c:dLbl>
            <c:dLbl>
              <c:idx val="7"/>
              <c:layout>
                <c:manualLayout>
                  <c:x val="-2.2829122102381132E-2"/>
                  <c:y val="-3.87114961165930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9C-46A4-B359-8778DCADF576}"/>
                </c:ext>
              </c:extLst>
            </c:dLbl>
            <c:dLbl>
              <c:idx val="8"/>
              <c:layout>
                <c:manualLayout>
                  <c:x val="-4.2556539840867935E-2"/>
                  <c:y val="2.0733921255657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6C-4899-9B1A-393D15CC961B}"/>
                </c:ext>
              </c:extLst>
            </c:dLbl>
            <c:dLbl>
              <c:idx val="10"/>
              <c:layout>
                <c:manualLayout>
                  <c:x val="-2.2829122102381232E-2"/>
                  <c:y val="-3.76792013810703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6C-4899-9B1A-393D15CC961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Sheet3!$A$3:$A$12</c:f>
              <c:strCache>
                <c:ptCount val="10"/>
                <c:pt idx="0">
                  <c:v>2016¹</c:v>
                </c:pt>
                <c:pt idx="1">
                  <c:v>2017</c:v>
                </c:pt>
                <c:pt idx="2">
                  <c:v>2018</c:v>
                </c:pt>
                <c:pt idx="3">
                  <c:v>2019</c:v>
                </c:pt>
                <c:pt idx="4">
                  <c:v>2020</c:v>
                </c:pt>
                <c:pt idx="5">
                  <c:v>2021</c:v>
                </c:pt>
                <c:pt idx="6">
                  <c:v>2022</c:v>
                </c:pt>
                <c:pt idx="7">
                  <c:v>2023</c:v>
                </c:pt>
                <c:pt idx="8">
                  <c:v>2024</c:v>
                </c:pt>
                <c:pt idx="9">
                  <c:v>1H25</c:v>
                </c:pt>
              </c:strCache>
            </c:strRef>
          </c:cat>
          <c:val>
            <c:numRef>
              <c:f>Sheet3!$C$3:$C$12</c:f>
              <c:numCache>
                <c:formatCode>0.0%</c:formatCode>
                <c:ptCount val="10"/>
                <c:pt idx="0">
                  <c:v>0.109</c:v>
                </c:pt>
                <c:pt idx="1">
                  <c:v>0.192</c:v>
                </c:pt>
                <c:pt idx="2">
                  <c:v>0.26900000000000002</c:v>
                </c:pt>
                <c:pt idx="3">
                  <c:v>0.29399999999999998</c:v>
                </c:pt>
                <c:pt idx="4">
                  <c:v>0.34399999999999997</c:v>
                </c:pt>
                <c:pt idx="5">
                  <c:v>0.35599999999999998</c:v>
                </c:pt>
                <c:pt idx="6">
                  <c:v>0.39</c:v>
                </c:pt>
                <c:pt idx="7">
                  <c:v>0.32600000000000001</c:v>
                </c:pt>
                <c:pt idx="8">
                  <c:v>0.30499999999999999</c:v>
                </c:pt>
                <c:pt idx="9">
                  <c:v>0.25700000000000001</c:v>
                </c:pt>
              </c:numCache>
            </c:numRef>
          </c:val>
          <c:smooth val="0"/>
          <c:extLst>
            <c:ext xmlns:c16="http://schemas.microsoft.com/office/drawing/2014/chart" uri="{C3380CC4-5D6E-409C-BE32-E72D297353CC}">
              <c16:uniqueId val="{00000007-BC6C-4899-9B1A-393D15CC961B}"/>
            </c:ext>
          </c:extLst>
        </c:ser>
        <c:dLbls>
          <c:showLegendKey val="0"/>
          <c:showVal val="0"/>
          <c:showCatName val="0"/>
          <c:showSerName val="0"/>
          <c:showPercent val="0"/>
          <c:showBubbleSize val="0"/>
        </c:dLbls>
        <c:marker val="1"/>
        <c:smooth val="0"/>
        <c:axId val="756561672"/>
        <c:axId val="756559376"/>
      </c:lineChart>
      <c:catAx>
        <c:axId val="759003648"/>
        <c:scaling>
          <c:orientation val="minMax"/>
        </c:scaling>
        <c:delete val="0"/>
        <c:axPos val="b"/>
        <c:numFmt formatCode="General" sourceLinked="1"/>
        <c:majorTickMark val="out"/>
        <c:minorTickMark val="none"/>
        <c:tickLblPos val="nextTo"/>
        <c:spPr>
          <a:noFill/>
          <a:ln w="12700" cap="flat" cmpd="sng" algn="ctr">
            <a:solidFill>
              <a:srgbClr val="A6A6A6"/>
            </a:solidFill>
            <a:prstDash val="solid"/>
            <a:round/>
          </a:ln>
          <a:effec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8994792"/>
        <c:crosses val="autoZero"/>
        <c:auto val="1"/>
        <c:lblAlgn val="ctr"/>
        <c:lblOffset val="100"/>
        <c:noMultiLvlLbl val="0"/>
      </c:catAx>
      <c:valAx>
        <c:axId val="758994792"/>
        <c:scaling>
          <c:orientation val="minMax"/>
          <c:max val="40000"/>
        </c:scaling>
        <c:delete val="0"/>
        <c:axPos val="l"/>
        <c:numFmt formatCode="#,##0" sourceLinked="0"/>
        <c:majorTickMark val="out"/>
        <c:minorTickMark val="none"/>
        <c:tickLblPos val="nextTo"/>
        <c:spPr>
          <a:noFill/>
          <a:ln w="12700">
            <a:solidFill>
              <a:srgbClr val="A6A6A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9003648"/>
        <c:crosses val="autoZero"/>
        <c:crossBetween val="between"/>
      </c:valAx>
      <c:valAx>
        <c:axId val="756559376"/>
        <c:scaling>
          <c:orientation val="minMax"/>
          <c:max val="0.4"/>
          <c:min val="0"/>
        </c:scaling>
        <c:delete val="0"/>
        <c:axPos val="r"/>
        <c:numFmt formatCode="0%" sourceLinked="0"/>
        <c:majorTickMark val="out"/>
        <c:minorTickMark val="none"/>
        <c:tickLblPos val="nextTo"/>
        <c:spPr>
          <a:noFill/>
          <a:ln w="12700" cap="flat" cmpd="sng">
            <a:solidFill>
              <a:srgbClr val="A6A6A6"/>
            </a:solidFill>
          </a:ln>
          <a:effec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6561672"/>
        <c:crosses val="max"/>
        <c:crossBetween val="between"/>
      </c:valAx>
      <c:catAx>
        <c:axId val="756561672"/>
        <c:scaling>
          <c:orientation val="minMax"/>
        </c:scaling>
        <c:delete val="1"/>
        <c:axPos val="b"/>
        <c:numFmt formatCode="General" sourceLinked="1"/>
        <c:majorTickMark val="out"/>
        <c:minorTickMark val="none"/>
        <c:tickLblPos val="nextTo"/>
        <c:crossAx val="756559376"/>
        <c:crosses val="autoZero"/>
        <c:auto val="1"/>
        <c:lblAlgn val="ctr"/>
        <c:lblOffset val="100"/>
        <c:noMultiLvlLbl val="0"/>
      </c:catAx>
      <c:spPr>
        <a:noFill/>
        <a:ln w="25400">
          <a:no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rgbClr val="75C6D3"/>
              </a:solidFill>
              <a:latin typeface="Arial" panose="020B0604020202020204" pitchFamily="34" charset="0"/>
              <a:ea typeface="Arial"/>
              <a:cs typeface="Arial"/>
            </a:defRPr>
          </a:pPr>
          <a:endParaRPr lang="zh-TW"/>
        </a:p>
      </c:txPr>
    </c:legend>
    <c:plotVisOnly val="1"/>
    <c:dispBlanksAs val="gap"/>
    <c:showDLblsOverMax val="0"/>
  </c:chart>
  <c:spPr>
    <a:noFill/>
    <a:ln w="25400" cap="flat" cmpd="sng" algn="ctr">
      <a:noFill/>
      <a:round/>
    </a:ln>
    <a:effectLst/>
  </c:spPr>
  <c:txPr>
    <a:bodyPr/>
    <a:lstStyle/>
    <a:p>
      <a:pPr>
        <a:defRPr sz="1000">
          <a:latin typeface="Arial"/>
          <a:ea typeface="Arial"/>
          <a:cs typeface="Arial"/>
        </a:defRPr>
      </a:pPr>
      <a:endParaRPr lang="zh-TW"/>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342976581080397E-2"/>
          <c:y val="0.14141813150177923"/>
          <c:w val="0.86954868166333787"/>
          <c:h val="0.75527859967221489"/>
        </c:manualLayout>
      </c:layout>
      <c:barChart>
        <c:barDir val="col"/>
        <c:grouping val="clustered"/>
        <c:varyColors val="0"/>
        <c:ser>
          <c:idx val="0"/>
          <c:order val="0"/>
          <c:tx>
            <c:strRef>
              <c:f>Sheet3!$B$1</c:f>
              <c:strCache>
                <c:ptCount val="1"/>
                <c:pt idx="0">
                  <c:v>Operating Income</c:v>
                </c:pt>
              </c:strCache>
            </c:strRef>
          </c:tx>
          <c:spPr>
            <a:solidFill>
              <a:srgbClr val="75C6D3">
                <a:alpha val="50196"/>
              </a:srgbClr>
            </a:solidFill>
            <a:ln>
              <a:noFill/>
            </a:ln>
            <a:effectLst/>
            <a:extLst>
              <a:ext uri="{91240B29-F687-4F45-9708-019B960494DF}">
                <a14:hiddenLine xmlns:a14="http://schemas.microsoft.com/office/drawing/2010/main">
                  <a:noFill/>
                </a14:hiddenLine>
              </a:ext>
            </a:ex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Sheet3!$A$3:$A$12</c:f>
              <c:strCache>
                <c:ptCount val="10"/>
                <c:pt idx="0">
                  <c:v>2016¹</c:v>
                </c:pt>
                <c:pt idx="1">
                  <c:v>2017</c:v>
                </c:pt>
                <c:pt idx="2">
                  <c:v>2018</c:v>
                </c:pt>
                <c:pt idx="3">
                  <c:v>2019</c:v>
                </c:pt>
                <c:pt idx="4">
                  <c:v>2020</c:v>
                </c:pt>
                <c:pt idx="5">
                  <c:v>2021</c:v>
                </c:pt>
                <c:pt idx="6">
                  <c:v>2022</c:v>
                </c:pt>
                <c:pt idx="7">
                  <c:v>2023</c:v>
                </c:pt>
                <c:pt idx="8">
                  <c:v>2024</c:v>
                </c:pt>
                <c:pt idx="9">
                  <c:v>1H25</c:v>
                </c:pt>
              </c:strCache>
            </c:strRef>
          </c:cat>
          <c:val>
            <c:numRef>
              <c:f>Sheet3!$B$3:$B$12</c:f>
              <c:numCache>
                <c:formatCode>#,##0</c:formatCode>
                <c:ptCount val="10"/>
                <c:pt idx="0" formatCode="General">
                  <c:v>42</c:v>
                </c:pt>
                <c:pt idx="1">
                  <c:v>6325</c:v>
                </c:pt>
                <c:pt idx="2">
                  <c:v>13178</c:v>
                </c:pt>
                <c:pt idx="3">
                  <c:v>13515</c:v>
                </c:pt>
                <c:pt idx="4">
                  <c:v>14932</c:v>
                </c:pt>
                <c:pt idx="5">
                  <c:v>18080</c:v>
                </c:pt>
                <c:pt idx="6">
                  <c:v>25400</c:v>
                </c:pt>
                <c:pt idx="7">
                  <c:v>18607</c:v>
                </c:pt>
                <c:pt idx="8" formatCode="_-* #,##0_-;\-* #,##0_-;_-* &quot;-&quot;??_-;_-@_-">
                  <c:v>16114</c:v>
                </c:pt>
                <c:pt idx="9">
                  <c:v>5757</c:v>
                </c:pt>
              </c:numCache>
            </c:numRef>
          </c:val>
          <c:extLst>
            <c:ext xmlns:c16="http://schemas.microsoft.com/office/drawing/2014/chart" uri="{C3380CC4-5D6E-409C-BE32-E72D297353CC}">
              <c16:uniqueId val="{00000000-3D14-428F-B433-F2093C120A92}"/>
            </c:ext>
          </c:extLst>
        </c:ser>
        <c:dLbls>
          <c:showLegendKey val="0"/>
          <c:showVal val="0"/>
          <c:showCatName val="0"/>
          <c:showSerName val="0"/>
          <c:showPercent val="0"/>
          <c:showBubbleSize val="0"/>
        </c:dLbls>
        <c:gapWidth val="100"/>
        <c:axId val="759003648"/>
        <c:axId val="758994792"/>
      </c:barChart>
      <c:lineChart>
        <c:grouping val="standard"/>
        <c:varyColors val="0"/>
        <c:ser>
          <c:idx val="1"/>
          <c:order val="1"/>
          <c:tx>
            <c:strRef>
              <c:f>Sheet3!$C$1</c:f>
              <c:strCache>
                <c:ptCount val="1"/>
                <c:pt idx="0">
                  <c:v>Operating Income (%)</c:v>
                </c:pt>
              </c:strCache>
            </c:strRef>
          </c:tx>
          <c:spPr>
            <a:ln w="28575" cap="rnd">
              <a:solidFill>
                <a:srgbClr val="307F98"/>
              </a:solidFill>
              <a:round/>
            </a:ln>
            <a:effectLst/>
          </c:spPr>
          <c:marker>
            <c:symbol val="none"/>
          </c:marker>
          <c:dLbls>
            <c:dLbl>
              <c:idx val="8"/>
              <c:layout>
                <c:manualLayout>
                  <c:x val="-3.3534723198669104E-2"/>
                  <c:y val="4.03922599466548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14-428F-B433-F2093C120A92}"/>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Sheet3!$A$3:$A$12</c:f>
              <c:strCache>
                <c:ptCount val="10"/>
                <c:pt idx="0">
                  <c:v>2016¹</c:v>
                </c:pt>
                <c:pt idx="1">
                  <c:v>2017</c:v>
                </c:pt>
                <c:pt idx="2">
                  <c:v>2018</c:v>
                </c:pt>
                <c:pt idx="3">
                  <c:v>2019</c:v>
                </c:pt>
                <c:pt idx="4">
                  <c:v>2020</c:v>
                </c:pt>
                <c:pt idx="5">
                  <c:v>2021</c:v>
                </c:pt>
                <c:pt idx="6">
                  <c:v>2022</c:v>
                </c:pt>
                <c:pt idx="7">
                  <c:v>2023</c:v>
                </c:pt>
                <c:pt idx="8">
                  <c:v>2024</c:v>
                </c:pt>
                <c:pt idx="9">
                  <c:v>1H25</c:v>
                </c:pt>
              </c:strCache>
            </c:strRef>
          </c:cat>
          <c:val>
            <c:numRef>
              <c:f>Sheet3!$C$3:$C$12</c:f>
              <c:numCache>
                <c:formatCode>0.0%</c:formatCode>
                <c:ptCount val="10"/>
                <c:pt idx="0">
                  <c:v>1E-3</c:v>
                </c:pt>
                <c:pt idx="1">
                  <c:v>0.107</c:v>
                </c:pt>
                <c:pt idx="2">
                  <c:v>0.19</c:v>
                </c:pt>
                <c:pt idx="3">
                  <c:v>0.20599999999999999</c:v>
                </c:pt>
                <c:pt idx="4">
                  <c:v>0.24299999999999999</c:v>
                </c:pt>
                <c:pt idx="5">
                  <c:v>0.26300000000000001</c:v>
                </c:pt>
                <c:pt idx="6">
                  <c:v>0.31</c:v>
                </c:pt>
                <c:pt idx="7">
                  <c:v>0.22700000000000001</c:v>
                </c:pt>
                <c:pt idx="8">
                  <c:v>0.20200000000000001</c:v>
                </c:pt>
                <c:pt idx="9">
                  <c:v>0.14499999999999999</c:v>
                </c:pt>
              </c:numCache>
            </c:numRef>
          </c:val>
          <c:smooth val="0"/>
          <c:extLst>
            <c:ext xmlns:c16="http://schemas.microsoft.com/office/drawing/2014/chart" uri="{C3380CC4-5D6E-409C-BE32-E72D297353CC}">
              <c16:uniqueId val="{00000001-3D14-428F-B433-F2093C120A92}"/>
            </c:ext>
          </c:extLst>
        </c:ser>
        <c:dLbls>
          <c:showLegendKey val="0"/>
          <c:showVal val="0"/>
          <c:showCatName val="0"/>
          <c:showSerName val="0"/>
          <c:showPercent val="0"/>
          <c:showBubbleSize val="0"/>
        </c:dLbls>
        <c:marker val="1"/>
        <c:smooth val="0"/>
        <c:axId val="756561672"/>
        <c:axId val="756559376"/>
      </c:lineChart>
      <c:catAx>
        <c:axId val="759003648"/>
        <c:scaling>
          <c:orientation val="minMax"/>
        </c:scaling>
        <c:delete val="0"/>
        <c:axPos val="b"/>
        <c:numFmt formatCode="General" sourceLinked="1"/>
        <c:majorTickMark val="out"/>
        <c:minorTickMark val="none"/>
        <c:tickLblPos val="nextTo"/>
        <c:spPr>
          <a:noFill/>
          <a:ln w="12700" cap="flat" cmpd="sng" algn="ctr">
            <a:solidFill>
              <a:srgbClr val="A6A6A6"/>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8994792"/>
        <c:crosses val="autoZero"/>
        <c:auto val="1"/>
        <c:lblAlgn val="ctr"/>
        <c:lblOffset val="100"/>
        <c:noMultiLvlLbl val="0"/>
      </c:catAx>
      <c:valAx>
        <c:axId val="758994792"/>
        <c:scaling>
          <c:orientation val="minMax"/>
          <c:max val="30000"/>
        </c:scaling>
        <c:delete val="0"/>
        <c:axPos val="l"/>
        <c:numFmt formatCode="#,##0" sourceLinked="0"/>
        <c:majorTickMark val="out"/>
        <c:minorTickMark val="none"/>
        <c:tickLblPos val="nextTo"/>
        <c:spPr>
          <a:noFill/>
          <a:ln w="12700">
            <a:solidFill>
              <a:srgbClr val="A6A6A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9003648"/>
        <c:crosses val="autoZero"/>
        <c:crossBetween val="between"/>
      </c:valAx>
      <c:valAx>
        <c:axId val="756559376"/>
        <c:scaling>
          <c:orientation val="minMax"/>
          <c:max val="0.35000000000000003"/>
          <c:min val="-0.35000000000000003"/>
        </c:scaling>
        <c:delete val="0"/>
        <c:axPos val="r"/>
        <c:numFmt formatCode="0%;\(0%\)" sourceLinked="0"/>
        <c:majorTickMark val="out"/>
        <c:minorTickMark val="none"/>
        <c:tickLblPos val="nextTo"/>
        <c:spPr>
          <a:noFill/>
          <a:ln w="12700">
            <a:solidFill>
              <a:srgbClr val="A6A6A6"/>
            </a:solidFill>
          </a:ln>
          <a:effec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6561672"/>
        <c:crosses val="max"/>
        <c:crossBetween val="between"/>
      </c:valAx>
      <c:catAx>
        <c:axId val="756561672"/>
        <c:scaling>
          <c:orientation val="minMax"/>
        </c:scaling>
        <c:delete val="1"/>
        <c:axPos val="b"/>
        <c:numFmt formatCode="General" sourceLinked="1"/>
        <c:majorTickMark val="out"/>
        <c:minorTickMark val="none"/>
        <c:tickLblPos val="nextTo"/>
        <c:crossAx val="756559376"/>
        <c:crosses val="autoZero"/>
        <c:auto val="1"/>
        <c:lblAlgn val="ctr"/>
        <c:lblOffset val="100"/>
        <c:noMultiLvlLbl val="0"/>
      </c:catAx>
      <c:spPr>
        <a:noFill/>
        <a:ln w="25400">
          <a:noFill/>
        </a:ln>
        <a:effectLst/>
      </c:spPr>
    </c:plotArea>
    <c:legend>
      <c:legendPos val="t"/>
      <c:layout>
        <c:manualLayout>
          <c:xMode val="edge"/>
          <c:yMode val="edge"/>
          <c:x val="0.32312408487748334"/>
          <c:y val="4.7204009078202339E-2"/>
          <c:w val="0.35375172353298412"/>
          <c:h val="4.1826757982815342E-2"/>
        </c:manualLayout>
      </c:layout>
      <c:overlay val="0"/>
      <c:spPr>
        <a:noFill/>
        <a:ln>
          <a:noFill/>
        </a:ln>
        <a:effectLst/>
      </c:spPr>
      <c:txPr>
        <a:bodyPr rot="0" spcFirstLastPara="1" vertOverflow="ellipsis" vert="horz" wrap="square" anchor="ctr" anchorCtr="1"/>
        <a:lstStyle/>
        <a:p>
          <a:pPr>
            <a:defRPr sz="900" b="1" i="0" u="none" strike="noStrike" kern="1200" baseline="0">
              <a:solidFill>
                <a:srgbClr val="75C6D3"/>
              </a:solidFill>
              <a:latin typeface="Arial" panose="020B0604020202020204" pitchFamily="34" charset="0"/>
              <a:ea typeface="Arial"/>
              <a:cs typeface="Arial"/>
            </a:defRPr>
          </a:pPr>
          <a:endParaRPr lang="zh-TW"/>
        </a:p>
      </c:txPr>
    </c:legend>
    <c:plotVisOnly val="1"/>
    <c:dispBlanksAs val="gap"/>
    <c:showDLblsOverMax val="0"/>
  </c:chart>
  <c:spPr>
    <a:noFill/>
    <a:ln w="25400" cap="flat" cmpd="sng" algn="ctr">
      <a:noFill/>
      <a:round/>
    </a:ln>
    <a:effectLst/>
  </c:spPr>
  <c:txPr>
    <a:bodyPr/>
    <a:lstStyle/>
    <a:p>
      <a:pPr>
        <a:defRPr sz="1000">
          <a:latin typeface="Arial"/>
          <a:ea typeface="Arial"/>
          <a:cs typeface="Arial"/>
        </a:defRPr>
      </a:pPr>
      <a:endParaRPr lang="zh-TW"/>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720350617377226E-2"/>
          <c:y val="0.15134591456056423"/>
          <c:w val="0.87758596282495116"/>
          <c:h val="0.80103649939662658"/>
        </c:manualLayout>
      </c:layout>
      <c:barChart>
        <c:barDir val="col"/>
        <c:grouping val="clustered"/>
        <c:varyColors val="0"/>
        <c:ser>
          <c:idx val="0"/>
          <c:order val="0"/>
          <c:tx>
            <c:strRef>
              <c:f>Sheet3!$B$1</c:f>
              <c:strCache>
                <c:ptCount val="1"/>
                <c:pt idx="0">
                  <c:v>Net Profit</c:v>
                </c:pt>
              </c:strCache>
            </c:strRef>
          </c:tx>
          <c:spPr>
            <a:solidFill>
              <a:srgbClr val="75C6D3">
                <a:alpha val="50196"/>
              </a:srgbClr>
            </a:solidFill>
            <a:ln>
              <a:noFill/>
            </a:ln>
            <a:effectLst/>
            <a:extLst>
              <a:ext uri="{91240B29-F687-4F45-9708-019B960494DF}">
                <a14:hiddenLine xmlns:a14="http://schemas.microsoft.com/office/drawing/2010/main">
                  <a:noFill/>
                </a14:hiddenLine>
              </a:ext>
            </a:ex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Sheet3!$A$5:$A$14</c:f>
              <c:strCache>
                <c:ptCount val="10"/>
                <c:pt idx="0">
                  <c:v>2016¹</c:v>
                </c:pt>
                <c:pt idx="1">
                  <c:v>2017</c:v>
                </c:pt>
                <c:pt idx="2">
                  <c:v>2018</c:v>
                </c:pt>
                <c:pt idx="3">
                  <c:v>2019</c:v>
                </c:pt>
                <c:pt idx="4">
                  <c:v>2020</c:v>
                </c:pt>
                <c:pt idx="5">
                  <c:v>2021</c:v>
                </c:pt>
                <c:pt idx="6">
                  <c:v>2022</c:v>
                </c:pt>
                <c:pt idx="7">
                  <c:v>2023</c:v>
                </c:pt>
                <c:pt idx="8">
                  <c:v>2024</c:v>
                </c:pt>
                <c:pt idx="9">
                  <c:v>1H25</c:v>
                </c:pt>
              </c:strCache>
            </c:strRef>
          </c:cat>
          <c:val>
            <c:numRef>
              <c:f>Sheet3!$B$5:$B$14</c:f>
              <c:numCache>
                <c:formatCode>#,##0</c:formatCode>
                <c:ptCount val="10"/>
                <c:pt idx="0">
                  <c:v>-1289</c:v>
                </c:pt>
                <c:pt idx="1">
                  <c:v>3519</c:v>
                </c:pt>
                <c:pt idx="2">
                  <c:v>8635</c:v>
                </c:pt>
                <c:pt idx="3">
                  <c:v>8895</c:v>
                </c:pt>
                <c:pt idx="4">
                  <c:v>12711</c:v>
                </c:pt>
                <c:pt idx="5">
                  <c:v>12615</c:v>
                </c:pt>
                <c:pt idx="6">
                  <c:v>16160</c:v>
                </c:pt>
                <c:pt idx="7">
                  <c:v>17779</c:v>
                </c:pt>
                <c:pt idx="8" formatCode="_-* #,##0_-;\-* #,##0_-;_-* &quot;-&quot;??_-;_-@_-">
                  <c:v>11609</c:v>
                </c:pt>
                <c:pt idx="9">
                  <c:v>3526</c:v>
                </c:pt>
              </c:numCache>
            </c:numRef>
          </c:val>
          <c:extLst>
            <c:ext xmlns:c16="http://schemas.microsoft.com/office/drawing/2014/chart" uri="{C3380CC4-5D6E-409C-BE32-E72D297353CC}">
              <c16:uniqueId val="{00000001-1697-43E9-8324-2ED79148EE42}"/>
            </c:ext>
          </c:extLst>
        </c:ser>
        <c:dLbls>
          <c:showLegendKey val="0"/>
          <c:showVal val="0"/>
          <c:showCatName val="0"/>
          <c:showSerName val="0"/>
          <c:showPercent val="0"/>
          <c:showBubbleSize val="0"/>
        </c:dLbls>
        <c:gapWidth val="100"/>
        <c:axId val="759003648"/>
        <c:axId val="758994792"/>
      </c:barChart>
      <c:lineChart>
        <c:grouping val="standard"/>
        <c:varyColors val="0"/>
        <c:ser>
          <c:idx val="1"/>
          <c:order val="1"/>
          <c:tx>
            <c:strRef>
              <c:f>Sheet3!$C$1</c:f>
              <c:strCache>
                <c:ptCount val="1"/>
                <c:pt idx="0">
                  <c:v>Net Profit (%)</c:v>
                </c:pt>
              </c:strCache>
            </c:strRef>
          </c:tx>
          <c:spPr>
            <a:ln w="28575" cap="rnd">
              <a:solidFill>
                <a:srgbClr val="307F98"/>
              </a:solidFill>
              <a:round/>
            </a:ln>
            <a:effectLst/>
          </c:spPr>
          <c:marker>
            <c:symbol val="none"/>
          </c:marker>
          <c:dLbls>
            <c:dLbl>
              <c:idx val="1"/>
              <c:layout>
                <c:manualLayout>
                  <c:x val="-3.2912130204066567E-2"/>
                  <c:y val="-6.8160673359062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97-43E9-8324-2ED79148EE42}"/>
                </c:ext>
              </c:extLst>
            </c:dLbl>
            <c:numFmt formatCode="0.0%;\(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Sheet3!$A$5:$A$14</c:f>
              <c:strCache>
                <c:ptCount val="10"/>
                <c:pt idx="0">
                  <c:v>2016¹</c:v>
                </c:pt>
                <c:pt idx="1">
                  <c:v>2017</c:v>
                </c:pt>
                <c:pt idx="2">
                  <c:v>2018</c:v>
                </c:pt>
                <c:pt idx="3">
                  <c:v>2019</c:v>
                </c:pt>
                <c:pt idx="4">
                  <c:v>2020</c:v>
                </c:pt>
                <c:pt idx="5">
                  <c:v>2021</c:v>
                </c:pt>
                <c:pt idx="6">
                  <c:v>2022</c:v>
                </c:pt>
                <c:pt idx="7">
                  <c:v>2023</c:v>
                </c:pt>
                <c:pt idx="8">
                  <c:v>2024</c:v>
                </c:pt>
                <c:pt idx="9">
                  <c:v>1H25</c:v>
                </c:pt>
              </c:strCache>
            </c:strRef>
          </c:cat>
          <c:val>
            <c:numRef>
              <c:f>Sheet3!$C$5:$C$14</c:f>
              <c:numCache>
                <c:formatCode>0.0%</c:formatCode>
                <c:ptCount val="10"/>
                <c:pt idx="0">
                  <c:v>-4.1000000000000002E-2</c:v>
                </c:pt>
                <c:pt idx="1">
                  <c:v>5.8999999999999997E-2</c:v>
                </c:pt>
                <c:pt idx="2">
                  <c:v>0.125</c:v>
                </c:pt>
                <c:pt idx="3">
                  <c:v>0.13600000000000001</c:v>
                </c:pt>
                <c:pt idx="4">
                  <c:v>0.20699999999999999</c:v>
                </c:pt>
                <c:pt idx="5">
                  <c:v>0.183</c:v>
                </c:pt>
                <c:pt idx="6">
                  <c:v>0.19700000000000001</c:v>
                </c:pt>
                <c:pt idx="7">
                  <c:v>0.217</c:v>
                </c:pt>
                <c:pt idx="8">
                  <c:v>0.14599999999999999</c:v>
                </c:pt>
                <c:pt idx="9">
                  <c:v>8.8999999999999996E-2</c:v>
                </c:pt>
              </c:numCache>
            </c:numRef>
          </c:val>
          <c:smooth val="0"/>
          <c:extLst>
            <c:ext xmlns:c16="http://schemas.microsoft.com/office/drawing/2014/chart" uri="{C3380CC4-5D6E-409C-BE32-E72D297353CC}">
              <c16:uniqueId val="{00000003-1697-43E9-8324-2ED79148EE42}"/>
            </c:ext>
          </c:extLst>
        </c:ser>
        <c:dLbls>
          <c:showLegendKey val="0"/>
          <c:showVal val="0"/>
          <c:showCatName val="0"/>
          <c:showSerName val="0"/>
          <c:showPercent val="0"/>
          <c:showBubbleSize val="0"/>
        </c:dLbls>
        <c:marker val="1"/>
        <c:smooth val="0"/>
        <c:axId val="756561672"/>
        <c:axId val="756559376"/>
      </c:lineChart>
      <c:catAx>
        <c:axId val="759003648"/>
        <c:scaling>
          <c:orientation val="minMax"/>
        </c:scaling>
        <c:delete val="0"/>
        <c:axPos val="b"/>
        <c:numFmt formatCode="General" sourceLinked="1"/>
        <c:majorTickMark val="out"/>
        <c:minorTickMark val="none"/>
        <c:tickLblPos val="low"/>
        <c:spPr>
          <a:noFill/>
          <a:ln w="12700" cap="flat" cmpd="sng" algn="ctr">
            <a:solidFill>
              <a:srgbClr val="A6A6A6"/>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8994792"/>
        <c:crosses val="autoZero"/>
        <c:auto val="1"/>
        <c:lblAlgn val="ctr"/>
        <c:lblOffset val="100"/>
        <c:noMultiLvlLbl val="0"/>
      </c:catAx>
      <c:valAx>
        <c:axId val="758994792"/>
        <c:scaling>
          <c:orientation val="minMax"/>
          <c:max val="22500"/>
          <c:min val="-2500"/>
        </c:scaling>
        <c:delete val="0"/>
        <c:axPos val="l"/>
        <c:numFmt formatCode="#,##0;\(#,##0\)" sourceLinked="0"/>
        <c:majorTickMark val="out"/>
        <c:minorTickMark val="none"/>
        <c:tickLblPos val="nextTo"/>
        <c:spPr>
          <a:noFill/>
          <a:ln w="12700">
            <a:solidFill>
              <a:srgbClr val="A6A6A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9003648"/>
        <c:crosses val="autoZero"/>
        <c:crossBetween val="between"/>
        <c:majorUnit val="2500"/>
      </c:valAx>
      <c:valAx>
        <c:axId val="756559376"/>
        <c:scaling>
          <c:orientation val="minMax"/>
          <c:max val="0.25"/>
          <c:min val="-0.25"/>
        </c:scaling>
        <c:delete val="0"/>
        <c:axPos val="r"/>
        <c:numFmt formatCode="0.0%;\(0.0%\)" sourceLinked="0"/>
        <c:majorTickMark val="out"/>
        <c:minorTickMark val="none"/>
        <c:tickLblPos val="nextTo"/>
        <c:spPr>
          <a:noFill/>
          <a:ln w="12700">
            <a:solidFill>
              <a:srgbClr val="A6A6A6"/>
            </a:solidFill>
          </a:ln>
          <a:effec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6561672"/>
        <c:crosses val="max"/>
        <c:crossBetween val="between"/>
      </c:valAx>
      <c:catAx>
        <c:axId val="756561672"/>
        <c:scaling>
          <c:orientation val="minMax"/>
        </c:scaling>
        <c:delete val="1"/>
        <c:axPos val="b"/>
        <c:numFmt formatCode="General" sourceLinked="1"/>
        <c:majorTickMark val="out"/>
        <c:minorTickMark val="none"/>
        <c:tickLblPos val="nextTo"/>
        <c:crossAx val="756559376"/>
        <c:crosses val="autoZero"/>
        <c:auto val="1"/>
        <c:lblAlgn val="ctr"/>
        <c:lblOffset val="100"/>
        <c:noMultiLvlLbl val="0"/>
      </c:catAx>
      <c:spPr>
        <a:noFill/>
        <a:ln w="25400">
          <a:noFill/>
        </a:ln>
        <a:effectLst/>
      </c:spPr>
    </c:plotArea>
    <c:legend>
      <c:legendPos val="t"/>
      <c:layout>
        <c:manualLayout>
          <c:xMode val="edge"/>
          <c:yMode val="edge"/>
          <c:x val="0.37714789323947306"/>
          <c:y val="4.2002050907229832E-2"/>
          <c:w val="0.2442483881539991"/>
          <c:h val="4.4727797460863535E-2"/>
        </c:manualLayout>
      </c:layout>
      <c:overlay val="0"/>
      <c:spPr>
        <a:noFill/>
        <a:ln>
          <a:noFill/>
        </a:ln>
        <a:effectLst/>
      </c:spPr>
      <c:txPr>
        <a:bodyPr rot="0" spcFirstLastPara="1" vertOverflow="ellipsis" vert="horz" wrap="square" anchor="ctr" anchorCtr="1"/>
        <a:lstStyle/>
        <a:p>
          <a:pPr>
            <a:defRPr sz="900" b="1" i="0" u="none" strike="noStrike" kern="1200" baseline="0">
              <a:solidFill>
                <a:srgbClr val="75C6D3"/>
              </a:solidFill>
              <a:latin typeface="Arial" panose="020B0604020202020204" pitchFamily="34" charset="0"/>
              <a:ea typeface="Arial"/>
              <a:cs typeface="Arial"/>
            </a:defRPr>
          </a:pPr>
          <a:endParaRPr lang="zh-TW"/>
        </a:p>
      </c:txPr>
    </c:legend>
    <c:plotVisOnly val="1"/>
    <c:dispBlanksAs val="gap"/>
    <c:showDLblsOverMax val="0"/>
  </c:chart>
  <c:spPr>
    <a:noFill/>
    <a:ln w="25400" cap="flat" cmpd="sng" algn="ctr">
      <a:noFill/>
      <a:round/>
    </a:ln>
    <a:effectLst/>
  </c:spPr>
  <c:txPr>
    <a:bodyPr/>
    <a:lstStyle/>
    <a:p>
      <a:pPr>
        <a:defRPr sz="1000">
          <a:latin typeface="Arial"/>
          <a:ea typeface="Arial"/>
          <a:cs typeface="Arial"/>
        </a:defRPr>
      </a:pPr>
      <a:endParaRPr lang="zh-TW"/>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83057035353724"/>
          <c:y val="0.16776594650205762"/>
          <c:w val="0.56691561261683432"/>
          <c:h val="0.71216367395456226"/>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8391-49FC-A9FD-74F597EC91C2}"/>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8391-49FC-A9FD-74F597EC91C2}"/>
              </c:ext>
            </c:extLst>
          </c:dPt>
          <c:dPt>
            <c:idx val="2"/>
            <c:bubble3D val="0"/>
            <c:explosion val="21"/>
            <c:spPr>
              <a:solidFill>
                <a:srgbClr val="ED962F"/>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8391-49FC-A9FD-74F597EC91C2}"/>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8391-49FC-A9FD-74F597EC91C2}"/>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General</c:formatCode>
                <c:ptCount val="3"/>
                <c:pt idx="0">
                  <c:v>83.8</c:v>
                </c:pt>
                <c:pt idx="1">
                  <c:v>14.3</c:v>
                </c:pt>
                <c:pt idx="2">
                  <c:v>1.9</c:v>
                </c:pt>
              </c:numCache>
            </c:numRef>
          </c:val>
          <c:extLst>
            <c:ext xmlns:c16="http://schemas.microsoft.com/office/drawing/2014/chart" uri="{C3380CC4-5D6E-409C-BE32-E72D297353CC}">
              <c16:uniqueId val="{00000008-8391-49FC-A9FD-74F597EC91C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618010698267655E-2"/>
          <c:y val="3.1151503150127408E-2"/>
          <c:w val="0.92035144936488777"/>
          <c:h val="0.85318266688745126"/>
        </c:manualLayout>
      </c:layout>
      <c:barChart>
        <c:barDir val="col"/>
        <c:grouping val="clustered"/>
        <c:varyColors val="0"/>
        <c:ser>
          <c:idx val="0"/>
          <c:order val="0"/>
          <c:tx>
            <c:strRef>
              <c:f>Sheet3!$B$1</c:f>
              <c:strCache>
                <c:ptCount val="1"/>
                <c:pt idx="0">
                  <c:v>EPS</c:v>
                </c:pt>
              </c:strCache>
            </c:strRef>
          </c:tx>
          <c:spPr>
            <a:solidFill>
              <a:srgbClr val="BAE2E9"/>
            </a:solidFill>
            <a:ln>
              <a:noFill/>
            </a:ln>
            <a:effectLst/>
            <a:extLst>
              <a:ext uri="{91240B29-F687-4F45-9708-019B960494DF}">
                <a14:hiddenLine xmlns:a14="http://schemas.microsoft.com/office/drawing/2010/main">
                  <a:noFill/>
                </a14:hiddenLine>
              </a:ext>
            </a:extLst>
          </c:spPr>
          <c:invertIfNegative val="0"/>
          <c:dLbls>
            <c:numFmt formatCode="#,##0.00;\(#,##0.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Sheet3!$A$5:$A$14</c:f>
              <c:strCache>
                <c:ptCount val="10"/>
                <c:pt idx="0">
                  <c:v>2016¹</c:v>
                </c:pt>
                <c:pt idx="1">
                  <c:v>2017</c:v>
                </c:pt>
                <c:pt idx="2">
                  <c:v>2018</c:v>
                </c:pt>
                <c:pt idx="3">
                  <c:v>2019</c:v>
                </c:pt>
                <c:pt idx="4">
                  <c:v>2020</c:v>
                </c:pt>
                <c:pt idx="5">
                  <c:v>2021</c:v>
                </c:pt>
                <c:pt idx="6">
                  <c:v>2022</c:v>
                </c:pt>
                <c:pt idx="7">
                  <c:v>2023</c:v>
                </c:pt>
                <c:pt idx="8">
                  <c:v>2024</c:v>
                </c:pt>
                <c:pt idx="9">
                  <c:v>1H25</c:v>
                </c:pt>
              </c:strCache>
            </c:strRef>
          </c:cat>
          <c:val>
            <c:numRef>
              <c:f>Sheet3!$B$5:$B$14</c:f>
              <c:numCache>
                <c:formatCode>#,##0</c:formatCode>
                <c:ptCount val="10"/>
                <c:pt idx="0">
                  <c:v>-2.77</c:v>
                </c:pt>
                <c:pt idx="1">
                  <c:v>1.8</c:v>
                </c:pt>
                <c:pt idx="2">
                  <c:v>3.36</c:v>
                </c:pt>
                <c:pt idx="3">
                  <c:v>3.86</c:v>
                </c:pt>
                <c:pt idx="4">
                  <c:v>10.82</c:v>
                </c:pt>
                <c:pt idx="5">
                  <c:v>11.62</c:v>
                </c:pt>
                <c:pt idx="6">
                  <c:v>14.87</c:v>
                </c:pt>
                <c:pt idx="7">
                  <c:v>16.989999999999998</c:v>
                </c:pt>
                <c:pt idx="8" formatCode="#,##0.00">
                  <c:v>9.24</c:v>
                </c:pt>
                <c:pt idx="9">
                  <c:v>2.37</c:v>
                </c:pt>
              </c:numCache>
            </c:numRef>
          </c:val>
          <c:extLst>
            <c:ext xmlns:c16="http://schemas.microsoft.com/office/drawing/2014/chart" uri="{C3380CC4-5D6E-409C-BE32-E72D297353CC}">
              <c16:uniqueId val="{00000000-B514-4696-9C6B-31222A994CF7}"/>
            </c:ext>
          </c:extLst>
        </c:ser>
        <c:dLbls>
          <c:showLegendKey val="0"/>
          <c:showVal val="0"/>
          <c:showCatName val="0"/>
          <c:showSerName val="0"/>
          <c:showPercent val="0"/>
          <c:showBubbleSize val="0"/>
        </c:dLbls>
        <c:gapWidth val="100"/>
        <c:axId val="759003648"/>
        <c:axId val="758994792"/>
      </c:barChart>
      <c:lineChart>
        <c:grouping val="standard"/>
        <c:varyColors val="0"/>
        <c:ser>
          <c:idx val="1"/>
          <c:order val="1"/>
          <c:tx>
            <c:strRef>
              <c:f>Sheet3!#REF!</c:f>
              <c:strCache>
                <c:ptCount val="1"/>
                <c:pt idx="0">
                  <c:v>#REF!</c:v>
                </c:pt>
              </c:strCache>
              <c:extLst xmlns:c15="http://schemas.microsoft.com/office/drawing/2012/chart"/>
            </c:strRef>
          </c:tx>
          <c:spPr>
            <a:ln w="28575" cap="rnd">
              <a:solidFill>
                <a:srgbClr val="397364"/>
              </a:solidFill>
              <a:round/>
            </a:ln>
            <a:effectLst/>
          </c:spPr>
          <c:marker>
            <c:symbol val="none"/>
          </c:marker>
          <c:cat>
            <c:strRef>
              <c:f>Sheet3!$A$2:$A$13</c:f>
              <c:strCache>
                <c:ptCount val="12"/>
                <c:pt idx="0">
                  <c:v>2013</c:v>
                </c:pt>
                <c:pt idx="1">
                  <c:v>2014</c:v>
                </c:pt>
                <c:pt idx="2">
                  <c:v>2015</c:v>
                </c:pt>
                <c:pt idx="3">
                  <c:v>2016¹</c:v>
                </c:pt>
                <c:pt idx="4">
                  <c:v>2017</c:v>
                </c:pt>
                <c:pt idx="5">
                  <c:v>2018</c:v>
                </c:pt>
                <c:pt idx="6">
                  <c:v>2019</c:v>
                </c:pt>
                <c:pt idx="7">
                  <c:v>2020</c:v>
                </c:pt>
                <c:pt idx="8">
                  <c:v>2021</c:v>
                </c:pt>
                <c:pt idx="9">
                  <c:v>2022</c:v>
                </c:pt>
                <c:pt idx="10">
                  <c:v>2023</c:v>
                </c:pt>
                <c:pt idx="11">
                  <c:v>2024</c:v>
                </c:pt>
              </c:strCache>
              <c:extLst xmlns:c15="http://schemas.microsoft.com/office/drawing/2012/chart"/>
            </c:strRef>
          </c:cat>
          <c:val>
            <c:numRef>
              <c:f>Sheet3!#REF!</c:f>
              <c:extLst xmlns:c15="http://schemas.microsoft.com/office/drawing/2012/chart"/>
            </c:numRef>
          </c:val>
          <c:smooth val="0"/>
          <c:extLst xmlns:c15="http://schemas.microsoft.com/office/drawing/2012/chart">
            <c:ext xmlns:c16="http://schemas.microsoft.com/office/drawing/2014/chart" uri="{C3380CC4-5D6E-409C-BE32-E72D297353CC}">
              <c16:uniqueId val="{00000001-B514-4696-9C6B-31222A994CF7}"/>
            </c:ext>
          </c:extLst>
        </c:ser>
        <c:dLbls>
          <c:showLegendKey val="0"/>
          <c:showVal val="0"/>
          <c:showCatName val="0"/>
          <c:showSerName val="0"/>
          <c:showPercent val="0"/>
          <c:showBubbleSize val="0"/>
        </c:dLbls>
        <c:marker val="1"/>
        <c:smooth val="0"/>
        <c:axId val="756561672"/>
        <c:axId val="756559376"/>
        <c:extLst/>
      </c:lineChart>
      <c:catAx>
        <c:axId val="759003648"/>
        <c:scaling>
          <c:orientation val="minMax"/>
        </c:scaling>
        <c:delete val="0"/>
        <c:axPos val="b"/>
        <c:numFmt formatCode="General" sourceLinked="1"/>
        <c:majorTickMark val="out"/>
        <c:minorTickMark val="none"/>
        <c:tickLblPos val="low"/>
        <c:spPr>
          <a:noFill/>
          <a:ln w="12700" cap="flat" cmpd="sng" algn="ctr">
            <a:solidFill>
              <a:srgbClr val="FFFFFF">
                <a:lumMod val="50000"/>
              </a:srgbClr>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8994792"/>
        <c:crosses val="autoZero"/>
        <c:auto val="1"/>
        <c:lblAlgn val="ctr"/>
        <c:lblOffset val="100"/>
        <c:noMultiLvlLbl val="0"/>
      </c:catAx>
      <c:valAx>
        <c:axId val="758994792"/>
        <c:scaling>
          <c:orientation val="minMax"/>
          <c:max val="18"/>
          <c:min val="-4"/>
        </c:scaling>
        <c:delete val="0"/>
        <c:axPos val="l"/>
        <c:numFmt formatCode="#,##0;\(#,##0\)" sourceLinked="0"/>
        <c:majorTickMark val="out"/>
        <c:minorTickMark val="none"/>
        <c:tickLblPos val="nextTo"/>
        <c:spPr>
          <a:noFill/>
          <a:ln w="12700">
            <a:solidFill>
              <a:srgbClr val="FFFFFF">
                <a:lumMod val="50000"/>
              </a:srgbClr>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9003648"/>
        <c:crosses val="autoZero"/>
        <c:crossBetween val="between"/>
        <c:majorUnit val="2"/>
      </c:valAx>
      <c:valAx>
        <c:axId val="756559376"/>
        <c:scaling>
          <c:orientation val="minMax"/>
          <c:max val="0.25"/>
          <c:min val="-0.25"/>
        </c:scaling>
        <c:delete val="1"/>
        <c:axPos val="r"/>
        <c:numFmt formatCode="0.0%;\(0.0%\)" sourceLinked="0"/>
        <c:majorTickMark val="out"/>
        <c:minorTickMark val="none"/>
        <c:tickLblPos val="nextTo"/>
        <c:crossAx val="756561672"/>
        <c:crosses val="max"/>
        <c:crossBetween val="between"/>
      </c:valAx>
      <c:catAx>
        <c:axId val="756561672"/>
        <c:scaling>
          <c:orientation val="minMax"/>
        </c:scaling>
        <c:delete val="1"/>
        <c:axPos val="b"/>
        <c:numFmt formatCode="General" sourceLinked="1"/>
        <c:majorTickMark val="out"/>
        <c:minorTickMark val="none"/>
        <c:tickLblPos val="nextTo"/>
        <c:crossAx val="756559376"/>
        <c:crosses val="autoZero"/>
        <c:auto val="1"/>
        <c:lblAlgn val="ctr"/>
        <c:lblOffset val="100"/>
        <c:noMultiLvlLbl val="0"/>
      </c:catAx>
      <c:spPr>
        <a:noFill/>
        <a:ln w="25400">
          <a:noFill/>
        </a:ln>
        <a:effectLst/>
      </c:spPr>
    </c:plotArea>
    <c:plotVisOnly val="1"/>
    <c:dispBlanksAs val="gap"/>
    <c:showDLblsOverMax val="0"/>
  </c:chart>
  <c:spPr>
    <a:noFill/>
    <a:ln w="25400" cap="flat" cmpd="sng" algn="ctr">
      <a:noFill/>
      <a:round/>
    </a:ln>
    <a:effectLst/>
  </c:spPr>
  <c:txPr>
    <a:bodyPr/>
    <a:lstStyle/>
    <a:p>
      <a:pPr>
        <a:defRPr sz="1000">
          <a:latin typeface="Arial"/>
          <a:ea typeface="Arial"/>
          <a:cs typeface="Arial"/>
        </a:defRPr>
      </a:pPr>
      <a:endParaRPr lang="zh-TW"/>
    </a:p>
  </c:txPr>
  <c:externalData r:id="rId4">
    <c:autoUpdate val="0"/>
  </c:externalData>
  <c:userShapes r:id="rId5"/>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51418528843902E-2"/>
          <c:y val="7.3509602027328522E-2"/>
          <c:w val="0.86355262146976908"/>
          <c:h val="0.63173531070830213"/>
        </c:manualLayout>
      </c:layout>
      <c:barChart>
        <c:barDir val="col"/>
        <c:grouping val="clustered"/>
        <c:varyColors val="0"/>
        <c:ser>
          <c:idx val="0"/>
          <c:order val="0"/>
          <c:tx>
            <c:strRef>
              <c:f>工作表1!$B$1</c:f>
              <c:strCache>
                <c:ptCount val="1"/>
                <c:pt idx="0">
                  <c:v>SAS</c:v>
                </c:pt>
              </c:strCache>
            </c:strRef>
          </c:tx>
          <c:spPr>
            <a:solidFill>
              <a:srgbClr val="F3D163"/>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工作表1!$B$2:$B$5</c:f>
              <c:numCache>
                <c:formatCode>General</c:formatCode>
                <c:ptCount val="4"/>
                <c:pt idx="0">
                  <c:v>89.6</c:v>
                </c:pt>
                <c:pt idx="1">
                  <c:v>109</c:v>
                </c:pt>
                <c:pt idx="2">
                  <c:v>109.7</c:v>
                </c:pt>
                <c:pt idx="3">
                  <c:v>94</c:v>
                </c:pt>
              </c:numCache>
            </c:numRef>
          </c:val>
          <c:extLst>
            <c:ext xmlns:c16="http://schemas.microsoft.com/office/drawing/2014/chart" uri="{C3380CC4-5D6E-409C-BE32-E72D297353CC}">
              <c16:uniqueId val="{00000000-4C17-4064-B6E1-6D5C8F238B05}"/>
            </c:ext>
          </c:extLst>
        </c:ser>
        <c:ser>
          <c:idx val="1"/>
          <c:order val="1"/>
          <c:tx>
            <c:strRef>
              <c:f>工作表1!$C$1</c:f>
              <c:strCache>
                <c:ptCount val="1"/>
                <c:pt idx="0">
                  <c:v>SAS Affiliates</c:v>
                </c:pt>
              </c:strCache>
            </c:strRef>
          </c:tx>
          <c:spPr>
            <a:solidFill>
              <a:srgbClr val="BAE2E9"/>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工作表1!$C$2:$C$5</c:f>
              <c:numCache>
                <c:formatCode>General</c:formatCode>
                <c:ptCount val="4"/>
                <c:pt idx="0">
                  <c:v>3551.5</c:v>
                </c:pt>
                <c:pt idx="1">
                  <c:v>3005.2</c:v>
                </c:pt>
                <c:pt idx="2">
                  <c:v>2575.8000000000002</c:v>
                </c:pt>
                <c:pt idx="3">
                  <c:v>2752.2</c:v>
                </c:pt>
              </c:numCache>
            </c:numRef>
          </c:val>
          <c:extLst>
            <c:ext xmlns:c16="http://schemas.microsoft.com/office/drawing/2014/chart" uri="{C3380CC4-5D6E-409C-BE32-E72D297353CC}">
              <c16:uniqueId val="{00000001-4C17-4064-B6E1-6D5C8F238B05}"/>
            </c:ext>
          </c:extLst>
        </c:ser>
        <c:dLbls>
          <c:showLegendKey val="0"/>
          <c:showVal val="0"/>
          <c:showCatName val="0"/>
          <c:showSerName val="0"/>
          <c:showPercent val="0"/>
          <c:showBubbleSize val="0"/>
        </c:dLbls>
        <c:gapWidth val="200"/>
        <c:overlap val="-27"/>
        <c:axId val="1821191136"/>
        <c:axId val="1821197856"/>
      </c:barChart>
      <c:catAx>
        <c:axId val="1821191136"/>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crossAx val="1821197856"/>
        <c:crosses val="autoZero"/>
        <c:auto val="1"/>
        <c:lblAlgn val="ctr"/>
        <c:lblOffset val="100"/>
        <c:noMultiLvlLbl val="0"/>
      </c:catAx>
      <c:valAx>
        <c:axId val="18211978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crossAx val="1821191136"/>
        <c:crosses val="autoZero"/>
        <c:crossBetween val="between"/>
        <c:majorUnit val="1000"/>
      </c:valAx>
      <c:spPr>
        <a:noFill/>
        <a:ln>
          <a:noFill/>
        </a:ln>
        <a:effectLst/>
      </c:spPr>
    </c:plotArea>
    <c:legend>
      <c:legendPos val="b"/>
      <c:layout>
        <c:manualLayout>
          <c:xMode val="edge"/>
          <c:yMode val="edge"/>
          <c:x val="0.386790902722425"/>
          <c:y val="0.8205992111267334"/>
          <c:w val="0.28116432881428444"/>
          <c:h val="9.920849575254468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SAS</c:v>
                </c:pt>
              </c:strCache>
            </c:strRef>
          </c:tx>
          <c:spPr>
            <a:solidFill>
              <a:srgbClr val="83CDD9"/>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工作表1!$B$2:$B$5</c:f>
              <c:numCache>
                <c:formatCode>General</c:formatCode>
                <c:ptCount val="4"/>
                <c:pt idx="0">
                  <c:v>43290.9</c:v>
                </c:pt>
                <c:pt idx="1">
                  <c:v>50893.3</c:v>
                </c:pt>
                <c:pt idx="2">
                  <c:v>28819.7</c:v>
                </c:pt>
                <c:pt idx="3">
                  <c:v>26481.9</c:v>
                </c:pt>
              </c:numCache>
            </c:numRef>
          </c:val>
          <c:extLst>
            <c:ext xmlns:c16="http://schemas.microsoft.com/office/drawing/2014/chart" uri="{C3380CC4-5D6E-409C-BE32-E72D297353CC}">
              <c16:uniqueId val="{00000000-0532-4D18-B9D3-755093C69A82}"/>
            </c:ext>
          </c:extLst>
        </c:ser>
        <c:ser>
          <c:idx val="1"/>
          <c:order val="1"/>
          <c:tx>
            <c:strRef>
              <c:f>工作表1!$C$1</c:f>
              <c:strCache>
                <c:ptCount val="1"/>
                <c:pt idx="0">
                  <c:v>SAS's  Subsidiy</c:v>
                </c:pt>
              </c:strCache>
            </c:strRef>
          </c:tx>
          <c:spPr>
            <a:solidFill>
              <a:srgbClr val="BAE2E9"/>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工作表1!$C$2:$C$5</c:f>
              <c:numCache>
                <c:formatCode>General</c:formatCode>
                <c:ptCount val="4"/>
                <c:pt idx="0">
                  <c:v>600723.1</c:v>
                </c:pt>
                <c:pt idx="1">
                  <c:v>593649.80000000005</c:v>
                </c:pt>
                <c:pt idx="2">
                  <c:v>664198.14</c:v>
                </c:pt>
                <c:pt idx="3">
                  <c:v>682626.97</c:v>
                </c:pt>
              </c:numCache>
            </c:numRef>
          </c:val>
          <c:extLst>
            <c:ext xmlns:c16="http://schemas.microsoft.com/office/drawing/2014/chart" uri="{C3380CC4-5D6E-409C-BE32-E72D297353CC}">
              <c16:uniqueId val="{00000001-0532-4D18-B9D3-755093C69A82}"/>
            </c:ext>
          </c:extLst>
        </c:ser>
        <c:dLbls>
          <c:showLegendKey val="0"/>
          <c:showVal val="1"/>
          <c:showCatName val="0"/>
          <c:showSerName val="0"/>
          <c:showPercent val="0"/>
          <c:showBubbleSize val="0"/>
        </c:dLbls>
        <c:gapWidth val="219"/>
        <c:overlap val="100"/>
        <c:axId val="66486863"/>
        <c:axId val="66499343"/>
      </c:barChart>
      <c:lineChart>
        <c:grouping val="standard"/>
        <c:varyColors val="0"/>
        <c:ser>
          <c:idx val="2"/>
          <c:order val="2"/>
          <c:tx>
            <c:strRef>
              <c:f>工作表1!$D$1</c:f>
              <c:strCache>
                <c:ptCount val="1"/>
                <c:pt idx="0">
                  <c:v>Carbon Intensity</c:v>
                </c:pt>
              </c:strCache>
            </c:strRef>
          </c:tx>
          <c:spPr>
            <a:ln w="28575" cap="rnd">
              <a:solidFill>
                <a:srgbClr val="F3D163"/>
              </a:solidFill>
              <a:round/>
            </a:ln>
            <a:effectLst/>
          </c:spPr>
          <c:marker>
            <c:symbol val="none"/>
          </c:marker>
          <c:dLbls>
            <c:numFmt formatCode="#,##0.0000_);[Red]\(#,##0.00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工作表1!$D$2:$D$5</c:f>
              <c:numCache>
                <c:formatCode>General</c:formatCode>
                <c:ptCount val="4"/>
                <c:pt idx="0">
                  <c:v>9.3600000000000003E-3</c:v>
                </c:pt>
                <c:pt idx="1">
                  <c:v>7.8700000000000003E-3</c:v>
                </c:pt>
                <c:pt idx="2">
                  <c:v>8.4499999999999992E-3</c:v>
                </c:pt>
                <c:pt idx="3">
                  <c:v>8.8999999999999999E-3</c:v>
                </c:pt>
              </c:numCache>
            </c:numRef>
          </c:val>
          <c:smooth val="0"/>
          <c:extLst>
            <c:ext xmlns:c16="http://schemas.microsoft.com/office/drawing/2014/chart" uri="{C3380CC4-5D6E-409C-BE32-E72D297353CC}">
              <c16:uniqueId val="{00000002-0532-4D18-B9D3-755093C69A82}"/>
            </c:ext>
          </c:extLst>
        </c:ser>
        <c:dLbls>
          <c:showLegendKey val="0"/>
          <c:showVal val="1"/>
          <c:showCatName val="0"/>
          <c:showSerName val="0"/>
          <c:showPercent val="0"/>
          <c:showBubbleSize val="0"/>
        </c:dLbls>
        <c:marker val="1"/>
        <c:smooth val="0"/>
        <c:axId val="1871561376"/>
        <c:axId val="1871559936"/>
      </c:lineChart>
      <c:catAx>
        <c:axId val="664868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66499343"/>
        <c:crosses val="autoZero"/>
        <c:auto val="1"/>
        <c:lblAlgn val="ctr"/>
        <c:lblOffset val="100"/>
        <c:noMultiLvlLbl val="0"/>
      </c:catAx>
      <c:valAx>
        <c:axId val="66499343"/>
        <c:scaling>
          <c:orientation val="minMax"/>
        </c:scaling>
        <c:delete val="0"/>
        <c:axPos val="l"/>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66486863"/>
        <c:crosses val="autoZero"/>
        <c:crossBetween val="between"/>
        <c:majorUnit val="200000"/>
      </c:valAx>
      <c:valAx>
        <c:axId val="1871559936"/>
        <c:scaling>
          <c:orientation val="minMax"/>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1871561376"/>
        <c:crosses val="max"/>
        <c:crossBetween val="between"/>
        <c:majorUnit val="2.0000000000000005E-3"/>
      </c:valAx>
      <c:catAx>
        <c:axId val="1871561376"/>
        <c:scaling>
          <c:orientation val="minMax"/>
        </c:scaling>
        <c:delete val="1"/>
        <c:axPos val="b"/>
        <c:numFmt formatCode="General" sourceLinked="1"/>
        <c:majorTickMark val="out"/>
        <c:minorTickMark val="none"/>
        <c:tickLblPos val="nextTo"/>
        <c:crossAx val="1871559936"/>
        <c:crosses val="autoZero"/>
        <c:auto val="1"/>
        <c:lblAlgn val="ctr"/>
        <c:lblOffset val="100"/>
        <c:noMultiLvlLbl val="0"/>
      </c:catAx>
      <c:spPr>
        <a:noFill/>
        <a:ln w="25400">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bg2">
                  <a:lumMod val="50000"/>
                </a:schemeClr>
              </a:solidFill>
              <a:latin typeface="Arial" panose="020B0604020202020204" pitchFamily="34" charset="0"/>
              <a:ea typeface="+mn-ea"/>
              <a:cs typeface="Arial" panose="020B0604020202020204" pitchFamily="34" charset="0"/>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80413790128565"/>
          <c:y val="0.17429886831275723"/>
          <c:w val="0.56691561261683432"/>
          <c:h val="0.71216367395456226"/>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075-4C5F-A31B-A3D2A6ED3548}"/>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075-4C5F-A31B-A3D2A6ED3548}"/>
              </c:ext>
            </c:extLst>
          </c:dPt>
          <c:dPt>
            <c:idx val="2"/>
            <c:bubble3D val="0"/>
            <c:explosion val="18"/>
            <c:spPr>
              <a:solidFill>
                <a:srgbClr val="ED962F"/>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075-4C5F-A31B-A3D2A6ED3548}"/>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075-4C5F-A31B-A3D2A6ED354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General</c:formatCode>
                <c:ptCount val="3"/>
                <c:pt idx="0">
                  <c:v>84.2</c:v>
                </c:pt>
                <c:pt idx="1">
                  <c:v>9.9</c:v>
                </c:pt>
                <c:pt idx="2">
                  <c:v>5.8</c:v>
                </c:pt>
              </c:numCache>
            </c:numRef>
          </c:val>
          <c:extLst>
            <c:ext xmlns:c16="http://schemas.microsoft.com/office/drawing/2014/chart" uri="{C3380CC4-5D6E-409C-BE32-E72D297353CC}">
              <c16:uniqueId val="{00000008-F075-4C5F-A31B-A3D2A6ED354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3815774768292"/>
          <c:y val="0.1765124604246234"/>
          <c:w val="0.56691561261683432"/>
          <c:h val="0.71216367395456226"/>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264-411E-90C5-74891045D94E}"/>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264-411E-90C5-74891045D94E}"/>
              </c:ext>
            </c:extLst>
          </c:dPt>
          <c:dPt>
            <c:idx val="2"/>
            <c:bubble3D val="0"/>
            <c:explosion val="18"/>
            <c:spPr>
              <a:solidFill>
                <a:srgbClr val="ED962F"/>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264-411E-90C5-74891045D94E}"/>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4264-411E-90C5-74891045D94E}"/>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1-4264-411E-90C5-74891045D94E}"/>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3-4264-411E-90C5-74891045D94E}"/>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5-4264-411E-90C5-74891045D94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0.0%</c:formatCode>
                <c:ptCount val="3"/>
                <c:pt idx="0">
                  <c:v>0.78600000000000003</c:v>
                </c:pt>
                <c:pt idx="1">
                  <c:v>5.1999999999999998E-2</c:v>
                </c:pt>
                <c:pt idx="2">
                  <c:v>0.16200000000000001</c:v>
                </c:pt>
              </c:numCache>
            </c:numRef>
          </c:val>
          <c:extLst>
            <c:ext xmlns:c16="http://schemas.microsoft.com/office/drawing/2014/chart" uri="{C3380CC4-5D6E-409C-BE32-E72D297353CC}">
              <c16:uniqueId val="{00000008-4264-411E-90C5-74891045D94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3815774768292"/>
          <c:y val="0.1765124604246234"/>
          <c:w val="0.56691561261683432"/>
          <c:h val="0.71216367395456226"/>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085-46FE-8C34-FFF1F2A4AEA5}"/>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D085-46FE-8C34-FFF1F2A4AEA5}"/>
              </c:ext>
            </c:extLst>
          </c:dPt>
          <c:dPt>
            <c:idx val="2"/>
            <c:bubble3D val="0"/>
            <c:explosion val="18"/>
            <c:spPr>
              <a:solidFill>
                <a:srgbClr val="ED972F"/>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D085-46FE-8C34-FFF1F2A4AEA5}"/>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D085-46FE-8C34-FFF1F2A4AEA5}"/>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1-D085-46FE-8C34-FFF1F2A4AEA5}"/>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3-D085-46FE-8C34-FFF1F2A4AEA5}"/>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5-D085-46FE-8C34-FFF1F2A4AEA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0.0%</c:formatCode>
                <c:ptCount val="3"/>
                <c:pt idx="0">
                  <c:v>0.79800000000000004</c:v>
                </c:pt>
                <c:pt idx="1">
                  <c:v>3.7999999999999999E-2</c:v>
                </c:pt>
                <c:pt idx="2">
                  <c:v>0.16400000000000001</c:v>
                </c:pt>
              </c:numCache>
            </c:numRef>
          </c:val>
          <c:extLst>
            <c:ext xmlns:c16="http://schemas.microsoft.com/office/drawing/2014/chart" uri="{C3380CC4-5D6E-409C-BE32-E72D297353CC}">
              <c16:uniqueId val="{00000008-D085-46FE-8C34-FFF1F2A4AEA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197274309783E-3"/>
          <c:y val="8.4354186917882698E-2"/>
          <c:w val="0.98646656061728377"/>
          <c:h val="0.80507243702131592"/>
        </c:manualLayout>
      </c:layout>
      <c:barChart>
        <c:barDir val="col"/>
        <c:grouping val="clustered"/>
        <c:varyColors val="0"/>
        <c:ser>
          <c:idx val="0"/>
          <c:order val="0"/>
          <c:tx>
            <c:strRef>
              <c:f>Sheet1!$F$6</c:f>
              <c:strCache>
                <c:ptCount val="1"/>
                <c:pt idx="0">
                  <c:v>QoQ Revenue</c:v>
                </c:pt>
              </c:strCache>
            </c:strRef>
          </c:tx>
          <c:spPr>
            <a:solidFill>
              <a:srgbClr val="BAE2E9"/>
            </a:solidFill>
            <a:ln>
              <a:noFill/>
            </a:ln>
            <a:effectLst/>
          </c:spPr>
          <c:invertIfNegative val="0"/>
          <c:dPt>
            <c:idx val="2"/>
            <c:invertIfNegative val="0"/>
            <c:bubble3D val="0"/>
            <c:extLst>
              <c:ext xmlns:c16="http://schemas.microsoft.com/office/drawing/2014/chart" uri="{C3380CC4-5D6E-409C-BE32-E72D297353CC}">
                <c16:uniqueId val="{00000000-A85D-41AD-98A2-A8AF14203B20}"/>
              </c:ext>
            </c:extLst>
          </c:dPt>
          <c:dLbls>
            <c:dLbl>
              <c:idx val="3"/>
              <c:tx>
                <c:rich>
                  <a:bodyPr/>
                  <a:lstStyle/>
                  <a:p>
                    <a:fld id="{3DDFC0D9-C1BC-4A7F-9438-9EE8F7FB7290}" type="VALUE">
                      <a:rPr lang="en-US" altLang="zh-TW" smtClean="0"/>
                      <a:pPr/>
                      <a:t>[值]</a:t>
                    </a:fld>
                    <a:endParaRPr lang="zh-TW"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CEB-4A90-B273-A367B8DE4182}"/>
                </c:ext>
              </c:extLst>
            </c:dLbl>
            <c:numFmt formatCode="#,##0" sourceLinked="0"/>
            <c:spPr>
              <a:noFill/>
              <a:ln>
                <a:noFill/>
              </a:ln>
              <a:effectLst/>
            </c:spPr>
            <c:txPr>
              <a:bodyPr wrap="square" lIns="38100" tIns="19050" rIns="38100" bIns="19050" anchor="ctr">
                <a:spAutoFit/>
              </a:bodyPr>
              <a:lstStyle/>
              <a:p>
                <a:pPr>
                  <a:defRPr sz="900" b="1">
                    <a:solidFill>
                      <a:schemeClr val="bg2">
                        <a:lumMod val="25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c:formatCode>
                <c:ptCount val="5"/>
                <c:pt idx="0">
                  <c:v>1924.25</c:v>
                </c:pt>
                <c:pt idx="1">
                  <c:v>1976.8040000000001</c:v>
                </c:pt>
                <c:pt idx="2">
                  <c:v>1921.0039999999999</c:v>
                </c:pt>
                <c:pt idx="3">
                  <c:v>2116.3319999999999</c:v>
                </c:pt>
                <c:pt idx="4">
                  <c:v>2163.4699999999998</c:v>
                </c:pt>
              </c:numCache>
            </c:numRef>
          </c:val>
          <c:extLst>
            <c:ext xmlns:c16="http://schemas.microsoft.com/office/drawing/2014/chart" uri="{C3380CC4-5D6E-409C-BE32-E72D297353CC}">
              <c16:uniqueId val="{00000000-2825-4E7F-BB2A-AA91C399D16E}"/>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dLbls>
            <c:dLbl>
              <c:idx val="4"/>
              <c:delete val="1"/>
              <c:extLst>
                <c:ext xmlns:c15="http://schemas.microsoft.com/office/drawing/2012/chart" uri="{CE6537A1-D6FC-4f65-9D91-7224C49458BB}"/>
                <c:ext xmlns:c16="http://schemas.microsoft.com/office/drawing/2014/chart" uri="{C3380CC4-5D6E-409C-BE32-E72D297353CC}">
                  <c16:uniqueId val="{00000000-F441-491D-8812-CE27B2E69ECB}"/>
                </c:ext>
              </c:extLst>
            </c:dLbl>
            <c:dLbl>
              <c:idx val="5"/>
              <c:layout>
                <c:manualLayout>
                  <c:x val="-4.5452771306298261E-2"/>
                  <c:y val="-0.133772700755725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FC-4A8C-BF67-14190A436023}"/>
                </c:ext>
              </c:extLst>
            </c:dLbl>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Sheet1!$E$7:$E$11</c:f>
              <c:strCache>
                <c:ptCount val="5"/>
                <c:pt idx="0">
                  <c:v>Q224</c:v>
                </c:pt>
                <c:pt idx="1">
                  <c:v>Q324</c:v>
                </c:pt>
                <c:pt idx="2">
                  <c:v>Q424</c:v>
                </c:pt>
                <c:pt idx="3">
                  <c:v>Q125</c:v>
                </c:pt>
                <c:pt idx="4">
                  <c:v>Q225</c:v>
                </c:pt>
              </c:strCache>
            </c:strRef>
          </c:cat>
          <c:val>
            <c:numRef>
              <c:f>Sheet1!$G$7:$G$11</c:f>
              <c:numCache>
                <c:formatCode>General</c:formatCode>
                <c:ptCount val="5"/>
              </c:numCache>
            </c:numRef>
          </c:val>
          <c:smooth val="0"/>
          <c:extLst>
            <c:ext xmlns:c16="http://schemas.microsoft.com/office/drawing/2014/chart" uri="{C3380CC4-5D6E-409C-BE32-E72D297353CC}">
              <c16:uniqueId val="{00000002-2825-4E7F-BB2A-AA91C399D16E}"/>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2500"/>
          <c:min val="1500"/>
        </c:scaling>
        <c:delete val="1"/>
        <c:axPos val="l"/>
        <c:majorGridlines>
          <c:spPr>
            <a:ln>
              <a:noFill/>
            </a:ln>
          </c:spPr>
        </c:majorGridlines>
        <c:numFmt formatCode="#,##0" sourceLinked="0"/>
        <c:majorTickMark val="out"/>
        <c:minorTickMark val="none"/>
        <c:tickLblPos val="nextTo"/>
        <c:crossAx val="333531008"/>
        <c:crosses val="autoZero"/>
        <c:crossBetween val="between"/>
      </c:valAx>
      <c:valAx>
        <c:axId val="170633455"/>
        <c:scaling>
          <c:orientation val="minMax"/>
          <c:max val="0.9"/>
          <c:min val="-0.70000000000000007"/>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c:v>
                </c:pt>
              </c:strCache>
            </c:strRef>
          </c:tx>
          <c:spPr>
            <a:solidFill>
              <a:srgbClr val="BAE2E9"/>
            </a:solidFill>
            <a:ln>
              <a:noFill/>
            </a:ln>
            <a:effectLst/>
          </c:spPr>
          <c:invertIfNegative val="0"/>
          <c:dLbls>
            <c:numFmt formatCode="#,##0" sourceLinked="0"/>
            <c:spPr>
              <a:noFill/>
              <a:ln>
                <a:noFill/>
              </a:ln>
              <a:effectLst/>
            </c:spPr>
            <c:txPr>
              <a:bodyPr wrap="square" lIns="38100" tIns="19050" rIns="38100" bIns="19050" anchor="ctr">
                <a:spAutoFit/>
              </a:bodyPr>
              <a:lstStyle/>
              <a:p>
                <a:pPr>
                  <a:defRPr sz="900" b="1">
                    <a:solidFill>
                      <a:schemeClr val="bg2">
                        <a:lumMod val="25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c:formatCode>
                <c:ptCount val="5"/>
                <c:pt idx="0">
                  <c:v>187.72800000000001</c:v>
                </c:pt>
                <c:pt idx="1">
                  <c:v>213.97399999999999</c:v>
                </c:pt>
                <c:pt idx="2">
                  <c:v>255.328</c:v>
                </c:pt>
                <c:pt idx="3">
                  <c:v>219.619</c:v>
                </c:pt>
                <c:pt idx="4">
                  <c:v>262.75</c:v>
                </c:pt>
              </c:numCache>
            </c:numRef>
          </c:val>
          <c:extLst>
            <c:ext xmlns:c16="http://schemas.microsoft.com/office/drawing/2014/chart" uri="{C3380CC4-5D6E-409C-BE32-E72D297353CC}">
              <c16:uniqueId val="{00000000-86FC-4219-8B54-83B54CC9167C}"/>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dLbls>
            <c:dLbl>
              <c:idx val="4"/>
              <c:delete val="1"/>
              <c:extLst>
                <c:ext xmlns:c15="http://schemas.microsoft.com/office/drawing/2012/chart" uri="{CE6537A1-D6FC-4f65-9D91-7224C49458BB}"/>
                <c:ext xmlns:c16="http://schemas.microsoft.com/office/drawing/2014/chart" uri="{C3380CC4-5D6E-409C-BE32-E72D297353CC}">
                  <c16:uniqueId val="{00000000-8985-43E0-B810-7BD15609D9B8}"/>
                </c:ext>
              </c:extLst>
            </c:dLbl>
            <c:numFmt formatCode="0%;\(0%\)" sourceLinked="0"/>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Sheet1!$G$7:$G$11</c:f>
              <c:numCache>
                <c:formatCode>General</c:formatCode>
                <c:ptCount val="5"/>
                <c:pt idx="4" formatCode="0.00%">
                  <c:v>0.19639011196663314</c:v>
                </c:pt>
              </c:numCache>
            </c:numRef>
          </c:val>
          <c:smooth val="0"/>
          <c:extLst>
            <c:ext xmlns:c16="http://schemas.microsoft.com/office/drawing/2014/chart" uri="{C3380CC4-5D6E-409C-BE32-E72D297353CC}">
              <c16:uniqueId val="{00000001-86FC-4219-8B54-83B54CC9167C}"/>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400"/>
          <c:min val="0"/>
        </c:scaling>
        <c:delete val="1"/>
        <c:axPos val="l"/>
        <c:majorGridlines>
          <c:spPr>
            <a:ln>
              <a:noFill/>
            </a:ln>
          </c:spPr>
        </c:majorGridlines>
        <c:numFmt formatCode="#,##0" sourceLinked="0"/>
        <c:majorTickMark val="out"/>
        <c:minorTickMark val="none"/>
        <c:tickLblPos val="nextTo"/>
        <c:crossAx val="333531008"/>
        <c:crosses val="autoZero"/>
        <c:crossBetween val="between"/>
      </c:valAx>
      <c:valAx>
        <c:axId val="170633455"/>
        <c:scaling>
          <c:orientation val="minMax"/>
          <c:max val="2.5"/>
          <c:min val="-3"/>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c:v>
                </c:pt>
              </c:strCache>
            </c:strRef>
          </c:tx>
          <c:spPr>
            <a:solidFill>
              <a:srgbClr val="BAE2E9"/>
            </a:solidFill>
            <a:ln>
              <a:noFill/>
            </a:ln>
            <a:effectLst/>
          </c:spPr>
          <c:invertIfNegative val="0"/>
          <c:dLbls>
            <c:numFmt formatCode="#,##0" sourceLinked="0"/>
            <c:spPr>
              <a:noFill/>
              <a:ln>
                <a:noFill/>
              </a:ln>
              <a:effectLst/>
            </c:spPr>
            <c:txPr>
              <a:bodyPr wrap="square" lIns="38100" tIns="19050" rIns="38100" bIns="19050" anchor="ctr">
                <a:spAutoFit/>
              </a:bodyPr>
              <a:lstStyle/>
              <a:p>
                <a:pPr>
                  <a:defRPr sz="900" b="1">
                    <a:solidFill>
                      <a:schemeClr val="bg2">
                        <a:lumMod val="25000"/>
                      </a:schemeClr>
                    </a:solidFill>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c:formatCode>
                <c:ptCount val="5"/>
                <c:pt idx="0">
                  <c:v>1307.3320000000001</c:v>
                </c:pt>
                <c:pt idx="1">
                  <c:v>1102.077</c:v>
                </c:pt>
                <c:pt idx="2">
                  <c:v>759.95500000000004</c:v>
                </c:pt>
                <c:pt idx="3">
                  <c:v>771.75800000000004</c:v>
                </c:pt>
                <c:pt idx="4">
                  <c:v>974.42200000000003</c:v>
                </c:pt>
              </c:numCache>
            </c:numRef>
          </c:val>
          <c:extLst>
            <c:ext xmlns:c16="http://schemas.microsoft.com/office/drawing/2014/chart" uri="{C3380CC4-5D6E-409C-BE32-E72D297353CC}">
              <c16:uniqueId val="{00000000-D855-4977-B7D8-DFF5CAAC45D8}"/>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cat>
            <c:strRef>
              <c:f>Sheet1!$E$7:$E$11</c:f>
              <c:strCache>
                <c:ptCount val="5"/>
                <c:pt idx="0">
                  <c:v>Q224</c:v>
                </c:pt>
                <c:pt idx="1">
                  <c:v>Q324</c:v>
                </c:pt>
                <c:pt idx="2">
                  <c:v>Q424</c:v>
                </c:pt>
                <c:pt idx="3">
                  <c:v>Q125</c:v>
                </c:pt>
                <c:pt idx="4">
                  <c:v>Q225</c:v>
                </c:pt>
              </c:strCache>
            </c:strRef>
          </c:cat>
          <c:val>
            <c:numRef>
              <c:f>Sheet1!$G$7:$G$11</c:f>
              <c:numCache>
                <c:formatCode>General</c:formatCode>
                <c:ptCount val="5"/>
                <c:pt idx="4" formatCode="0.00%">
                  <c:v>0.26260045247344377</c:v>
                </c:pt>
              </c:numCache>
            </c:numRef>
          </c:val>
          <c:smooth val="0"/>
          <c:extLst>
            <c:ext xmlns:c16="http://schemas.microsoft.com/office/drawing/2014/chart" uri="{C3380CC4-5D6E-409C-BE32-E72D297353CC}">
              <c16:uniqueId val="{00000001-D855-4977-B7D8-DFF5CAAC45D8}"/>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pPr>
            <a:endParaRPr lang="zh-TW"/>
          </a:p>
        </c:txPr>
        <c:crossAx val="333536256"/>
        <c:crosses val="autoZero"/>
        <c:auto val="0"/>
        <c:lblAlgn val="ctr"/>
        <c:lblOffset val="100"/>
        <c:noMultiLvlLbl val="1"/>
      </c:catAx>
      <c:valAx>
        <c:axId val="333536256"/>
        <c:scaling>
          <c:orientation val="minMax"/>
          <c:max val="1800"/>
          <c:min val="300"/>
        </c:scaling>
        <c:delete val="1"/>
        <c:axPos val="l"/>
        <c:majorGridlines>
          <c:spPr>
            <a:ln>
              <a:noFill/>
            </a:ln>
          </c:spPr>
        </c:majorGridlines>
        <c:numFmt formatCode="#,##0" sourceLinked="0"/>
        <c:majorTickMark val="out"/>
        <c:minorTickMark val="none"/>
        <c:tickLblPos val="nextTo"/>
        <c:crossAx val="333531008"/>
        <c:crosses val="autoZero"/>
        <c:crossBetween val="between"/>
      </c:valAx>
      <c:valAx>
        <c:axId val="170633455"/>
        <c:scaling>
          <c:orientation val="minMax"/>
          <c:max val="3.3"/>
          <c:min val="-3"/>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spPr>
        <a:noFill/>
        <a:ln>
          <a:noFill/>
        </a:ln>
      </c:spPr>
    </c:plotArea>
    <c:plotVisOnly val="1"/>
    <c:dispBlanksAs val="gap"/>
    <c:showDLblsOverMax val="0"/>
  </c:chart>
  <c:txPr>
    <a:bodyPr/>
    <a:lstStyle/>
    <a:p>
      <a:pPr>
        <a:defRPr sz="700"/>
      </a:pPr>
      <a:endParaRPr lang="zh-TW"/>
    </a:p>
  </c:txPr>
  <c:externalData r:id="rId2">
    <c:autoUpdate val="0"/>
  </c:externalData>
  <c:userShapes r:id="rId3"/>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GWC</cx:pt>
          <cx:pt idx="1">AWSC</cx:pt>
          <cx:pt idx="2">TSC</cx:pt>
          <cx:pt idx="3">Actron</cx:pt>
          <cx:pt idx="4">Billion Electric</cx:pt>
          <cx:pt idx="5">Sum</cx:pt>
          <cx:pt idx="7">SAS</cx:pt>
        </cx:lvl>
      </cx:strDim>
      <cx:numDim type="val">
        <cx:f>Sheet1!$B$2:$B$9</cx:f>
        <cx:lvl ptCount="8" formatCode="#,##0_);!(#,##0!);#,##0_);@_)">
          <cx:pt idx="0">78498.768127999996</cx:pt>
          <cx:pt idx="1">5760.0690000000004</cx:pt>
          <cx:pt idx="2">9246.0762030000005</cx:pt>
          <cx:pt idx="3">3421.8497342317733</cx:pt>
          <cx:pt idx="4">436.48036004043007</cx:pt>
          <cx:pt idx="5">97363.243425272201</cx:pt>
          <cx:pt idx="7">67007.662529499998</cx:pt>
        </cx:lvl>
      </cx:numDim>
    </cx:data>
  </cx:chartData>
  <cx:chart>
    <cx:plotArea>
      <cx:plotAreaRegion>
        <cx:plotSurface>
          <cx:spPr>
            <a:ln>
              <a:noFill/>
            </a:ln>
          </cx:spPr>
        </cx:plotSurface>
        <cx:series layoutId="waterfall" uniqueId="{3DC13E3D-9E6D-4BCD-9B1B-6966D16ECB40}">
          <cx:tx>
            <cx:txData>
              <cx:f>Sheet1!$B$1</cx:f>
              <cx:v>Series1</cx:v>
            </cx:txData>
          </cx:tx>
          <cx:spPr>
            <a:ln w="9525">
              <a:noFill/>
            </a:ln>
            <a:effectLst/>
          </cx:spPr>
          <cx:dataPt idx="0">
            <cx:spPr>
              <a:solidFill>
                <a:srgbClr val="A5DAE3"/>
              </a:solidFill>
            </cx:spPr>
          </cx:dataPt>
          <cx:dataPt idx="1">
            <cx:spPr>
              <a:solidFill>
                <a:srgbClr val="7CC9D6"/>
              </a:solidFill>
            </cx:spPr>
          </cx:dataPt>
          <cx:dataPt idx="2">
            <cx:spPr>
              <a:solidFill>
                <a:srgbClr val="50B7C8"/>
              </a:solidFill>
            </cx:spPr>
          </cx:dataPt>
          <cx:dataPt idx="3">
            <cx:spPr>
              <a:solidFill>
                <a:srgbClr val="3598A9"/>
              </a:solidFill>
            </cx:spPr>
          </cx:dataPt>
          <cx:dataPt idx="5">
            <cx:spPr>
              <a:solidFill>
                <a:srgbClr val="F4E588"/>
              </a:solidFill>
            </cx:spPr>
          </cx:dataPt>
          <cx:dataPt idx="7">
            <cx:spPr>
              <a:solidFill>
                <a:srgbClr val="EFC58D"/>
              </a:solidFill>
            </cx:spPr>
          </cx:dataPt>
          <cx:dataLabels pos="outEnd">
            <cx:txPr>
              <a:bodyPr spcFirstLastPara="1" vertOverflow="ellipsis" horzOverflow="overflow" wrap="square" lIns="0" tIns="0" rIns="0" bIns="0" anchor="ctr" anchorCtr="1"/>
              <a:lstStyle/>
              <a:p>
                <a:pPr algn="ctr" rtl="0">
                  <a:defRPr b="1">
                    <a:solidFill>
                      <a:schemeClr val="bg2">
                        <a:lumMod val="25000"/>
                      </a:schemeClr>
                    </a:solidFill>
                  </a:defRPr>
                </a:pPr>
                <a:endParaRPr lang="en-US" altLang="zh-CN" sz="1197" b="1" i="0" u="none" strike="noStrike" baseline="0">
                  <a:solidFill>
                    <a:schemeClr val="bg2">
                      <a:lumMod val="25000"/>
                    </a:schemeClr>
                  </a:solidFill>
                  <a:latin typeface="Arial"/>
                </a:endParaRPr>
              </a:p>
            </cx:txPr>
            <cx:visibility seriesName="0" categoryName="0" value="1"/>
          </cx:dataLabels>
          <cx:dataId val="0"/>
          <cx:layoutPr>
            <cx:subtotals>
              <cx:idx val="0"/>
              <cx:idx val="5"/>
              <cx:idx val="7"/>
            </cx:subtotals>
          </cx:layoutPr>
        </cx:series>
      </cx:plotAreaRegion>
      <cx:axis id="0">
        <cx:catScaling gapWidth="0.300000012"/>
        <cx:tickLabels/>
        <cx:txPr>
          <a:bodyPr spcFirstLastPara="1" vertOverflow="ellipsis" horzOverflow="overflow" wrap="square" lIns="0" tIns="0" rIns="0" bIns="0" anchor="ctr" anchorCtr="1"/>
          <a:lstStyle/>
          <a:p>
            <a:pPr algn="ctr" rtl="0">
              <a:defRPr sz="1050" b="1">
                <a:solidFill>
                  <a:schemeClr val="bg2">
                    <a:lumMod val="25000"/>
                  </a:schemeClr>
                </a:solidFill>
              </a:defRPr>
            </a:pPr>
            <a:endParaRPr lang="en-US" altLang="zh-CN" sz="1050" b="1" i="0" u="none" strike="noStrike" baseline="0">
              <a:solidFill>
                <a:schemeClr val="bg2">
                  <a:lumMod val="25000"/>
                </a:schemeClr>
              </a:solidFill>
              <a:latin typeface="Arial"/>
            </a:endParaRPr>
          </a:p>
        </cx:txPr>
      </cx:axis>
      <cx:axis id="1" hidden="1">
        <cx:valScaling/>
        <cx:tickLabels/>
        <cx:spPr>
          <a:ln>
            <a:noFill/>
          </a:ln>
        </cx:spPr>
        <cx:txPr>
          <a:bodyPr spcFirstLastPara="1" vertOverflow="ellipsis" horzOverflow="overflow" wrap="square" lIns="0" tIns="0" rIns="0" bIns="0" anchor="ctr" anchorCtr="1"/>
          <a:lstStyle/>
          <a:p>
            <a:pPr algn="ctr" rtl="0">
              <a:defRPr>
                <a:noFill/>
              </a:defRPr>
            </a:pPr>
            <a:endParaRPr lang="en-US" altLang="zh-CN" sz="1197" b="0" i="0" u="none" strike="noStrike" baseline="0">
              <a:noFill/>
              <a:latin typeface="Arial"/>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0.xml><?xml version="1.0" encoding="utf-8"?>
<c:userShapes xmlns:c="http://schemas.openxmlformats.org/drawingml/2006/chart">
  <cdr:relSizeAnchor xmlns:cdr="http://schemas.openxmlformats.org/drawingml/2006/chartDrawing">
    <cdr:from>
      <cdr:x>0.7436</cdr:x>
      <cdr:y>0.0128</cdr:y>
    </cdr:from>
    <cdr:to>
      <cdr:x>0.98203</cdr:x>
      <cdr:y>0.90118</cdr:y>
    </cdr:to>
    <cdr:sp macro="" textlink="">
      <cdr:nvSpPr>
        <cdr:cNvPr id="4" name="Rectangle 3">
          <a:extLst xmlns:a="http://schemas.openxmlformats.org/drawingml/2006/main">
            <a:ext uri="{FF2B5EF4-FFF2-40B4-BE49-F238E27FC236}">
              <a16:creationId xmlns:a16="http://schemas.microsoft.com/office/drawing/2014/main" id="{BB8F5D71-6114-FE14-FD95-5216921D3CC4}"/>
            </a:ext>
          </a:extLst>
        </cdr:cNvPr>
        <cdr:cNvSpPr/>
      </cdr:nvSpPr>
      <cdr:spPr>
        <a:xfrm xmlns:a="http://schemas.openxmlformats.org/drawingml/2006/main">
          <a:off x="3176202" y="37822"/>
          <a:ext cx="1018426" cy="2625688"/>
        </a:xfrm>
        <a:prstGeom xmlns:a="http://schemas.openxmlformats.org/drawingml/2006/main" prst="rect">
          <a:avLst/>
        </a:prstGeom>
        <a:noFill xmlns:a="http://schemas.openxmlformats.org/drawingml/2006/main"/>
        <a:ln xmlns:a="http://schemas.openxmlformats.org/drawingml/2006/main" w="19050">
          <a:solidFill>
            <a:srgbClr val="C00000"/>
          </a:solidFill>
          <a:prstDash val="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b="1" dirty="0"/>
        </a:p>
      </cdr:txBody>
    </cdr:sp>
  </cdr:relSizeAnchor>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0.01111</cdr:x>
      <cdr:y>0.01852</cdr:y>
    </cdr:from>
    <cdr:to>
      <cdr:x>0.01111</cdr:x>
      <cdr:y>0.01852</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11.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0.01111</cdr:x>
      <cdr:y>0.01852</cdr:y>
    </cdr:from>
    <cdr:to>
      <cdr:x>0.01111</cdr:x>
      <cdr:y>0.01852</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2.xml><?xml version="1.0" encoding="utf-8"?>
<c:userShapes xmlns:c="http://schemas.openxmlformats.org/drawingml/2006/chart">
  <cdr:relSizeAnchor xmlns:cdr="http://schemas.openxmlformats.org/drawingml/2006/chartDrawing">
    <cdr:from>
      <cdr:x>0.79716</cdr:x>
      <cdr:y>0.41501</cdr:y>
    </cdr:from>
    <cdr:to>
      <cdr:x>0.84015</cdr:x>
      <cdr:y>0.42503</cdr:y>
    </cdr:to>
    <cdr:sp macro="" textlink="">
      <cdr:nvSpPr>
        <cdr:cNvPr id="8" name="Rectangle 3">
          <a:extLst xmlns:a="http://schemas.openxmlformats.org/drawingml/2006/main">
            <a:ext uri="{FF2B5EF4-FFF2-40B4-BE49-F238E27FC236}">
              <a16:creationId xmlns:a16="http://schemas.microsoft.com/office/drawing/2014/main" id="{052BAFA5-1018-A73B-463C-10FDA7613902}"/>
            </a:ext>
          </a:extLst>
        </cdr:cNvPr>
        <cdr:cNvSpPr/>
      </cdr:nvSpPr>
      <cdr:spPr bwMode="auto">
        <a:xfrm xmlns:a="http://schemas.openxmlformats.org/drawingml/2006/main">
          <a:off x="7203001" y="1892574"/>
          <a:ext cx="388464" cy="45719"/>
        </a:xfrm>
        <a:prstGeom xmlns:a="http://schemas.openxmlformats.org/drawingml/2006/main" prst="rect">
          <a:avLst/>
        </a:prstGeom>
        <a:noFill xmlns:a="http://schemas.openxmlformats.org/drawingml/2006/main"/>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txBody>
        <a:bodyPr xmlns:a="http://schemas.openxmlformats.org/drawingml/2006/main" vert="horz" wrap="square" lIns="36000" tIns="36000" rIns="36000" bIns="36000" numCol="1" rtlCol="0" anchor="ctr" anchorCtr="1" compatLnSpc="1">
          <a:prstTxWarp prst="textNoShape">
            <a:avLst/>
          </a:prstTxWarp>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err="1">
            <a:ln>
              <a:noFill/>
            </a:ln>
            <a:solidFill>
              <a:schemeClr val="tx1"/>
            </a:solidFill>
            <a:effectLst/>
            <a:latin typeface="Arial" charset="0"/>
          </a:endParaRPr>
        </a:p>
      </cdr:txBody>
    </cdr:sp>
  </cdr:relSizeAnchor>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0.01087</cdr:x>
      <cdr:y>0.02285</cdr:y>
    </cdr:from>
    <cdr:to>
      <cdr:x>0.01087</cdr:x>
      <cdr:y>0.02285</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0.79821</cdr:x>
      <cdr:y>0.2199</cdr:y>
    </cdr:from>
    <cdr:to>
      <cdr:x>0.86992</cdr:x>
      <cdr:y>0.26714</cdr:y>
    </cdr:to>
    <cdr:sp macro="" textlink="">
      <cdr:nvSpPr>
        <cdr:cNvPr id="4" name="文字方塊 4">
          <a:extLst xmlns:a="http://schemas.openxmlformats.org/drawingml/2006/main">
            <a:ext uri="{FF2B5EF4-FFF2-40B4-BE49-F238E27FC236}">
              <a16:creationId xmlns:a16="http://schemas.microsoft.com/office/drawing/2014/main" id="{357D5392-E349-93F6-D5C2-D844546737C8}"/>
            </a:ext>
          </a:extLst>
        </cdr:cNvPr>
        <cdr:cNvSpPr txBox="1"/>
      </cdr:nvSpPr>
      <cdr:spPr>
        <a:xfrm xmlns:a="http://schemas.openxmlformats.org/drawingml/2006/main">
          <a:off x="7212540" y="1002800"/>
          <a:ext cx="647965"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rPr>
            <a:t>31.1%</a:t>
          </a:r>
          <a:r>
            <a:rPr lang="en-US" altLang="zh-TW" sz="800" b="1" baseline="30000" dirty="0">
              <a:solidFill>
                <a:srgbClr val="ED972F"/>
              </a:solidFill>
            </a:rPr>
            <a:t>2</a:t>
          </a:r>
          <a:endParaRPr lang="zh-TW" altLang="en-US" sz="800" b="1" baseline="30000" dirty="0">
            <a:solidFill>
              <a:srgbClr val="ED972F"/>
            </a:solidFill>
          </a:endParaRPr>
        </a:p>
      </cdr:txBody>
    </cdr:sp>
  </cdr:relSizeAnchor>
  <cdr:relSizeAnchor xmlns:cdr="http://schemas.openxmlformats.org/drawingml/2006/chartDrawing">
    <cdr:from>
      <cdr:x>0.73327</cdr:x>
      <cdr:y>0.26165</cdr:y>
    </cdr:from>
    <cdr:to>
      <cdr:x>0.83366</cdr:x>
      <cdr:y>0.28527</cdr:y>
    </cdr:to>
    <cdr:cxnSp macro="">
      <cdr:nvCxnSpPr>
        <cdr:cNvPr id="5" name="直線接點 4">
          <a:extLst xmlns:a="http://schemas.openxmlformats.org/drawingml/2006/main">
            <a:ext uri="{FF2B5EF4-FFF2-40B4-BE49-F238E27FC236}">
              <a16:creationId xmlns:a16="http://schemas.microsoft.com/office/drawing/2014/main" id="{A85E7017-13D8-85B9-A410-0B1C616AC666}"/>
            </a:ext>
          </a:extLst>
        </cdr:cNvPr>
        <cdr:cNvCxnSpPr>
          <a:cxnSpLocks xmlns:a="http://schemas.openxmlformats.org/drawingml/2006/main"/>
        </cdr:cNvCxnSpPr>
      </cdr:nvCxnSpPr>
      <cdr:spPr bwMode="auto">
        <a:xfrm xmlns:a="http://schemas.openxmlformats.org/drawingml/2006/main">
          <a:off x="6625712" y="1193212"/>
          <a:ext cx="907133" cy="107721"/>
        </a:xfrm>
        <a:prstGeom xmlns:a="http://schemas.openxmlformats.org/drawingml/2006/main" prst="line">
          <a:avLst/>
        </a:prstGeom>
        <a:solidFill xmlns:a="http://schemas.openxmlformats.org/drawingml/2006/main">
          <a:schemeClr val="accent2"/>
        </a:solidFill>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cxnSp>
  </cdr:relSizeAnchor>
  <cdr:relSizeAnchor xmlns:cdr="http://schemas.openxmlformats.org/drawingml/2006/chartDrawing">
    <cdr:from>
      <cdr:x>0.79115</cdr:x>
      <cdr:y>0.36385</cdr:y>
    </cdr:from>
    <cdr:to>
      <cdr:x>0.85097</cdr:x>
      <cdr:y>0.41109</cdr:y>
    </cdr:to>
    <cdr:sp macro="" textlink="">
      <cdr:nvSpPr>
        <cdr:cNvPr id="9" name="文字方塊 1">
          <a:extLst xmlns:a="http://schemas.openxmlformats.org/drawingml/2006/main">
            <a:ext uri="{FF2B5EF4-FFF2-40B4-BE49-F238E27FC236}">
              <a16:creationId xmlns:a16="http://schemas.microsoft.com/office/drawing/2014/main" id="{EA19DCF1-A555-12BC-C9F5-CFC939C7E121}"/>
            </a:ext>
          </a:extLst>
        </cdr:cNvPr>
        <cdr:cNvSpPr txBox="1"/>
      </cdr:nvSpPr>
      <cdr:spPr>
        <a:xfrm xmlns:a="http://schemas.openxmlformats.org/drawingml/2006/main">
          <a:off x="7148709" y="1659279"/>
          <a:ext cx="540527" cy="2154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rPr>
            <a:t>24,622</a:t>
          </a:r>
          <a:r>
            <a:rPr lang="en-US" altLang="zh-TW" sz="800" b="1" baseline="30000" dirty="0">
              <a:solidFill>
                <a:srgbClr val="ED972F"/>
              </a:solidFill>
            </a:rPr>
            <a:t>2</a:t>
          </a:r>
          <a:endParaRPr lang="zh-TW" altLang="en-US" sz="800" b="1" baseline="30000" dirty="0">
            <a:solidFill>
              <a:srgbClr val="ED972F"/>
            </a:solidFill>
          </a:endParaRPr>
        </a:p>
      </cdr:txBody>
    </cdr:sp>
  </cdr:relSizeAnchor>
  <cdr:relSizeAnchor xmlns:cdr="http://schemas.openxmlformats.org/drawingml/2006/chartDrawing">
    <cdr:from>
      <cdr:x>0.88711</cdr:x>
      <cdr:y>0.65729</cdr:y>
    </cdr:from>
    <cdr:to>
      <cdr:x>0.9301</cdr:x>
      <cdr:y>0.69683</cdr:y>
    </cdr:to>
    <cdr:sp macro="" textlink="">
      <cdr:nvSpPr>
        <cdr:cNvPr id="6" name="Rectangle 3">
          <a:extLst xmlns:a="http://schemas.openxmlformats.org/drawingml/2006/main">
            <a:ext uri="{FF2B5EF4-FFF2-40B4-BE49-F238E27FC236}">
              <a16:creationId xmlns:a16="http://schemas.microsoft.com/office/drawing/2014/main" id="{0465B4FD-1DF1-EAF2-9BA3-4DE0B8AEBBF1}"/>
            </a:ext>
          </a:extLst>
        </cdr:cNvPr>
        <cdr:cNvSpPr/>
      </cdr:nvSpPr>
      <cdr:spPr bwMode="auto">
        <a:xfrm xmlns:a="http://schemas.openxmlformats.org/drawingml/2006/main">
          <a:off x="8015846" y="2997474"/>
          <a:ext cx="388453" cy="180333"/>
        </a:xfrm>
        <a:prstGeom xmlns:a="http://schemas.openxmlformats.org/drawingml/2006/main" prst="rect">
          <a:avLst/>
        </a:prstGeom>
        <a:noFill xmlns:a="http://schemas.openxmlformats.org/drawingml/2006/main"/>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txBody>
        <a:bodyPr xmlns:a="http://schemas.openxmlformats.org/drawingml/2006/main" vert="horz" wrap="square" lIns="36000" tIns="36000" rIns="36000" bIns="36000" numCol="1" rtlCol="0" anchor="ctr" anchorCtr="1" compatLnSpc="1">
          <a:prstTxWarp prst="textNoShape">
            <a:avLst/>
          </a:prstTxWarp>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err="1">
            <a:ln>
              <a:noFill/>
            </a:ln>
            <a:solidFill>
              <a:schemeClr val="tx1"/>
            </a:solidFill>
            <a:effectLst/>
            <a:latin typeface="Arial" charset="0"/>
          </a:endParaRPr>
        </a:p>
      </cdr:txBody>
    </cdr:sp>
  </cdr:relSizeAnchor>
  <cdr:relSizeAnchor xmlns:cdr="http://schemas.openxmlformats.org/drawingml/2006/chartDrawing">
    <cdr:from>
      <cdr:x>0.87801</cdr:x>
      <cdr:y>0.61782</cdr:y>
    </cdr:from>
    <cdr:to>
      <cdr:x>0.93783</cdr:x>
      <cdr:y>0.66506</cdr:y>
    </cdr:to>
    <cdr:sp macro="" textlink="">
      <cdr:nvSpPr>
        <cdr:cNvPr id="7" name="文字方塊 1">
          <a:extLst xmlns:a="http://schemas.openxmlformats.org/drawingml/2006/main">
            <a:ext uri="{FF2B5EF4-FFF2-40B4-BE49-F238E27FC236}">
              <a16:creationId xmlns:a16="http://schemas.microsoft.com/office/drawing/2014/main" id="{6A34A9E4-AC41-34CC-8EEE-8AE81F1E9A28}"/>
            </a:ext>
          </a:extLst>
        </cdr:cNvPr>
        <cdr:cNvSpPr txBox="1"/>
      </cdr:nvSpPr>
      <cdr:spPr>
        <a:xfrm xmlns:a="http://schemas.openxmlformats.org/drawingml/2006/main">
          <a:off x="7933569" y="2817479"/>
          <a:ext cx="540533"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rPr>
            <a:t>11,904</a:t>
          </a:r>
          <a:r>
            <a:rPr lang="en-US" altLang="zh-TW" sz="800" b="1" baseline="30000" dirty="0">
              <a:solidFill>
                <a:srgbClr val="ED972F"/>
              </a:solidFill>
            </a:rPr>
            <a:t>2</a:t>
          </a:r>
          <a:endParaRPr lang="zh-TW" altLang="en-US" sz="800" b="1" baseline="30000" dirty="0">
            <a:solidFill>
              <a:srgbClr val="ED972F"/>
            </a:solidFill>
          </a:endParaRPr>
        </a:p>
      </cdr:txBody>
    </cdr:sp>
  </cdr:relSizeAnchor>
  <cdr:relSizeAnchor xmlns:cdr="http://schemas.openxmlformats.org/drawingml/2006/chartDrawing">
    <cdr:from>
      <cdr:x>0.87382</cdr:x>
      <cdr:y>0.25777</cdr:y>
    </cdr:from>
    <cdr:to>
      <cdr:x>0.94553</cdr:x>
      <cdr:y>0.30501</cdr:y>
    </cdr:to>
    <cdr:sp macro="" textlink="">
      <cdr:nvSpPr>
        <cdr:cNvPr id="10" name="文字方塊 4">
          <a:extLst xmlns:a="http://schemas.openxmlformats.org/drawingml/2006/main">
            <a:ext uri="{FF2B5EF4-FFF2-40B4-BE49-F238E27FC236}">
              <a16:creationId xmlns:a16="http://schemas.microsoft.com/office/drawing/2014/main" id="{C6D5DD99-1394-E9C5-F3B2-AAF3847E236D}"/>
            </a:ext>
          </a:extLst>
        </cdr:cNvPr>
        <cdr:cNvSpPr txBox="1"/>
      </cdr:nvSpPr>
      <cdr:spPr>
        <a:xfrm xmlns:a="http://schemas.openxmlformats.org/drawingml/2006/main">
          <a:off x="7895771" y="1175542"/>
          <a:ext cx="647963" cy="2154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rPr>
            <a:t>30.8%</a:t>
          </a:r>
          <a:r>
            <a:rPr lang="en-US" altLang="zh-TW" sz="800" b="1" baseline="30000" dirty="0">
              <a:solidFill>
                <a:srgbClr val="ED972F"/>
              </a:solidFill>
            </a:rPr>
            <a:t>2</a:t>
          </a:r>
          <a:endParaRPr lang="zh-TW" altLang="en-US" sz="800" b="1" baseline="30000" dirty="0">
            <a:solidFill>
              <a:srgbClr val="ED972F"/>
            </a:solidFill>
          </a:endParaRPr>
        </a:p>
      </cdr:txBody>
    </cdr:sp>
  </cdr:relSizeAnchor>
  <cdr:relSizeAnchor xmlns:cdr="http://schemas.openxmlformats.org/drawingml/2006/chartDrawing">
    <cdr:from>
      <cdr:x>0.82363</cdr:x>
      <cdr:y>0.29952</cdr:y>
    </cdr:from>
    <cdr:to>
      <cdr:x>0.9304</cdr:x>
      <cdr:y>0.30807</cdr:y>
    </cdr:to>
    <cdr:cxnSp macro="">
      <cdr:nvCxnSpPr>
        <cdr:cNvPr id="11" name="直線接點 10">
          <a:extLst xmlns:a="http://schemas.openxmlformats.org/drawingml/2006/main">
            <a:ext uri="{FF2B5EF4-FFF2-40B4-BE49-F238E27FC236}">
              <a16:creationId xmlns:a16="http://schemas.microsoft.com/office/drawing/2014/main" id="{B01BB247-EAFA-D876-69E0-0E978A9F6E1C}"/>
            </a:ext>
          </a:extLst>
        </cdr:cNvPr>
        <cdr:cNvCxnSpPr>
          <a:cxnSpLocks xmlns:a="http://schemas.openxmlformats.org/drawingml/2006/main"/>
        </cdr:cNvCxnSpPr>
      </cdr:nvCxnSpPr>
      <cdr:spPr bwMode="auto">
        <a:xfrm xmlns:a="http://schemas.openxmlformats.org/drawingml/2006/main">
          <a:off x="7442214" y="1365936"/>
          <a:ext cx="964747" cy="38958"/>
        </a:xfrm>
        <a:prstGeom xmlns:a="http://schemas.openxmlformats.org/drawingml/2006/main" prst="line">
          <a:avLst/>
        </a:prstGeom>
        <a:solidFill xmlns:a="http://schemas.openxmlformats.org/drawingml/2006/main">
          <a:schemeClr val="accent2"/>
        </a:solidFill>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cxnSp>
  </cdr:relSizeAnchor>
</c:userShapes>
</file>

<file path=ppt/drawings/drawing13.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0.01087</cdr:x>
      <cdr:y>0.02285</cdr:y>
    </cdr:from>
    <cdr:to>
      <cdr:x>0.01087</cdr:x>
      <cdr:y>0.02285</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4.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0.01087</cdr:x>
      <cdr:y>0.02285</cdr:y>
    </cdr:from>
    <cdr:to>
      <cdr:x>0.01087</cdr:x>
      <cdr:y>0.02285</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0.77737</cdr:x>
      <cdr:y>0.38108</cdr:y>
    </cdr:from>
    <cdr:to>
      <cdr:x>0.82058</cdr:x>
      <cdr:y>0.5007</cdr:y>
    </cdr:to>
    <cdr:sp macro="" textlink="">
      <cdr:nvSpPr>
        <cdr:cNvPr id="8" name="Rectangle 3">
          <a:extLst xmlns:a="http://schemas.openxmlformats.org/drawingml/2006/main">
            <a:ext uri="{FF2B5EF4-FFF2-40B4-BE49-F238E27FC236}">
              <a16:creationId xmlns:a16="http://schemas.microsoft.com/office/drawing/2014/main" id="{A08016BF-2DBB-0F0A-72C1-9367C06C53CD}"/>
            </a:ext>
          </a:extLst>
        </cdr:cNvPr>
        <cdr:cNvSpPr/>
      </cdr:nvSpPr>
      <cdr:spPr bwMode="auto">
        <a:xfrm xmlns:a="http://schemas.openxmlformats.org/drawingml/2006/main">
          <a:off x="7056439" y="1725800"/>
          <a:ext cx="392231" cy="541722"/>
        </a:xfrm>
        <a:prstGeom xmlns:a="http://schemas.openxmlformats.org/drawingml/2006/main" prst="rect">
          <a:avLst/>
        </a:prstGeom>
        <a:noFill xmlns:a="http://schemas.openxmlformats.org/drawingml/2006/main"/>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txBody>
        <a:bodyPr xmlns:a="http://schemas.openxmlformats.org/drawingml/2006/main" vert="horz" wrap="square" lIns="36000" tIns="36000" rIns="36000" bIns="36000" numCol="1" rtlCol="0" anchor="ctr" anchorCtr="1"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err="1">
            <a:ln>
              <a:noFill/>
            </a:ln>
            <a:solidFill>
              <a:schemeClr val="tx1"/>
            </a:solidFill>
            <a:effectLst/>
            <a:latin typeface="Arial" charset="0"/>
          </a:endParaRPr>
        </a:p>
      </cdr:txBody>
    </cdr:sp>
  </cdr:relSizeAnchor>
  <cdr:relSizeAnchor xmlns:cdr="http://schemas.openxmlformats.org/drawingml/2006/chartDrawing">
    <cdr:from>
      <cdr:x>0.7679</cdr:x>
      <cdr:y>0.33376</cdr:y>
    </cdr:from>
    <cdr:to>
      <cdr:x>0.82745</cdr:x>
      <cdr:y>0.38133</cdr:y>
    </cdr:to>
    <cdr:sp macro="" textlink="">
      <cdr:nvSpPr>
        <cdr:cNvPr id="9" name="文字方塊 1">
          <a:extLst xmlns:a="http://schemas.openxmlformats.org/drawingml/2006/main">
            <a:ext uri="{FF2B5EF4-FFF2-40B4-BE49-F238E27FC236}">
              <a16:creationId xmlns:a16="http://schemas.microsoft.com/office/drawing/2014/main" id="{F28ED00F-EED2-59D4-BB13-0F8B1318CD71}"/>
            </a:ext>
          </a:extLst>
        </cdr:cNvPr>
        <cdr:cNvSpPr txBox="1"/>
      </cdr:nvSpPr>
      <cdr:spPr>
        <a:xfrm xmlns:a="http://schemas.openxmlformats.org/drawingml/2006/main">
          <a:off x="6970478" y="1511501"/>
          <a:ext cx="540533"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latin typeface="Arial" panose="020B0604020202020204" pitchFamily="34" charset="0"/>
              <a:cs typeface="Arial" panose="020B0604020202020204" pitchFamily="34" charset="0"/>
            </a:rPr>
            <a:t>15,420</a:t>
          </a:r>
          <a:r>
            <a:rPr lang="en-US" altLang="zh-TW" sz="800" b="1" baseline="30000" dirty="0">
              <a:solidFill>
                <a:srgbClr val="ED972F"/>
              </a:solidFill>
              <a:latin typeface="Arial" panose="020B0604020202020204" pitchFamily="34" charset="0"/>
              <a:cs typeface="Arial" panose="020B0604020202020204" pitchFamily="34" charset="0"/>
            </a:rPr>
            <a:t>2</a:t>
          </a:r>
          <a:endParaRPr lang="zh-TW" altLang="en-US" sz="800" b="1" baseline="30000" dirty="0">
            <a:solidFill>
              <a:srgbClr val="ED972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0.78781</cdr:x>
      <cdr:y>0.19383</cdr:y>
    </cdr:from>
    <cdr:to>
      <cdr:x>0.85176</cdr:x>
      <cdr:y>0.2414</cdr:y>
    </cdr:to>
    <cdr:sp macro="" textlink="">
      <cdr:nvSpPr>
        <cdr:cNvPr id="10" name="文字方塊 4">
          <a:extLst xmlns:a="http://schemas.openxmlformats.org/drawingml/2006/main">
            <a:ext uri="{FF2B5EF4-FFF2-40B4-BE49-F238E27FC236}">
              <a16:creationId xmlns:a16="http://schemas.microsoft.com/office/drawing/2014/main" id="{8C9FCF83-6219-3542-1D8A-54ECF76716BE}"/>
            </a:ext>
          </a:extLst>
        </cdr:cNvPr>
        <cdr:cNvSpPr txBox="1"/>
      </cdr:nvSpPr>
      <cdr:spPr>
        <a:xfrm xmlns:a="http://schemas.openxmlformats.org/drawingml/2006/main">
          <a:off x="7151251" y="877803"/>
          <a:ext cx="580494"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latin typeface="Arial" panose="020B0604020202020204" pitchFamily="34" charset="0"/>
              <a:cs typeface="Arial" panose="020B0604020202020204" pitchFamily="34" charset="0"/>
            </a:rPr>
            <a:t>19.5%</a:t>
          </a:r>
          <a:r>
            <a:rPr lang="en-US" altLang="zh-TW" sz="800" b="1" baseline="30000" dirty="0">
              <a:solidFill>
                <a:srgbClr val="ED972F"/>
              </a:solidFill>
              <a:latin typeface="Arial" panose="020B0604020202020204" pitchFamily="34" charset="0"/>
              <a:cs typeface="Arial" panose="020B0604020202020204" pitchFamily="34" charset="0"/>
            </a:rPr>
            <a:t>2</a:t>
          </a:r>
          <a:endParaRPr lang="zh-TW" altLang="en-US" sz="800" b="1" baseline="30000" dirty="0">
            <a:solidFill>
              <a:srgbClr val="ED972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0.7167</cdr:x>
      <cdr:y>0.20345</cdr:y>
    </cdr:from>
    <cdr:to>
      <cdr:x>0.80957</cdr:x>
      <cdr:y>0.23996</cdr:y>
    </cdr:to>
    <cdr:cxnSp macro="">
      <cdr:nvCxnSpPr>
        <cdr:cNvPr id="11" name="直線接點 10">
          <a:extLst xmlns:a="http://schemas.openxmlformats.org/drawingml/2006/main">
            <a:ext uri="{FF2B5EF4-FFF2-40B4-BE49-F238E27FC236}">
              <a16:creationId xmlns:a16="http://schemas.microsoft.com/office/drawing/2014/main" id="{C8D2DE89-F20C-4520-90FF-041AB0FF2B35}"/>
            </a:ext>
          </a:extLst>
        </cdr:cNvPr>
        <cdr:cNvCxnSpPr>
          <a:cxnSpLocks xmlns:a="http://schemas.openxmlformats.org/drawingml/2006/main"/>
        </cdr:cNvCxnSpPr>
      </cdr:nvCxnSpPr>
      <cdr:spPr bwMode="auto">
        <a:xfrm xmlns:a="http://schemas.openxmlformats.org/drawingml/2006/main">
          <a:off x="6505762" y="921369"/>
          <a:ext cx="843011" cy="165343"/>
        </a:xfrm>
        <a:prstGeom xmlns:a="http://schemas.openxmlformats.org/drawingml/2006/main" prst="line">
          <a:avLst/>
        </a:prstGeom>
        <a:solidFill xmlns:a="http://schemas.openxmlformats.org/drawingml/2006/main">
          <a:schemeClr val="accent2"/>
        </a:solidFill>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cxnSp>
  </cdr:relSizeAnchor>
  <cdr:relSizeAnchor xmlns:cdr="http://schemas.openxmlformats.org/drawingml/2006/chartDrawing">
    <cdr:from>
      <cdr:x>0.8643</cdr:x>
      <cdr:y>0.67273</cdr:y>
    </cdr:from>
    <cdr:to>
      <cdr:x>0.90751</cdr:x>
      <cdr:y>0.75825</cdr:y>
    </cdr:to>
    <cdr:sp macro="" textlink="">
      <cdr:nvSpPr>
        <cdr:cNvPr id="4" name="Rectangle 3">
          <a:extLst xmlns:a="http://schemas.openxmlformats.org/drawingml/2006/main">
            <a:ext uri="{FF2B5EF4-FFF2-40B4-BE49-F238E27FC236}">
              <a16:creationId xmlns:a16="http://schemas.microsoft.com/office/drawing/2014/main" id="{3C9F6340-3FEF-B9A7-D3A0-5F4F535FA75D}"/>
            </a:ext>
          </a:extLst>
        </cdr:cNvPr>
        <cdr:cNvSpPr/>
      </cdr:nvSpPr>
      <cdr:spPr bwMode="auto">
        <a:xfrm xmlns:a="http://schemas.openxmlformats.org/drawingml/2006/main">
          <a:off x="7845532" y="3046615"/>
          <a:ext cx="392231" cy="387275"/>
        </a:xfrm>
        <a:prstGeom xmlns:a="http://schemas.openxmlformats.org/drawingml/2006/main" prst="rect">
          <a:avLst/>
        </a:prstGeom>
        <a:noFill xmlns:a="http://schemas.openxmlformats.org/drawingml/2006/main"/>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txBody>
        <a:bodyPr xmlns:a="http://schemas.openxmlformats.org/drawingml/2006/main" vert="horz" wrap="square" lIns="36000" tIns="36000" rIns="36000" bIns="36000" numCol="1" rtlCol="0" anchor="ctr" anchorCtr="1"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err="1">
            <a:ln>
              <a:noFill/>
            </a:ln>
            <a:solidFill>
              <a:srgbClr val="ED972F"/>
            </a:solidFill>
            <a:effectLst/>
            <a:latin typeface="Arial" charset="0"/>
          </a:endParaRPr>
        </a:p>
      </cdr:txBody>
    </cdr:sp>
  </cdr:relSizeAnchor>
  <cdr:relSizeAnchor xmlns:cdr="http://schemas.openxmlformats.org/drawingml/2006/chartDrawing">
    <cdr:from>
      <cdr:x>0.86352</cdr:x>
      <cdr:y>0.62351</cdr:y>
    </cdr:from>
    <cdr:to>
      <cdr:x>0.91671</cdr:x>
      <cdr:y>0.67109</cdr:y>
    </cdr:to>
    <cdr:sp macro="" textlink="">
      <cdr:nvSpPr>
        <cdr:cNvPr id="5" name="文字方塊 1">
          <a:extLst xmlns:a="http://schemas.openxmlformats.org/drawingml/2006/main">
            <a:ext uri="{FF2B5EF4-FFF2-40B4-BE49-F238E27FC236}">
              <a16:creationId xmlns:a16="http://schemas.microsoft.com/office/drawing/2014/main" id="{426518D6-CDAB-9BEA-DE83-E805D8AF7488}"/>
            </a:ext>
          </a:extLst>
        </cdr:cNvPr>
        <cdr:cNvSpPr txBox="1"/>
      </cdr:nvSpPr>
      <cdr:spPr>
        <a:xfrm xmlns:a="http://schemas.openxmlformats.org/drawingml/2006/main">
          <a:off x="7838425" y="2823715"/>
          <a:ext cx="482824"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latin typeface="Arial" panose="020B0604020202020204" pitchFamily="34" charset="0"/>
              <a:cs typeface="Arial" panose="020B0604020202020204" pitchFamily="34" charset="0"/>
            </a:rPr>
            <a:t>6,078</a:t>
          </a:r>
          <a:r>
            <a:rPr lang="en-US" altLang="zh-TW" sz="800" b="1" baseline="30000" dirty="0">
              <a:solidFill>
                <a:srgbClr val="ED972F"/>
              </a:solidFill>
              <a:latin typeface="Arial" panose="020B0604020202020204" pitchFamily="34" charset="0"/>
              <a:cs typeface="Arial" panose="020B0604020202020204" pitchFamily="34" charset="0"/>
            </a:rPr>
            <a:t>2</a:t>
          </a:r>
          <a:endParaRPr lang="zh-TW" altLang="en-US" sz="800" b="1" baseline="30000" dirty="0">
            <a:solidFill>
              <a:srgbClr val="ED972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0.80464</cdr:x>
      <cdr:y>0.2992</cdr:y>
    </cdr:from>
    <cdr:to>
      <cdr:x>0.89549</cdr:x>
      <cdr:y>0.31275</cdr:y>
    </cdr:to>
    <cdr:cxnSp macro="">
      <cdr:nvCxnSpPr>
        <cdr:cNvPr id="6" name="直線接點 5">
          <a:extLst xmlns:a="http://schemas.openxmlformats.org/drawingml/2006/main">
            <a:ext uri="{FF2B5EF4-FFF2-40B4-BE49-F238E27FC236}">
              <a16:creationId xmlns:a16="http://schemas.microsoft.com/office/drawing/2014/main" id="{5D1C7D10-6172-7684-D772-7E7F77662B38}"/>
            </a:ext>
          </a:extLst>
        </cdr:cNvPr>
        <cdr:cNvCxnSpPr>
          <a:cxnSpLocks xmlns:a="http://schemas.openxmlformats.org/drawingml/2006/main"/>
        </cdr:cNvCxnSpPr>
      </cdr:nvCxnSpPr>
      <cdr:spPr bwMode="auto">
        <a:xfrm xmlns:a="http://schemas.openxmlformats.org/drawingml/2006/main" flipV="1">
          <a:off x="7303979" y="1354975"/>
          <a:ext cx="824656" cy="61377"/>
        </a:xfrm>
        <a:prstGeom xmlns:a="http://schemas.openxmlformats.org/drawingml/2006/main" prst="line">
          <a:avLst/>
        </a:prstGeom>
        <a:solidFill xmlns:a="http://schemas.openxmlformats.org/drawingml/2006/main">
          <a:schemeClr val="accent2"/>
        </a:solidFill>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cxnSp>
  </cdr:relSizeAnchor>
  <cdr:relSizeAnchor xmlns:cdr="http://schemas.openxmlformats.org/drawingml/2006/chartDrawing">
    <cdr:from>
      <cdr:x>0.86352</cdr:x>
      <cdr:y>0.25362</cdr:y>
    </cdr:from>
    <cdr:to>
      <cdr:x>0.92991</cdr:x>
      <cdr:y>0.3012</cdr:y>
    </cdr:to>
    <cdr:sp macro="" textlink="">
      <cdr:nvSpPr>
        <cdr:cNvPr id="7" name="文字方塊 4">
          <a:extLst xmlns:a="http://schemas.openxmlformats.org/drawingml/2006/main">
            <a:ext uri="{FF2B5EF4-FFF2-40B4-BE49-F238E27FC236}">
              <a16:creationId xmlns:a16="http://schemas.microsoft.com/office/drawing/2014/main" id="{EEBB859B-0614-B5F1-6235-5A0B8CA41969}"/>
            </a:ext>
          </a:extLst>
        </cdr:cNvPr>
        <cdr:cNvSpPr txBox="1"/>
      </cdr:nvSpPr>
      <cdr:spPr>
        <a:xfrm xmlns:a="http://schemas.openxmlformats.org/drawingml/2006/main">
          <a:off x="7838425" y="1148590"/>
          <a:ext cx="602644"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latin typeface="Arial" panose="020B0604020202020204" pitchFamily="34" charset="0"/>
              <a:cs typeface="Arial" panose="020B0604020202020204" pitchFamily="34" charset="0"/>
            </a:rPr>
            <a:t>15.7%</a:t>
          </a:r>
          <a:r>
            <a:rPr lang="en-US" altLang="zh-TW" sz="800" b="1" baseline="30000" dirty="0">
              <a:solidFill>
                <a:srgbClr val="ED972F"/>
              </a:solidFill>
              <a:latin typeface="Arial" panose="020B0604020202020204" pitchFamily="34" charset="0"/>
              <a:cs typeface="Arial" panose="020B0604020202020204" pitchFamily="34" charset="0"/>
            </a:rPr>
            <a:t>2</a:t>
          </a:r>
          <a:endParaRPr lang="zh-TW" altLang="en-US" sz="800" b="1" baseline="30000" dirty="0">
            <a:solidFill>
              <a:srgbClr val="ED972F"/>
            </a:solidFill>
            <a:latin typeface="Arial" panose="020B0604020202020204" pitchFamily="34" charset="0"/>
            <a:cs typeface="Arial" panose="020B0604020202020204" pitchFamily="34"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0.01087</cdr:x>
      <cdr:y>0.02285</cdr:y>
    </cdr:from>
    <cdr:to>
      <cdr:x>0.01087</cdr:x>
      <cdr:y>0.02285</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8.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9.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0.01111</cdr:x>
      <cdr:y>0.01852</cdr:y>
    </cdr:from>
    <cdr:to>
      <cdr:x>0.01111</cdr:x>
      <cdr:y>0.01852</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2D185-0457-4D09-9C02-C93E635ECCED}" type="datetimeFigureOut">
              <a:rPr lang="zh-TW" altLang="en-US" smtClean="0"/>
              <a:t>2025/8/8</a:t>
            </a:fld>
            <a:endParaRPr lang="zh-TW" altLang="en-US"/>
          </a:p>
        </p:txBody>
      </p:sp>
      <p:sp>
        <p:nvSpPr>
          <p:cNvPr id="4" name="投影片影像版面配置區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E3404-C704-486D-AC38-70EDD3B45250}" type="slidenum">
              <a:rPr lang="zh-TW" altLang="en-US" smtClean="0"/>
              <a:t>‹#›</a:t>
            </a:fld>
            <a:endParaRPr lang="zh-TW" altLang="en-US"/>
          </a:p>
        </p:txBody>
      </p:sp>
    </p:spTree>
    <p:extLst>
      <p:ext uri="{BB962C8B-B14F-4D97-AF65-F5344CB8AC3E}">
        <p14:creationId xmlns:p14="http://schemas.microsoft.com/office/powerpoint/2010/main" val="310992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8</a:t>
            </a:fld>
            <a:endParaRPr lang="zh-TW" altLang="en-US"/>
          </a:p>
        </p:txBody>
      </p:sp>
    </p:spTree>
    <p:extLst>
      <p:ext uri="{BB962C8B-B14F-4D97-AF65-F5344CB8AC3E}">
        <p14:creationId xmlns:p14="http://schemas.microsoft.com/office/powerpoint/2010/main" val="107681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8031-7C5B-D19C-A9F8-D53368052BB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D9D3DCA-3D08-1594-9FE3-221A95ED3F8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6EBFEEB-F678-A198-2189-9C4AE50FE84C}"/>
              </a:ext>
            </a:extLst>
          </p:cNvPr>
          <p:cNvSpPr>
            <a:spLocks noGrp="1"/>
          </p:cNvSpPr>
          <p:nvPr>
            <p:ph type="body" idx="1"/>
          </p:nvPr>
        </p:nvSpPr>
        <p:spPr/>
        <p:txBody>
          <a:bodyPr/>
          <a:lstStyle/>
          <a:p>
            <a:endParaRPr lang="en-US" altLang="zh-TW"/>
          </a:p>
        </p:txBody>
      </p:sp>
      <p:sp>
        <p:nvSpPr>
          <p:cNvPr id="4" name="投影片編號版面配置區 3">
            <a:extLst>
              <a:ext uri="{FF2B5EF4-FFF2-40B4-BE49-F238E27FC236}">
                <a16:creationId xmlns:a16="http://schemas.microsoft.com/office/drawing/2014/main" id="{165B9710-30AE-6004-8D5B-36D9BF68EC60}"/>
              </a:ext>
            </a:extLst>
          </p:cNvPr>
          <p:cNvSpPr>
            <a:spLocks noGrp="1"/>
          </p:cNvSpPr>
          <p:nvPr>
            <p:ph type="sldNum" sz="quarter" idx="5"/>
          </p:nvPr>
        </p:nvSpPr>
        <p:spPr/>
        <p:txBody>
          <a:bodyPr/>
          <a:lstStyle/>
          <a:p>
            <a:fld id="{C37E3404-C704-486D-AC38-70EDD3B45250}" type="slidenum">
              <a:rPr lang="zh-TW" altLang="en-US" smtClean="0"/>
              <a:t>29</a:t>
            </a:fld>
            <a:endParaRPr lang="zh-TW" altLang="en-US"/>
          </a:p>
        </p:txBody>
      </p:sp>
    </p:spTree>
    <p:extLst>
      <p:ext uri="{BB962C8B-B14F-4D97-AF65-F5344CB8AC3E}">
        <p14:creationId xmlns:p14="http://schemas.microsoft.com/office/powerpoint/2010/main" val="115676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D5C4-628D-F108-DC88-83A18A3BB8D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D39407B-3F4A-7301-8BAF-C824604381B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504C58E-51FA-C565-9AED-40C97DB2DD3C}"/>
              </a:ext>
            </a:extLst>
          </p:cNvPr>
          <p:cNvSpPr>
            <a:spLocks noGrp="1"/>
          </p:cNvSpPr>
          <p:nvPr>
            <p:ph type="body" idx="1"/>
          </p:nvPr>
        </p:nvSpPr>
        <p:spPr/>
        <p:txBody>
          <a:bodyPr/>
          <a:lstStyle/>
          <a:p>
            <a:endParaRPr lang="en-US" altLang="zh-TW"/>
          </a:p>
        </p:txBody>
      </p:sp>
      <p:sp>
        <p:nvSpPr>
          <p:cNvPr id="4" name="投影片編號版面配置區 3">
            <a:extLst>
              <a:ext uri="{FF2B5EF4-FFF2-40B4-BE49-F238E27FC236}">
                <a16:creationId xmlns:a16="http://schemas.microsoft.com/office/drawing/2014/main" id="{246CBD2F-24FA-007F-BE4F-72351863A61A}"/>
              </a:ext>
            </a:extLst>
          </p:cNvPr>
          <p:cNvSpPr>
            <a:spLocks noGrp="1"/>
          </p:cNvSpPr>
          <p:nvPr>
            <p:ph type="sldNum" sz="quarter" idx="5"/>
          </p:nvPr>
        </p:nvSpPr>
        <p:spPr/>
        <p:txBody>
          <a:bodyPr/>
          <a:lstStyle/>
          <a:p>
            <a:fld id="{C37E3404-C704-486D-AC38-70EDD3B45250}" type="slidenum">
              <a:rPr lang="zh-TW" altLang="en-US" smtClean="0"/>
              <a:t>30</a:t>
            </a:fld>
            <a:endParaRPr lang="zh-TW" altLang="en-US"/>
          </a:p>
        </p:txBody>
      </p:sp>
    </p:spTree>
    <p:extLst>
      <p:ext uri="{BB962C8B-B14F-4D97-AF65-F5344CB8AC3E}">
        <p14:creationId xmlns:p14="http://schemas.microsoft.com/office/powerpoint/2010/main" val="677810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31</a:t>
            </a:fld>
            <a:endParaRPr lang="zh-TW" altLang="en-US"/>
          </a:p>
        </p:txBody>
      </p:sp>
    </p:spTree>
    <p:extLst>
      <p:ext uri="{BB962C8B-B14F-4D97-AF65-F5344CB8AC3E}">
        <p14:creationId xmlns:p14="http://schemas.microsoft.com/office/powerpoint/2010/main" val="1836629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B9C2E-3FDD-5283-9EFE-C92C29592E5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AD77890-DE4E-9CF7-F68A-24481532432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495B088-61D3-02C7-7946-CB7C08445F4C}"/>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5AC1FAC7-8B9C-CAE0-72AA-057FAEFA9AB0}"/>
              </a:ext>
            </a:extLst>
          </p:cNvPr>
          <p:cNvSpPr>
            <a:spLocks noGrp="1"/>
          </p:cNvSpPr>
          <p:nvPr>
            <p:ph type="sldNum" sz="quarter" idx="5"/>
          </p:nvPr>
        </p:nvSpPr>
        <p:spPr/>
        <p:txBody>
          <a:bodyPr/>
          <a:lstStyle/>
          <a:p>
            <a:fld id="{C37E3404-C704-486D-AC38-70EDD3B45250}" type="slidenum">
              <a:rPr lang="zh-TW" altLang="en-US" smtClean="0"/>
              <a:t>32</a:t>
            </a:fld>
            <a:endParaRPr lang="zh-TW" altLang="en-US"/>
          </a:p>
        </p:txBody>
      </p:sp>
    </p:spTree>
    <p:extLst>
      <p:ext uri="{BB962C8B-B14F-4D97-AF65-F5344CB8AC3E}">
        <p14:creationId xmlns:p14="http://schemas.microsoft.com/office/powerpoint/2010/main" val="438502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E3404-C704-486D-AC38-70EDD3B45250}" type="slidenum">
              <a:rPr lang="zh-TW" altLang="en-US" smtClean="0"/>
              <a:t>33</a:t>
            </a:fld>
            <a:endParaRPr lang="zh-TW" altLang="en-US"/>
          </a:p>
        </p:txBody>
      </p:sp>
    </p:spTree>
    <p:extLst>
      <p:ext uri="{BB962C8B-B14F-4D97-AF65-F5344CB8AC3E}">
        <p14:creationId xmlns:p14="http://schemas.microsoft.com/office/powerpoint/2010/main" val="111521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37</a:t>
            </a:fld>
            <a:endParaRPr lang="zh-TW" altLang="en-US"/>
          </a:p>
        </p:txBody>
      </p:sp>
    </p:spTree>
    <p:extLst>
      <p:ext uri="{BB962C8B-B14F-4D97-AF65-F5344CB8AC3E}">
        <p14:creationId xmlns:p14="http://schemas.microsoft.com/office/powerpoint/2010/main" val="2900576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39</a:t>
            </a:fld>
            <a:endParaRPr lang="zh-TW" altLang="en-US"/>
          </a:p>
        </p:txBody>
      </p:sp>
    </p:spTree>
    <p:extLst>
      <p:ext uri="{BB962C8B-B14F-4D97-AF65-F5344CB8AC3E}">
        <p14:creationId xmlns:p14="http://schemas.microsoft.com/office/powerpoint/2010/main" val="488292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41</a:t>
            </a:fld>
            <a:endParaRPr lang="zh-TW" altLang="en-US"/>
          </a:p>
        </p:txBody>
      </p:sp>
    </p:spTree>
    <p:extLst>
      <p:ext uri="{BB962C8B-B14F-4D97-AF65-F5344CB8AC3E}">
        <p14:creationId xmlns:p14="http://schemas.microsoft.com/office/powerpoint/2010/main" val="1159075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44</a:t>
            </a:fld>
            <a:endParaRPr lang="zh-TW" altLang="en-US"/>
          </a:p>
        </p:txBody>
      </p:sp>
    </p:spTree>
    <p:extLst>
      <p:ext uri="{BB962C8B-B14F-4D97-AF65-F5344CB8AC3E}">
        <p14:creationId xmlns:p14="http://schemas.microsoft.com/office/powerpoint/2010/main" val="2317119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13DF7-2F86-65C1-1DA6-144EA023C26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603C489-70CA-4773-C9BA-B2DCBD2AF43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5E6C23B-4CDD-D028-DF4A-2C45EB5DC1C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0BFC2347-519E-6421-95F5-6CE42AC3D10C}"/>
              </a:ext>
            </a:extLst>
          </p:cNvPr>
          <p:cNvSpPr>
            <a:spLocks noGrp="1"/>
          </p:cNvSpPr>
          <p:nvPr>
            <p:ph type="sldNum" sz="quarter" idx="5"/>
          </p:nvPr>
        </p:nvSpPr>
        <p:spPr/>
        <p:txBody>
          <a:bodyPr/>
          <a:lstStyle/>
          <a:p>
            <a:fld id="{C37E3404-C704-486D-AC38-70EDD3B45250}" type="slidenum">
              <a:rPr lang="zh-TW" altLang="en-US" smtClean="0"/>
              <a:t>47</a:t>
            </a:fld>
            <a:endParaRPr lang="zh-TW" altLang="en-US"/>
          </a:p>
        </p:txBody>
      </p:sp>
    </p:spTree>
    <p:extLst>
      <p:ext uri="{BB962C8B-B14F-4D97-AF65-F5344CB8AC3E}">
        <p14:creationId xmlns:p14="http://schemas.microsoft.com/office/powerpoint/2010/main" val="381469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1BA7F-5661-A3D3-E89B-E37E0248276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8E8E0E8-4A3B-2D8A-BC0A-47D4779CD32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3CD0652-9742-1814-92B1-2AEEC75E66E9}"/>
              </a:ext>
            </a:extLst>
          </p:cNvPr>
          <p:cNvSpPr>
            <a:spLocks noGrp="1"/>
          </p:cNvSpPr>
          <p:nvPr>
            <p:ph type="body" idx="1"/>
          </p:nvPr>
        </p:nvSpPr>
        <p:spPr/>
        <p:txBody>
          <a:bodyPr/>
          <a:lstStyle/>
          <a:p>
            <a:pPr>
              <a:lnSpc>
                <a:spcPct val="115000"/>
              </a:lnSpc>
              <a:spcAft>
                <a:spcPts val="800"/>
              </a:spcAft>
              <a:buNone/>
            </a:pPr>
            <a:endParaRPr lang="zh-TW" altLang="en-US"/>
          </a:p>
        </p:txBody>
      </p:sp>
      <p:sp>
        <p:nvSpPr>
          <p:cNvPr id="4" name="投影片編號版面配置區 3">
            <a:extLst>
              <a:ext uri="{FF2B5EF4-FFF2-40B4-BE49-F238E27FC236}">
                <a16:creationId xmlns:a16="http://schemas.microsoft.com/office/drawing/2014/main" id="{335C43F5-B9CC-E7A0-1EDF-E2A62B01D1F5}"/>
              </a:ext>
            </a:extLst>
          </p:cNvPr>
          <p:cNvSpPr>
            <a:spLocks noGrp="1"/>
          </p:cNvSpPr>
          <p:nvPr>
            <p:ph type="sldNum" sz="quarter" idx="5"/>
          </p:nvPr>
        </p:nvSpPr>
        <p:spPr/>
        <p:txBody>
          <a:bodyPr/>
          <a:lstStyle/>
          <a:p>
            <a:fld id="{C37E3404-C704-486D-AC38-70EDD3B45250}" type="slidenum">
              <a:rPr lang="zh-TW" altLang="en-US" smtClean="0"/>
              <a:t>18</a:t>
            </a:fld>
            <a:endParaRPr lang="zh-TW" altLang="en-US"/>
          </a:p>
        </p:txBody>
      </p:sp>
    </p:spTree>
    <p:extLst>
      <p:ext uri="{BB962C8B-B14F-4D97-AF65-F5344CB8AC3E}">
        <p14:creationId xmlns:p14="http://schemas.microsoft.com/office/powerpoint/2010/main" val="203849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85C96-B448-62AD-EAFA-69F422D652F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FF34BD3-9433-2CC4-CE99-760B7168185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19217C2-A010-8870-82C9-0149939F36CA}"/>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A70E9700-BC13-9D47-C4D3-EA685025F047}"/>
              </a:ext>
            </a:extLst>
          </p:cNvPr>
          <p:cNvSpPr>
            <a:spLocks noGrp="1"/>
          </p:cNvSpPr>
          <p:nvPr>
            <p:ph type="sldNum" sz="quarter" idx="5"/>
          </p:nvPr>
        </p:nvSpPr>
        <p:spPr/>
        <p:txBody>
          <a:bodyPr/>
          <a:lstStyle/>
          <a:p>
            <a:fld id="{C37E3404-C704-486D-AC38-70EDD3B45250}" type="slidenum">
              <a:rPr lang="zh-TW" altLang="en-US" smtClean="0"/>
              <a:t>19</a:t>
            </a:fld>
            <a:endParaRPr lang="zh-TW" altLang="en-US"/>
          </a:p>
        </p:txBody>
      </p:sp>
    </p:spTree>
    <p:extLst>
      <p:ext uri="{BB962C8B-B14F-4D97-AF65-F5344CB8AC3E}">
        <p14:creationId xmlns:p14="http://schemas.microsoft.com/office/powerpoint/2010/main" val="300110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21</a:t>
            </a:fld>
            <a:endParaRPr lang="zh-TW" altLang="en-US"/>
          </a:p>
        </p:txBody>
      </p:sp>
    </p:spTree>
    <p:extLst>
      <p:ext uri="{BB962C8B-B14F-4D97-AF65-F5344CB8AC3E}">
        <p14:creationId xmlns:p14="http://schemas.microsoft.com/office/powerpoint/2010/main" val="2912521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289779-F7C4-4A68-8B18-D9E29A670C6B}" type="slidenum">
              <a:rPr lang="en-US" smtClean="0"/>
              <a:t>23</a:t>
            </a:fld>
            <a:endParaRPr lang="en-US"/>
          </a:p>
        </p:txBody>
      </p:sp>
    </p:spTree>
    <p:extLst>
      <p:ext uri="{BB962C8B-B14F-4D97-AF65-F5344CB8AC3E}">
        <p14:creationId xmlns:p14="http://schemas.microsoft.com/office/powerpoint/2010/main" val="392679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24</a:t>
            </a:fld>
            <a:endParaRPr lang="zh-TW" altLang="en-US"/>
          </a:p>
        </p:txBody>
      </p:sp>
    </p:spTree>
    <p:extLst>
      <p:ext uri="{BB962C8B-B14F-4D97-AF65-F5344CB8AC3E}">
        <p14:creationId xmlns:p14="http://schemas.microsoft.com/office/powerpoint/2010/main" val="424725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A86C-168B-F6E7-9E9F-51CFFB9A3E4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9751836-BDF6-38EC-AE3A-25956612432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0209FC9-B1C8-499D-A01C-6B7819B3F3A2}"/>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041495D8-514E-68D9-0CAD-11FB7FC5A57F}"/>
              </a:ext>
            </a:extLst>
          </p:cNvPr>
          <p:cNvSpPr>
            <a:spLocks noGrp="1"/>
          </p:cNvSpPr>
          <p:nvPr>
            <p:ph type="sldNum" sz="quarter" idx="5"/>
          </p:nvPr>
        </p:nvSpPr>
        <p:spPr/>
        <p:txBody>
          <a:bodyPr/>
          <a:lstStyle/>
          <a:p>
            <a:fld id="{C37E3404-C704-486D-AC38-70EDD3B45250}" type="slidenum">
              <a:rPr lang="zh-TW" altLang="en-US" smtClean="0"/>
              <a:t>25</a:t>
            </a:fld>
            <a:endParaRPr lang="zh-TW" altLang="en-US"/>
          </a:p>
        </p:txBody>
      </p:sp>
    </p:spTree>
    <p:extLst>
      <p:ext uri="{BB962C8B-B14F-4D97-AF65-F5344CB8AC3E}">
        <p14:creationId xmlns:p14="http://schemas.microsoft.com/office/powerpoint/2010/main" val="2966427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D1442-A503-DCAB-E55E-A93F17B75564}"/>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3BB867D-7863-D1F7-E65B-547CD942F59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77D27E9-A517-1FEF-6951-D5B717DA8C1D}"/>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DB5EE5CC-1C3A-7036-05C5-3ED1FBD66CD1}"/>
              </a:ext>
            </a:extLst>
          </p:cNvPr>
          <p:cNvSpPr>
            <a:spLocks noGrp="1"/>
          </p:cNvSpPr>
          <p:nvPr>
            <p:ph type="sldNum" sz="quarter" idx="5"/>
          </p:nvPr>
        </p:nvSpPr>
        <p:spPr/>
        <p:txBody>
          <a:bodyPr/>
          <a:lstStyle/>
          <a:p>
            <a:fld id="{C37E3404-C704-486D-AC38-70EDD3B45250}" type="slidenum">
              <a:rPr lang="zh-TW" altLang="en-US" smtClean="0"/>
              <a:t>26</a:t>
            </a:fld>
            <a:endParaRPr lang="zh-TW" altLang="en-US"/>
          </a:p>
        </p:txBody>
      </p:sp>
    </p:spTree>
    <p:extLst>
      <p:ext uri="{BB962C8B-B14F-4D97-AF65-F5344CB8AC3E}">
        <p14:creationId xmlns:p14="http://schemas.microsoft.com/office/powerpoint/2010/main" val="216825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3E8721-36AE-4053-8788-61CB07E5222D}" type="slidenum">
              <a:rPr lang="fr-FR" smtClean="0"/>
              <a:t>27</a:t>
            </a:fld>
            <a:endParaRPr lang="fr-FR"/>
          </a:p>
        </p:txBody>
      </p:sp>
    </p:spTree>
    <p:extLst>
      <p:ext uri="{BB962C8B-B14F-4D97-AF65-F5344CB8AC3E}">
        <p14:creationId xmlns:p14="http://schemas.microsoft.com/office/powerpoint/2010/main" val="2597356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766" y="409087"/>
            <a:ext cx="8641425" cy="777873"/>
          </a:xfrm>
        </p:spPr>
        <p:txBody>
          <a:bodyPr>
            <a:normAutofit/>
          </a:bodyPr>
          <a:lstStyle>
            <a:lvl1pPr>
              <a:defRPr sz="2400" b="1">
                <a:solidFill>
                  <a:srgbClr val="2B505B"/>
                </a:solidFill>
                <a:latin typeface="Arial" panose="020B0604020202020204" pitchFamily="34" charset="0"/>
                <a:cs typeface="Arial" panose="020B0604020202020204" pitchFamily="34" charset="0"/>
              </a:defRPr>
            </a:lvl1pPr>
          </a:lstStyle>
          <a:p>
            <a:r>
              <a:rPr lang="en-US"/>
              <a:t>XX</a:t>
            </a:r>
          </a:p>
        </p:txBody>
      </p:sp>
      <p:sp>
        <p:nvSpPr>
          <p:cNvPr id="3" name="Content Placeholder 2"/>
          <p:cNvSpPr>
            <a:spLocks noGrp="1"/>
          </p:cNvSpPr>
          <p:nvPr>
            <p:ph idx="1" hasCustomPrompt="1"/>
          </p:nvPr>
        </p:nvSpPr>
        <p:spPr>
          <a:xfrm>
            <a:off x="329350" y="1239718"/>
            <a:ext cx="9350981" cy="4858117"/>
          </a:xfrm>
        </p:spPr>
        <p:txBody>
          <a:bodyPr>
            <a:normAutofit/>
          </a:bodyPr>
          <a:lstStyle>
            <a:lvl1pPr marL="228600" indent="-228600">
              <a:lnSpc>
                <a:spcPct val="110000"/>
              </a:lnSpc>
              <a:buClr>
                <a:srgbClr val="2A6377"/>
              </a:buClr>
              <a:buSzPct val="80000"/>
              <a:buFont typeface="Wingdings" panose="05000000000000000000" pitchFamily="2" charset="2"/>
              <a:buChar char="n"/>
              <a:defRPr sz="1200">
                <a:solidFill>
                  <a:srgbClr val="2B505B"/>
                </a:solidFill>
                <a:latin typeface="Arial" panose="020B0604020202020204" pitchFamily="34" charset="0"/>
                <a:cs typeface="Arial" panose="020B0604020202020204" pitchFamily="34" charset="0"/>
              </a:defRPr>
            </a:lvl1pPr>
            <a:lvl2pPr marL="685800" indent="-228600">
              <a:lnSpc>
                <a:spcPct val="110000"/>
              </a:lnSpc>
              <a:buClr>
                <a:srgbClr val="2A6377"/>
              </a:buClr>
              <a:buSzPct val="80000"/>
              <a:buFont typeface="Wingdings" panose="05000000000000000000" pitchFamily="2" charset="2"/>
              <a:buChar char="n"/>
              <a:defRPr sz="1200">
                <a:solidFill>
                  <a:srgbClr val="2B505B"/>
                </a:solidFill>
                <a:latin typeface="Arial" panose="020B0604020202020204" pitchFamily="34" charset="0"/>
                <a:cs typeface="Arial" panose="020B0604020202020204" pitchFamily="34" charset="0"/>
              </a:defRPr>
            </a:lvl2pPr>
            <a:lvl3pPr marL="1143000" indent="-228600">
              <a:lnSpc>
                <a:spcPct val="110000"/>
              </a:lnSpc>
              <a:buClr>
                <a:srgbClr val="2A6377"/>
              </a:buClr>
              <a:buSzPct val="80000"/>
              <a:buFont typeface="Wingdings" panose="05000000000000000000" pitchFamily="2" charset="2"/>
              <a:buChar char="n"/>
              <a:defRPr sz="1200">
                <a:solidFill>
                  <a:srgbClr val="2B505B"/>
                </a:solidFill>
                <a:latin typeface="Arial" panose="020B0604020202020204" pitchFamily="34" charset="0"/>
                <a:cs typeface="Arial" panose="020B0604020202020204" pitchFamily="34" charset="0"/>
              </a:defRPr>
            </a:lvl3pPr>
            <a:lvl4pPr>
              <a:defRPr>
                <a:solidFill>
                  <a:srgbClr val="2B505B"/>
                </a:solidFill>
              </a:defRPr>
            </a:lvl4pPr>
            <a:lvl5pPr>
              <a:defRPr>
                <a:solidFill>
                  <a:srgbClr val="2B505B"/>
                </a:solidFill>
              </a:defRPr>
            </a:lvl5pPr>
          </a:lstStyle>
          <a:p>
            <a:pPr lvl="0"/>
            <a:r>
              <a:rPr lang="en-US" altLang="zh-TW"/>
              <a:t>XX</a:t>
            </a:r>
            <a:endParaRPr lang="zh-TW" altLang="en-US"/>
          </a:p>
          <a:p>
            <a:pPr lvl="1"/>
            <a:r>
              <a:rPr lang="en-US" altLang="zh-TW"/>
              <a:t>XX</a:t>
            </a:r>
            <a:endParaRPr lang="zh-TW" altLang="en-US"/>
          </a:p>
          <a:p>
            <a:pPr lvl="2"/>
            <a:r>
              <a:rPr lang="en-US" altLang="zh-TW"/>
              <a:t>XX</a:t>
            </a:r>
            <a:endParaRPr lang="zh-TW" altLang="en-US"/>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B1C89FB-0113-47AD-AB66-F0A57D122E06}" type="slidenum">
              <a:rPr lang="zh-TW" altLang="en-US" smtClean="0"/>
              <a:t>‹#›</a:t>
            </a:fld>
            <a:endParaRPr lang="zh-TW" altLang="en-US"/>
          </a:p>
        </p:txBody>
      </p:sp>
    </p:spTree>
    <p:extLst>
      <p:ext uri="{BB962C8B-B14F-4D97-AF65-F5344CB8AC3E}">
        <p14:creationId xmlns:p14="http://schemas.microsoft.com/office/powerpoint/2010/main" val="339388922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TW"/>
              <a:t>XX</a:t>
            </a:r>
            <a:endParaRPr lang="en-US"/>
          </a:p>
        </p:txBody>
      </p:sp>
      <p:sp>
        <p:nvSpPr>
          <p:cNvPr id="3" name="Date Placeholder 2"/>
          <p:cNvSpPr>
            <a:spLocks noGrp="1"/>
          </p:cNvSpPr>
          <p:nvPr>
            <p:ph type="dt" sz="half" idx="10"/>
          </p:nvPr>
        </p:nvSpPr>
        <p:spPr/>
        <p:txBody>
          <a:bodyPr/>
          <a:lstStyle/>
          <a:p>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B1C89FB-0113-47AD-AB66-F0A57D122E06}" type="slidenum">
              <a:rPr lang="zh-TW" altLang="en-US" smtClean="0"/>
              <a:t>‹#›</a:t>
            </a:fld>
            <a:endParaRPr lang="zh-TW" altLang="en-US"/>
          </a:p>
        </p:txBody>
      </p:sp>
    </p:spTree>
    <p:extLst>
      <p:ext uri="{BB962C8B-B14F-4D97-AF65-F5344CB8AC3E}">
        <p14:creationId xmlns:p14="http://schemas.microsoft.com/office/powerpoint/2010/main" val="3651129956"/>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B1C89FB-0113-47AD-AB66-F0A57D122E06}" type="slidenum">
              <a:rPr lang="zh-TW" altLang="en-US" smtClean="0"/>
              <a:t>‹#›</a:t>
            </a:fld>
            <a:endParaRPr lang="zh-TW" altLang="en-US"/>
          </a:p>
        </p:txBody>
      </p:sp>
    </p:spTree>
    <p:extLst>
      <p:ext uri="{BB962C8B-B14F-4D97-AF65-F5344CB8AC3E}">
        <p14:creationId xmlns:p14="http://schemas.microsoft.com/office/powerpoint/2010/main" val="3101948664"/>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9">
    <p:spTree>
      <p:nvGrpSpPr>
        <p:cNvPr id="1" name=""/>
        <p:cNvGrpSpPr/>
        <p:nvPr/>
      </p:nvGrpSpPr>
      <p:grpSpPr>
        <a:xfrm>
          <a:off x="0" y="0"/>
          <a:ext cx="0" cy="0"/>
          <a:chOff x="0" y="0"/>
          <a:chExt cx="0" cy="0"/>
        </a:xfrm>
      </p:grpSpPr>
      <p:sp>
        <p:nvSpPr>
          <p:cNvPr id="24" name="Slide Header Placeholder"/>
          <p:cNvSpPr>
            <a:spLocks noGrp="1"/>
          </p:cNvSpPr>
          <p:nvPr>
            <p:ph type="title" hasCustomPrompt="1"/>
          </p:nvPr>
        </p:nvSpPr>
        <p:spPr>
          <a:xfrm>
            <a:off x="266399" y="58138"/>
            <a:ext cx="7200000" cy="748112"/>
          </a:xfrm>
          <a:prstGeom prst="rect">
            <a:avLst/>
          </a:prstGeom>
        </p:spPr>
        <p:txBody>
          <a:bodyPr lIns="0" tIns="0" rIns="0" bIns="0" anchor="b" anchorCtr="0"/>
          <a:lstStyle>
            <a:lvl1pPr algn="l" defTabSz="957263" rtl="0" eaLnBrk="1" fontAlgn="base" hangingPunct="1">
              <a:lnSpc>
                <a:spcPct val="120000"/>
              </a:lnSpc>
              <a:spcBef>
                <a:spcPct val="0"/>
              </a:spcBef>
              <a:spcAft>
                <a:spcPct val="0"/>
              </a:spcAft>
              <a:defRPr lang="en-GB" sz="2000" b="1" baseline="0" dirty="0">
                <a:solidFill>
                  <a:schemeClr val="accent1"/>
                </a:solidFill>
                <a:latin typeface="Arial" panose="020B0604020202020204" pitchFamily="34" charset="0"/>
                <a:ea typeface="MS PGothic" pitchFamily="34" charset="-128"/>
                <a:cs typeface="Arial" panose="020B0604020202020204" pitchFamily="34" charset="0"/>
              </a:defRPr>
            </a:lvl1pPr>
          </a:lstStyle>
          <a:p>
            <a:r>
              <a:rPr lang="en-GB"/>
              <a:t>Main text</a:t>
            </a:r>
          </a:p>
        </p:txBody>
      </p:sp>
      <p:sp>
        <p:nvSpPr>
          <p:cNvPr id="26" name="Subheader Placeholder"/>
          <p:cNvSpPr>
            <a:spLocks noGrp="1"/>
          </p:cNvSpPr>
          <p:nvPr>
            <p:ph type="body" sz="quarter" idx="14" hasCustomPrompt="1"/>
          </p:nvPr>
        </p:nvSpPr>
        <p:spPr>
          <a:xfrm>
            <a:off x="266400" y="6525344"/>
            <a:ext cx="8568000" cy="231856"/>
          </a:xfrm>
          <a:prstGeom prst="rect">
            <a:avLst/>
          </a:prstGeom>
        </p:spPr>
        <p:txBody>
          <a:bodyPr lIns="0" tIns="0" rIns="0" bIns="0" anchor="b" anchorCtr="0"/>
          <a:lstStyle>
            <a:lvl1pPr marL="228600" indent="-228600">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stStyle>
          <a:p>
            <a:pPr marL="228600" lvl="0" indent="-228600" algn="l" defTabSz="957263" rtl="0" eaLnBrk="1" fontAlgn="base" hangingPunct="1">
              <a:lnSpc>
                <a:spcPct val="120000"/>
              </a:lnSpc>
              <a:spcBef>
                <a:spcPts val="0"/>
              </a:spcBef>
              <a:spcAft>
                <a:spcPts val="0"/>
              </a:spcAft>
              <a:buClrTx/>
              <a:buFontTx/>
              <a:buNone/>
            </a:pPr>
            <a:r>
              <a:rPr lang="en-GB"/>
              <a:t>Source / Disclaimer / Annotations: </a:t>
            </a:r>
          </a:p>
        </p:txBody>
      </p:sp>
      <p:sp>
        <p:nvSpPr>
          <p:cNvPr id="14" name="Content Placeholder 3"/>
          <p:cNvSpPr>
            <a:spLocks noGrp="1"/>
          </p:cNvSpPr>
          <p:nvPr>
            <p:ph sz="half" idx="2" hasCustomPrompt="1"/>
          </p:nvPr>
        </p:nvSpPr>
        <p:spPr>
          <a:xfrm>
            <a:off x="266400" y="1900800"/>
            <a:ext cx="4611600" cy="21708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15" name="Content Placeholder 3"/>
          <p:cNvSpPr>
            <a:spLocks noGrp="1"/>
          </p:cNvSpPr>
          <p:nvPr>
            <p:ph sz="half" idx="19" hasCustomPrompt="1"/>
          </p:nvPr>
        </p:nvSpPr>
        <p:spPr>
          <a:xfrm>
            <a:off x="5018400" y="1900800"/>
            <a:ext cx="4611600" cy="21708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5pPr>
            <a:lvl6pPr>
              <a:defRPr sz="1400"/>
            </a:lvl6pPr>
            <a:lvl7pPr>
              <a:defRPr sz="1400"/>
            </a:lvl7pPr>
            <a:lvl8pPr>
              <a:defRPr sz="1400"/>
            </a:lvl8pPr>
            <a:lvl9pPr>
              <a:defRPr sz="1400"/>
            </a:lvl9pPr>
          </a:lstStyle>
          <a:p>
            <a:pPr lvl="0"/>
            <a:r>
              <a:rPr lang="en-GB" altLang="zh-TW"/>
              <a:t>Click to add text</a:t>
            </a:r>
          </a:p>
          <a:p>
            <a:pPr lvl="1"/>
            <a:r>
              <a:rPr lang="en-GB" altLang="zh-TW"/>
              <a:t>Level 1</a:t>
            </a:r>
          </a:p>
          <a:p>
            <a:pPr lvl="2"/>
            <a:r>
              <a:rPr lang="en-GB" altLang="zh-TW"/>
              <a:t>Level 2</a:t>
            </a:r>
          </a:p>
          <a:p>
            <a:pPr lvl="3"/>
            <a:r>
              <a:rPr lang="en-GB" altLang="zh-TW"/>
              <a:t>Level 3</a:t>
            </a:r>
          </a:p>
          <a:p>
            <a:pPr lvl="4"/>
            <a:r>
              <a:rPr lang="en-GB" altLang="zh-TW"/>
              <a:t>Level 4</a:t>
            </a:r>
          </a:p>
        </p:txBody>
      </p:sp>
      <p:sp>
        <p:nvSpPr>
          <p:cNvPr id="22" name="Content Placeholder 3"/>
          <p:cNvSpPr>
            <a:spLocks noGrp="1"/>
          </p:cNvSpPr>
          <p:nvPr>
            <p:ph sz="half" idx="20" hasCustomPrompt="1"/>
          </p:nvPr>
        </p:nvSpPr>
        <p:spPr>
          <a:xfrm>
            <a:off x="266400" y="4322070"/>
            <a:ext cx="46116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5pPr>
            <a:lvl6pPr>
              <a:defRPr sz="1400"/>
            </a:lvl6pPr>
            <a:lvl7pPr>
              <a:defRPr sz="1400"/>
            </a:lvl7pPr>
            <a:lvl8pPr>
              <a:defRPr sz="1400"/>
            </a:lvl8pPr>
            <a:lvl9pPr>
              <a:defRPr sz="1400"/>
            </a:lvl9pPr>
          </a:lstStyle>
          <a:p>
            <a:pPr lvl="0"/>
            <a:r>
              <a:rPr lang="en-GB" altLang="zh-TW"/>
              <a:t>Click to add text</a:t>
            </a:r>
          </a:p>
          <a:p>
            <a:pPr lvl="1"/>
            <a:r>
              <a:rPr lang="en-GB" altLang="zh-TW"/>
              <a:t>Level 1</a:t>
            </a:r>
          </a:p>
          <a:p>
            <a:pPr lvl="2"/>
            <a:r>
              <a:rPr lang="en-GB" altLang="zh-TW"/>
              <a:t>Level 2</a:t>
            </a:r>
          </a:p>
          <a:p>
            <a:pPr lvl="3"/>
            <a:r>
              <a:rPr lang="en-GB" altLang="zh-TW"/>
              <a:t>Level 3</a:t>
            </a:r>
          </a:p>
          <a:p>
            <a:pPr lvl="4"/>
            <a:r>
              <a:rPr lang="en-GB" altLang="zh-TW"/>
              <a:t>Level 4</a:t>
            </a:r>
          </a:p>
        </p:txBody>
      </p:sp>
      <p:sp>
        <p:nvSpPr>
          <p:cNvPr id="31" name="Content Placeholder 3"/>
          <p:cNvSpPr>
            <a:spLocks noGrp="1"/>
          </p:cNvSpPr>
          <p:nvPr>
            <p:ph sz="half" idx="21" hasCustomPrompt="1"/>
          </p:nvPr>
        </p:nvSpPr>
        <p:spPr>
          <a:xfrm>
            <a:off x="5018400" y="4322070"/>
            <a:ext cx="46116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5pPr>
            <a:lvl6pPr>
              <a:defRPr sz="1400"/>
            </a:lvl6pPr>
            <a:lvl7pPr>
              <a:defRPr sz="1400"/>
            </a:lvl7pPr>
            <a:lvl8pPr>
              <a:defRPr sz="1400"/>
            </a:lvl8pPr>
            <a:lvl9pPr>
              <a:defRPr sz="1400"/>
            </a:lvl9pPr>
          </a:lstStyle>
          <a:p>
            <a:pPr lvl="0"/>
            <a:r>
              <a:rPr lang="en-GB" altLang="zh-TW"/>
              <a:t>Click to add text</a:t>
            </a:r>
          </a:p>
          <a:p>
            <a:pPr lvl="1"/>
            <a:r>
              <a:rPr lang="en-GB" altLang="zh-TW"/>
              <a:t>Level 1</a:t>
            </a:r>
          </a:p>
          <a:p>
            <a:pPr lvl="2"/>
            <a:r>
              <a:rPr lang="en-GB" altLang="zh-TW"/>
              <a:t>Level 2</a:t>
            </a:r>
          </a:p>
          <a:p>
            <a:pPr lvl="3"/>
            <a:r>
              <a:rPr lang="en-GB" altLang="zh-TW"/>
              <a:t>Level 3</a:t>
            </a:r>
          </a:p>
          <a:p>
            <a:pPr lvl="4"/>
            <a:r>
              <a:rPr lang="en-GB" altLang="zh-TW"/>
              <a:t>Level 4</a:t>
            </a:r>
          </a:p>
        </p:txBody>
      </p:sp>
      <p:sp>
        <p:nvSpPr>
          <p:cNvPr id="16" name="Text Placeholder 11"/>
          <p:cNvSpPr>
            <a:spLocks noGrp="1"/>
          </p:cNvSpPr>
          <p:nvPr>
            <p:ph type="body" sz="quarter" idx="15" hasCustomPrompt="1"/>
          </p:nvPr>
        </p:nvSpPr>
        <p:spPr>
          <a:xfrm>
            <a:off x="266400" y="1056443"/>
            <a:ext cx="9370800" cy="428400"/>
          </a:xfrm>
          <a:prstGeom prst="rect">
            <a:avLst/>
          </a:prstGeom>
        </p:spPr>
        <p:txBody>
          <a:bodyPr lIns="0" tIns="0" rIns="0" bIns="0"/>
          <a:lstStyle>
            <a:lvl1pPr algn="l" defTabSz="957263" rtl="0" eaLnBrk="1" fontAlgn="base" hangingPunct="1">
              <a:spcBef>
                <a:spcPts val="0"/>
              </a:spcBef>
              <a:spcAft>
                <a:spcPts val="0"/>
              </a:spcAft>
              <a:buClr>
                <a:srgbClr val="CC3300"/>
              </a:buClr>
              <a:defRPr lang="en-US" sz="1400" b="1" baseline="0" dirty="0" smtClean="0">
                <a:solidFill>
                  <a:schemeClr val="accent1"/>
                </a:solidFill>
                <a:latin typeface="Arial" panose="020B0604020202020204" pitchFamily="34" charset="0"/>
                <a:ea typeface="MS PGothic" pitchFamily="34" charset="-128"/>
                <a:cs typeface="Arial" panose="020B0604020202020204" pitchFamily="34" charset="0"/>
              </a:defRPr>
            </a:lvl1pPr>
          </a:lstStyle>
          <a:p>
            <a:pPr lvl="0" algn="l" defTabSz="957263" rtl="0" eaLnBrk="1" fontAlgn="base" hangingPunct="1">
              <a:spcBef>
                <a:spcPts val="0"/>
              </a:spcBef>
              <a:spcAft>
                <a:spcPts val="0"/>
              </a:spcAft>
              <a:buClr>
                <a:srgbClr val="CC3300"/>
              </a:buClr>
            </a:pPr>
            <a:r>
              <a:rPr lang="en-US"/>
              <a:t>Subheading text (optional)</a:t>
            </a:r>
            <a:br>
              <a:rPr lang="en-US"/>
            </a:br>
            <a:r>
              <a:rPr lang="en-US"/>
              <a:t>Subheading text (optional)</a:t>
            </a:r>
          </a:p>
        </p:txBody>
      </p:sp>
      <p:sp>
        <p:nvSpPr>
          <p:cNvPr id="29" name="Text Placeholder 2"/>
          <p:cNvSpPr>
            <a:spLocks noGrp="1"/>
          </p:cNvSpPr>
          <p:nvPr>
            <p:ph type="body" idx="1" hasCustomPrompt="1"/>
          </p:nvPr>
        </p:nvSpPr>
        <p:spPr>
          <a:xfrm>
            <a:off x="266400" y="1684068"/>
            <a:ext cx="46116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0" name="Text Placeholder 2"/>
          <p:cNvSpPr>
            <a:spLocks noGrp="1"/>
          </p:cNvSpPr>
          <p:nvPr>
            <p:ph type="body" idx="22" hasCustomPrompt="1"/>
          </p:nvPr>
        </p:nvSpPr>
        <p:spPr>
          <a:xfrm>
            <a:off x="5017088" y="1684068"/>
            <a:ext cx="46116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2" name="Text Placeholder 2"/>
          <p:cNvSpPr>
            <a:spLocks noGrp="1"/>
          </p:cNvSpPr>
          <p:nvPr>
            <p:ph type="body" idx="23" hasCustomPrompt="1"/>
          </p:nvPr>
        </p:nvSpPr>
        <p:spPr>
          <a:xfrm>
            <a:off x="266400" y="4111214"/>
            <a:ext cx="46116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3" name="Text Placeholder 2"/>
          <p:cNvSpPr>
            <a:spLocks noGrp="1"/>
          </p:cNvSpPr>
          <p:nvPr>
            <p:ph type="body" idx="24" hasCustomPrompt="1"/>
          </p:nvPr>
        </p:nvSpPr>
        <p:spPr>
          <a:xfrm>
            <a:off x="5017088" y="4111214"/>
            <a:ext cx="46116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18" name="Slide Number Placeholder"/>
          <p:cNvSpPr>
            <a:spLocks noGrp="1"/>
          </p:cNvSpPr>
          <p:nvPr>
            <p:ph type="ftr" sz="quarter" idx="3"/>
          </p:nvPr>
        </p:nvSpPr>
        <p:spPr>
          <a:xfrm>
            <a:off x="8834400" y="6523049"/>
            <a:ext cx="795760" cy="230400"/>
          </a:xfrm>
          <a:prstGeom prst="rect">
            <a:avLst/>
          </a:prstGeom>
        </p:spPr>
        <p:txBody>
          <a:bodyPr lIns="0" tIns="0" rIns="18000" bIns="18000" anchor="ctr"/>
          <a:lstStyle>
            <a:lvl1pPr algn="ctr">
              <a:defRPr sz="1000">
                <a:solidFill>
                  <a:schemeClr val="accent1"/>
                </a:solidFill>
              </a:defRPr>
            </a:lvl1pPr>
          </a:lstStyle>
          <a:p>
            <a:pPr algn="r"/>
            <a:fld id="{B1F92669-E9AC-495A-9485-4D654D029480}" type="slidenum">
              <a:rPr lang="en-GB" smtClean="0"/>
              <a:pPr algn="r"/>
              <a:t>‹#›</a:t>
            </a:fld>
            <a:endParaRPr lang="en-GB"/>
          </a:p>
        </p:txBody>
      </p:sp>
    </p:spTree>
    <p:extLst>
      <p:ext uri="{BB962C8B-B14F-4D97-AF65-F5344CB8AC3E}">
        <p14:creationId xmlns:p14="http://schemas.microsoft.com/office/powerpoint/2010/main" val="346432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20">
    <p:spTree>
      <p:nvGrpSpPr>
        <p:cNvPr id="1" name=""/>
        <p:cNvGrpSpPr/>
        <p:nvPr/>
      </p:nvGrpSpPr>
      <p:grpSpPr>
        <a:xfrm>
          <a:off x="0" y="0"/>
          <a:ext cx="0" cy="0"/>
          <a:chOff x="0" y="0"/>
          <a:chExt cx="0" cy="0"/>
        </a:xfrm>
      </p:grpSpPr>
      <p:sp>
        <p:nvSpPr>
          <p:cNvPr id="17" name="Slide Header Placeholder"/>
          <p:cNvSpPr>
            <a:spLocks noGrp="1"/>
          </p:cNvSpPr>
          <p:nvPr>
            <p:ph type="title" hasCustomPrompt="1"/>
          </p:nvPr>
        </p:nvSpPr>
        <p:spPr>
          <a:xfrm>
            <a:off x="266399" y="58138"/>
            <a:ext cx="7200000" cy="748112"/>
          </a:xfrm>
          <a:prstGeom prst="rect">
            <a:avLst/>
          </a:prstGeom>
        </p:spPr>
        <p:txBody>
          <a:bodyPr lIns="0" tIns="0" rIns="0" bIns="0" anchor="b" anchorCtr="0"/>
          <a:lstStyle>
            <a:lvl1pPr algn="l" defTabSz="957263" rtl="0" eaLnBrk="1" fontAlgn="base" hangingPunct="1">
              <a:lnSpc>
                <a:spcPct val="120000"/>
              </a:lnSpc>
              <a:spcBef>
                <a:spcPct val="0"/>
              </a:spcBef>
              <a:spcAft>
                <a:spcPct val="0"/>
              </a:spcAft>
              <a:defRPr lang="en-GB" sz="2000" b="1" baseline="0" dirty="0">
                <a:solidFill>
                  <a:schemeClr val="accent1"/>
                </a:solidFill>
                <a:latin typeface="+mj-lt"/>
                <a:ea typeface="MS PGothic" pitchFamily="34" charset="-128"/>
                <a:cs typeface="Arial Unicode MS" pitchFamily="34" charset="-128"/>
              </a:defRPr>
            </a:lvl1pPr>
          </a:lstStyle>
          <a:p>
            <a:r>
              <a:rPr lang="en-GB"/>
              <a:t>Main text</a:t>
            </a:r>
          </a:p>
        </p:txBody>
      </p:sp>
      <p:sp>
        <p:nvSpPr>
          <p:cNvPr id="18" name="Subheader Placeholder"/>
          <p:cNvSpPr>
            <a:spLocks noGrp="1"/>
          </p:cNvSpPr>
          <p:nvPr>
            <p:ph type="body" sz="quarter" idx="14" hasCustomPrompt="1"/>
          </p:nvPr>
        </p:nvSpPr>
        <p:spPr>
          <a:xfrm>
            <a:off x="266400" y="6525344"/>
            <a:ext cx="8568000" cy="231856"/>
          </a:xfrm>
          <a:prstGeom prst="rect">
            <a:avLst/>
          </a:prstGeom>
        </p:spPr>
        <p:txBody>
          <a:bodyPr lIns="0" tIns="0" rIns="0" bIns="0" anchor="b" anchorCtr="0"/>
          <a:lstStyle>
            <a:lvl1pPr marL="228600" indent="-228600">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stStyle>
          <a:p>
            <a:pPr marL="228600" lvl="0" indent="-228600" algn="l" defTabSz="957263" rtl="0" eaLnBrk="1" fontAlgn="base" hangingPunct="1">
              <a:lnSpc>
                <a:spcPct val="120000"/>
              </a:lnSpc>
              <a:spcBef>
                <a:spcPts val="0"/>
              </a:spcBef>
              <a:spcAft>
                <a:spcPts val="0"/>
              </a:spcAft>
              <a:buClrTx/>
              <a:buFontTx/>
              <a:buNone/>
            </a:pPr>
            <a:r>
              <a:rPr lang="en-GB"/>
              <a:t>Source / Disclaimer / Annotations: </a:t>
            </a:r>
          </a:p>
        </p:txBody>
      </p:sp>
      <p:sp>
        <p:nvSpPr>
          <p:cNvPr id="14" name="Content Placeholder 3"/>
          <p:cNvSpPr>
            <a:spLocks noGrp="1"/>
          </p:cNvSpPr>
          <p:nvPr>
            <p:ph sz="half" idx="26" hasCustomPrompt="1"/>
          </p:nvPr>
        </p:nvSpPr>
        <p:spPr>
          <a:xfrm>
            <a:off x="266400" y="1900800"/>
            <a:ext cx="9370800" cy="21708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mn-lt"/>
                <a:ea typeface="MS PGothic" pitchFamily="34" charset="-128"/>
                <a:cs typeface="+mn-cs"/>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mn-lt"/>
                <a:ea typeface="MS PGothic" pitchFamily="34" charset="-128"/>
                <a:cs typeface="+mn-cs"/>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22" name="Content Placeholder 3"/>
          <p:cNvSpPr>
            <a:spLocks noGrp="1"/>
          </p:cNvSpPr>
          <p:nvPr>
            <p:ph sz="half" idx="39" hasCustomPrompt="1"/>
          </p:nvPr>
        </p:nvSpPr>
        <p:spPr>
          <a:xfrm>
            <a:off x="266400" y="4313837"/>
            <a:ext cx="30240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mn-lt"/>
                <a:ea typeface="MS PGothic" pitchFamily="34" charset="-128"/>
                <a:cs typeface="+mn-cs"/>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mn-lt"/>
                <a:ea typeface="MS PGothic" pitchFamily="34" charset="-128"/>
                <a:cs typeface="+mn-cs"/>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23" name="Content Placeholder 3"/>
          <p:cNvSpPr>
            <a:spLocks noGrp="1"/>
          </p:cNvSpPr>
          <p:nvPr>
            <p:ph sz="half" idx="40" hasCustomPrompt="1"/>
          </p:nvPr>
        </p:nvSpPr>
        <p:spPr>
          <a:xfrm>
            <a:off x="6609600" y="4313837"/>
            <a:ext cx="30240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mn-lt"/>
                <a:ea typeface="MS PGothic" pitchFamily="34" charset="-128"/>
                <a:cs typeface="+mn-cs"/>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mn-lt"/>
                <a:ea typeface="MS PGothic" pitchFamily="34" charset="-128"/>
                <a:cs typeface="+mn-cs"/>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30" name="Content Placeholder 3"/>
          <p:cNvSpPr>
            <a:spLocks noGrp="1"/>
          </p:cNvSpPr>
          <p:nvPr>
            <p:ph sz="half" idx="41" hasCustomPrompt="1"/>
          </p:nvPr>
        </p:nvSpPr>
        <p:spPr>
          <a:xfrm>
            <a:off x="3439800" y="4313837"/>
            <a:ext cx="30240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mn-lt"/>
                <a:ea typeface="MS PGothic" pitchFamily="34" charset="-128"/>
                <a:cs typeface="+mn-cs"/>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mn-lt"/>
                <a:ea typeface="MS PGothic" pitchFamily="34" charset="-128"/>
                <a:cs typeface="+mn-cs"/>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19" name="Text Placeholder 11"/>
          <p:cNvSpPr>
            <a:spLocks noGrp="1"/>
          </p:cNvSpPr>
          <p:nvPr>
            <p:ph type="body" sz="quarter" idx="15" hasCustomPrompt="1"/>
          </p:nvPr>
        </p:nvSpPr>
        <p:spPr>
          <a:xfrm>
            <a:off x="266400" y="1056443"/>
            <a:ext cx="9370800" cy="428400"/>
          </a:xfrm>
          <a:prstGeom prst="rect">
            <a:avLst/>
          </a:prstGeom>
        </p:spPr>
        <p:txBody>
          <a:bodyPr lIns="0" tIns="0" rIns="0" bIns="0"/>
          <a:lstStyle>
            <a:lvl1pPr algn="l" defTabSz="957263" rtl="0" eaLnBrk="1" fontAlgn="base" hangingPunct="1">
              <a:spcBef>
                <a:spcPts val="0"/>
              </a:spcBef>
              <a:spcAft>
                <a:spcPts val="0"/>
              </a:spcAft>
              <a:buClr>
                <a:srgbClr val="CC3300"/>
              </a:buClr>
              <a:defRPr lang="en-US" sz="1400" b="1" baseline="0" dirty="0" smtClean="0">
                <a:solidFill>
                  <a:schemeClr val="accent1"/>
                </a:solidFill>
                <a:latin typeface="+mj-lt"/>
                <a:ea typeface="MS PGothic" pitchFamily="34" charset="-128"/>
                <a:cs typeface="Arial Unicode MS" pitchFamily="34" charset="-128"/>
              </a:defRPr>
            </a:lvl1pPr>
          </a:lstStyle>
          <a:p>
            <a:pPr lvl="0" algn="l" defTabSz="957263" rtl="0" eaLnBrk="1" fontAlgn="base" hangingPunct="1">
              <a:spcBef>
                <a:spcPts val="0"/>
              </a:spcBef>
              <a:spcAft>
                <a:spcPts val="0"/>
              </a:spcAft>
              <a:buClr>
                <a:srgbClr val="CC3300"/>
              </a:buClr>
            </a:pPr>
            <a:r>
              <a:rPr lang="en-US"/>
              <a:t>Subheading text (optional)</a:t>
            </a:r>
            <a:br>
              <a:rPr lang="en-US"/>
            </a:br>
            <a:r>
              <a:rPr lang="en-US"/>
              <a:t>Subheading text (optional)</a:t>
            </a:r>
          </a:p>
        </p:txBody>
      </p:sp>
      <p:sp>
        <p:nvSpPr>
          <p:cNvPr id="29" name="Text Placeholder 2"/>
          <p:cNvSpPr>
            <a:spLocks noGrp="1"/>
          </p:cNvSpPr>
          <p:nvPr>
            <p:ph type="body" idx="1" hasCustomPrompt="1"/>
          </p:nvPr>
        </p:nvSpPr>
        <p:spPr>
          <a:xfrm>
            <a:off x="266400" y="1684068"/>
            <a:ext cx="93708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1" name="Text Placeholder 2"/>
          <p:cNvSpPr>
            <a:spLocks noGrp="1"/>
          </p:cNvSpPr>
          <p:nvPr>
            <p:ph type="body" idx="42" hasCustomPrompt="1"/>
          </p:nvPr>
        </p:nvSpPr>
        <p:spPr>
          <a:xfrm>
            <a:off x="266400" y="4104156"/>
            <a:ext cx="30240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2" name="Text Placeholder 2"/>
          <p:cNvSpPr>
            <a:spLocks noGrp="1"/>
          </p:cNvSpPr>
          <p:nvPr>
            <p:ph type="body" idx="43" hasCustomPrompt="1"/>
          </p:nvPr>
        </p:nvSpPr>
        <p:spPr>
          <a:xfrm>
            <a:off x="3441600" y="4104156"/>
            <a:ext cx="30240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3" name="Text Placeholder 2"/>
          <p:cNvSpPr>
            <a:spLocks noGrp="1"/>
          </p:cNvSpPr>
          <p:nvPr>
            <p:ph type="body" idx="44" hasCustomPrompt="1"/>
          </p:nvPr>
        </p:nvSpPr>
        <p:spPr>
          <a:xfrm>
            <a:off x="6610048" y="4104156"/>
            <a:ext cx="30240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16" name="Slide Number Placeholder"/>
          <p:cNvSpPr>
            <a:spLocks noGrp="1"/>
          </p:cNvSpPr>
          <p:nvPr>
            <p:ph type="ftr" sz="quarter" idx="3"/>
          </p:nvPr>
        </p:nvSpPr>
        <p:spPr>
          <a:xfrm>
            <a:off x="8834400" y="6523049"/>
            <a:ext cx="795760" cy="230400"/>
          </a:xfrm>
          <a:prstGeom prst="rect">
            <a:avLst/>
          </a:prstGeom>
        </p:spPr>
        <p:txBody>
          <a:bodyPr lIns="0" tIns="0" rIns="18000" bIns="18000" anchor="ctr"/>
          <a:lstStyle>
            <a:lvl1pPr algn="ctr">
              <a:defRPr sz="1000">
                <a:solidFill>
                  <a:schemeClr val="accent1"/>
                </a:solidFill>
              </a:defRPr>
            </a:lvl1pPr>
          </a:lstStyle>
          <a:p>
            <a:pPr algn="r"/>
            <a:fld id="{B1F92669-E9AC-495A-9485-4D654D029480}" type="slidenum">
              <a:rPr lang="en-GB" smtClean="0"/>
              <a:pPr algn="r"/>
              <a:t>‹#›</a:t>
            </a:fld>
            <a:endParaRPr lang="en-GB"/>
          </a:p>
        </p:txBody>
      </p:sp>
    </p:spTree>
    <p:extLst>
      <p:ext uri="{BB962C8B-B14F-4D97-AF65-F5344CB8AC3E}">
        <p14:creationId xmlns:p14="http://schemas.microsoft.com/office/powerpoint/2010/main" val="363247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266401" y="1844824"/>
            <a:ext cx="9370800" cy="4248472"/>
          </a:xfrm>
          <a:prstGeom prst="rect">
            <a:avLst/>
          </a:prstGeom>
          <a:noFill/>
          <a:ln w="9525">
            <a:noFill/>
            <a:miter lim="800000"/>
            <a:headEnd/>
            <a:tailEnd/>
          </a:ln>
        </p:spPr>
        <p:txBody>
          <a:bodyPr lIns="0" tIns="64800" rIns="46800" bIns="64800"/>
          <a:lstStyle>
            <a:lvl1pPr marL="0" indent="0" algn="l" defTabSz="815780" rtl="0" fontAlgn="base">
              <a:lnSpc>
                <a:spcPct val="120000"/>
              </a:lnSpc>
              <a:spcBef>
                <a:spcPts val="200"/>
              </a:spcBef>
              <a:spcAft>
                <a:spcPts val="200"/>
              </a:spcAft>
              <a:buSzPct val="150000"/>
              <a:buFontTx/>
              <a:buNone/>
              <a:tabLst/>
              <a:defRPr lang="en-US" sz="1200" baseline="0" dirty="0" smtClean="0">
                <a:solidFill>
                  <a:schemeClr val="accent1"/>
                </a:solidFill>
                <a:latin typeface="+mn-lt"/>
                <a:ea typeface="MS PGothic" pitchFamily="34" charset="-128"/>
                <a:cs typeface="+mn-cs"/>
              </a:defRPr>
            </a:lvl1pPr>
            <a:lvl2pPr marL="179388" indent="-177800" algn="l" defTabSz="815780" rtl="0" fontAlgn="base">
              <a:lnSpc>
                <a:spcPct val="120000"/>
              </a:lnSpc>
              <a:spcBef>
                <a:spcPts val="200"/>
              </a:spcBef>
              <a:spcAft>
                <a:spcPts val="200"/>
              </a:spcAft>
              <a:buClr>
                <a:schemeClr val="accent1"/>
              </a:buClr>
              <a:buSzPct val="80000"/>
              <a:buFont typeface="Wingdings" pitchFamily="2" charset="2"/>
              <a:buChar char="l"/>
              <a:defRPr lang="en-GB" sz="1200" dirty="0" smtClean="0">
                <a:solidFill>
                  <a:schemeClr val="accent1"/>
                </a:solidFill>
                <a:latin typeface="+mn-lt"/>
                <a:ea typeface="MS PGothic" pitchFamily="34" charset="-128"/>
                <a:cs typeface="+mn-cs"/>
              </a:defRPr>
            </a:lvl2pPr>
            <a:lvl3pPr marL="357188" indent="-177800" algn="l" defTabSz="815780" rtl="0" fontAlgn="base">
              <a:lnSpc>
                <a:spcPct val="120000"/>
              </a:lnSpc>
              <a:spcBef>
                <a:spcPts val="200"/>
              </a:spcBef>
              <a:spcAft>
                <a:spcPts val="200"/>
              </a:spcAft>
              <a:buClr>
                <a:schemeClr val="accent1"/>
              </a:buClr>
              <a:buSzPts val="1200"/>
              <a:buFont typeface="Arial" pitchFamily="34" charset="0"/>
              <a:buChar char="–"/>
              <a:defRPr lang="en-US" sz="1200" dirty="0" smtClean="0">
                <a:solidFill>
                  <a:schemeClr val="accent1"/>
                </a:solidFill>
                <a:latin typeface="+mn-lt"/>
                <a:ea typeface="MS PGothic" pitchFamily="34" charset="-128"/>
                <a:cs typeface="+mn-cs"/>
              </a:defRPr>
            </a:lvl3pPr>
            <a:lvl4pPr marL="536575" indent="-179388" algn="l" defTabSz="815780" rtl="0" fontAlgn="base">
              <a:lnSpc>
                <a:spcPct val="120000"/>
              </a:lnSpc>
              <a:spcBef>
                <a:spcPts val="200"/>
              </a:spcBef>
              <a:spcAft>
                <a:spcPts val="200"/>
              </a:spcAft>
              <a:buClr>
                <a:schemeClr val="accent1"/>
              </a:buClr>
              <a:buSzPts val="1200"/>
              <a:buFont typeface="Symbol"/>
              <a:buChar char="-"/>
              <a:defRPr lang="en-US" sz="1200" baseline="0" dirty="0" smtClean="0">
                <a:solidFill>
                  <a:schemeClr val="accent1"/>
                </a:solidFill>
                <a:latin typeface="+mn-lt"/>
                <a:ea typeface="MS PGothic" pitchFamily="34" charset="-128"/>
                <a:cs typeface="+mn-cs"/>
              </a:defRPr>
            </a:lvl4pPr>
            <a:lvl5pPr marL="715963" indent="-166688" algn="l" defTabSz="815780" rtl="0" fontAlgn="base">
              <a:lnSpc>
                <a:spcPct val="120000"/>
              </a:lnSpc>
              <a:spcBef>
                <a:spcPts val="200"/>
              </a:spcBef>
              <a:spcAft>
                <a:spcPts val="200"/>
              </a:spcAft>
              <a:buClr>
                <a:schemeClr val="accent1"/>
              </a:buClr>
              <a:buSzPts val="1200"/>
              <a:buFont typeface="Symbol"/>
              <a:buChar char="-"/>
              <a:defRPr lang="en-GB" sz="12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dirty="0"/>
              <a:t>Click to add text</a:t>
            </a:r>
          </a:p>
          <a:p>
            <a:pPr marL="179388" lvl="1" indent="-177800" algn="l" defTabSz="815780" rtl="0" eaLnBrk="1" fontAlgn="base" hangingPunct="1">
              <a:lnSpc>
                <a:spcPct val="120000"/>
              </a:lnSpc>
              <a:spcBef>
                <a:spcPts val="200"/>
              </a:spcBef>
              <a:spcAft>
                <a:spcPts val="20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2" name="Text Placeholder 11"/>
          <p:cNvSpPr>
            <a:spLocks noGrp="1"/>
          </p:cNvSpPr>
          <p:nvPr>
            <p:ph type="body" sz="quarter" idx="15" hasCustomPrompt="1"/>
          </p:nvPr>
        </p:nvSpPr>
        <p:spPr>
          <a:xfrm>
            <a:off x="266401" y="1189100"/>
            <a:ext cx="9370800" cy="576000"/>
          </a:xfrm>
          <a:prstGeom prst="rect">
            <a:avLst/>
          </a:prstGeom>
        </p:spPr>
        <p:txBody>
          <a:bodyPr lIns="0" tIns="0" rIns="0" bIns="0"/>
          <a:lstStyle>
            <a:lvl1pPr marL="225425" indent="-225425">
              <a:lnSpc>
                <a:spcPct val="112000"/>
              </a:lnSpc>
              <a:spcBef>
                <a:spcPts val="0"/>
              </a:spcBef>
              <a:spcAft>
                <a:spcPts val="0"/>
              </a:spcAft>
              <a:buClr>
                <a:srgbClr val="233960"/>
              </a:buClr>
              <a:buFont typeface="Wingdings" panose="05000000000000000000" pitchFamily="2" charset="2"/>
              <a:buChar char="Ø"/>
              <a:defRPr sz="140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
        <p:nvSpPr>
          <p:cNvPr id="13" name="Slide Header Placeholder"/>
          <p:cNvSpPr>
            <a:spLocks noGrp="1"/>
          </p:cNvSpPr>
          <p:nvPr>
            <p:ph type="title" hasCustomPrompt="1"/>
          </p:nvPr>
        </p:nvSpPr>
        <p:spPr>
          <a:xfrm>
            <a:off x="266400" y="188640"/>
            <a:ext cx="6474000" cy="874680"/>
          </a:xfrm>
          <a:prstGeom prst="rect">
            <a:avLst/>
          </a:prstGeom>
        </p:spPr>
        <p:txBody>
          <a:bodyPr lIns="0" tIns="0" rIns="0" bIns="0" anchor="b" anchorCtr="0"/>
          <a:lstStyle>
            <a:lvl1pPr algn="l" defTabSz="957263" rtl="0" eaLnBrk="1" fontAlgn="base" hangingPunct="1">
              <a:lnSpc>
                <a:spcPct val="120000"/>
              </a:lnSpc>
              <a:spcBef>
                <a:spcPct val="0"/>
              </a:spcBef>
              <a:spcAft>
                <a:spcPct val="0"/>
              </a:spcAft>
              <a:defRPr lang="en-GB" sz="24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4" name="Slide Number Placeholder"/>
          <p:cNvSpPr>
            <a:spLocks noGrp="1"/>
          </p:cNvSpPr>
          <p:nvPr>
            <p:ph type="ftr" sz="quarter" idx="3"/>
          </p:nvPr>
        </p:nvSpPr>
        <p:spPr>
          <a:xfrm>
            <a:off x="8834400" y="6525344"/>
            <a:ext cx="795760" cy="230400"/>
          </a:xfrm>
          <a:prstGeom prst="rect">
            <a:avLst/>
          </a:prstGeom>
        </p:spPr>
        <p:txBody>
          <a:bodyPr lIns="0" tIns="0" rIns="18000" bIns="18000" anchor="ctr"/>
          <a:lstStyle>
            <a:lvl1pPr algn="ctr">
              <a:defRPr sz="1000">
                <a:solidFill>
                  <a:schemeClr val="accent2"/>
                </a:solidFill>
              </a:defRPr>
            </a:lvl1pPr>
          </a:lstStyle>
          <a:p>
            <a:pPr algn="r"/>
            <a:endParaRPr lang="en-GB" dirty="0"/>
          </a:p>
        </p:txBody>
      </p:sp>
      <p:sp>
        <p:nvSpPr>
          <p:cNvPr id="8" name="Subheader Placeholder"/>
          <p:cNvSpPr>
            <a:spLocks noGrp="1"/>
          </p:cNvSpPr>
          <p:nvPr>
            <p:ph type="body" sz="quarter" idx="14" hasCustomPrompt="1"/>
          </p:nvPr>
        </p:nvSpPr>
        <p:spPr>
          <a:xfrm>
            <a:off x="266401" y="6092825"/>
            <a:ext cx="8568000" cy="231856"/>
          </a:xfrm>
          <a:prstGeom prst="rect">
            <a:avLst/>
          </a:prstGeom>
        </p:spPr>
        <p:txBody>
          <a:bodyPr lIns="0" tIns="0" rIns="0" bIns="0" anchor="b" anchorCtr="0"/>
          <a:lstStyle>
            <a:lvl1pPr marL="228600" indent="-228600">
              <a:spcBef>
                <a:spcPts val="0"/>
              </a:spcBef>
              <a:spcAft>
                <a:spcPts val="0"/>
              </a:spcAft>
              <a:buClrTx/>
              <a:buFontTx/>
              <a:buNone/>
              <a:defRPr lang="en-GB" sz="700" i="1" baseline="0" dirty="0" smtClean="0">
                <a:solidFill>
                  <a:srgbClr val="233960"/>
                </a:solidFill>
                <a:latin typeface="+mn-lt"/>
                <a:ea typeface="MS PGothic" pitchFamily="34" charset="-128"/>
                <a:cs typeface="Arial Unicode MS" pitchFamily="34" charset="-128"/>
              </a:defRPr>
            </a:lvl1pPr>
          </a:lstStyle>
          <a:p>
            <a:pPr marL="228600" lvl="0" indent="-228600" algn="l" defTabSz="957263" rtl="0" eaLnBrk="1" fontAlgn="base" hangingPunct="1">
              <a:lnSpc>
                <a:spcPct val="120000"/>
              </a:lnSpc>
              <a:spcBef>
                <a:spcPts val="0"/>
              </a:spcBef>
              <a:spcAft>
                <a:spcPts val="0"/>
              </a:spcAft>
              <a:buClrTx/>
              <a:buFontTx/>
              <a:buNone/>
            </a:pPr>
            <a:r>
              <a:rPr lang="en-GB" dirty="0"/>
              <a:t>Source / Disclaimer / Annotations: </a:t>
            </a:r>
          </a:p>
        </p:txBody>
      </p:sp>
      <p:sp>
        <p:nvSpPr>
          <p:cNvPr id="2" name="投影片編號版面配置區 1">
            <a:extLst>
              <a:ext uri="{FF2B5EF4-FFF2-40B4-BE49-F238E27FC236}">
                <a16:creationId xmlns:a16="http://schemas.microsoft.com/office/drawing/2014/main" id="{99B53DCA-719D-22C4-E956-F7E328B35BD4}"/>
              </a:ext>
            </a:extLst>
          </p:cNvPr>
          <p:cNvSpPr>
            <a:spLocks noGrp="1"/>
          </p:cNvSpPr>
          <p:nvPr>
            <p:ph type="sldNum" sz="quarter" idx="16"/>
          </p:nvPr>
        </p:nvSpPr>
        <p:spPr/>
        <p:txBody>
          <a:bodyPr/>
          <a:lstStyle/>
          <a:p>
            <a:fld id="{347ED145-AFDC-5146-9F05-321CC8817212}" type="slidenum">
              <a:rPr kumimoji="1" lang="zh-TW" altLang="en-US" smtClean="0"/>
              <a:pPr/>
              <a:t>‹#›</a:t>
            </a:fld>
            <a:endParaRPr kumimoji="1" lang="zh-TW" altLang="en-US" dirty="0"/>
          </a:p>
        </p:txBody>
      </p:sp>
    </p:spTree>
    <p:extLst>
      <p:ext uri="{BB962C8B-B14F-4D97-AF65-F5344CB8AC3E}">
        <p14:creationId xmlns:p14="http://schemas.microsoft.com/office/powerpoint/2010/main" val="417454594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zh-TW"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1C89FB-0113-47AD-AB66-F0A57D122E06}" type="slidenum">
              <a:rPr lang="zh-TW" altLang="en-US" smtClean="0"/>
              <a:t>‹#›</a:t>
            </a:fld>
            <a:endParaRPr lang="zh-TW" altLang="en-US"/>
          </a:p>
        </p:txBody>
      </p:sp>
      <p:sp>
        <p:nvSpPr>
          <p:cNvPr id="7" name="矩形 6">
            <a:extLst>
              <a:ext uri="{FF2B5EF4-FFF2-40B4-BE49-F238E27FC236}">
                <a16:creationId xmlns:a16="http://schemas.microsoft.com/office/drawing/2014/main" id="{2C9C22D2-D63D-ADEE-2AB2-1F60CC3EDAFC}"/>
              </a:ext>
            </a:extLst>
          </p:cNvPr>
          <p:cNvSpPr/>
          <p:nvPr userDrawn="1"/>
        </p:nvSpPr>
        <p:spPr>
          <a:xfrm>
            <a:off x="0" y="0"/>
            <a:ext cx="9906000" cy="6858000"/>
          </a:xfrm>
          <a:prstGeom prst="rect">
            <a:avLst/>
          </a:prstGeom>
          <a:gradFill>
            <a:gsLst>
              <a:gs pos="96000">
                <a:srgbClr val="BEE3E9"/>
              </a:gs>
              <a:gs pos="13000">
                <a:srgbClr val="D0EAE2"/>
              </a:gs>
              <a:gs pos="0">
                <a:srgbClr val="BEE3E9"/>
              </a:gs>
              <a:gs pos="74000">
                <a:schemeClr val="bg1"/>
              </a:gs>
              <a:gs pos="25000">
                <a:schemeClr val="bg1"/>
              </a:gs>
              <a:gs pos="88000">
                <a:srgbClr val="D0EAE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400" baseline="0">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a:extLst>
              <a:ext uri="{FF2B5EF4-FFF2-40B4-BE49-F238E27FC236}">
                <a16:creationId xmlns:a16="http://schemas.microsoft.com/office/drawing/2014/main" id="{A3ACE797-2899-ACAD-1708-69979C0D1550}"/>
              </a:ext>
            </a:extLst>
          </p:cNvPr>
          <p:cNvPicPr>
            <a:picLocks noChangeAspect="1"/>
          </p:cNvPicPr>
          <p:nvPr userDrawn="1"/>
        </p:nvPicPr>
        <p:blipFill>
          <a:blip r:embed="rId8"/>
          <a:srcRect/>
          <a:stretch/>
        </p:blipFill>
        <p:spPr>
          <a:xfrm>
            <a:off x="-1340813" y="9427"/>
            <a:ext cx="1225448" cy="6858000"/>
          </a:xfrm>
          <a:prstGeom prst="rect">
            <a:avLst/>
          </a:prstGeom>
        </p:spPr>
      </p:pic>
      <p:sp>
        <p:nvSpPr>
          <p:cNvPr id="10" name="矩形 18">
            <a:extLst>
              <a:ext uri="{FF2B5EF4-FFF2-40B4-BE49-F238E27FC236}">
                <a16:creationId xmlns:a16="http://schemas.microsoft.com/office/drawing/2014/main" id="{283A4B3D-3DB8-FD3F-ABF7-8AA57B6E8793}"/>
              </a:ext>
            </a:extLst>
          </p:cNvPr>
          <p:cNvSpPr/>
          <p:nvPr userDrawn="1"/>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pic>
        <p:nvPicPr>
          <p:cNvPr id="11" name="圖片 11">
            <a:extLst>
              <a:ext uri="{FF2B5EF4-FFF2-40B4-BE49-F238E27FC236}">
                <a16:creationId xmlns:a16="http://schemas.microsoft.com/office/drawing/2014/main" id="{C12AE83C-A001-65B9-F2D1-92C8813A58B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Tree>
    <p:extLst>
      <p:ext uri="{BB962C8B-B14F-4D97-AF65-F5344CB8AC3E}">
        <p14:creationId xmlns:p14="http://schemas.microsoft.com/office/powerpoint/2010/main" val="1320897907"/>
      </p:ext>
    </p:extLst>
  </p:cSld>
  <p:clrMap bg1="lt1" tx1="dk1" bg2="lt2" tx2="dk2" accent1="accent1" accent2="accent2" accent3="accent3" accent4="accent4" accent5="accent5" accent6="accent6" hlink="hlink" folHlink="folHlink"/>
  <p:sldLayoutIdLst>
    <p:sldLayoutId id="2147483652" r:id="rId1"/>
    <p:sldLayoutId id="2147483656" r:id="rId2"/>
    <p:sldLayoutId id="2147483657" r:id="rId3"/>
    <p:sldLayoutId id="2147483663" r:id="rId4"/>
    <p:sldLayoutId id="2147483664" r:id="rId5"/>
    <p:sldLayoutId id="2147483665"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eg"/><Relationship Id="rId1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1.wdp"/><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png"/><Relationship Id="rId12" Type="http://schemas.openxmlformats.org/officeDocument/2006/relationships/image" Target="../media/image18.png"/><Relationship Id="rId17" Type="http://schemas.openxmlformats.org/officeDocument/2006/relationships/image" Target="../media/image20.png"/><Relationship Id="rId2" Type="http://schemas.openxmlformats.org/officeDocument/2006/relationships/notesSlide" Target="../notesSlides/notesSlide3.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hdphoto" Target="../media/hdphoto1.wdp"/><Relationship Id="rId5" Type="http://schemas.openxmlformats.org/officeDocument/2006/relationships/image" Target="../media/image25.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17.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2.xml"/><Relationship Id="rId7"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chart" Target="../charts/chart4.xml"/><Relationship Id="rId10" Type="http://schemas.openxmlformats.org/officeDocument/2006/relationships/chart" Target="../charts/chart6.xml"/><Relationship Id="rId4" Type="http://schemas.openxmlformats.org/officeDocument/2006/relationships/chart" Target="../charts/chart3.xml"/><Relationship Id="rId9"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 Id="rId5" Type="http://schemas.openxmlformats.org/officeDocument/2006/relationships/chart" Target="../charts/chart10.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png"/><Relationship Id="rId3" Type="http://schemas.openxmlformats.org/officeDocument/2006/relationships/image" Target="../media/image29.png"/><Relationship Id="rId7" Type="http://schemas.openxmlformats.org/officeDocument/2006/relationships/image" Target="../media/image32.png"/><Relationship Id="rId12"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6.wdp"/><Relationship Id="rId4" Type="http://schemas.openxmlformats.org/officeDocument/2006/relationships/image" Target="../media/image30.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9.xml"/><Relationship Id="rId7" Type="http://schemas.openxmlformats.org/officeDocument/2006/relationships/image" Target="../media/image44.jpe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43.png"/><Relationship Id="rId11" Type="http://schemas.openxmlformats.org/officeDocument/2006/relationships/image" Target="../media/image46.jpeg"/><Relationship Id="rId5" Type="http://schemas.openxmlformats.org/officeDocument/2006/relationships/image" Target="../media/image_984708A9.png"/><Relationship Id="rId10" Type="http://schemas.openxmlformats.org/officeDocument/2006/relationships/image" Target="../media/image18.png"/><Relationship Id="rId4" Type="http://schemas.microsoft.com/office/2014/relationships/chartEx" Target="../charts/chartEx1.xml"/><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microsoft.com/office/2007/relationships/hdphoto" Target="../media/hdphoto8.wdp"/><Relationship Id="rId4" Type="http://schemas.openxmlformats.org/officeDocument/2006/relationships/image" Target="../media/image4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25.xml"/><Relationship Id="rId4" Type="http://schemas.openxmlformats.org/officeDocument/2006/relationships/chart" Target="../charts/chart2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chart" Target="../charts/chart31.xml"/><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7CE11F5E-AF15-CBE6-83E4-2C7B60D8E9A5}"/>
              </a:ext>
            </a:extLst>
          </p:cNvPr>
          <p:cNvPicPr>
            <a:picLocks noChangeAspect="1"/>
          </p:cNvPicPr>
          <p:nvPr/>
        </p:nvPicPr>
        <p:blipFill rotWithShape="1">
          <a:blip r:embed="rId2">
            <a:extLst>
              <a:ext uri="{28A0092B-C50C-407E-A947-70E740481C1C}">
                <a14:useLocalDpi xmlns:a14="http://schemas.microsoft.com/office/drawing/2010/main" val="0"/>
              </a:ext>
            </a:extLst>
          </a:blip>
          <a:srcRect t="4621" b="2954"/>
          <a:stretch/>
        </p:blipFill>
        <p:spPr>
          <a:xfrm>
            <a:off x="0" y="1"/>
            <a:ext cx="9907200" cy="6857998"/>
          </a:xfrm>
          <a:prstGeom prst="rect">
            <a:avLst/>
          </a:prstGeom>
        </p:spPr>
      </p:pic>
      <p:sp>
        <p:nvSpPr>
          <p:cNvPr id="3" name="頁尾版面配置區 2">
            <a:extLst>
              <a:ext uri="{FF2B5EF4-FFF2-40B4-BE49-F238E27FC236}">
                <a16:creationId xmlns:a16="http://schemas.microsoft.com/office/drawing/2014/main" id="{6AE53602-C3EF-6219-6509-74F6924E078B}"/>
              </a:ext>
            </a:extLst>
          </p:cNvPr>
          <p:cNvSpPr>
            <a:spLocks noGrp="1"/>
          </p:cNvSpPr>
          <p:nvPr>
            <p:ph type="ftr" sz="quarter" idx="11"/>
          </p:nvPr>
        </p:nvSpPr>
        <p:spPr/>
        <p:txBody>
          <a:bodyPr/>
          <a:lstStyle/>
          <a:p>
            <a:endParaRPr lang="zh-TW" altLang="en-US"/>
          </a:p>
        </p:txBody>
      </p:sp>
      <p:sp>
        <p:nvSpPr>
          <p:cNvPr id="7" name="文字版面配置區 5">
            <a:extLst>
              <a:ext uri="{FF2B5EF4-FFF2-40B4-BE49-F238E27FC236}">
                <a16:creationId xmlns:a16="http://schemas.microsoft.com/office/drawing/2014/main" id="{86039CAB-9681-4E6E-A4C1-189478053355}"/>
              </a:ext>
            </a:extLst>
          </p:cNvPr>
          <p:cNvSpPr txBox="1">
            <a:spLocks/>
          </p:cNvSpPr>
          <p:nvPr/>
        </p:nvSpPr>
        <p:spPr>
          <a:xfrm>
            <a:off x="4883085" y="2689768"/>
            <a:ext cx="4545756" cy="1439501"/>
          </a:xfrm>
          <a:prstGeom prst="rect">
            <a:avLst/>
          </a:prstGeom>
        </p:spPr>
        <p:txBody>
          <a:bodyPr vert="horz" lIns="74295" tIns="37148" rIns="74295" bIns="37148"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i="0" kern="1200">
                <a:solidFill>
                  <a:schemeClr val="tx1"/>
                </a:solidFill>
                <a:latin typeface="+mj-lt"/>
                <a:ea typeface="Microsoft JhengHei"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00849A"/>
                </a:solidFill>
                <a:latin typeface="+mj-lt"/>
                <a:ea typeface="Microsoft JhengHei"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00849A"/>
                </a:solidFill>
                <a:latin typeface="+mj-lt"/>
                <a:ea typeface="Microsoft JhengHei"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488"/>
              </a:spcBef>
            </a:pPr>
            <a:r>
              <a:rPr lang="en-US" altLang="zh-TW" sz="3000">
                <a:solidFill>
                  <a:srgbClr val="2B505B"/>
                </a:solidFill>
                <a:latin typeface="Arial" panose="020B0604020202020204" pitchFamily="34" charset="0"/>
              </a:rPr>
              <a:t>SAS(5483TT)  </a:t>
            </a:r>
          </a:p>
          <a:p>
            <a:pPr algn="r">
              <a:spcBef>
                <a:spcPts val="488"/>
              </a:spcBef>
            </a:pPr>
            <a:r>
              <a:rPr lang="en-US" altLang="zh-TW" sz="3000">
                <a:solidFill>
                  <a:srgbClr val="2B505B"/>
                </a:solidFill>
                <a:latin typeface="Arial" panose="020B0604020202020204" pitchFamily="34" charset="0"/>
              </a:rPr>
              <a:t>2025 Q2 Earnings Calls</a:t>
            </a:r>
          </a:p>
        </p:txBody>
      </p:sp>
      <p:sp>
        <p:nvSpPr>
          <p:cNvPr id="8" name="內容版面配置區 6">
            <a:extLst>
              <a:ext uri="{FF2B5EF4-FFF2-40B4-BE49-F238E27FC236}">
                <a16:creationId xmlns:a16="http://schemas.microsoft.com/office/drawing/2014/main" id="{55719F22-D2CA-D2F9-DF7C-0B0486101F63}"/>
              </a:ext>
            </a:extLst>
          </p:cNvPr>
          <p:cNvSpPr txBox="1">
            <a:spLocks/>
          </p:cNvSpPr>
          <p:nvPr/>
        </p:nvSpPr>
        <p:spPr>
          <a:xfrm>
            <a:off x="7153872" y="3817750"/>
            <a:ext cx="2274969" cy="311519"/>
          </a:xfrm>
          <a:prstGeom prst="rect">
            <a:avLst/>
          </a:prstGeom>
        </p:spPr>
        <p:txBody>
          <a:bodyPr vert="horz" lIns="74295" tIns="37148" rIns="74295" bIns="37148"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i="0" kern="1200">
                <a:solidFill>
                  <a:schemeClr val="tx1"/>
                </a:solidFill>
                <a:latin typeface="+mj-lt"/>
                <a:ea typeface="Microsoft JhengHei"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00849A"/>
                </a:solidFill>
                <a:latin typeface="+mj-lt"/>
                <a:ea typeface="Microsoft JhengHei"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00849A"/>
                </a:solidFill>
                <a:latin typeface="+mj-lt"/>
                <a:ea typeface="Microsoft JhengHei"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TW" sz="2438" b="0">
                <a:solidFill>
                  <a:srgbClr val="2B505B"/>
                </a:solidFill>
              </a:rPr>
              <a:t>2025/08/08</a:t>
            </a:r>
            <a:endParaRPr lang="zh-TW" altLang="en-US" sz="2438" b="0">
              <a:solidFill>
                <a:srgbClr val="2B505B"/>
              </a:solidFill>
            </a:endParaRPr>
          </a:p>
        </p:txBody>
      </p:sp>
      <p:pic>
        <p:nvPicPr>
          <p:cNvPr id="11" name="圖片 11">
            <a:extLst>
              <a:ext uri="{FF2B5EF4-FFF2-40B4-BE49-F238E27FC236}">
                <a16:creationId xmlns:a16="http://schemas.microsoft.com/office/drawing/2014/main" id="{0C772687-5927-F11A-D895-FDCB04590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2" name="矩形 18">
            <a:extLst>
              <a:ext uri="{FF2B5EF4-FFF2-40B4-BE49-F238E27FC236}">
                <a16:creationId xmlns:a16="http://schemas.microsoft.com/office/drawing/2014/main" id="{75C0677E-B8B7-FCD9-235A-3A086D058A9A}"/>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2486090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79ABD-2BA6-6A10-7105-89FA71A19B8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F3B84E8-C768-097A-D5D1-0BD6DC5F81E2}"/>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974F52B6-5333-D947-7B08-DC2ECC08D80F}"/>
              </a:ext>
            </a:extLst>
          </p:cNvPr>
          <p:cNvSpPr>
            <a:spLocks noGrp="1"/>
          </p:cNvSpPr>
          <p:nvPr>
            <p:ph idx="1"/>
          </p:nvPr>
        </p:nvSpPr>
        <p:spPr>
          <a:xfrm>
            <a:off x="417087" y="1309222"/>
            <a:ext cx="9347399" cy="365125"/>
          </a:xfrm>
        </p:spPr>
        <p:txBody>
          <a:bodyPr>
            <a:noAutofit/>
          </a:bodyPr>
          <a:lstStyle/>
          <a:p>
            <a:pPr marL="0" indent="0">
              <a:buClr>
                <a:srgbClr val="2B505B"/>
              </a:buClr>
              <a:buSzPct val="100000"/>
              <a:buNone/>
            </a:pPr>
            <a:r>
              <a:rPr lang="en-US" altLang="zh-TW" sz="1800" b="1"/>
              <a:t>3</a:t>
            </a:r>
            <a:r>
              <a:rPr lang="en-US" altLang="zh-TW" sz="1800" b="1">
                <a:latin typeface="Arial" panose="020B0604020202020204" pitchFamily="34" charset="0"/>
                <a:cs typeface="Arial" panose="020B0604020202020204" pitchFamily="34" charset="0"/>
              </a:rPr>
              <a:t>. SAS Business Strategy-Strengthens Comprehensive Semiconductor Strategy</a:t>
            </a:r>
            <a:endParaRPr lang="zh-TW" altLang="en-US" sz="1800" b="1">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70A249F0-B6A2-742D-48A1-DDABF8AEC550}"/>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8</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Content Placeholder 3">
            <a:extLst>
              <a:ext uri="{FF2B5EF4-FFF2-40B4-BE49-F238E27FC236}">
                <a16:creationId xmlns:a16="http://schemas.microsoft.com/office/drawing/2014/main" id="{5468676E-0892-BF7D-9BB7-51C85CE7767E}"/>
              </a:ext>
            </a:extLst>
          </p:cNvPr>
          <p:cNvSpPr txBox="1">
            <a:spLocks/>
          </p:cNvSpPr>
          <p:nvPr/>
        </p:nvSpPr>
        <p:spPr>
          <a:xfrm>
            <a:off x="32736" y="1696499"/>
            <a:ext cx="9435730"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en-US" sz="1200">
                <a:solidFill>
                  <a:srgbClr val="2B505B"/>
                </a:solidFill>
                <a:latin typeface="Arial" panose="020B0604020202020204" pitchFamily="34" charset="0"/>
                <a:cs typeface="Arial" panose="020B0604020202020204" pitchFamily="34" charset="0"/>
              </a:rPr>
              <a:t>SAS, through its affiliated company TSC, indirectly acquired 65.22% equity stake in Hung Jie Technology Corporation, a Taiwan-based provider of semiconductor equipment component cleaning and refurbishment services. Doris Hsu, Chairperson of the SAS Group, would be the role of Chairperson of Hung Jie, working closely with the existing professional management team </a:t>
            </a:r>
            <a:r>
              <a:rPr lang="en-US" sz="1200">
                <a:solidFill>
                  <a:srgbClr val="ED972F"/>
                </a:solidFill>
                <a:latin typeface="Arial" panose="020B0604020202020204" pitchFamily="34" charset="0"/>
                <a:cs typeface="Arial" panose="020B0604020202020204" pitchFamily="34" charset="0"/>
              </a:rPr>
              <a:t>to leverage the Group’s integrated strengths in materials and process services, and jointly expand opportunities in the advanced semiconductor manufacturing market.</a:t>
            </a:r>
          </a:p>
          <a:p>
            <a:pPr lvl="1" algn="just">
              <a:lnSpc>
                <a:spcPct val="110000"/>
              </a:lnSpc>
              <a:buClr>
                <a:srgbClr val="2A6377"/>
              </a:buClr>
              <a:buSzPct val="80000"/>
              <a:buFont typeface="Wingdings" panose="05000000000000000000" pitchFamily="2" charset="2"/>
              <a:buChar char="n"/>
            </a:pPr>
            <a:r>
              <a:rPr lang="en-US" sz="1200">
                <a:solidFill>
                  <a:srgbClr val="2B505B"/>
                </a:solidFill>
                <a:latin typeface="Arial" panose="020B0604020202020204" pitchFamily="34" charset="0"/>
                <a:cs typeface="Arial" panose="020B0604020202020204" pitchFamily="34" charset="0"/>
              </a:rPr>
              <a:t>By leveraging its global footprint, sales networks, and management expertise, SAS collaborates with affiliated companies to strengthen strategic alignment and operational resilience.</a:t>
            </a:r>
          </a:p>
        </p:txBody>
      </p:sp>
      <p:grpSp>
        <p:nvGrpSpPr>
          <p:cNvPr id="11" name="群組 10">
            <a:extLst>
              <a:ext uri="{FF2B5EF4-FFF2-40B4-BE49-F238E27FC236}">
                <a16:creationId xmlns:a16="http://schemas.microsoft.com/office/drawing/2014/main" id="{83D502B1-5B22-DFC8-EBA5-A879DFAF0832}"/>
              </a:ext>
            </a:extLst>
          </p:cNvPr>
          <p:cNvGrpSpPr/>
          <p:nvPr/>
        </p:nvGrpSpPr>
        <p:grpSpPr>
          <a:xfrm>
            <a:off x="673424" y="3450314"/>
            <a:ext cx="4175732" cy="2811969"/>
            <a:chOff x="1186915" y="4232480"/>
            <a:chExt cx="4346917" cy="2034685"/>
          </a:xfrm>
        </p:grpSpPr>
        <p:sp>
          <p:nvSpPr>
            <p:cNvPr id="12" name="文字方塊 11">
              <a:extLst>
                <a:ext uri="{FF2B5EF4-FFF2-40B4-BE49-F238E27FC236}">
                  <a16:creationId xmlns:a16="http://schemas.microsoft.com/office/drawing/2014/main" id="{D9C41A37-E4A9-4B2F-2115-7743F4E5F219}"/>
                </a:ext>
              </a:extLst>
            </p:cNvPr>
            <p:cNvSpPr txBox="1"/>
            <p:nvPr/>
          </p:nvSpPr>
          <p:spPr>
            <a:xfrm>
              <a:off x="1186915" y="5033204"/>
              <a:ext cx="4346917" cy="1233961"/>
            </a:xfrm>
            <a:prstGeom prst="rect">
              <a:avLst/>
            </a:prstGeom>
            <a:noFill/>
          </p:spPr>
          <p:txBody>
            <a:bodyPr wrap="square" rtlCol="0" anchor="t">
              <a:noAutofit/>
            </a:bodyPr>
            <a:lstStyle/>
            <a:p>
              <a:pPr algn="ctr"/>
              <a:r>
                <a:rPr lang="en-US" altLang="zh-TW" sz="1400" b="1">
                  <a:solidFill>
                    <a:schemeClr val="accent6">
                      <a:lumMod val="75000"/>
                    </a:schemeClr>
                  </a:solidFill>
                  <a:latin typeface="Arial" panose="020B0604020202020204" pitchFamily="34" charset="0"/>
                  <a:cs typeface="Arial" panose="020B0604020202020204" pitchFamily="34" charset="0"/>
                </a:rPr>
                <a:t>Strengthen the comprehensive support for semiconductor customers</a:t>
              </a:r>
              <a:endParaRPr lang="zh-TW" altLang="en-US" sz="400">
                <a:latin typeface="Arial" panose="020B0604020202020204" pitchFamily="34" charset="0"/>
                <a:cs typeface="Arial" panose="020B0604020202020204" pitchFamily="34" charset="0"/>
              </a:endParaRPr>
            </a:p>
            <a:p>
              <a:pPr marL="171450" indent="-171450">
                <a:lnSpc>
                  <a:spcPts val="1400"/>
                </a:lnSpc>
                <a:spcBef>
                  <a:spcPts val="1200"/>
                </a:spcBef>
                <a:buFont typeface="Arial" panose="020B0604020202090204" pitchFamily="34" charset="0"/>
                <a:buChar char="•"/>
              </a:pPr>
              <a:r>
                <a:rPr lang="en-US" altLang="zh-TW" sz="1000">
                  <a:solidFill>
                    <a:srgbClr val="1E5F7C"/>
                  </a:solidFill>
                  <a:latin typeface="Arial" panose="020B0604020202020204" pitchFamily="34" charset="0"/>
                  <a:ea typeface="微軟正黑體" panose="020B0604030504040204" pitchFamily="34" charset="-120"/>
                  <a:cs typeface="Arial" panose="020B0604020202020204" pitchFamily="34" charset="0"/>
                </a:rPr>
                <a:t>Enhance one-stop solution capabilities—from specialty gases to surface precision treatment, UHP cleaning, and refurbishment of equipment components.</a:t>
              </a:r>
            </a:p>
            <a:p>
              <a:pPr marL="171450" indent="-171450">
                <a:lnSpc>
                  <a:spcPts val="1400"/>
                </a:lnSpc>
                <a:spcBef>
                  <a:spcPts val="600"/>
                </a:spcBef>
                <a:buFont typeface="Arial" panose="020B0604020202090204" pitchFamily="34" charset="0"/>
                <a:buChar char="•"/>
              </a:pPr>
              <a:r>
                <a:rPr lang="en-US" altLang="zh-TW" sz="1000">
                  <a:solidFill>
                    <a:srgbClr val="1E5F7C"/>
                  </a:solidFill>
                  <a:latin typeface="Arial" panose="020B0604020202020204" pitchFamily="34" charset="0"/>
                  <a:ea typeface="微軟正黑體" panose="020B0604030504040204" pitchFamily="34" charset="-120"/>
                  <a:cs typeface="Arial" panose="020B0604020202020204" pitchFamily="34" charset="0"/>
                </a:rPr>
                <a:t>Broaden the critical semiconductor materials and process support capabilities, aiming to meet the rising demand for precision in advanced nodes driven by AI and high-performance computing. </a:t>
              </a:r>
              <a:endParaRPr lang="en-US" altLang="zh-TW" sz="1100">
                <a:solidFill>
                  <a:srgbClr val="1E5F7C"/>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3" name="Picture 2" descr="中美矽晶製品股份有限公司">
              <a:extLst>
                <a:ext uri="{FF2B5EF4-FFF2-40B4-BE49-F238E27FC236}">
                  <a16:creationId xmlns:a16="http://schemas.microsoft.com/office/drawing/2014/main" id="{0BF96DF6-0A1E-E481-75FE-D0CBA5CBA778}"/>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r="78450"/>
            <a:stretch/>
          </p:blipFill>
          <p:spPr bwMode="auto">
            <a:xfrm>
              <a:off x="2933863" y="4232480"/>
              <a:ext cx="1009553" cy="761466"/>
            </a:xfrm>
            <a:prstGeom prst="ellipse">
              <a:avLst/>
            </a:prstGeom>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grpSp>
      <p:grpSp>
        <p:nvGrpSpPr>
          <p:cNvPr id="33" name="群組 32">
            <a:extLst>
              <a:ext uri="{FF2B5EF4-FFF2-40B4-BE49-F238E27FC236}">
                <a16:creationId xmlns:a16="http://schemas.microsoft.com/office/drawing/2014/main" id="{CC7763AA-20E4-842A-3B2F-88A700890777}"/>
              </a:ext>
            </a:extLst>
          </p:cNvPr>
          <p:cNvGrpSpPr/>
          <p:nvPr/>
        </p:nvGrpSpPr>
        <p:grpSpPr>
          <a:xfrm>
            <a:off x="4953000" y="3429000"/>
            <a:ext cx="4401757" cy="2865877"/>
            <a:chOff x="4953000" y="3320143"/>
            <a:chExt cx="4756760" cy="2865877"/>
          </a:xfrm>
        </p:grpSpPr>
        <p:grpSp>
          <p:nvGrpSpPr>
            <p:cNvPr id="14" name="群組 13">
              <a:extLst>
                <a:ext uri="{FF2B5EF4-FFF2-40B4-BE49-F238E27FC236}">
                  <a16:creationId xmlns:a16="http://schemas.microsoft.com/office/drawing/2014/main" id="{DF4B4895-6DBA-9ED5-3020-5BC87FEF3FFF}"/>
                </a:ext>
              </a:extLst>
            </p:cNvPr>
            <p:cNvGrpSpPr/>
            <p:nvPr/>
          </p:nvGrpSpPr>
          <p:grpSpPr>
            <a:xfrm>
              <a:off x="4953000" y="3320143"/>
              <a:ext cx="4756760" cy="2865877"/>
              <a:chOff x="4731986" y="2950277"/>
              <a:chExt cx="4977774" cy="3276839"/>
            </a:xfrm>
          </p:grpSpPr>
          <p:grpSp>
            <p:nvGrpSpPr>
              <p:cNvPr id="15" name="群組 14">
                <a:extLst>
                  <a:ext uri="{FF2B5EF4-FFF2-40B4-BE49-F238E27FC236}">
                    <a16:creationId xmlns:a16="http://schemas.microsoft.com/office/drawing/2014/main" id="{DE23A992-AAFA-E299-54F9-BEFD61B71960}"/>
                  </a:ext>
                </a:extLst>
              </p:cNvPr>
              <p:cNvGrpSpPr/>
              <p:nvPr/>
            </p:nvGrpSpPr>
            <p:grpSpPr>
              <a:xfrm>
                <a:off x="4804714" y="3296822"/>
                <a:ext cx="4905046" cy="2930294"/>
                <a:chOff x="4880993" y="3368866"/>
                <a:chExt cx="4905046" cy="2930294"/>
              </a:xfrm>
            </p:grpSpPr>
            <p:cxnSp>
              <p:nvCxnSpPr>
                <p:cNvPr id="17" name="Straight Arrow Connector 13">
                  <a:extLst>
                    <a:ext uri="{FF2B5EF4-FFF2-40B4-BE49-F238E27FC236}">
                      <a16:creationId xmlns:a16="http://schemas.microsoft.com/office/drawing/2014/main" id="{5DB48E20-BBFD-14CE-DEDA-7F45D1F1F6E1}"/>
                    </a:ext>
                  </a:extLst>
                </p:cNvPr>
                <p:cNvCxnSpPr>
                  <a:cxnSpLocks/>
                </p:cNvCxnSpPr>
                <p:nvPr/>
              </p:nvCxnSpPr>
              <p:spPr bwMode="auto">
                <a:xfrm flipH="1">
                  <a:off x="4914326" y="3368866"/>
                  <a:ext cx="1" cy="2930294"/>
                </a:xfrm>
                <a:prstGeom prst="straightConnector1">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18" name="Oval 14">
                  <a:extLst>
                    <a:ext uri="{FF2B5EF4-FFF2-40B4-BE49-F238E27FC236}">
                      <a16:creationId xmlns:a16="http://schemas.microsoft.com/office/drawing/2014/main" id="{13054A84-2BB1-03AF-3802-679D281BCE59}"/>
                    </a:ext>
                  </a:extLst>
                </p:cNvPr>
                <p:cNvSpPr/>
                <p:nvPr/>
              </p:nvSpPr>
              <p:spPr bwMode="auto">
                <a:xfrm>
                  <a:off x="4880993" y="3635878"/>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0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Oval 15">
                  <a:extLst>
                    <a:ext uri="{FF2B5EF4-FFF2-40B4-BE49-F238E27FC236}">
                      <a16:creationId xmlns:a16="http://schemas.microsoft.com/office/drawing/2014/main" id="{B6F95725-459C-8CEF-1BFB-5DB5F76D8F5C}"/>
                    </a:ext>
                  </a:extLst>
                </p:cNvPr>
                <p:cNvSpPr/>
                <p:nvPr/>
              </p:nvSpPr>
              <p:spPr bwMode="auto">
                <a:xfrm>
                  <a:off x="4880993" y="5029972"/>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0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TextBox 18">
                  <a:extLst>
                    <a:ext uri="{FF2B5EF4-FFF2-40B4-BE49-F238E27FC236}">
                      <a16:creationId xmlns:a16="http://schemas.microsoft.com/office/drawing/2014/main" id="{E2B47710-FBA9-39C8-0E54-7398B38ADBB4}"/>
                    </a:ext>
                  </a:extLst>
                </p:cNvPr>
                <p:cNvSpPr txBox="1"/>
                <p:nvPr/>
              </p:nvSpPr>
              <p:spPr>
                <a:xfrm>
                  <a:off x="5039668" y="4003520"/>
                  <a:ext cx="1446230" cy="261610"/>
                </a:xfrm>
                <a:prstGeom prst="rect">
                  <a:avLst/>
                </a:prstGeom>
                <a:noFill/>
              </p:spPr>
              <p:txBody>
                <a:bodyPr wrap="none" rtlCol="0">
                  <a:spAutoFit/>
                </a:bodyPr>
                <a:lstStyle/>
                <a:p>
                  <a:pPr defTabSz="742950"/>
                  <a:r>
                    <a:rPr lang="en-US" sz="1100">
                      <a:solidFill>
                        <a:srgbClr val="1E5F7C"/>
                      </a:solidFill>
                      <a:latin typeface="Arial" panose="020B0604020202020204" pitchFamily="34" charset="0"/>
                      <a:ea typeface="微軟正黑體" panose="020B0604030504040204" pitchFamily="34" charset="-120"/>
                      <a:cs typeface="Arial" panose="020B0604020202020204" pitchFamily="34" charset="0"/>
                    </a:rPr>
                    <a:t>Operation Locations</a:t>
                  </a:r>
                </a:p>
              </p:txBody>
            </p:sp>
            <p:sp>
              <p:nvSpPr>
                <p:cNvPr id="21" name="TextBox 30">
                  <a:extLst>
                    <a:ext uri="{FF2B5EF4-FFF2-40B4-BE49-F238E27FC236}">
                      <a16:creationId xmlns:a16="http://schemas.microsoft.com/office/drawing/2014/main" id="{8E316059-8C14-0708-3F12-55C5154A5DC3}"/>
                    </a:ext>
                  </a:extLst>
                </p:cNvPr>
                <p:cNvSpPr txBox="1"/>
                <p:nvPr/>
              </p:nvSpPr>
              <p:spPr>
                <a:xfrm>
                  <a:off x="6305236" y="5371954"/>
                  <a:ext cx="3407268" cy="769441"/>
                </a:xfrm>
                <a:prstGeom prst="rect">
                  <a:avLst/>
                </a:prstGeom>
                <a:noFill/>
              </p:spPr>
              <p:txBody>
                <a:bodyPr wrap="square" rtlCol="0">
                  <a:spAutoFit/>
                </a:bodyPr>
                <a:lstStyle>
                  <a:defPPr marR="0" lvl="0" algn="l" rtl="0">
                    <a:lnSpc>
                      <a:spcPct val="100000"/>
                    </a:lnSpc>
                    <a:spcBef>
                      <a:spcPts val="0"/>
                    </a:spcBef>
                    <a:spcAft>
                      <a:spcPts val="0"/>
                    </a:spcAft>
                  </a:defPPr>
                  <a:lvl1pPr>
                    <a:defRPr sz="1200">
                      <a:latin typeface="+mn-lt"/>
                    </a:defRPr>
                  </a:lvl1pPr>
                </a:lstStyle>
                <a:p>
                  <a:pPr algn="ctr">
                    <a:spcBef>
                      <a:spcPts val="300"/>
                    </a:spcBef>
                  </a:pPr>
                  <a:r>
                    <a:rPr lang="en-US" altLang="zh-TW" sz="1100">
                      <a:solidFill>
                        <a:srgbClr val="305250"/>
                      </a:solidFill>
                      <a:latin typeface="Arial" panose="020B0604020202020204" pitchFamily="34" charset="0"/>
                      <a:ea typeface="+mj-ea"/>
                      <a:cs typeface="Arial" panose="020B0604020202020204" pitchFamily="34" charset="0"/>
                    </a:rPr>
                    <a:t>Ultra-High Purity (UHP) cleaning</a:t>
                  </a:r>
                  <a:r>
                    <a:rPr lang="zh-TW" altLang="en-US" sz="1100">
                      <a:solidFill>
                        <a:srgbClr val="305250"/>
                      </a:solidFill>
                      <a:latin typeface="Arial" panose="020B0604020202020204" pitchFamily="34" charset="0"/>
                      <a:ea typeface="+mj-ea"/>
                      <a:cs typeface="Arial" panose="020B0604020202020204" pitchFamily="34" charset="0"/>
                    </a:rPr>
                    <a:t> </a:t>
                  </a:r>
                  <a:r>
                    <a:rPr lang="en-US" altLang="zh-TW" sz="1100">
                      <a:solidFill>
                        <a:srgbClr val="305250"/>
                      </a:solidFill>
                      <a:latin typeface="Arial" panose="020B0604020202020204" pitchFamily="34" charset="0"/>
                      <a:ea typeface="+mj-ea"/>
                      <a:cs typeface="Arial" panose="020B0604020202020204" pitchFamily="34" charset="0"/>
                    </a:rPr>
                    <a:t>and inspection; precision surface processing (coating); and refurbishment of advanced semiconductor equipment components</a:t>
                  </a:r>
                </a:p>
              </p:txBody>
            </p:sp>
            <p:sp>
              <p:nvSpPr>
                <p:cNvPr id="22" name="TextBox 18">
                  <a:extLst>
                    <a:ext uri="{FF2B5EF4-FFF2-40B4-BE49-F238E27FC236}">
                      <a16:creationId xmlns:a16="http://schemas.microsoft.com/office/drawing/2014/main" id="{B8CE8411-5BC4-67DD-875C-B9B6DEDCD6DC}"/>
                    </a:ext>
                  </a:extLst>
                </p:cNvPr>
                <p:cNvSpPr txBox="1"/>
                <p:nvPr/>
              </p:nvSpPr>
              <p:spPr>
                <a:xfrm>
                  <a:off x="5031721" y="4469111"/>
                  <a:ext cx="1186317" cy="299124"/>
                </a:xfrm>
                <a:prstGeom prst="rect">
                  <a:avLst/>
                </a:prstGeom>
                <a:noFill/>
              </p:spPr>
              <p:txBody>
                <a:bodyPr wrap="none" rtlCol="0">
                  <a:spAutoFit/>
                </a:bodyPr>
                <a:lstStyle/>
                <a:p>
                  <a:pPr defTabSz="742950"/>
                  <a:r>
                    <a:rPr lang="en-US" altLang="zh-TW" sz="1100">
                      <a:solidFill>
                        <a:srgbClr val="1E5F7C"/>
                      </a:solidFill>
                      <a:latin typeface="Arial" panose="020B0604020202020204" pitchFamily="34" charset="0"/>
                      <a:ea typeface="微軟正黑體" panose="020B0604030504040204" pitchFamily="34" charset="-120"/>
                      <a:cs typeface="Arial" panose="020B0604020202020204" pitchFamily="34" charset="0"/>
                    </a:rPr>
                    <a:t>Representative</a:t>
                  </a:r>
                  <a:endParaRPr lang="en-US" sz="1100">
                    <a:solidFill>
                      <a:srgbClr val="1E5F7C"/>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TextBox 18">
                  <a:extLst>
                    <a:ext uri="{FF2B5EF4-FFF2-40B4-BE49-F238E27FC236}">
                      <a16:creationId xmlns:a16="http://schemas.microsoft.com/office/drawing/2014/main" id="{8961FAEB-2A62-25E4-A2F9-D6473C4C83F0}"/>
                    </a:ext>
                  </a:extLst>
                </p:cNvPr>
                <p:cNvSpPr txBox="1"/>
                <p:nvPr/>
              </p:nvSpPr>
              <p:spPr>
                <a:xfrm>
                  <a:off x="5031499" y="5354631"/>
                  <a:ext cx="1133644" cy="261610"/>
                </a:xfrm>
                <a:prstGeom prst="rect">
                  <a:avLst/>
                </a:prstGeom>
                <a:noFill/>
              </p:spPr>
              <p:txBody>
                <a:bodyPr wrap="none" rtlCol="0">
                  <a:spAutoFit/>
                </a:bodyPr>
                <a:lstStyle/>
                <a:p>
                  <a:pPr defTabSz="742950"/>
                  <a:r>
                    <a:rPr lang="en-US" sz="1100">
                      <a:solidFill>
                        <a:srgbClr val="1E5F7C"/>
                      </a:solidFill>
                      <a:latin typeface="Arial" panose="020B0604020202020204" pitchFamily="34" charset="0"/>
                      <a:ea typeface="微軟正黑體" panose="020B0604030504040204" pitchFamily="34" charset="-120"/>
                      <a:cs typeface="Arial" panose="020B0604020202020204" pitchFamily="34" charset="0"/>
                    </a:rPr>
                    <a:t>Business items</a:t>
                  </a:r>
                </a:p>
              </p:txBody>
            </p:sp>
            <p:sp>
              <p:nvSpPr>
                <p:cNvPr id="24" name="TextBox 18">
                  <a:extLst>
                    <a:ext uri="{FF2B5EF4-FFF2-40B4-BE49-F238E27FC236}">
                      <a16:creationId xmlns:a16="http://schemas.microsoft.com/office/drawing/2014/main" id="{D6AD1AD4-6B00-329E-4A74-30904E155AF4}"/>
                    </a:ext>
                  </a:extLst>
                </p:cNvPr>
                <p:cNvSpPr txBox="1"/>
                <p:nvPr/>
              </p:nvSpPr>
              <p:spPr>
                <a:xfrm>
                  <a:off x="5017263" y="4936887"/>
                  <a:ext cx="1751629" cy="299124"/>
                </a:xfrm>
                <a:prstGeom prst="rect">
                  <a:avLst/>
                </a:prstGeom>
                <a:noFill/>
              </p:spPr>
              <p:txBody>
                <a:bodyPr wrap="none" rtlCol="0">
                  <a:spAutoFit/>
                </a:bodyPr>
                <a:lstStyle/>
                <a:p>
                  <a:pPr defTabSz="742950"/>
                  <a:r>
                    <a:rPr lang="en-US" sz="1100">
                      <a:solidFill>
                        <a:srgbClr val="1E5F7C"/>
                      </a:solidFill>
                      <a:latin typeface="Arial" panose="020B0604020202020204" pitchFamily="34" charset="0"/>
                      <a:ea typeface="微軟正黑體" panose="020B0604030504040204" pitchFamily="34" charset="-120"/>
                      <a:cs typeface="Arial" panose="020B0604020202020204" pitchFamily="34" charset="0"/>
                    </a:rPr>
                    <a:t>Shareholding Structure</a:t>
                  </a:r>
                </a:p>
              </p:txBody>
            </p:sp>
            <p:sp>
              <p:nvSpPr>
                <p:cNvPr id="25" name="TextBox 19">
                  <a:extLst>
                    <a:ext uri="{FF2B5EF4-FFF2-40B4-BE49-F238E27FC236}">
                      <a16:creationId xmlns:a16="http://schemas.microsoft.com/office/drawing/2014/main" id="{550AC1BE-AA1F-DD1B-6ACF-F0129C35AA78}"/>
                    </a:ext>
                  </a:extLst>
                </p:cNvPr>
                <p:cNvSpPr txBox="1"/>
                <p:nvPr/>
              </p:nvSpPr>
              <p:spPr>
                <a:xfrm>
                  <a:off x="5036465" y="3541257"/>
                  <a:ext cx="1430200" cy="261610"/>
                </a:xfrm>
                <a:prstGeom prst="rect">
                  <a:avLst/>
                </a:prstGeom>
                <a:noFill/>
              </p:spPr>
              <p:txBody>
                <a:bodyPr wrap="none" rtlCol="0">
                  <a:spAutoFit/>
                </a:bodyPr>
                <a:lstStyle/>
                <a:p>
                  <a:pPr defTabSz="742950"/>
                  <a:r>
                    <a:rPr lang="en-US" sz="1100">
                      <a:solidFill>
                        <a:srgbClr val="1E5F7C"/>
                      </a:solidFill>
                      <a:latin typeface="Arial" panose="020B0604020202020204" pitchFamily="34" charset="0"/>
                      <a:ea typeface="微軟正黑體" panose="020B0604030504040204" pitchFamily="34" charset="-120"/>
                      <a:cs typeface="Arial" panose="020B0604020202020204" pitchFamily="34" charset="0"/>
                    </a:rPr>
                    <a:t>Date of Registration</a:t>
                  </a:r>
                </a:p>
              </p:txBody>
            </p:sp>
            <p:sp>
              <p:nvSpPr>
                <p:cNvPr id="26" name="Oval 14">
                  <a:extLst>
                    <a:ext uri="{FF2B5EF4-FFF2-40B4-BE49-F238E27FC236}">
                      <a16:creationId xmlns:a16="http://schemas.microsoft.com/office/drawing/2014/main" id="{EE2FBCB2-070C-149E-C7AF-975205FABD5A}"/>
                    </a:ext>
                  </a:extLst>
                </p:cNvPr>
                <p:cNvSpPr/>
                <p:nvPr/>
              </p:nvSpPr>
              <p:spPr bwMode="auto">
                <a:xfrm>
                  <a:off x="4880993" y="4109966"/>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0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Oval 14">
                  <a:extLst>
                    <a:ext uri="{FF2B5EF4-FFF2-40B4-BE49-F238E27FC236}">
                      <a16:creationId xmlns:a16="http://schemas.microsoft.com/office/drawing/2014/main" id="{CDF61859-E920-861F-1745-A8B82C35A0C5}"/>
                    </a:ext>
                  </a:extLst>
                </p:cNvPr>
                <p:cNvSpPr/>
                <p:nvPr/>
              </p:nvSpPr>
              <p:spPr bwMode="auto">
                <a:xfrm>
                  <a:off x="4880993" y="4573425"/>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0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Oval 15">
                  <a:extLst>
                    <a:ext uri="{FF2B5EF4-FFF2-40B4-BE49-F238E27FC236}">
                      <a16:creationId xmlns:a16="http://schemas.microsoft.com/office/drawing/2014/main" id="{20115BC6-F58B-9CAD-98E6-01E366C491E6}"/>
                    </a:ext>
                  </a:extLst>
                </p:cNvPr>
                <p:cNvSpPr/>
                <p:nvPr/>
              </p:nvSpPr>
              <p:spPr bwMode="auto">
                <a:xfrm>
                  <a:off x="4880993" y="5473272"/>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0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文字方塊 28">
                  <a:extLst>
                    <a:ext uri="{FF2B5EF4-FFF2-40B4-BE49-F238E27FC236}">
                      <a16:creationId xmlns:a16="http://schemas.microsoft.com/office/drawing/2014/main" id="{FE02628D-CFC4-B523-60F2-04CDDD3E1BA7}"/>
                    </a:ext>
                  </a:extLst>
                </p:cNvPr>
                <p:cNvSpPr txBox="1"/>
                <p:nvPr/>
              </p:nvSpPr>
              <p:spPr>
                <a:xfrm>
                  <a:off x="6321496" y="3870314"/>
                  <a:ext cx="3080722" cy="461665"/>
                </a:xfrm>
                <a:prstGeom prst="rect">
                  <a:avLst/>
                </a:prstGeom>
                <a:noFill/>
              </p:spPr>
              <p:txBody>
                <a:bodyPr wrap="square">
                  <a:spAutoFit/>
                </a:bodyPr>
                <a:lstStyle/>
                <a:p>
                  <a:pPr algn="ctr"/>
                  <a:r>
                    <a:rPr lang="en-US" altLang="zh-TW" sz="1200">
                      <a:solidFill>
                        <a:srgbClr val="305250"/>
                      </a:solidFill>
                      <a:latin typeface="Arial" panose="020B0604020202020204" pitchFamily="34" charset="0"/>
                      <a:ea typeface="+mj-ea"/>
                      <a:cs typeface="Arial" panose="020B0604020202020204" pitchFamily="34" charset="0"/>
                    </a:rPr>
                    <a:t>Hsinchu and Tainan, Taiwan,</a:t>
                  </a:r>
                </a:p>
                <a:p>
                  <a:pPr algn="ctr"/>
                  <a:r>
                    <a:rPr lang="en-US" altLang="zh-TW" sz="1200">
                      <a:solidFill>
                        <a:srgbClr val="305250"/>
                      </a:solidFill>
                      <a:latin typeface="Arial" panose="020B0604020202020204" pitchFamily="34" charset="0"/>
                      <a:ea typeface="+mj-ea"/>
                      <a:cs typeface="Arial" panose="020B0604020202020204" pitchFamily="34" charset="0"/>
                    </a:rPr>
                    <a:t> as well as Nanjing, China</a:t>
                  </a:r>
                  <a:endParaRPr lang="zh-TW" altLang="en-US" sz="1200">
                    <a:solidFill>
                      <a:srgbClr val="305250"/>
                    </a:solidFill>
                    <a:latin typeface="Arial" panose="020B0604020202020204" pitchFamily="34" charset="0"/>
                    <a:ea typeface="+mj-ea"/>
                    <a:cs typeface="Arial" panose="020B0604020202020204" pitchFamily="34" charset="0"/>
                  </a:endParaRPr>
                </a:p>
              </p:txBody>
            </p:sp>
            <p:sp>
              <p:nvSpPr>
                <p:cNvPr id="30" name="文字方塊 29">
                  <a:extLst>
                    <a:ext uri="{FF2B5EF4-FFF2-40B4-BE49-F238E27FC236}">
                      <a16:creationId xmlns:a16="http://schemas.microsoft.com/office/drawing/2014/main" id="{DBFEA6C0-8D00-0D7E-917D-5F5FABF09F2A}"/>
                    </a:ext>
                  </a:extLst>
                </p:cNvPr>
                <p:cNvSpPr txBox="1"/>
                <p:nvPr/>
              </p:nvSpPr>
              <p:spPr>
                <a:xfrm>
                  <a:off x="6937566" y="4937727"/>
                  <a:ext cx="2848473" cy="276999"/>
                </a:xfrm>
                <a:prstGeom prst="rect">
                  <a:avLst/>
                </a:prstGeom>
                <a:noFill/>
              </p:spPr>
              <p:txBody>
                <a:bodyPr wrap="square">
                  <a:spAutoFit/>
                </a:bodyPr>
                <a:lstStyle/>
                <a:p>
                  <a:r>
                    <a:rPr lang="en-US" altLang="zh-TW" sz="1200" b="1">
                      <a:solidFill>
                        <a:srgbClr val="305250"/>
                      </a:solidFill>
                      <a:latin typeface="Arial" panose="020B0604020202020204" pitchFamily="34" charset="0"/>
                      <a:ea typeface="+mj-ea"/>
                      <a:cs typeface="Arial" panose="020B0604020202020204" pitchFamily="34" charset="0"/>
                    </a:rPr>
                    <a:t>65.22% indirectly</a:t>
                  </a:r>
                  <a:r>
                    <a:rPr lang="en-US" altLang="zh-TW" sz="1100" baseline="30000">
                      <a:solidFill>
                        <a:schemeClr val="dk1"/>
                      </a:solidFill>
                      <a:latin typeface="Arial" panose="020B0604020202020204" pitchFamily="34" charset="0"/>
                      <a:cs typeface="Arial" panose="020B0604020202020204" pitchFamily="34" charset="0"/>
                    </a:rPr>
                    <a:t>1</a:t>
                  </a:r>
                  <a:r>
                    <a:rPr lang="en-US" altLang="zh-TW" sz="1200" b="1">
                      <a:solidFill>
                        <a:srgbClr val="305250"/>
                      </a:solidFill>
                      <a:latin typeface="Arial" panose="020B0604020202020204" pitchFamily="34" charset="0"/>
                      <a:ea typeface="+mj-ea"/>
                      <a:cs typeface="Arial" panose="020B0604020202020204" pitchFamily="34" charset="0"/>
                    </a:rPr>
                    <a:t> hold by SAS</a:t>
                  </a:r>
                  <a:endParaRPr lang="zh-TW" altLang="en-US" sz="1200" b="1">
                    <a:solidFill>
                      <a:srgbClr val="305250"/>
                    </a:solidFill>
                    <a:latin typeface="Arial" panose="020B0604020202020204" pitchFamily="34" charset="0"/>
                    <a:ea typeface="+mj-ea"/>
                    <a:cs typeface="Arial" panose="020B0604020202020204" pitchFamily="34" charset="0"/>
                  </a:endParaRPr>
                </a:p>
              </p:txBody>
            </p:sp>
            <p:sp>
              <p:nvSpPr>
                <p:cNvPr id="31" name="文字方塊 30">
                  <a:extLst>
                    <a:ext uri="{FF2B5EF4-FFF2-40B4-BE49-F238E27FC236}">
                      <a16:creationId xmlns:a16="http://schemas.microsoft.com/office/drawing/2014/main" id="{9F6A393E-CFFD-7701-713F-1B3CBE97A73D}"/>
                    </a:ext>
                  </a:extLst>
                </p:cNvPr>
                <p:cNvSpPr txBox="1"/>
                <p:nvPr/>
              </p:nvSpPr>
              <p:spPr>
                <a:xfrm>
                  <a:off x="7424679" y="3498144"/>
                  <a:ext cx="1395507" cy="316720"/>
                </a:xfrm>
                <a:prstGeom prst="rect">
                  <a:avLst/>
                </a:prstGeom>
                <a:noFill/>
              </p:spPr>
              <p:txBody>
                <a:bodyPr wrap="square">
                  <a:spAutoFit/>
                </a:bodyPr>
                <a:lstStyle/>
                <a:p>
                  <a:r>
                    <a:rPr lang="en-US" altLang="zh-TW" sz="1200">
                      <a:solidFill>
                        <a:srgbClr val="305250"/>
                      </a:solidFill>
                      <a:latin typeface="Arial" panose="020B0604020202020204" pitchFamily="34" charset="0"/>
                      <a:ea typeface="+mj-ea"/>
                      <a:cs typeface="Arial" panose="020B0604020202020204" pitchFamily="34" charset="0"/>
                    </a:rPr>
                    <a:t>2008/5/15</a:t>
                  </a:r>
                  <a:endParaRPr lang="zh-TW" altLang="en-US" sz="1200">
                    <a:solidFill>
                      <a:srgbClr val="305250"/>
                    </a:solidFill>
                    <a:latin typeface="Arial" panose="020B0604020202020204" pitchFamily="34" charset="0"/>
                    <a:ea typeface="+mj-ea"/>
                    <a:cs typeface="Arial" panose="020B0604020202020204" pitchFamily="34" charset="0"/>
                  </a:endParaRPr>
                </a:p>
              </p:txBody>
            </p:sp>
          </p:grpSp>
          <p:sp>
            <p:nvSpPr>
              <p:cNvPr id="16" name="矩形: 圓角 15">
                <a:extLst>
                  <a:ext uri="{FF2B5EF4-FFF2-40B4-BE49-F238E27FC236}">
                    <a16:creationId xmlns:a16="http://schemas.microsoft.com/office/drawing/2014/main" id="{EED3D534-F984-27C5-8AA9-FF61B2DD498D}"/>
                  </a:ext>
                </a:extLst>
              </p:cNvPr>
              <p:cNvSpPr/>
              <p:nvPr/>
            </p:nvSpPr>
            <p:spPr>
              <a:xfrm>
                <a:off x="4731986" y="2950277"/>
                <a:ext cx="4670665"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 About Hung Jie Tech.</a:t>
                </a:r>
              </a:p>
            </p:txBody>
          </p:sp>
        </p:grpSp>
        <p:sp>
          <p:nvSpPr>
            <p:cNvPr id="32" name="文字方塊 31">
              <a:extLst>
                <a:ext uri="{FF2B5EF4-FFF2-40B4-BE49-F238E27FC236}">
                  <a16:creationId xmlns:a16="http://schemas.microsoft.com/office/drawing/2014/main" id="{CA112F15-38B5-5E26-F76E-032BCE5920AE}"/>
                </a:ext>
              </a:extLst>
            </p:cNvPr>
            <p:cNvSpPr txBox="1"/>
            <p:nvPr/>
          </p:nvSpPr>
          <p:spPr>
            <a:xfrm>
              <a:off x="6370493" y="4580807"/>
              <a:ext cx="3080722" cy="276999"/>
            </a:xfrm>
            <a:prstGeom prst="rect">
              <a:avLst/>
            </a:prstGeom>
            <a:noFill/>
          </p:spPr>
          <p:txBody>
            <a:bodyPr wrap="square">
              <a:spAutoFit/>
            </a:bodyPr>
            <a:lstStyle/>
            <a:p>
              <a:pPr algn="ctr"/>
              <a:r>
                <a:rPr lang="en-US" altLang="zh-TW" sz="1200">
                  <a:solidFill>
                    <a:srgbClr val="305250"/>
                  </a:solidFill>
                  <a:latin typeface="Arial" panose="020B0604020202020204" pitchFamily="34" charset="0"/>
                  <a:ea typeface="+mj-ea"/>
                  <a:cs typeface="Arial" panose="020B0604020202020204" pitchFamily="34" charset="0"/>
                </a:rPr>
                <a:t>Doris Hsu</a:t>
              </a:r>
              <a:endParaRPr lang="zh-TW" altLang="en-US" sz="1200">
                <a:solidFill>
                  <a:srgbClr val="305250"/>
                </a:solidFill>
                <a:latin typeface="Arial" panose="020B0604020202020204" pitchFamily="34" charset="0"/>
                <a:ea typeface="+mj-ea"/>
                <a:cs typeface="Arial" panose="020B0604020202020204" pitchFamily="34" charset="0"/>
              </a:endParaRPr>
            </a:p>
          </p:txBody>
        </p:sp>
      </p:grpSp>
      <p:sp>
        <p:nvSpPr>
          <p:cNvPr id="34" name="Text Placeholder 2">
            <a:extLst>
              <a:ext uri="{FF2B5EF4-FFF2-40B4-BE49-F238E27FC236}">
                <a16:creationId xmlns:a16="http://schemas.microsoft.com/office/drawing/2014/main" id="{B2BF41CE-32E8-1B32-239D-ECC43FE6C6E8}"/>
              </a:ext>
            </a:extLst>
          </p:cNvPr>
          <p:cNvSpPr txBox="1">
            <a:spLocks/>
          </p:cNvSpPr>
          <p:nvPr/>
        </p:nvSpPr>
        <p:spPr>
          <a:xfrm>
            <a:off x="190833" y="6487211"/>
            <a:ext cx="8568000"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pPr marL="0" indent="0" defTabSz="457200"/>
            <a:r>
              <a:rPr lang="en-GB">
                <a:solidFill>
                  <a:srgbClr val="2B505B"/>
                </a:solidFill>
                <a:latin typeface="Arial" panose="020B0604020202020204" pitchFamily="34" charset="0"/>
                <a:ea typeface="+mn-ea"/>
                <a:cs typeface="Arial" panose="020B0604020202020204" pitchFamily="34" charset="0"/>
              </a:rPr>
              <a:t>Source: </a:t>
            </a:r>
            <a:r>
              <a:rPr lang="en-US" altLang="zh-TW">
                <a:solidFill>
                  <a:srgbClr val="2B505B"/>
                </a:solidFill>
                <a:latin typeface="Arial" panose="020B0604020202020204" pitchFamily="34" charset="0"/>
                <a:ea typeface="+mn-ea"/>
                <a:cs typeface="Arial" panose="020B0604020202020204" pitchFamily="34" charset="0"/>
              </a:rPr>
              <a:t>SAS Internal intelligence</a:t>
            </a:r>
          </a:p>
          <a:p>
            <a:pPr marL="0" indent="0" defTabSz="457200"/>
            <a:r>
              <a:rPr lang="en-US" altLang="zh-TW">
                <a:solidFill>
                  <a:srgbClr val="2B505B"/>
                </a:solidFill>
                <a:latin typeface="Arial" panose="020B0604020202020204" pitchFamily="34" charset="0"/>
                <a:ea typeface="+mn-ea"/>
                <a:cs typeface="Arial" panose="020B0604020202020204" pitchFamily="34" charset="0"/>
              </a:rPr>
              <a:t>Note: 1. SAS holds a 28.52% equity stake in TSC; TSC hold a 65.22% equity stake in Hung Jie Tech. </a:t>
            </a:r>
          </a:p>
        </p:txBody>
      </p:sp>
    </p:spTree>
    <p:extLst>
      <p:ext uri="{BB962C8B-B14F-4D97-AF65-F5344CB8AC3E}">
        <p14:creationId xmlns:p14="http://schemas.microsoft.com/office/powerpoint/2010/main" val="2972007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27C4-98E8-6D77-6D5D-6EFA84604FA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8DF31AB-A4AF-8F66-5214-7BE763E271E4}"/>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1B28874C-3E4E-D2E3-0BC4-BE629A480E36}"/>
              </a:ext>
            </a:extLst>
          </p:cNvPr>
          <p:cNvSpPr>
            <a:spLocks noGrp="1"/>
          </p:cNvSpPr>
          <p:nvPr>
            <p:ph idx="1"/>
          </p:nvPr>
        </p:nvSpPr>
        <p:spPr>
          <a:xfrm>
            <a:off x="417087" y="1309222"/>
            <a:ext cx="9347399" cy="365125"/>
          </a:xfrm>
        </p:spPr>
        <p:txBody>
          <a:bodyPr>
            <a:noAutofit/>
          </a:bodyPr>
          <a:lstStyle/>
          <a:p>
            <a:pPr marL="0" indent="0">
              <a:buClr>
                <a:srgbClr val="2B505B"/>
              </a:buClr>
              <a:buSzPct val="100000"/>
              <a:buNone/>
            </a:pPr>
            <a:r>
              <a:rPr lang="en-US" altLang="zh-TW" sz="1800" b="1"/>
              <a:t>3</a:t>
            </a:r>
            <a:r>
              <a:rPr lang="en-US" altLang="zh-TW" sz="1800" b="1">
                <a:latin typeface="Arial" panose="020B0604020202020204" pitchFamily="34" charset="0"/>
                <a:cs typeface="Arial" panose="020B0604020202020204" pitchFamily="34" charset="0"/>
              </a:rPr>
              <a:t>. SAS Business Strategy-Strengthens Comprehensive Semiconductor Strategy</a:t>
            </a:r>
            <a:endParaRPr lang="zh-TW" altLang="en-US" sz="1800" b="1">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CBD8B8E0-E42B-2834-07BA-73D52E7C8799}"/>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9</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Content Placeholder 3">
            <a:extLst>
              <a:ext uri="{FF2B5EF4-FFF2-40B4-BE49-F238E27FC236}">
                <a16:creationId xmlns:a16="http://schemas.microsoft.com/office/drawing/2014/main" id="{280A6089-A59C-7563-F9B8-C869386CF081}"/>
              </a:ext>
            </a:extLst>
          </p:cNvPr>
          <p:cNvSpPr txBox="1">
            <a:spLocks/>
          </p:cNvSpPr>
          <p:nvPr/>
        </p:nvSpPr>
        <p:spPr>
          <a:xfrm>
            <a:off x="32735" y="1902975"/>
            <a:ext cx="9605635"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en-US" sz="1200">
                <a:solidFill>
                  <a:srgbClr val="2B505B"/>
                </a:solidFill>
                <a:latin typeface="Arial" panose="020B0604020202020204" pitchFamily="34" charset="0"/>
                <a:cs typeface="Arial" panose="020B0604020202020204" pitchFamily="34" charset="0"/>
              </a:rPr>
              <a:t>The following table shows the proposed consolidated financial statement</a:t>
            </a:r>
            <a:r>
              <a:rPr lang="en-US" altLang="zh-TW" sz="1200" b="1" baseline="30000">
                <a:solidFill>
                  <a:srgbClr val="2B505B"/>
                </a:solidFill>
                <a:latin typeface="Arial" panose="020B0604020202020204" pitchFamily="34" charset="0"/>
                <a:cs typeface="Arial" panose="020B0604020202020204" pitchFamily="34" charset="0"/>
              </a:rPr>
              <a:t>1</a:t>
            </a:r>
            <a:r>
              <a:rPr lang="en-US" sz="1200">
                <a:solidFill>
                  <a:srgbClr val="2B505B"/>
                </a:solidFill>
                <a:latin typeface="Arial" panose="020B0604020202020204" pitchFamily="34" charset="0"/>
                <a:cs typeface="Arial" panose="020B0604020202020204" pitchFamily="34" charset="0"/>
              </a:rPr>
              <a:t> of TSC and Hung Jie Tech. for FY2024 and 1</a:t>
            </a:r>
            <a:r>
              <a:rPr lang="en-US" altLang="zh-TW" sz="1200">
                <a:solidFill>
                  <a:srgbClr val="2B505B"/>
                </a:solidFill>
                <a:latin typeface="Arial" panose="020B0604020202020204" pitchFamily="34" charset="0"/>
                <a:cs typeface="Arial" panose="020B0604020202020204" pitchFamily="34" charset="0"/>
              </a:rPr>
              <a:t>H</a:t>
            </a:r>
            <a:r>
              <a:rPr lang="en-US" sz="1200">
                <a:solidFill>
                  <a:srgbClr val="2B505B"/>
                </a:solidFill>
                <a:latin typeface="Arial" panose="020B0604020202020204" pitchFamily="34" charset="0"/>
                <a:cs typeface="Arial" panose="020B0604020202020204" pitchFamily="34" charset="0"/>
              </a:rPr>
              <a:t>25:</a:t>
            </a:r>
          </a:p>
        </p:txBody>
      </p:sp>
      <p:graphicFrame>
        <p:nvGraphicFramePr>
          <p:cNvPr id="8" name="Table 3">
            <a:extLst>
              <a:ext uri="{FF2B5EF4-FFF2-40B4-BE49-F238E27FC236}">
                <a16:creationId xmlns:a16="http://schemas.microsoft.com/office/drawing/2014/main" id="{5930F1E5-9847-87B7-9BCB-9EDEF94DB1A9}"/>
              </a:ext>
            </a:extLst>
          </p:cNvPr>
          <p:cNvGraphicFramePr>
            <a:graphicFrameLocks noGrp="1"/>
          </p:cNvGraphicFramePr>
          <p:nvPr>
            <p:custDataLst>
              <p:tags r:id="rId1"/>
            </p:custDataLst>
            <p:extLst>
              <p:ext uri="{D42A27DB-BD31-4B8C-83A1-F6EECF244321}">
                <p14:modId xmlns:p14="http://schemas.microsoft.com/office/powerpoint/2010/main" val="643571581"/>
              </p:ext>
            </p:extLst>
          </p:nvPr>
        </p:nvGraphicFramePr>
        <p:xfrm>
          <a:off x="1238642" y="2409914"/>
          <a:ext cx="7126696" cy="3479960"/>
        </p:xfrm>
        <a:graphic>
          <a:graphicData uri="http://schemas.openxmlformats.org/drawingml/2006/table">
            <a:tbl>
              <a:tblPr>
                <a:tableStyleId>{5C22544A-7EE6-4342-B048-85BDC9FD1C3A}</a:tableStyleId>
              </a:tblPr>
              <a:tblGrid>
                <a:gridCol w="1980296">
                  <a:extLst>
                    <a:ext uri="{9D8B030D-6E8A-4147-A177-3AD203B41FA5}">
                      <a16:colId xmlns:a16="http://schemas.microsoft.com/office/drawing/2014/main" val="3368342545"/>
                    </a:ext>
                  </a:extLst>
                </a:gridCol>
                <a:gridCol w="1286600">
                  <a:extLst>
                    <a:ext uri="{9D8B030D-6E8A-4147-A177-3AD203B41FA5}">
                      <a16:colId xmlns:a16="http://schemas.microsoft.com/office/drawing/2014/main" val="2763929477"/>
                    </a:ext>
                  </a:extLst>
                </a:gridCol>
                <a:gridCol w="1286600">
                  <a:extLst>
                    <a:ext uri="{9D8B030D-6E8A-4147-A177-3AD203B41FA5}">
                      <a16:colId xmlns:a16="http://schemas.microsoft.com/office/drawing/2014/main" val="3048474712"/>
                    </a:ext>
                  </a:extLst>
                </a:gridCol>
                <a:gridCol w="1286600">
                  <a:extLst>
                    <a:ext uri="{9D8B030D-6E8A-4147-A177-3AD203B41FA5}">
                      <a16:colId xmlns:a16="http://schemas.microsoft.com/office/drawing/2014/main" val="190003690"/>
                    </a:ext>
                  </a:extLst>
                </a:gridCol>
                <a:gridCol w="1286600">
                  <a:extLst>
                    <a:ext uri="{9D8B030D-6E8A-4147-A177-3AD203B41FA5}">
                      <a16:colId xmlns:a16="http://schemas.microsoft.com/office/drawing/2014/main" val="2900567144"/>
                    </a:ext>
                  </a:extLst>
                </a:gridCol>
              </a:tblGrid>
              <a:tr h="303836">
                <a:tc>
                  <a:txBody>
                    <a:bodyPr/>
                    <a:lstStyle/>
                    <a:p>
                      <a:pPr algn="ctr" fontAlgn="b">
                        <a:lnSpc>
                          <a:spcPts val="1000"/>
                        </a:lnSpc>
                      </a:pPr>
                      <a:r>
                        <a:rPr lang="en-US" altLang="zh-TW" sz="1200" b="1" i="1"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Income Statement</a:t>
                      </a:r>
                    </a:p>
                    <a:p>
                      <a:pPr algn="ctr" fontAlgn="b">
                        <a:lnSpc>
                          <a:spcPts val="1000"/>
                        </a:lnSpc>
                      </a:pPr>
                      <a:r>
                        <a:rPr lang="en-GB" sz="1050" b="1" i="1"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a:t>
                      </a:r>
                      <a:r>
                        <a:rPr lang="en-US" altLang="zh-TW" sz="1000" b="1" i="1" u="none" strike="noStrike" err="1">
                          <a:solidFill>
                            <a:schemeClr val="bg1"/>
                          </a:solidFill>
                          <a:effectLst/>
                          <a:latin typeface="Arial" panose="020B0604020202020204" pitchFamily="34" charset="0"/>
                          <a:ea typeface="微軟正黑體" panose="020B0604030504040204" pitchFamily="34" charset="-120"/>
                          <a:cs typeface="Arial" panose="020B0604020202020204" pitchFamily="34" charset="0"/>
                        </a:rPr>
                        <a:t>NT$Mn</a:t>
                      </a:r>
                      <a:r>
                        <a:rPr lang="en-GB" sz="1000" b="1" i="1"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a:t>
                      </a:r>
                      <a:endParaRPr lang="en-GB" sz="1200" b="1" i="1"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36000" marT="36000" marB="3600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gridSpan="2">
                  <a:txBody>
                    <a:bodyPr/>
                    <a:lstStyle/>
                    <a:p>
                      <a:pPr algn="ctr" fontAlgn="b">
                        <a:lnSpc>
                          <a:spcPts val="1000"/>
                        </a:lnSpc>
                      </a:pPr>
                      <a:r>
                        <a:rPr lang="en-US" altLang="zh-TW"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1H25</a:t>
                      </a:r>
                      <a:endParaRPr lang="en-GB"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hMerge="1">
                  <a:txBody>
                    <a:bodyPr/>
                    <a:lstStyle/>
                    <a:p>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gridSpan="2">
                  <a:txBody>
                    <a:bodyPr/>
                    <a:lstStyle/>
                    <a:p>
                      <a:pPr algn="ctr" fontAlgn="b">
                        <a:lnSpc>
                          <a:spcPts val="1000"/>
                        </a:lnSpc>
                      </a:pPr>
                      <a:r>
                        <a:rPr lang="en-US" altLang="zh-TW"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2024</a:t>
                      </a:r>
                      <a:endParaRPr lang="en-GB"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hMerge="1">
                  <a:txBody>
                    <a:bodyPr/>
                    <a:lstStyle/>
                    <a:p>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extLst>
                  <a:ext uri="{0D108BD9-81ED-4DB2-BD59-A6C34878D82A}">
                    <a16:rowId xmlns:a16="http://schemas.microsoft.com/office/drawing/2014/main" val="1508634718"/>
                  </a:ext>
                </a:extLst>
              </a:tr>
              <a:tr h="270000">
                <a:tc>
                  <a:txBody>
                    <a:bodyPr/>
                    <a:lstStyle/>
                    <a:p>
                      <a:pPr algn="l" fontAlgn="b"/>
                      <a:endParaRPr lang="en-GB" sz="12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Amount</a:t>
                      </a:r>
                      <a:endParaRPr lang="en-GB"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zh-TW" altLang="en-US"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of Revenue</a:t>
                      </a: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Amount</a:t>
                      </a:r>
                      <a:endParaRPr lang="en-GB"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zh-TW" altLang="en-US"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of Revenue</a:t>
                      </a: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298568056"/>
                  </a:ext>
                </a:extLst>
              </a:tr>
              <a:tr h="270000">
                <a:tc>
                  <a:txBody>
                    <a:bodyPr/>
                    <a:lstStyle/>
                    <a:p>
                      <a:pPr algn="l" fontAlgn="b"/>
                      <a:r>
                        <a:rPr lang="en-US" altLang="zh-TW" sz="120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Revenue</a:t>
                      </a:r>
                      <a:r>
                        <a:rPr lang="en-US" altLang="zh-TW" sz="1200" b="1" baseline="30000">
                          <a:solidFill>
                            <a:srgbClr val="2B505B"/>
                          </a:solidFill>
                          <a:latin typeface="Arial" panose="020B0604020202020204" pitchFamily="34" charset="0"/>
                          <a:cs typeface="Arial" panose="020B0604020202020204" pitchFamily="34" charset="0"/>
                        </a:rPr>
                        <a:t>1</a:t>
                      </a:r>
                      <a:endParaRPr lang="en-GB" sz="120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1,472</a:t>
                      </a:r>
                      <a:endParaRPr lang="en-GB"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2,412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2165283"/>
                  </a:ext>
                </a:extLst>
              </a:tr>
              <a:tr h="270000">
                <a:tc>
                  <a:txBody>
                    <a:bodyPr/>
                    <a:lstStyle/>
                    <a:p>
                      <a:pPr algn="l" fontAlgn="b"/>
                      <a:r>
                        <a:rPr lang="en-US" altLang="zh-TW" sz="120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Gross Profit</a:t>
                      </a:r>
                      <a:r>
                        <a:rPr lang="en-US" altLang="zh-TW" sz="1200" b="1" baseline="30000">
                          <a:solidFill>
                            <a:srgbClr val="2B505B"/>
                          </a:solidFill>
                          <a:latin typeface="Arial" panose="020B0604020202020204" pitchFamily="34" charset="0"/>
                          <a:cs typeface="Arial" panose="020B0604020202020204" pitchFamily="34" charset="0"/>
                        </a:rPr>
                        <a:t>1</a:t>
                      </a:r>
                      <a:endParaRPr lang="en-GB" sz="120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776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52.7%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1,172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48.6%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7028978"/>
                  </a:ext>
                </a:extLst>
              </a:tr>
              <a:tr h="270000">
                <a:tc>
                  <a:txBody>
                    <a:bodyPr/>
                    <a:lstStyle/>
                    <a:p>
                      <a:r>
                        <a:rPr lang="en-US" altLang="zh-TW" sz="1200">
                          <a:solidFill>
                            <a:srgbClr val="2B505B"/>
                          </a:solidFill>
                          <a:latin typeface="Arial" panose="020B0604020202020204" pitchFamily="34" charset="0"/>
                          <a:ea typeface="微軟正黑體" panose="020B0604030504040204" pitchFamily="34" charset="-120"/>
                          <a:cs typeface="Arial" panose="020B0604020202020204" pitchFamily="34" charset="0"/>
                        </a:rPr>
                        <a:t>Operating Income</a:t>
                      </a:r>
                      <a:r>
                        <a:rPr lang="en-US" altLang="zh-TW" sz="1200" b="1" baseline="30000">
                          <a:solidFill>
                            <a:srgbClr val="2B505B"/>
                          </a:solidFill>
                          <a:latin typeface="Arial" panose="020B0604020202020204" pitchFamily="34" charset="0"/>
                          <a:cs typeface="Arial" panose="020B0604020202020204" pitchFamily="34" charset="0"/>
                        </a:rPr>
                        <a:t>1</a:t>
                      </a:r>
                      <a:endParaRPr lang="en-US" altLang="zh-TW" sz="1200">
                        <a:solidFill>
                          <a:srgbClr val="2B505B"/>
                        </a:solidFill>
                        <a:latin typeface="Arial" panose="020B0604020202020204" pitchFamily="34" charset="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583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39.6%</a:t>
                      </a:r>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830</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34.4%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418967"/>
                  </a:ext>
                </a:extLst>
              </a:tr>
              <a:tr h="270000">
                <a:tc>
                  <a:txBody>
                    <a:bodyPr/>
                    <a:lstStyle/>
                    <a:p>
                      <a:r>
                        <a:rPr lang="en-US" altLang="zh-TW" sz="1200">
                          <a:solidFill>
                            <a:srgbClr val="2B505B"/>
                          </a:solidFill>
                          <a:latin typeface="Arial" panose="020B0604020202020204" pitchFamily="34" charset="0"/>
                          <a:ea typeface="微軟正黑體" panose="020B0604030504040204" pitchFamily="34" charset="-120"/>
                          <a:cs typeface="Arial" panose="020B0604020202020204" pitchFamily="34" charset="0"/>
                        </a:rPr>
                        <a:t>Net profit before tax</a:t>
                      </a:r>
                      <a:r>
                        <a:rPr lang="en-US" altLang="zh-TW" sz="1200" b="1" baseline="30000">
                          <a:solidFill>
                            <a:srgbClr val="2B505B"/>
                          </a:solidFill>
                          <a:latin typeface="Arial" panose="020B0604020202020204" pitchFamily="34" charset="0"/>
                          <a:cs typeface="Arial" panose="020B0604020202020204" pitchFamily="34" charset="0"/>
                        </a:rPr>
                        <a:t>1</a:t>
                      </a:r>
                      <a:endParaRPr lang="en-US" altLang="zh-TW" sz="1200">
                        <a:solidFill>
                          <a:srgbClr val="2B505B"/>
                        </a:solidFill>
                        <a:latin typeface="Arial" panose="020B0604020202020204" pitchFamily="34" charset="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594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40.3%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862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35.7%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7473820"/>
                  </a:ext>
                </a:extLst>
              </a:tr>
              <a:tr h="270000">
                <a:tc>
                  <a:txBody>
                    <a:bodyPr/>
                    <a:lstStyle/>
                    <a:p>
                      <a:r>
                        <a:rPr lang="en-US" altLang="zh-TW" sz="1200">
                          <a:solidFill>
                            <a:srgbClr val="2B505B"/>
                          </a:solidFill>
                          <a:latin typeface="Arial" panose="020B0604020202020204" pitchFamily="34" charset="0"/>
                          <a:ea typeface="微軟正黑體" panose="020B0604030504040204" pitchFamily="34" charset="-120"/>
                          <a:cs typeface="Arial" panose="020B0604020202020204" pitchFamily="34" charset="0"/>
                        </a:rPr>
                        <a:t>Net Profit</a:t>
                      </a:r>
                      <a:r>
                        <a:rPr lang="en-US" altLang="zh-TW" sz="1200" b="1" baseline="30000">
                          <a:solidFill>
                            <a:srgbClr val="2B505B"/>
                          </a:solidFill>
                          <a:latin typeface="Arial" panose="020B0604020202020204" pitchFamily="34" charset="0"/>
                          <a:cs typeface="Arial" panose="020B0604020202020204" pitchFamily="34" charset="0"/>
                        </a:rPr>
                        <a:t>1</a:t>
                      </a:r>
                      <a:endParaRPr lang="en-US" altLang="zh-TW" sz="1200">
                        <a:solidFill>
                          <a:srgbClr val="2B505B"/>
                        </a:solidFill>
                        <a:latin typeface="Arial" panose="020B0604020202020204" pitchFamily="34" charset="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478</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32.5%</a:t>
                      </a:r>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756</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31.4%</a:t>
                      </a:r>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244950752"/>
                  </a:ext>
                </a:extLst>
              </a:tr>
              <a:tr h="270000">
                <a:tc>
                  <a:txBody>
                    <a:bodyPr/>
                    <a:lstStyle/>
                    <a:p>
                      <a:r>
                        <a:rPr lang="en-US" altLang="zh-TW" sz="120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EPS</a:t>
                      </a:r>
                      <a:r>
                        <a:rPr lang="en-US" altLang="zh-TW" sz="1200" b="1" baseline="30000">
                          <a:solidFill>
                            <a:srgbClr val="2B505B"/>
                          </a:solidFill>
                          <a:latin typeface="Arial" panose="020B0604020202020204" pitchFamily="34" charset="0"/>
                          <a:cs typeface="Arial" panose="020B0604020202020204" pitchFamily="34" charset="0"/>
                        </a:rPr>
                        <a:t>1</a:t>
                      </a:r>
                      <a:endParaRPr lang="en-US" altLang="zh-TW" sz="1200">
                        <a:solidFill>
                          <a:srgbClr val="2B505B"/>
                        </a:solidFill>
                        <a:latin typeface="Arial" panose="020B0604020202020204" pitchFamily="34" charset="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NT$2.43</a:t>
                      </a:r>
                      <a:endParaRPr lang="en-GB"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rPr>
                        <a:t>NT$4.24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34883000"/>
                  </a:ext>
                </a:extLst>
              </a:tr>
              <a:tr h="137250">
                <a:tc>
                  <a:txBody>
                    <a:bodyPr/>
                    <a:lstStyle/>
                    <a:p>
                      <a:pPr algn="l" fontAlgn="b"/>
                      <a:endParaRPr lang="en-GB" sz="10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2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2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r>
                        <a:rPr lang="zh-TW" altLang="en-US" sz="12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2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1345750"/>
                  </a:ext>
                </a:extLst>
              </a:tr>
              <a:tr h="255238">
                <a:tc>
                  <a:txBody>
                    <a:bodyPr/>
                    <a:lstStyle/>
                    <a:p>
                      <a:pPr algn="l" fontAlgn="b"/>
                      <a:r>
                        <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Net income attributable to</a:t>
                      </a:r>
                      <a:endParaRPr lang="en-GB"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Amount</a:t>
                      </a:r>
                      <a:endParaRPr lang="en-GB"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zh-TW" altLang="en-US"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of Revenue</a:t>
                      </a: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Amount</a:t>
                      </a:r>
                      <a:endParaRPr lang="en-GB"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zh-TW" altLang="en-US"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 of Revenue</a:t>
                      </a: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117336400"/>
                  </a:ext>
                </a:extLst>
              </a:tr>
              <a:tr h="270000">
                <a:tc>
                  <a:txBody>
                    <a:bodyPr/>
                    <a:lstStyle/>
                    <a:p>
                      <a:pPr marL="0" algn="l" defTabSz="914400" rtl="0" eaLnBrk="1" fontAlgn="b" latinLnBrk="0" hangingPunct="1"/>
                      <a:r>
                        <a:rPr lang="en-US" altLang="zh-TW" sz="1200" kern="1200">
                          <a:solidFill>
                            <a:srgbClr val="2B505B"/>
                          </a:solidFill>
                          <a:latin typeface="Arial" panose="020B0604020202020204" pitchFamily="34" charset="0"/>
                          <a:ea typeface="微軟正黑體" panose="020B0604030504040204" pitchFamily="34" charset="-120"/>
                          <a:cs typeface="Arial" panose="020B0604020202020204" pitchFamily="34" charset="0"/>
                        </a:rPr>
                        <a:t>Owners of parent</a:t>
                      </a:r>
                      <a:r>
                        <a:rPr lang="en-US" altLang="zh-TW" sz="1200" b="1" baseline="30000">
                          <a:solidFill>
                            <a:srgbClr val="2B505B"/>
                          </a:solidFill>
                          <a:latin typeface="Arial" panose="020B0604020202020204" pitchFamily="34" charset="0"/>
                          <a:cs typeface="Arial" panose="020B0604020202020204" pitchFamily="34" charset="0"/>
                        </a:rPr>
                        <a:t>1</a:t>
                      </a:r>
                      <a:endParaRPr lang="en-GB" sz="1200" kern="1200">
                        <a:solidFill>
                          <a:srgbClr val="2B505B"/>
                        </a:solidFill>
                        <a:latin typeface="Arial" panose="020B0604020202020204" pitchFamily="34" charset="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altLang="zh-TW" sz="12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359</a:t>
                      </a:r>
                      <a:endParaRPr lang="en-GB" sz="12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u="none" strike="noStrike" kern="1200">
                          <a:solidFill>
                            <a:srgbClr val="2B505B"/>
                          </a:solidFill>
                          <a:effectLst/>
                          <a:latin typeface="Arial"/>
                          <a:ea typeface="微軟正黑體"/>
                          <a:cs typeface="Arial"/>
                        </a:rPr>
                        <a:t>24.4%</a:t>
                      </a:r>
                      <a:endParaRPr lang="en-US" altLang="zh-TW" sz="1200" b="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2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597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200" b="0" i="0" u="none" strike="noStrike">
                          <a:solidFill>
                            <a:srgbClr val="2B505B"/>
                          </a:solidFill>
                          <a:effectLst/>
                          <a:latin typeface="Arial"/>
                          <a:ea typeface="微軟正黑體"/>
                          <a:cs typeface="Arial"/>
                        </a:rPr>
                        <a:t>24.8%</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669266"/>
                  </a:ext>
                </a:extLst>
              </a:tr>
              <a:tr h="270000">
                <a:tc>
                  <a:txBody>
                    <a:bodyPr/>
                    <a:lstStyle/>
                    <a:p>
                      <a:pPr marL="0" algn="l" defTabSz="914400" rtl="0" eaLnBrk="1" fontAlgn="b" latinLnBrk="0" hangingPunct="1"/>
                      <a:r>
                        <a:rPr lang="en-US" altLang="zh-TW" sz="1200" kern="1200">
                          <a:solidFill>
                            <a:srgbClr val="2B505B"/>
                          </a:solidFill>
                          <a:latin typeface="Arial" panose="020B0604020202020204" pitchFamily="34" charset="0"/>
                          <a:ea typeface="微軟正黑體" panose="020B0604030504040204" pitchFamily="34" charset="-120"/>
                          <a:cs typeface="Arial" panose="020B0604020202020204" pitchFamily="34" charset="0"/>
                        </a:rPr>
                        <a:t>Non-controlling interests</a:t>
                      </a:r>
                      <a:r>
                        <a:rPr lang="en-US" altLang="zh-TW" sz="1200" b="1" baseline="30000">
                          <a:solidFill>
                            <a:srgbClr val="2B505B"/>
                          </a:solidFill>
                          <a:latin typeface="Arial" panose="020B0604020202020204" pitchFamily="34" charset="0"/>
                          <a:cs typeface="Arial" panose="020B0604020202020204" pitchFamily="34" charset="0"/>
                        </a:rPr>
                        <a:t>1</a:t>
                      </a:r>
                      <a:endParaRPr lang="en-GB" sz="1200" kern="1200">
                        <a:solidFill>
                          <a:srgbClr val="2B505B"/>
                        </a:solidFill>
                        <a:latin typeface="Arial" panose="020B0604020202020204" pitchFamily="34" charset="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2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119</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u="none" strike="noStrike" kern="1200">
                          <a:solidFill>
                            <a:srgbClr val="2B505B"/>
                          </a:solidFill>
                          <a:effectLst/>
                          <a:latin typeface="Arial"/>
                          <a:ea typeface="微軟正黑體"/>
                          <a:cs typeface="Arial"/>
                        </a:rPr>
                        <a:t>8.1%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200" b="0"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rPr>
                        <a:t>160</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200" b="0" i="0" u="none" strike="noStrike">
                          <a:solidFill>
                            <a:srgbClr val="2B505B"/>
                          </a:solidFill>
                          <a:effectLst/>
                          <a:latin typeface="Arial"/>
                          <a:ea typeface="微軟正黑體"/>
                          <a:cs typeface="Arial"/>
                        </a:rPr>
                        <a:t>6.6%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1146525"/>
                  </a:ext>
                </a:extLst>
              </a:tr>
            </a:tbl>
          </a:graphicData>
        </a:graphic>
      </p:graphicFrame>
      <p:sp>
        <p:nvSpPr>
          <p:cNvPr id="9" name="Text Placeholder 2">
            <a:extLst>
              <a:ext uri="{FF2B5EF4-FFF2-40B4-BE49-F238E27FC236}">
                <a16:creationId xmlns:a16="http://schemas.microsoft.com/office/drawing/2014/main" id="{9DFABAF9-03EA-4C3F-B750-B4EA63901C24}"/>
              </a:ext>
            </a:extLst>
          </p:cNvPr>
          <p:cNvSpPr txBox="1">
            <a:spLocks/>
          </p:cNvSpPr>
          <p:nvPr/>
        </p:nvSpPr>
        <p:spPr>
          <a:xfrm>
            <a:off x="190833" y="6487211"/>
            <a:ext cx="9085902"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r>
              <a:rPr lang="en-US" altLang="zh-TW" sz="600">
                <a:latin typeface="Arial" panose="020B0604020202020204" pitchFamily="34" charset="0"/>
                <a:cs typeface="Arial" panose="020B0604020202020204" pitchFamily="34" charset="0"/>
              </a:rPr>
              <a:t>Notes: 1. The proposed consolidated financial statement is prepared in accordance with International Financial Reporting Standards (IFRS) and are consolidated with the financial statement of Hung Jie Tech. Hung Jie‘s individual financial statement is prepared independently in accordance with Enterprise Accounting Standards (EAS) and has not been audited or reviewed by a certified public accountant. In preparing the proposed consolidated financial statement necessary adjustments and restatements have been made to Hung Jie’s individual financial statement in accordance with International Financial Reporting Standards (IFRS) to conform to the requirements of the proposed consolidation basis.</a:t>
            </a:r>
          </a:p>
        </p:txBody>
      </p:sp>
    </p:spTree>
    <p:extLst>
      <p:ext uri="{BB962C8B-B14F-4D97-AF65-F5344CB8AC3E}">
        <p14:creationId xmlns:p14="http://schemas.microsoft.com/office/powerpoint/2010/main" val="2298933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AC09-489B-2CAA-29AD-012654B8103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325D1F2-D697-3BBF-DB3B-C17DFC8AB066}"/>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B1EFF6F6-C65A-E406-64B2-2B579EA4E56F}"/>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t>3</a:t>
            </a:r>
            <a:r>
              <a:rPr lang="en-US" altLang="zh-TW" sz="1800" b="1">
                <a:latin typeface="Arial" panose="020B0604020202020204" pitchFamily="34" charset="0"/>
                <a:cs typeface="Arial" panose="020B0604020202020204" pitchFamily="34" charset="0"/>
              </a:rPr>
              <a:t>. </a:t>
            </a:r>
            <a:r>
              <a:rPr lang="en-US" altLang="zh-TW" sz="1800" b="1" err="1">
                <a:latin typeface="Arial" panose="020B0604020202020204" pitchFamily="34" charset="0"/>
                <a:cs typeface="Arial" panose="020B0604020202020204" pitchFamily="34" charset="0"/>
              </a:rPr>
              <a:t>GlobalWafers</a:t>
            </a:r>
            <a:endParaRPr lang="zh-TW" altLang="en-US" sz="1800" b="1">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0979B7B1-46DA-8C19-C9B3-D3EF8A61868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10</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Content Placeholder 3">
            <a:extLst>
              <a:ext uri="{FF2B5EF4-FFF2-40B4-BE49-F238E27FC236}">
                <a16:creationId xmlns:a16="http://schemas.microsoft.com/office/drawing/2014/main" id="{33356F02-B6C1-0B7D-8B1A-28AB53939306}"/>
              </a:ext>
            </a:extLst>
          </p:cNvPr>
          <p:cNvSpPr txBox="1">
            <a:spLocks/>
          </p:cNvSpPr>
          <p:nvPr/>
        </p:nvSpPr>
        <p:spPr>
          <a:xfrm>
            <a:off x="300365" y="1715549"/>
            <a:ext cx="8543925"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panose="020B0604020202020204" pitchFamily="34" charset="0"/>
                <a:cs typeface="Arial" panose="020B0604020202020204" pitchFamily="34" charset="0"/>
              </a:rPr>
              <a:t>Revenue</a:t>
            </a:r>
          </a:p>
          <a:p>
            <a:pPr marL="10800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panose="020B0604020202020204" pitchFamily="34" charset="0"/>
                <a:cs typeface="Arial" panose="020B0604020202020204" pitchFamily="34" charset="0"/>
              </a:rPr>
              <a:t>Q225 → NT$16.0 billion, 2.7% QoQ, the third highest over the same period !​</a:t>
            </a:r>
          </a:p>
          <a:p>
            <a:pPr marL="10800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panose="020B0604020202020204" pitchFamily="34" charset="0"/>
                <a:cs typeface="Arial" panose="020B0604020202020204" pitchFamily="34" charset="0"/>
              </a:rPr>
              <a:t>1H25 → NT$31.6 billion, 3.9% YoY, the third highest over the same period !</a:t>
            </a:r>
          </a:p>
          <a:p>
            <a:pPr marL="794250" lvl="1" indent="0" algn="just" defTabSz="814388">
              <a:lnSpc>
                <a:spcPct val="100000"/>
              </a:lnSpc>
              <a:spcBef>
                <a:spcPts val="600"/>
              </a:spcBef>
              <a:buSzPct val="100000"/>
              <a:buNone/>
              <a:defRPr/>
            </a:pPr>
            <a:endParaRPr lang="en-US" altLang="zh-TW" sz="1600">
              <a:solidFill>
                <a:srgbClr val="2B505B"/>
              </a:solidFill>
              <a:latin typeface="Arial" panose="020B0604020202020204" pitchFamily="34" charset="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panose="020B0604020202020204" pitchFamily="34" charset="0"/>
                <a:cs typeface="Arial" panose="020B0604020202020204" pitchFamily="34" charset="0"/>
              </a:rPr>
              <a:t>Gross Profit %</a:t>
            </a:r>
          </a:p>
          <a:p>
            <a:pPr marL="10800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panose="020B0604020202020204" pitchFamily="34" charset="0"/>
                <a:cs typeface="Arial" panose="020B0604020202020204" pitchFamily="34" charset="0"/>
              </a:rPr>
              <a:t>Q225 → 25.8%​</a:t>
            </a:r>
          </a:p>
          <a:p>
            <a:pPr marL="10800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panose="020B0604020202020204" pitchFamily="34" charset="0"/>
                <a:cs typeface="Arial" panose="020B0604020202020204" pitchFamily="34" charset="0"/>
              </a:rPr>
              <a:t>1H25 → 26.1% </a:t>
            </a:r>
          </a:p>
          <a:p>
            <a:pPr marL="794250" lvl="1" indent="0" algn="just" defTabSz="814388">
              <a:lnSpc>
                <a:spcPct val="100000"/>
              </a:lnSpc>
              <a:spcBef>
                <a:spcPts val="600"/>
              </a:spcBef>
              <a:buSzPct val="100000"/>
              <a:buNone/>
              <a:defRPr/>
            </a:pPr>
            <a:endParaRPr lang="pt-BR" altLang="zh-TW" sz="1600" kern="0">
              <a:solidFill>
                <a:srgbClr val="2B505B"/>
              </a:solidFill>
              <a:latin typeface="Arial" panose="020B0604020202020204" pitchFamily="34" charset="0"/>
              <a:ea typeface="MS PGothic" pitchFamily="34" charset="-128"/>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panose="020B0604020202020204" pitchFamily="34" charset="0"/>
                <a:cs typeface="Arial" panose="020B0604020202020204" pitchFamily="34" charset="0"/>
              </a:rPr>
              <a:t>Operating Income %</a:t>
            </a:r>
          </a:p>
          <a:p>
            <a:pPr marL="10800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panose="020B0604020202020204" pitchFamily="34" charset="0"/>
                <a:cs typeface="Arial" panose="020B0604020202020204" pitchFamily="34" charset="0"/>
              </a:rPr>
              <a:t>Q225 → 15.2% ​</a:t>
            </a:r>
          </a:p>
          <a:p>
            <a:pPr marL="10800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panose="020B0604020202020204" pitchFamily="34" charset="0"/>
                <a:cs typeface="Arial" panose="020B0604020202020204" pitchFamily="34" charset="0"/>
              </a:rPr>
              <a:t>1H25 → 15.9% </a:t>
            </a:r>
          </a:p>
        </p:txBody>
      </p:sp>
    </p:spTree>
    <p:extLst>
      <p:ext uri="{BB962C8B-B14F-4D97-AF65-F5344CB8AC3E}">
        <p14:creationId xmlns:p14="http://schemas.microsoft.com/office/powerpoint/2010/main" val="4260305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9F5C4-77B2-07AD-F8D5-36044FF0DBF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467C976-433D-3B3C-D02E-6681AAAB674F}"/>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3E786C9E-6F76-D574-20DE-FD01B5A2B1A7}"/>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t>3</a:t>
            </a:r>
            <a:r>
              <a:rPr lang="en-US" altLang="zh-TW" sz="1800" b="1">
                <a:latin typeface="Arial" panose="020B0604020202020204" pitchFamily="34" charset="0"/>
                <a:cs typeface="Arial" panose="020B0604020202020204" pitchFamily="34" charset="0"/>
              </a:rPr>
              <a:t>. </a:t>
            </a:r>
            <a:r>
              <a:rPr lang="en-US" altLang="zh-TW" sz="1800" b="1" err="1">
                <a:latin typeface="Arial" panose="020B0604020202020204" pitchFamily="34" charset="0"/>
                <a:cs typeface="Arial" panose="020B0604020202020204" pitchFamily="34" charset="0"/>
              </a:rPr>
              <a:t>GlobalWafers</a:t>
            </a:r>
            <a:endParaRPr lang="zh-TW" altLang="en-US" sz="1800" b="1">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64030943-AAAF-22F9-E175-12E2F0B2921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11</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Content Placeholder 3">
            <a:extLst>
              <a:ext uri="{FF2B5EF4-FFF2-40B4-BE49-F238E27FC236}">
                <a16:creationId xmlns:a16="http://schemas.microsoft.com/office/drawing/2014/main" id="{796C5B8E-B62C-FAA0-D150-948F40CD41A6}"/>
              </a:ext>
            </a:extLst>
          </p:cNvPr>
          <p:cNvSpPr txBox="1">
            <a:spLocks/>
          </p:cNvSpPr>
          <p:nvPr/>
        </p:nvSpPr>
        <p:spPr>
          <a:xfrm>
            <a:off x="300365" y="1715549"/>
            <a:ext cx="8543925"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panose="020B0604020202020204" pitchFamily="34" charset="0"/>
                <a:cs typeface="Arial" panose="020B0604020202020204" pitchFamily="34" charset="0"/>
              </a:rPr>
              <a:t>Net Profit %</a:t>
            </a:r>
          </a:p>
          <a:p>
            <a:pPr marL="10800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panose="020B0604020202020204" pitchFamily="34" charset="0"/>
                <a:cs typeface="Arial" panose="020B0604020202020204" pitchFamily="34" charset="0"/>
              </a:rPr>
              <a:t>Q225 → 10.5% ​</a:t>
            </a:r>
          </a:p>
          <a:p>
            <a:pPr marL="10800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panose="020B0604020202020204" pitchFamily="34" charset="0"/>
                <a:cs typeface="Arial" panose="020B0604020202020204" pitchFamily="34" charset="0"/>
              </a:rPr>
              <a:t>1H25 → 9.9%</a:t>
            </a:r>
          </a:p>
          <a:p>
            <a:pPr marL="794250" lvl="1" indent="0" algn="just" defTabSz="814388">
              <a:lnSpc>
                <a:spcPct val="100000"/>
              </a:lnSpc>
              <a:spcBef>
                <a:spcPts val="600"/>
              </a:spcBef>
              <a:buSzPct val="100000"/>
              <a:buNone/>
              <a:defRPr/>
            </a:pPr>
            <a:r>
              <a:rPr lang="en-US" altLang="zh-TW" sz="1600">
                <a:solidFill>
                  <a:srgbClr val="2B505B"/>
                </a:solidFill>
                <a:latin typeface="Arial" panose="020B0604020202020204" pitchFamily="34" charset="0"/>
                <a:cs typeface="Arial" panose="020B0604020202020204" pitchFamily="34" charset="0"/>
              </a:rPr>
              <a:t> </a:t>
            </a:r>
          </a:p>
          <a:p>
            <a:pPr lvl="1">
              <a:lnSpc>
                <a:spcPct val="100000"/>
              </a:lnSpc>
              <a:buClr>
                <a:srgbClr val="2A6377"/>
              </a:buClr>
              <a:buSzPct val="80000"/>
              <a:buFont typeface="Wingdings" panose="05000000000000000000" pitchFamily="2" charset="2"/>
              <a:buChar char="n"/>
            </a:pPr>
            <a:r>
              <a:rPr lang="en-US" altLang="zh-TW" sz="1600" b="1">
                <a:solidFill>
                  <a:srgbClr val="2B505B"/>
                </a:solidFill>
                <a:latin typeface="Arial" panose="020B0604020202020204" pitchFamily="34" charset="0"/>
                <a:cs typeface="Arial" panose="020B0604020202020204" pitchFamily="34" charset="0"/>
              </a:rPr>
              <a:t>EPS</a:t>
            </a:r>
          </a:p>
          <a:p>
            <a:pPr marL="10800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panose="020B0604020202020204" pitchFamily="34" charset="0"/>
                <a:cs typeface="Arial" panose="020B0604020202020204" pitchFamily="34" charset="0"/>
              </a:rPr>
              <a:t>Q225 → NT$3.52 ​</a:t>
            </a:r>
          </a:p>
          <a:p>
            <a:pPr marL="10800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panose="020B0604020202020204" pitchFamily="34" charset="0"/>
                <a:cs typeface="Arial" panose="020B0604020202020204" pitchFamily="34" charset="0"/>
              </a:rPr>
              <a:t>1H25 → NT$6.56 </a:t>
            </a:r>
          </a:p>
          <a:p>
            <a:pPr marL="794250" lvl="1" indent="0" algn="just" defTabSz="814388">
              <a:lnSpc>
                <a:spcPct val="100000"/>
              </a:lnSpc>
              <a:spcBef>
                <a:spcPts val="600"/>
              </a:spcBef>
              <a:buSzPct val="100000"/>
              <a:buNone/>
              <a:defRPr/>
            </a:pPr>
            <a:endParaRPr lang="pt-BR" altLang="zh-TW" sz="1600" kern="0">
              <a:solidFill>
                <a:srgbClr val="2B505B"/>
              </a:solidFill>
              <a:latin typeface="Arial" panose="020B0604020202020204" pitchFamily="34" charset="0"/>
              <a:ea typeface="MS PGothic" pitchFamily="34" charset="-128"/>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panose="020B0604020202020204" pitchFamily="34" charset="0"/>
                <a:cs typeface="Arial" panose="020B0604020202020204" pitchFamily="34" charset="0"/>
              </a:rPr>
              <a:t>Prepayment</a:t>
            </a:r>
            <a:r>
              <a:rPr lang="pt-BR" altLang="zh-TW" sz="1600">
                <a:solidFill>
                  <a:srgbClr val="2B505B"/>
                </a:solidFill>
                <a:latin typeface="Arial" panose="020B0604020202020204" pitchFamily="34" charset="0"/>
                <a:cs typeface="Arial" panose="020B0604020202020204" pitchFamily="34" charset="0"/>
              </a:rPr>
              <a:t>​</a:t>
            </a:r>
          </a:p>
          <a:p>
            <a:pPr marL="10800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panose="020B0604020202020204" pitchFamily="34" charset="0"/>
                <a:cs typeface="Arial" panose="020B0604020202020204" pitchFamily="34" charset="0"/>
              </a:rPr>
              <a:t>NT$27.3 billion (US$0.93 bn)</a:t>
            </a:r>
            <a:r>
              <a:rPr lang="en-US" altLang="zh-TW" sz="1600" baseline="30000">
                <a:solidFill>
                  <a:srgbClr val="2B505B"/>
                </a:solidFill>
                <a:latin typeface="Arial" panose="020B0604020202020204" pitchFamily="34" charset="0"/>
                <a:cs typeface="Arial" panose="020B0604020202020204" pitchFamily="34" charset="0"/>
              </a:rPr>
              <a:t>1</a:t>
            </a:r>
            <a:r>
              <a:rPr lang="en-US" altLang="zh-TW" sz="1600">
                <a:solidFill>
                  <a:srgbClr val="2B505B"/>
                </a:solidFill>
                <a:latin typeface="Arial" panose="020B0604020202020204" pitchFamily="34" charset="0"/>
                <a:cs typeface="Arial" panose="020B0604020202020204" pitchFamily="34" charset="0"/>
              </a:rPr>
              <a:t> ​</a:t>
            </a:r>
            <a:endParaRPr lang="pt-BR" altLang="zh-TW" sz="1600">
              <a:solidFill>
                <a:srgbClr val="2B505B"/>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658D0488-29AC-3356-13F7-7EB01AD0C4F3}"/>
              </a:ext>
            </a:extLst>
          </p:cNvPr>
          <p:cNvSpPr txBox="1"/>
          <p:nvPr/>
        </p:nvSpPr>
        <p:spPr>
          <a:xfrm>
            <a:off x="309984" y="6376931"/>
            <a:ext cx="2438488" cy="200055"/>
          </a:xfrm>
          <a:prstGeom prst="rect">
            <a:avLst/>
          </a:prstGeom>
          <a:noFill/>
        </p:spPr>
        <p:txBody>
          <a:bodyPr wrap="none" lIns="91440" tIns="45720" rIns="91440" bIns="45720" rtlCol="0" anchor="t">
            <a:spAutoFit/>
          </a:bodyPr>
          <a:lstStyle/>
          <a:p>
            <a:r>
              <a:rPr lang="en-GB" altLang="zh-TW" sz="700" i="1">
                <a:solidFill>
                  <a:srgbClr val="2B505B"/>
                </a:solidFill>
                <a:latin typeface="Arial"/>
                <a:ea typeface="新細明體"/>
                <a:cs typeface="Arial"/>
              </a:rPr>
              <a:t>Note:</a:t>
            </a:r>
            <a:r>
              <a:rPr lang="en-US" altLang="zh-TW" sz="700" i="1">
                <a:solidFill>
                  <a:srgbClr val="2B505B"/>
                </a:solidFill>
                <a:latin typeface="Arial"/>
                <a:ea typeface="新細明體"/>
                <a:cs typeface="Arial"/>
              </a:rPr>
              <a:t> 1.</a:t>
            </a:r>
            <a:r>
              <a:rPr lang="zh-TW" altLang="en-US" sz="700" i="1">
                <a:solidFill>
                  <a:srgbClr val="2B505B"/>
                </a:solidFill>
                <a:latin typeface="Arial"/>
                <a:ea typeface="新細明體"/>
                <a:cs typeface="Arial"/>
              </a:rPr>
              <a:t> </a:t>
            </a:r>
            <a:r>
              <a:rPr lang="en-US" sz="700" i="1">
                <a:solidFill>
                  <a:srgbClr val="2B505B"/>
                </a:solidFill>
                <a:latin typeface="Arial"/>
                <a:cs typeface="Arial"/>
              </a:rPr>
              <a:t>FX Rate: NTD:USD = 29.3, including guarantee</a:t>
            </a:r>
            <a:endParaRPr lang="en-US" sz="700">
              <a:solidFill>
                <a:srgbClr val="000000"/>
              </a:solidFill>
              <a:latin typeface="Arial"/>
              <a:cs typeface="Arial"/>
            </a:endParaRPr>
          </a:p>
        </p:txBody>
      </p:sp>
    </p:spTree>
    <p:extLst>
      <p:ext uri="{BB962C8B-B14F-4D97-AF65-F5344CB8AC3E}">
        <p14:creationId xmlns:p14="http://schemas.microsoft.com/office/powerpoint/2010/main" val="196574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F28BE-E7D2-7A47-0758-026880A8159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FF013F0-19A4-AA6C-B587-AB7C1E8D3B2B}"/>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503DC5B9-69EA-5387-C020-5F1A613F06AF}"/>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t>3</a:t>
            </a:r>
            <a:r>
              <a:rPr lang="en-US" altLang="zh-TW" sz="1800" b="1">
                <a:latin typeface="Arial" panose="020B0604020202020204" pitchFamily="34" charset="0"/>
                <a:cs typeface="Arial" panose="020B0604020202020204" pitchFamily="34" charset="0"/>
              </a:rPr>
              <a:t>. </a:t>
            </a:r>
            <a:r>
              <a:rPr lang="en-US" altLang="zh-TW" sz="1800" b="1" err="1">
                <a:latin typeface="Arial" panose="020B0604020202020204" pitchFamily="34" charset="0"/>
                <a:cs typeface="Arial" panose="020B0604020202020204" pitchFamily="34" charset="0"/>
              </a:rPr>
              <a:t>GlobalWafers</a:t>
            </a:r>
            <a:endParaRPr lang="zh-TW" altLang="en-US" sz="1800" b="1">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E42732E8-E5DE-8CB4-4708-3BE8EA3E4F0C}"/>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12</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Content Placeholder 3">
            <a:extLst>
              <a:ext uri="{FF2B5EF4-FFF2-40B4-BE49-F238E27FC236}">
                <a16:creationId xmlns:a16="http://schemas.microsoft.com/office/drawing/2014/main" id="{20BB5053-FA5B-DCBA-5F7A-62557171D345}"/>
              </a:ext>
            </a:extLst>
          </p:cNvPr>
          <p:cNvSpPr txBox="1">
            <a:spLocks/>
          </p:cNvSpPr>
          <p:nvPr/>
        </p:nvSpPr>
        <p:spPr>
          <a:xfrm>
            <a:off x="300365" y="1715549"/>
            <a:ext cx="9314975"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en-GB" sz="1600" b="1">
                <a:solidFill>
                  <a:srgbClr val="2B505B"/>
                </a:solidFill>
                <a:latin typeface="Arial"/>
                <a:cs typeface="Arial"/>
              </a:rPr>
              <a:t>Global Economy</a:t>
            </a:r>
          </a:p>
          <a:p>
            <a:pPr marL="1079500" algn="just">
              <a:lnSpc>
                <a:spcPct val="110000"/>
              </a:lnSpc>
              <a:buClr>
                <a:srgbClr val="2A6377"/>
              </a:buClr>
              <a:buSzPct val="80000"/>
              <a:buFont typeface="Wingdings" panose="05000000000000000000" pitchFamily="2" charset="2"/>
              <a:buChar char="ü"/>
            </a:pPr>
            <a:r>
              <a:rPr lang="en-US" altLang="zh-TW" sz="1400">
                <a:solidFill>
                  <a:srgbClr val="2B505B"/>
                </a:solidFill>
                <a:latin typeface="Arial"/>
                <a:ea typeface="新細明體"/>
                <a:cs typeface="Arial"/>
              </a:rPr>
              <a:t>Global economic growth is </a:t>
            </a:r>
            <a:r>
              <a:rPr lang="en-US" altLang="zh-TW" sz="1400">
                <a:solidFill>
                  <a:srgbClr val="ED972F"/>
                </a:solidFill>
                <a:latin typeface="Arial"/>
                <a:ea typeface="新細明體"/>
                <a:cs typeface="Arial"/>
              </a:rPr>
              <a:t>projected to slow from 3.4% in 2024 to 2.9% in both 2025 and 2026</a:t>
            </a:r>
            <a:r>
              <a:rPr lang="en-US" altLang="zh-TW" sz="1400">
                <a:solidFill>
                  <a:srgbClr val="2B505B"/>
                </a:solidFill>
                <a:latin typeface="Arial"/>
                <a:ea typeface="新細明體"/>
                <a:cs typeface="Arial"/>
              </a:rPr>
              <a:t>, amid tighter financial conditions, persistent trade policy uncertainty, and declining business confidence according to OECD.</a:t>
            </a:r>
          </a:p>
          <a:p>
            <a:pPr marL="1079500" lvl="1" algn="just">
              <a:lnSpc>
                <a:spcPct val="110000"/>
              </a:lnSpc>
              <a:buClr>
                <a:srgbClr val="2A6377"/>
              </a:buClr>
              <a:buSzPct val="80000"/>
              <a:buFont typeface="Wingdings" panose="05000000000000000000" pitchFamily="2" charset="2"/>
              <a:buChar char="ü"/>
            </a:pPr>
            <a:r>
              <a:rPr lang="en-US" altLang="zh-TW" sz="1400">
                <a:solidFill>
                  <a:srgbClr val="2B505B"/>
                </a:solidFill>
                <a:latin typeface="Arial"/>
                <a:ea typeface="新細明體"/>
                <a:cs typeface="Arial"/>
              </a:rPr>
              <a:t>Elevated manufacturing costs are likely to drive inflation, which may weigh on consumer spending and pose selective downside risks to parts of the semiconductor market.</a:t>
            </a:r>
          </a:p>
          <a:p>
            <a:pPr marL="1079500" lvl="1" algn="just">
              <a:lnSpc>
                <a:spcPct val="110000"/>
              </a:lnSpc>
              <a:buClr>
                <a:srgbClr val="2A6377"/>
              </a:buClr>
              <a:buSzPct val="80000"/>
              <a:buFont typeface="Wingdings" panose="05000000000000000000" pitchFamily="2" charset="2"/>
              <a:buChar char="ü"/>
            </a:pPr>
            <a:endParaRPr lang="en-US" altLang="zh-TW" sz="1400">
              <a:solidFill>
                <a:srgbClr val="2B505B"/>
              </a:solidFill>
              <a:latin typeface="Arial"/>
              <a:ea typeface="新細明體" panose="02020500000000000000" pitchFamily="18" charset="-120"/>
              <a:cs typeface="Arial"/>
            </a:endParaRPr>
          </a:p>
          <a:p>
            <a:pPr lvl="1" algn="just">
              <a:lnSpc>
                <a:spcPct val="110000"/>
              </a:lnSpc>
              <a:buClr>
                <a:srgbClr val="2A6377"/>
              </a:buClr>
              <a:buSzPct val="80000"/>
              <a:buFont typeface="Wingdings" panose="05000000000000000000" pitchFamily="2" charset="2"/>
              <a:buChar char="n"/>
            </a:pPr>
            <a:r>
              <a:rPr lang="en-US" sz="1600" b="1">
                <a:solidFill>
                  <a:srgbClr val="2B505B"/>
                </a:solidFill>
                <a:latin typeface="Arial"/>
                <a:cs typeface="Arial"/>
              </a:rPr>
              <a:t>Semiconductor Industry</a:t>
            </a:r>
          </a:p>
          <a:p>
            <a:pPr marL="1079500" lvl="1" algn="just">
              <a:lnSpc>
                <a:spcPct val="110000"/>
              </a:lnSpc>
              <a:buClr>
                <a:srgbClr val="2A6377"/>
              </a:buClr>
              <a:buSzPct val="80000"/>
              <a:buFont typeface="Wingdings" panose="05000000000000000000" pitchFamily="2" charset="2"/>
              <a:buChar char="ü"/>
            </a:pPr>
            <a:r>
              <a:rPr lang="en-US" altLang="zh-TW" sz="1400" b="1">
                <a:solidFill>
                  <a:srgbClr val="2B505B"/>
                </a:solidFill>
                <a:latin typeface="Arial"/>
                <a:ea typeface="新細明體"/>
                <a:cs typeface="Arial"/>
              </a:rPr>
              <a:t>Structural Growth Intact: </a:t>
            </a:r>
            <a:r>
              <a:rPr lang="en-US" altLang="zh-TW" sz="1400">
                <a:solidFill>
                  <a:srgbClr val="2B505B"/>
                </a:solidFill>
                <a:latin typeface="Arial"/>
                <a:ea typeface="新細明體"/>
                <a:cs typeface="Arial"/>
              </a:rPr>
              <a:t>Long-term demand remains solid across </a:t>
            </a:r>
            <a:r>
              <a:rPr lang="en-US" altLang="zh-TW" sz="1400">
                <a:solidFill>
                  <a:srgbClr val="ED972F"/>
                </a:solidFill>
                <a:latin typeface="Arial"/>
                <a:ea typeface="新細明體"/>
                <a:cs typeface="Arial"/>
              </a:rPr>
              <a:t>AI, robotics, healthcare, and renewable energy</a:t>
            </a:r>
            <a:r>
              <a:rPr lang="en-US" altLang="zh-TW" sz="1400">
                <a:solidFill>
                  <a:srgbClr val="2B505B"/>
                </a:solidFill>
                <a:latin typeface="Arial"/>
                <a:ea typeface="新細明體"/>
                <a:cs typeface="Arial"/>
              </a:rPr>
              <a:t>, supporting sustained growth in advanced wafers and materials. </a:t>
            </a:r>
            <a:r>
              <a:rPr lang="en-US" altLang="zh-TW" sz="1400" err="1">
                <a:solidFill>
                  <a:srgbClr val="2B505B"/>
                </a:solidFill>
                <a:latin typeface="Arial"/>
                <a:ea typeface="新細明體"/>
                <a:cs typeface="Arial"/>
              </a:rPr>
              <a:t>GlobalWafers</a:t>
            </a:r>
            <a:r>
              <a:rPr lang="en-US" altLang="zh-TW" sz="1400">
                <a:solidFill>
                  <a:srgbClr val="2B505B"/>
                </a:solidFill>
                <a:latin typeface="Arial"/>
                <a:ea typeface="新細明體"/>
                <a:cs typeface="Arial"/>
              </a:rPr>
              <a:t> is well-positioned to capture this upcycle through its globally integrated, locally adaptive capacity expansion strategy.</a:t>
            </a:r>
          </a:p>
          <a:p>
            <a:pPr marL="1079500" algn="just">
              <a:lnSpc>
                <a:spcPct val="110000"/>
              </a:lnSpc>
              <a:buClr>
                <a:srgbClr val="2A6377"/>
              </a:buClr>
              <a:buSzPct val="80000"/>
              <a:buFont typeface="Wingdings" panose="05000000000000000000" pitchFamily="2" charset="2"/>
              <a:buChar char="ü"/>
            </a:pPr>
            <a:r>
              <a:rPr lang="en-US" altLang="zh-TW" sz="1400" b="1">
                <a:solidFill>
                  <a:srgbClr val="2B505B"/>
                </a:solidFill>
                <a:latin typeface="Arial"/>
                <a:ea typeface="新細明體"/>
                <a:cs typeface="Arial"/>
              </a:rPr>
              <a:t>Inventory Normalization</a:t>
            </a:r>
            <a:r>
              <a:rPr lang="en-US" altLang="zh-TW" sz="1400">
                <a:solidFill>
                  <a:srgbClr val="2B505B"/>
                </a:solidFill>
                <a:latin typeface="Arial"/>
                <a:ea typeface="新細明體"/>
                <a:cs typeface="Arial"/>
              </a:rPr>
              <a:t>: </a:t>
            </a:r>
            <a:r>
              <a:rPr lang="en-US" altLang="zh-TW" sz="1400">
                <a:solidFill>
                  <a:srgbClr val="ED972F"/>
                </a:solidFill>
                <a:latin typeface="Arial"/>
                <a:ea typeface="新細明體"/>
                <a:cs typeface="Arial"/>
              </a:rPr>
              <a:t>Downstream inventory is stabilizing with early recovery signs</a:t>
            </a:r>
            <a:r>
              <a:rPr lang="en-US" altLang="zh-TW" sz="1400">
                <a:solidFill>
                  <a:srgbClr val="2B505B"/>
                </a:solidFill>
                <a:latin typeface="Arial"/>
                <a:ea typeface="新細明體"/>
                <a:cs typeface="Arial"/>
              </a:rPr>
              <a:t>, though the pace may remain gradual amid ongoing macro and trade uncertainties.</a:t>
            </a:r>
          </a:p>
          <a:p>
            <a:pPr marL="1079500" algn="just">
              <a:lnSpc>
                <a:spcPct val="110000"/>
              </a:lnSpc>
              <a:buClr>
                <a:srgbClr val="2A6377"/>
              </a:buClr>
              <a:buSzPct val="80000"/>
              <a:buFont typeface="Wingdings" panose="05000000000000000000" pitchFamily="2" charset="2"/>
              <a:buChar char="ü"/>
            </a:pPr>
            <a:r>
              <a:rPr lang="en-US" altLang="zh-TW" sz="1400" b="1">
                <a:solidFill>
                  <a:srgbClr val="2B505B"/>
                </a:solidFill>
                <a:latin typeface="Arial"/>
                <a:ea typeface="新細明體"/>
                <a:cs typeface="Arial"/>
              </a:rPr>
              <a:t>External Risks</a:t>
            </a:r>
            <a:r>
              <a:rPr lang="en-US" altLang="zh-TW" sz="1400">
                <a:solidFill>
                  <a:srgbClr val="2B505B"/>
                </a:solidFill>
                <a:latin typeface="Arial"/>
                <a:ea typeface="新細明體"/>
                <a:cs typeface="Arial"/>
              </a:rPr>
              <a:t>: </a:t>
            </a:r>
            <a:r>
              <a:rPr lang="en-US" altLang="zh-TW" sz="1400">
                <a:solidFill>
                  <a:srgbClr val="ED972F"/>
                </a:solidFill>
                <a:latin typeface="Arial"/>
                <a:ea typeface="新細明體"/>
                <a:cs typeface="Arial"/>
              </a:rPr>
              <a:t>Geopolitical tensions, tariffs (including retaliatory measures and Section 232), and FX volatility</a:t>
            </a:r>
            <a:r>
              <a:rPr lang="en-US" altLang="zh-TW" sz="1400">
                <a:solidFill>
                  <a:srgbClr val="2B505B"/>
                </a:solidFill>
                <a:latin typeface="Arial"/>
                <a:ea typeface="新細明體"/>
                <a:cs typeface="Arial"/>
              </a:rPr>
              <a:t> continue to pressure supply chains and weigh on investor sentiment.</a:t>
            </a:r>
          </a:p>
          <a:p>
            <a:pPr marL="457200" lvl="1" indent="0" algn="just">
              <a:buClr>
                <a:srgbClr val="2A6377"/>
              </a:buClr>
              <a:buSzPct val="80000"/>
              <a:buNone/>
            </a:pPr>
            <a:endParaRPr lang="en-GB" sz="1600" b="1">
              <a:solidFill>
                <a:srgbClr val="2B50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787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5F95A-1CB2-78F2-806D-17978B68A73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EDDA775-7742-B255-1DEB-ED97F3EBA0C2}"/>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EC7579FF-4586-B9C9-3A01-F8DF8F0A268E}"/>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t>3</a:t>
            </a:r>
            <a:r>
              <a:rPr lang="en-US" altLang="zh-TW" sz="1800" b="1">
                <a:latin typeface="Arial" panose="020B0604020202020204" pitchFamily="34" charset="0"/>
                <a:cs typeface="Arial" panose="020B0604020202020204" pitchFamily="34" charset="0"/>
              </a:rPr>
              <a:t>. </a:t>
            </a:r>
            <a:r>
              <a:rPr lang="en-US" altLang="zh-TW" sz="1800" b="1" err="1">
                <a:latin typeface="Arial" panose="020B0604020202020204" pitchFamily="34" charset="0"/>
                <a:cs typeface="Arial" panose="020B0604020202020204" pitchFamily="34" charset="0"/>
              </a:rPr>
              <a:t>GlobalWafers</a:t>
            </a:r>
            <a:endParaRPr lang="zh-TW" altLang="en-US" sz="1800" b="1">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96F05164-3EC5-D728-1809-2AB317F7AE13}"/>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13</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Content Placeholder 3">
            <a:extLst>
              <a:ext uri="{FF2B5EF4-FFF2-40B4-BE49-F238E27FC236}">
                <a16:creationId xmlns:a16="http://schemas.microsoft.com/office/drawing/2014/main" id="{88F38B96-D6C5-DA27-4342-0C80C6611136}"/>
              </a:ext>
            </a:extLst>
          </p:cNvPr>
          <p:cNvSpPr txBox="1">
            <a:spLocks/>
          </p:cNvSpPr>
          <p:nvPr/>
        </p:nvSpPr>
        <p:spPr>
          <a:xfrm>
            <a:off x="300365" y="1715549"/>
            <a:ext cx="9314975"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en-US" sz="1600" b="1" err="1">
                <a:solidFill>
                  <a:srgbClr val="2B505B"/>
                </a:solidFill>
                <a:latin typeface="Arial"/>
                <a:cs typeface="Arial"/>
              </a:rPr>
              <a:t>GlobalWafers</a:t>
            </a:r>
            <a:r>
              <a:rPr lang="en-US" sz="1600" b="1">
                <a:solidFill>
                  <a:srgbClr val="2B505B"/>
                </a:solidFill>
                <a:latin typeface="Arial"/>
                <a:cs typeface="Arial"/>
              </a:rPr>
              <a:t>’ Growth Strategy and Fiscal Health</a:t>
            </a:r>
            <a:endParaRPr lang="en-GB" sz="1600" b="1">
              <a:solidFill>
                <a:srgbClr val="2B505B"/>
              </a:solidFill>
              <a:latin typeface="Arial"/>
              <a:cs typeface="Arial"/>
            </a:endParaRPr>
          </a:p>
          <a:p>
            <a:pPr marL="1079500" lvl="1" algn="just">
              <a:lnSpc>
                <a:spcPct val="110000"/>
              </a:lnSpc>
              <a:spcBef>
                <a:spcPts val="1000"/>
              </a:spcBef>
              <a:buClr>
                <a:srgbClr val="2A6377"/>
              </a:buClr>
              <a:buSzPct val="80000"/>
              <a:buFont typeface="Wingdings" panose="05000000000000000000" pitchFamily="2" charset="2"/>
              <a:buChar char="ü"/>
            </a:pPr>
            <a:r>
              <a:rPr lang="en-US" altLang="zh-TW" sz="1400" err="1">
                <a:solidFill>
                  <a:srgbClr val="2B505B"/>
                </a:solidFill>
                <a:latin typeface="Arial"/>
                <a:ea typeface="+mn-lt"/>
                <a:cs typeface="Arial"/>
              </a:rPr>
              <a:t>GlobalWafers</a:t>
            </a:r>
            <a:r>
              <a:rPr lang="en-US" altLang="zh-TW" sz="1400">
                <a:solidFill>
                  <a:srgbClr val="2B505B"/>
                </a:solidFill>
                <a:latin typeface="Arial"/>
                <a:ea typeface="+mn-lt"/>
                <a:cs typeface="Arial"/>
              </a:rPr>
              <a:t> has begun sample shipments from its U.S. and Italy capacity expansions, enhancing regional presence with new 300mm advanced and SOI wafer capabilities. </a:t>
            </a:r>
            <a:r>
              <a:rPr lang="en-US" altLang="zh-TW" sz="1400">
                <a:solidFill>
                  <a:srgbClr val="ED972F"/>
                </a:solidFill>
                <a:latin typeface="Arial"/>
                <a:ea typeface="+mn-lt"/>
                <a:cs typeface="Arial"/>
              </a:rPr>
              <a:t>U.S.-produced products are gaining traction, </a:t>
            </a:r>
            <a:r>
              <a:rPr lang="en-US" altLang="zh-TW" sz="1400">
                <a:solidFill>
                  <a:srgbClr val="2B505B"/>
                </a:solidFill>
                <a:latin typeface="Arial"/>
                <a:ea typeface="+mn-lt"/>
                <a:cs typeface="Arial"/>
              </a:rPr>
              <a:t>highlighting strong execution and rising demand for local supply</a:t>
            </a:r>
            <a:r>
              <a:rPr lang="en-US" altLang="zh-TW" sz="1400">
                <a:solidFill>
                  <a:srgbClr val="ED972F"/>
                </a:solidFill>
                <a:latin typeface="Arial"/>
                <a:ea typeface="+mn-lt"/>
                <a:cs typeface="Arial"/>
              </a:rPr>
              <a:t>, with revenue contributions expected to ramp gradually from 2H25 through 1H26.</a:t>
            </a:r>
            <a:endParaRPr lang="en-US" altLang="zh-TW" sz="1400">
              <a:solidFill>
                <a:srgbClr val="2B505B"/>
              </a:solidFill>
              <a:latin typeface="Arial"/>
              <a:ea typeface="+mn-lt"/>
              <a:cs typeface="Arial"/>
            </a:endParaRPr>
          </a:p>
          <a:p>
            <a:pPr marL="1079500" lvl="1" algn="just">
              <a:lnSpc>
                <a:spcPct val="110000"/>
              </a:lnSpc>
              <a:spcBef>
                <a:spcPts val="1000"/>
              </a:spcBef>
              <a:buClr>
                <a:srgbClr val="2A6377"/>
              </a:buClr>
              <a:buSzPct val="80000"/>
              <a:buFont typeface="Wingdings" panose="05000000000000000000" pitchFamily="2" charset="2"/>
              <a:buChar char="ü"/>
            </a:pPr>
            <a:r>
              <a:rPr lang="en-US" altLang="zh-TW" sz="1400">
                <a:solidFill>
                  <a:srgbClr val="2B505B"/>
                </a:solidFill>
                <a:latin typeface="Arial"/>
                <a:ea typeface="+mn-lt"/>
                <a:cs typeface="Arial"/>
              </a:rPr>
              <a:t>Brownfield projects demonstrate robust performance, marked by </a:t>
            </a:r>
            <a:r>
              <a:rPr lang="en-US" altLang="zh-TW" sz="1400">
                <a:solidFill>
                  <a:srgbClr val="ED972F"/>
                </a:solidFill>
                <a:latin typeface="Arial"/>
                <a:ea typeface="+mn-lt"/>
                <a:cs typeface="Arial"/>
              </a:rPr>
              <a:t>record shipment in Japan and Taiwan, and stellar performance in Denmark. </a:t>
            </a:r>
            <a:r>
              <a:rPr lang="en-US" altLang="zh-TW" sz="1400">
                <a:solidFill>
                  <a:srgbClr val="2B505B"/>
                </a:solidFill>
                <a:latin typeface="Arial"/>
                <a:ea typeface="+mn-lt"/>
                <a:cs typeface="Arial"/>
              </a:rPr>
              <a:t>With 18 production sites across 9 countries and a customer-centric supply chain, the company is well-positioned to navigate the complex macroeconomic and policy landscape.</a:t>
            </a:r>
          </a:p>
        </p:txBody>
      </p:sp>
    </p:spTree>
    <p:extLst>
      <p:ext uri="{BB962C8B-B14F-4D97-AF65-F5344CB8AC3E}">
        <p14:creationId xmlns:p14="http://schemas.microsoft.com/office/powerpoint/2010/main" val="2823859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BEB55-5090-E097-6D31-83BD059EA27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471C0B0-CF74-E561-6E9A-834096B14D75}"/>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34B0E9F9-F0AB-E5BB-E97E-6A61F8C0B377}"/>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t>3</a:t>
            </a:r>
            <a:r>
              <a:rPr lang="en-US" altLang="zh-TW" sz="1800" b="1">
                <a:latin typeface="Arial" panose="020B0604020202020204" pitchFamily="34" charset="0"/>
                <a:cs typeface="Arial" panose="020B0604020202020204" pitchFamily="34" charset="0"/>
              </a:rPr>
              <a:t>. </a:t>
            </a:r>
            <a:r>
              <a:rPr lang="en-US" altLang="zh-TW" sz="1800" b="1" err="1">
                <a:latin typeface="Arial" panose="020B0604020202020204" pitchFamily="34" charset="0"/>
                <a:cs typeface="Arial" panose="020B0604020202020204" pitchFamily="34" charset="0"/>
              </a:rPr>
              <a:t>GlobalWafers</a:t>
            </a:r>
            <a:endParaRPr lang="zh-TW" altLang="en-US" sz="1800" b="1">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681FE14D-2B7E-F6D7-30A4-48BBDA7E4BA6}"/>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14</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Content Placeholder 3">
            <a:extLst>
              <a:ext uri="{FF2B5EF4-FFF2-40B4-BE49-F238E27FC236}">
                <a16:creationId xmlns:a16="http://schemas.microsoft.com/office/drawing/2014/main" id="{40016847-9ED9-2732-00A6-BD9C65E93154}"/>
              </a:ext>
            </a:extLst>
          </p:cNvPr>
          <p:cNvSpPr txBox="1">
            <a:spLocks/>
          </p:cNvSpPr>
          <p:nvPr/>
        </p:nvSpPr>
        <p:spPr>
          <a:xfrm>
            <a:off x="300365" y="1715549"/>
            <a:ext cx="9314975"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en-US" sz="1600" b="1" err="1">
                <a:solidFill>
                  <a:srgbClr val="2B505B"/>
                </a:solidFill>
                <a:latin typeface="Arial"/>
                <a:cs typeface="Arial"/>
              </a:rPr>
              <a:t>GlobalWafers</a:t>
            </a:r>
            <a:r>
              <a:rPr lang="en-US" sz="1600" b="1">
                <a:solidFill>
                  <a:srgbClr val="2B505B"/>
                </a:solidFill>
                <a:latin typeface="Arial"/>
                <a:cs typeface="Arial"/>
              </a:rPr>
              <a:t>’ Growth Strategy and Fiscal Health (Cont.)</a:t>
            </a:r>
            <a:endParaRPr lang="en-GB" sz="1600" b="1">
              <a:solidFill>
                <a:srgbClr val="2B505B"/>
              </a:solidFill>
              <a:latin typeface="Arial"/>
              <a:cs typeface="Arial"/>
            </a:endParaRPr>
          </a:p>
          <a:p>
            <a:pPr marL="1079500" lvl="1" algn="just">
              <a:lnSpc>
                <a:spcPct val="110000"/>
              </a:lnSpc>
              <a:spcBef>
                <a:spcPts val="1000"/>
              </a:spcBef>
              <a:buClr>
                <a:srgbClr val="2A6377"/>
              </a:buClr>
              <a:buSzPct val="80000"/>
              <a:buFont typeface="Wingdings" panose="05000000000000000000" pitchFamily="2" charset="2"/>
              <a:buChar char="ü"/>
            </a:pPr>
            <a:r>
              <a:rPr lang="en-US" altLang="zh-TW" sz="1400">
                <a:solidFill>
                  <a:srgbClr val="2B505B"/>
                </a:solidFill>
                <a:latin typeface="Arial"/>
                <a:ea typeface="+mn-lt"/>
                <a:cs typeface="Arial"/>
              </a:rPr>
              <a:t>Alongside </a:t>
            </a:r>
            <a:r>
              <a:rPr lang="en-US" altLang="zh-TW" sz="1400">
                <a:solidFill>
                  <a:srgbClr val="ED972F"/>
                </a:solidFill>
                <a:latin typeface="Arial"/>
                <a:ea typeface="+mn-lt"/>
                <a:cs typeface="Arial"/>
              </a:rPr>
              <a:t>strong </a:t>
            </a:r>
            <a:r>
              <a:rPr lang="en-US" altLang="zh-TW" sz="1400" err="1">
                <a:solidFill>
                  <a:srgbClr val="ED972F"/>
                </a:solidFill>
                <a:latin typeface="Arial"/>
                <a:ea typeface="+mn-lt"/>
                <a:cs typeface="Arial"/>
              </a:rPr>
              <a:t>GaN</a:t>
            </a:r>
            <a:r>
              <a:rPr lang="en-US" altLang="zh-TW" sz="1400">
                <a:solidFill>
                  <a:srgbClr val="ED972F"/>
                </a:solidFill>
                <a:latin typeface="Arial"/>
                <a:ea typeface="+mn-lt"/>
                <a:cs typeface="Arial"/>
              </a:rPr>
              <a:t> demand and ongoing specialty wafer development</a:t>
            </a:r>
            <a:r>
              <a:rPr lang="en-US" altLang="zh-TW" sz="1400">
                <a:solidFill>
                  <a:srgbClr val="2B505B"/>
                </a:solidFill>
                <a:latin typeface="Arial"/>
                <a:ea typeface="+mn-lt"/>
                <a:cs typeface="Arial"/>
              </a:rPr>
              <a:t>, we are accelerating our strategic pivot toward high-value specialty wafers (</a:t>
            </a:r>
            <a:r>
              <a:rPr lang="en-US" altLang="zh-TW" sz="1400" err="1">
                <a:solidFill>
                  <a:srgbClr val="2B505B"/>
                </a:solidFill>
                <a:latin typeface="Arial"/>
                <a:ea typeface="+mn-lt"/>
                <a:cs typeface="Arial"/>
              </a:rPr>
              <a:t>SiC</a:t>
            </a:r>
            <a:r>
              <a:rPr lang="en-US" altLang="zh-TW" sz="1400">
                <a:solidFill>
                  <a:srgbClr val="2B505B"/>
                </a:solidFill>
                <a:latin typeface="Arial"/>
                <a:ea typeface="+mn-lt"/>
                <a:cs typeface="Arial"/>
              </a:rPr>
              <a:t>, SOI, </a:t>
            </a:r>
            <a:r>
              <a:rPr lang="en-US" altLang="zh-TW" sz="1400" err="1">
                <a:solidFill>
                  <a:srgbClr val="2B505B"/>
                </a:solidFill>
                <a:latin typeface="Arial"/>
                <a:ea typeface="+mn-lt"/>
                <a:cs typeface="Arial"/>
              </a:rPr>
              <a:t>GaN</a:t>
            </a:r>
            <a:r>
              <a:rPr lang="en-US" altLang="zh-TW" sz="1400">
                <a:solidFill>
                  <a:srgbClr val="2B505B"/>
                </a:solidFill>
                <a:latin typeface="Arial"/>
                <a:ea typeface="+mn-lt"/>
                <a:cs typeface="Arial"/>
              </a:rPr>
              <a:t>, Float Zone), while expanding our 300mm production capacity. Upon completion of the capacity expansion, 300mm wafers are expected to account for </a:t>
            </a:r>
            <a:r>
              <a:rPr lang="en-US" altLang="zh-TW" sz="1400">
                <a:solidFill>
                  <a:srgbClr val="ED972F"/>
                </a:solidFill>
                <a:latin typeface="Arial"/>
                <a:ea typeface="+mn-lt"/>
                <a:cs typeface="Arial"/>
              </a:rPr>
              <a:t>nearly two-thirds of total revenue</a:t>
            </a:r>
            <a:r>
              <a:rPr lang="en-US" altLang="zh-TW" sz="1400">
                <a:solidFill>
                  <a:srgbClr val="2B505B"/>
                </a:solidFill>
                <a:latin typeface="Arial"/>
                <a:ea typeface="+mn-lt"/>
                <a:cs typeface="Arial"/>
              </a:rPr>
              <a:t>, significantly boosting profitability and reinforcing our technological leadership.</a:t>
            </a:r>
          </a:p>
          <a:p>
            <a:pPr marL="1079500" lvl="1" algn="just">
              <a:lnSpc>
                <a:spcPct val="110000"/>
              </a:lnSpc>
              <a:spcBef>
                <a:spcPts val="1000"/>
              </a:spcBef>
              <a:buClr>
                <a:srgbClr val="2A6377"/>
              </a:buClr>
              <a:buSzPct val="80000"/>
              <a:buFont typeface="Wingdings" panose="05000000000000000000" pitchFamily="2" charset="2"/>
              <a:buChar char="ü"/>
            </a:pPr>
            <a:r>
              <a:rPr lang="en-US" altLang="zh-TW" sz="1400">
                <a:solidFill>
                  <a:srgbClr val="2B505B"/>
                </a:solidFill>
                <a:latin typeface="Arial"/>
                <a:ea typeface="+mn-lt"/>
                <a:cs typeface="Arial"/>
              </a:rPr>
              <a:t>Amid ongoing global expansion, our interest-bearing debt</a:t>
            </a:r>
            <a:r>
              <a:rPr lang="en-US" altLang="zh-TW" sz="1400" baseline="30000">
                <a:solidFill>
                  <a:srgbClr val="2B505B"/>
                </a:solidFill>
                <a:latin typeface="Arial"/>
                <a:ea typeface="+mn-lt"/>
                <a:cs typeface="Arial"/>
              </a:rPr>
              <a:t>1</a:t>
            </a:r>
            <a:r>
              <a:rPr lang="en-US" altLang="zh-TW" sz="1400">
                <a:solidFill>
                  <a:srgbClr val="2B505B"/>
                </a:solidFill>
                <a:latin typeface="Arial"/>
                <a:ea typeface="+mn-lt"/>
                <a:cs typeface="Arial"/>
              </a:rPr>
              <a:t> declined to NT$67,343M (–6.4% QoQ), while the current and quick ratios improved to 135% and 113%, respectively. The strengthened total liabilities-to-assets ratio of 58.9% (32.6% including only interest-bearing debt</a:t>
            </a:r>
            <a:r>
              <a:rPr lang="en-US" altLang="zh-TW" sz="1400" baseline="30000">
                <a:solidFill>
                  <a:srgbClr val="2B505B"/>
                </a:solidFill>
                <a:latin typeface="Arial"/>
                <a:ea typeface="+mn-lt"/>
                <a:cs typeface="Arial"/>
              </a:rPr>
              <a:t>1</a:t>
            </a:r>
            <a:r>
              <a:rPr lang="en-US" altLang="zh-TW" sz="1400">
                <a:solidFill>
                  <a:srgbClr val="2B505B"/>
                </a:solidFill>
                <a:latin typeface="Arial"/>
                <a:ea typeface="+mn-lt"/>
                <a:cs typeface="Arial"/>
              </a:rPr>
              <a:t>) further underscores our solid balance sheet. We anticipate a </a:t>
            </a:r>
            <a:r>
              <a:rPr lang="en-US" altLang="zh-TW" sz="1400">
                <a:solidFill>
                  <a:srgbClr val="ED972F"/>
                </a:solidFill>
                <a:latin typeface="Arial"/>
                <a:ea typeface="+mn-lt"/>
                <a:cs typeface="Arial"/>
              </a:rPr>
              <a:t>recovery supported by subsidies, ramping revenue, and a resilient global footprint</a:t>
            </a:r>
            <a:r>
              <a:rPr lang="en-US" altLang="zh-TW" sz="1400">
                <a:solidFill>
                  <a:srgbClr val="2B505B"/>
                </a:solidFill>
                <a:latin typeface="Arial"/>
                <a:ea typeface="+mn-lt"/>
                <a:cs typeface="Arial"/>
              </a:rPr>
              <a:t> amid ongoing uncertainties.</a:t>
            </a:r>
            <a:endParaRPr lang="en-US" altLang="zh-TW" sz="1400">
              <a:ea typeface="+mn-lt"/>
              <a:cs typeface="Arial"/>
            </a:endParaRPr>
          </a:p>
        </p:txBody>
      </p:sp>
    </p:spTree>
    <p:extLst>
      <p:ext uri="{BB962C8B-B14F-4D97-AF65-F5344CB8AC3E}">
        <p14:creationId xmlns:p14="http://schemas.microsoft.com/office/powerpoint/2010/main" val="2017426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CC4AB-CE29-15FC-5C94-416D2FC0E669}"/>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8C5BAEC3-B262-E47D-D77B-6697BAF8B4C6}"/>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F48AB427-F5F6-B6F8-5C1A-064AC1F63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2D90DBC0-C5B1-2A2C-2D7A-79E9D0676CCD}"/>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02</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9C0C2C9F-3C98-0B61-C40F-AB6FC0D71542}"/>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3600" b="1">
                <a:solidFill>
                  <a:srgbClr val="2B505B"/>
                </a:solidFill>
                <a:latin typeface="Arial" panose="020B0604020202020204" pitchFamily="34" charset="0"/>
                <a:cs typeface="Arial" panose="020B0604020202020204" pitchFamily="34" charset="0"/>
              </a:rPr>
              <a:t>Company Overview</a:t>
            </a:r>
          </a:p>
        </p:txBody>
      </p:sp>
      <p:sp>
        <p:nvSpPr>
          <p:cNvPr id="3" name="投影片編號版面配置區 6">
            <a:extLst>
              <a:ext uri="{FF2B5EF4-FFF2-40B4-BE49-F238E27FC236}">
                <a16:creationId xmlns:a16="http://schemas.microsoft.com/office/drawing/2014/main" id="{06F8A63F-1A09-E136-09BA-A9922B4D5785}"/>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15</a:t>
            </a:r>
            <a:endParaRPr kumimoji="1" lang="zh-TW" altLang="en-US"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18F9FA73-3B16-E27D-9331-3404F7C3E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D4DD1505-2BA3-5704-5CF3-FFB4AC52E119}"/>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3791613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C658E-28AE-E397-48E4-E8048D63E736}"/>
            </a:ext>
          </a:extLst>
        </p:cNvPr>
        <p:cNvGrpSpPr/>
        <p:nvPr/>
      </p:nvGrpSpPr>
      <p:grpSpPr>
        <a:xfrm>
          <a:off x="0" y="0"/>
          <a:ext cx="0" cy="0"/>
          <a:chOff x="0" y="0"/>
          <a:chExt cx="0" cy="0"/>
        </a:xfrm>
      </p:grpSpPr>
      <p:pic>
        <p:nvPicPr>
          <p:cNvPr id="22" name="圖片 21">
            <a:extLst>
              <a:ext uri="{FF2B5EF4-FFF2-40B4-BE49-F238E27FC236}">
                <a16:creationId xmlns:a16="http://schemas.microsoft.com/office/drawing/2014/main" id="{FD5B0F38-02B3-22B9-045E-1B2760064F89}"/>
              </a:ext>
            </a:extLst>
          </p:cNvPr>
          <p:cNvPicPr>
            <a:picLocks noChangeAspect="1"/>
          </p:cNvPicPr>
          <p:nvPr/>
        </p:nvPicPr>
        <p:blipFill>
          <a:blip r:embed="rId3"/>
          <a:stretch>
            <a:fillRect/>
          </a:stretch>
        </p:blipFill>
        <p:spPr>
          <a:xfrm>
            <a:off x="5834490" y="2461557"/>
            <a:ext cx="5377104" cy="4759058"/>
          </a:xfrm>
          <a:prstGeom prst="rect">
            <a:avLst/>
          </a:prstGeom>
        </p:spPr>
      </p:pic>
      <p:sp>
        <p:nvSpPr>
          <p:cNvPr id="2" name="標題 1">
            <a:extLst>
              <a:ext uri="{FF2B5EF4-FFF2-40B4-BE49-F238E27FC236}">
                <a16:creationId xmlns:a16="http://schemas.microsoft.com/office/drawing/2014/main" id="{7BDDA04F-F9CD-9098-6120-FD163465A88C}"/>
              </a:ext>
            </a:extLst>
          </p:cNvPr>
          <p:cNvSpPr>
            <a:spLocks noGrp="1"/>
          </p:cNvSpPr>
          <p:nvPr>
            <p:ph type="title"/>
          </p:nvPr>
        </p:nvSpPr>
        <p:spPr/>
        <p:txBody>
          <a:bodyPr/>
          <a:lstStyle/>
          <a:p>
            <a:r>
              <a:rPr lang="en-US" altLang="zh-TW"/>
              <a:t>Strategic Enabler to Enhance Group Synergies</a:t>
            </a:r>
            <a:endParaRPr lang="zh-TW" altLang="en-US"/>
          </a:p>
        </p:txBody>
      </p:sp>
      <p:grpSp>
        <p:nvGrpSpPr>
          <p:cNvPr id="51" name="群組 50">
            <a:extLst>
              <a:ext uri="{FF2B5EF4-FFF2-40B4-BE49-F238E27FC236}">
                <a16:creationId xmlns:a16="http://schemas.microsoft.com/office/drawing/2014/main" id="{A3EBB36E-03E2-6935-392F-D2E12486D6E7}"/>
              </a:ext>
            </a:extLst>
          </p:cNvPr>
          <p:cNvGrpSpPr/>
          <p:nvPr/>
        </p:nvGrpSpPr>
        <p:grpSpPr>
          <a:xfrm>
            <a:off x="288344" y="3306685"/>
            <a:ext cx="1395891" cy="1395891"/>
            <a:chOff x="3991645" y="2609266"/>
            <a:chExt cx="1395891" cy="1395891"/>
          </a:xfrm>
        </p:grpSpPr>
        <p:sp>
          <p:nvSpPr>
            <p:cNvPr id="24" name="橢圓 23">
              <a:extLst>
                <a:ext uri="{FF2B5EF4-FFF2-40B4-BE49-F238E27FC236}">
                  <a16:creationId xmlns:a16="http://schemas.microsoft.com/office/drawing/2014/main" id="{F4DF09D9-8857-23BA-6BFC-7EF8C3863CCD}"/>
                </a:ext>
              </a:extLst>
            </p:cNvPr>
            <p:cNvSpPr/>
            <p:nvPr/>
          </p:nvSpPr>
          <p:spPr>
            <a:xfrm>
              <a:off x="3991645" y="2609266"/>
              <a:ext cx="1395891" cy="1395891"/>
            </a:xfrm>
            <a:prstGeom prst="ellipse">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3" name="文字方塊 42">
              <a:extLst>
                <a:ext uri="{FF2B5EF4-FFF2-40B4-BE49-F238E27FC236}">
                  <a16:creationId xmlns:a16="http://schemas.microsoft.com/office/drawing/2014/main" id="{0EDFCB8D-9709-653D-DDF0-769B50FDC1AA}"/>
                </a:ext>
              </a:extLst>
            </p:cNvPr>
            <p:cNvSpPr txBox="1"/>
            <p:nvPr/>
          </p:nvSpPr>
          <p:spPr>
            <a:xfrm>
              <a:off x="4078288" y="3083160"/>
              <a:ext cx="1192891" cy="461665"/>
            </a:xfrm>
            <a:prstGeom prst="rect">
              <a:avLst/>
            </a:prstGeom>
            <a:noFill/>
          </p:spPr>
          <p:txBody>
            <a:bodyPr wrap="square">
              <a:spAutoFit/>
            </a:bodyPr>
            <a:lstStyle/>
            <a:p>
              <a:pPr lvl="0" algn="ctr"/>
              <a:r>
                <a:rPr lang="en-US" altLang="zh-TW" sz="1200" b="1">
                  <a:solidFill>
                    <a:schemeClr val="bg1"/>
                  </a:solidFill>
                  <a:latin typeface="Arial" panose="020B0604020202020204" pitchFamily="34" charset="0"/>
                  <a:ea typeface="Cambria" panose="02040503050406030204" pitchFamily="18" charset="0"/>
                  <a:cs typeface="Arial" panose="020B0604020202020204" pitchFamily="34" charset="0"/>
                </a:rPr>
                <a:t>Automotive</a:t>
              </a:r>
            </a:p>
            <a:p>
              <a:pPr lvl="0" algn="ctr"/>
              <a:r>
                <a:rPr lang="en-US" altLang="zh-TW" sz="1200" b="1">
                  <a:solidFill>
                    <a:schemeClr val="bg1"/>
                  </a:solidFill>
                  <a:latin typeface="Arial" panose="020B0604020202020204" pitchFamily="34" charset="0"/>
                  <a:ea typeface="Cambria" panose="02040503050406030204" pitchFamily="18" charset="0"/>
                  <a:cs typeface="Arial" panose="020B0604020202020204" pitchFamily="34" charset="0"/>
                </a:rPr>
                <a:t>Components</a:t>
              </a:r>
              <a:endParaRPr lang="zh-TW" altLang="en-US" sz="1200" b="1">
                <a:solidFill>
                  <a:schemeClr val="bg1"/>
                </a:solidFill>
                <a:latin typeface="Arial" panose="020B0604020202020204" pitchFamily="34" charset="0"/>
                <a:cs typeface="Arial" panose="020B0604020202020204" pitchFamily="34" charset="0"/>
              </a:endParaRPr>
            </a:p>
          </p:txBody>
        </p:sp>
      </p:grpSp>
      <p:grpSp>
        <p:nvGrpSpPr>
          <p:cNvPr id="53" name="群組 52">
            <a:extLst>
              <a:ext uri="{FF2B5EF4-FFF2-40B4-BE49-F238E27FC236}">
                <a16:creationId xmlns:a16="http://schemas.microsoft.com/office/drawing/2014/main" id="{99153390-CADC-B6AA-D6AF-5E8BD2CA627A}"/>
              </a:ext>
            </a:extLst>
          </p:cNvPr>
          <p:cNvGrpSpPr/>
          <p:nvPr/>
        </p:nvGrpSpPr>
        <p:grpSpPr>
          <a:xfrm>
            <a:off x="1979430" y="1953086"/>
            <a:ext cx="1781085" cy="1395891"/>
            <a:chOff x="5593123" y="1783709"/>
            <a:chExt cx="1781085" cy="1395891"/>
          </a:xfrm>
        </p:grpSpPr>
        <p:sp>
          <p:nvSpPr>
            <p:cNvPr id="26" name="橢圓 25">
              <a:extLst>
                <a:ext uri="{FF2B5EF4-FFF2-40B4-BE49-F238E27FC236}">
                  <a16:creationId xmlns:a16="http://schemas.microsoft.com/office/drawing/2014/main" id="{0EB81682-6917-33FE-BA61-A1EDCA67B768}"/>
                </a:ext>
              </a:extLst>
            </p:cNvPr>
            <p:cNvSpPr/>
            <p:nvPr/>
          </p:nvSpPr>
          <p:spPr>
            <a:xfrm>
              <a:off x="5779325" y="1783709"/>
              <a:ext cx="1395891" cy="1395891"/>
            </a:xfrm>
            <a:prstGeom prst="ellipse">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4" name="文字方塊 53">
              <a:extLst>
                <a:ext uri="{FF2B5EF4-FFF2-40B4-BE49-F238E27FC236}">
                  <a16:creationId xmlns:a16="http://schemas.microsoft.com/office/drawing/2014/main" id="{4D34176E-EF67-3C21-2D76-31ADA76188F3}"/>
                </a:ext>
              </a:extLst>
            </p:cNvPr>
            <p:cNvSpPr txBox="1"/>
            <p:nvPr/>
          </p:nvSpPr>
          <p:spPr>
            <a:xfrm>
              <a:off x="5593123" y="2354692"/>
              <a:ext cx="1781085" cy="276999"/>
            </a:xfrm>
            <a:prstGeom prst="rect">
              <a:avLst/>
            </a:prstGeom>
            <a:noFill/>
          </p:spPr>
          <p:txBody>
            <a:bodyPr wrap="square">
              <a:spAutoFit/>
            </a:bodyPr>
            <a:lstStyle/>
            <a:p>
              <a:pPr lvl="0" algn="ctr"/>
              <a:r>
                <a:rPr lang="en-US" altLang="zh-TW" sz="1200" b="1">
                  <a:solidFill>
                    <a:schemeClr val="bg1"/>
                  </a:solidFill>
                  <a:latin typeface="Arial" panose="020B0604020202020204" pitchFamily="34" charset="0"/>
                  <a:ea typeface="Cambria" panose="02040503050406030204" pitchFamily="18" charset="0"/>
                  <a:cs typeface="Arial" panose="020B0604020202020204" pitchFamily="34" charset="0"/>
                </a:rPr>
                <a:t>Semiconductors</a:t>
              </a:r>
            </a:p>
          </p:txBody>
        </p:sp>
      </p:grpSp>
      <p:grpSp>
        <p:nvGrpSpPr>
          <p:cNvPr id="16" name="群組 15">
            <a:extLst>
              <a:ext uri="{FF2B5EF4-FFF2-40B4-BE49-F238E27FC236}">
                <a16:creationId xmlns:a16="http://schemas.microsoft.com/office/drawing/2014/main" id="{BAAAC1D7-E2CB-4132-FF58-150795A210D7}"/>
              </a:ext>
            </a:extLst>
          </p:cNvPr>
          <p:cNvGrpSpPr/>
          <p:nvPr/>
        </p:nvGrpSpPr>
        <p:grpSpPr>
          <a:xfrm>
            <a:off x="102400" y="4209310"/>
            <a:ext cx="6546650" cy="2583356"/>
            <a:chOff x="2039904" y="3228246"/>
            <a:chExt cx="5794373" cy="2286502"/>
          </a:xfrm>
        </p:grpSpPr>
        <p:sp>
          <p:nvSpPr>
            <p:cNvPr id="6" name="矩形: 圓角 5">
              <a:extLst>
                <a:ext uri="{FF2B5EF4-FFF2-40B4-BE49-F238E27FC236}">
                  <a16:creationId xmlns:a16="http://schemas.microsoft.com/office/drawing/2014/main" id="{590AC9C5-E885-FFFB-A7AB-0847F03E5D2C}"/>
                </a:ext>
              </a:extLst>
            </p:cNvPr>
            <p:cNvSpPr/>
            <p:nvPr/>
          </p:nvSpPr>
          <p:spPr>
            <a:xfrm>
              <a:off x="2039904" y="5053083"/>
              <a:ext cx="1474050"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 name="矩形: 圓角 7">
              <a:extLst>
                <a:ext uri="{FF2B5EF4-FFF2-40B4-BE49-F238E27FC236}">
                  <a16:creationId xmlns:a16="http://schemas.microsoft.com/office/drawing/2014/main" id="{67DC6301-A3D8-FDAE-C1E2-79B1F6E6D4D7}"/>
                </a:ext>
              </a:extLst>
            </p:cNvPr>
            <p:cNvSpPr/>
            <p:nvPr/>
          </p:nvSpPr>
          <p:spPr>
            <a:xfrm rot="18493809">
              <a:off x="3095294" y="4796265"/>
              <a:ext cx="965482"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矩形: 圓角 11">
              <a:extLst>
                <a:ext uri="{FF2B5EF4-FFF2-40B4-BE49-F238E27FC236}">
                  <a16:creationId xmlns:a16="http://schemas.microsoft.com/office/drawing/2014/main" id="{31870931-6D6B-54AA-2AE4-95A5A955E9CC}"/>
                </a:ext>
              </a:extLst>
            </p:cNvPr>
            <p:cNvSpPr/>
            <p:nvPr/>
          </p:nvSpPr>
          <p:spPr>
            <a:xfrm>
              <a:off x="3659843" y="4523911"/>
              <a:ext cx="1453111"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 name="矩形: 圓角 12">
              <a:extLst>
                <a:ext uri="{FF2B5EF4-FFF2-40B4-BE49-F238E27FC236}">
                  <a16:creationId xmlns:a16="http://schemas.microsoft.com/office/drawing/2014/main" id="{3A73A8BB-CEFF-24A4-0797-2D7572D4D84A}"/>
                </a:ext>
              </a:extLst>
            </p:cNvPr>
            <p:cNvSpPr/>
            <p:nvPr/>
          </p:nvSpPr>
          <p:spPr>
            <a:xfrm rot="19122060">
              <a:off x="4797235" y="4257063"/>
              <a:ext cx="982629"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 name="矩形: 圓角 13">
              <a:extLst>
                <a:ext uri="{FF2B5EF4-FFF2-40B4-BE49-F238E27FC236}">
                  <a16:creationId xmlns:a16="http://schemas.microsoft.com/office/drawing/2014/main" id="{4D3A2F0C-E9D2-CB03-C86A-A053EF5C5FF4}"/>
                </a:ext>
              </a:extLst>
            </p:cNvPr>
            <p:cNvSpPr/>
            <p:nvPr/>
          </p:nvSpPr>
          <p:spPr>
            <a:xfrm>
              <a:off x="5479119" y="4020159"/>
              <a:ext cx="1196649"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5" name="箭號: 向上 14">
              <a:extLst>
                <a:ext uri="{FF2B5EF4-FFF2-40B4-BE49-F238E27FC236}">
                  <a16:creationId xmlns:a16="http://schemas.microsoft.com/office/drawing/2014/main" id="{0118FBB0-97E1-0029-780F-FEA6D0DE2322}"/>
                </a:ext>
              </a:extLst>
            </p:cNvPr>
            <p:cNvSpPr/>
            <p:nvPr/>
          </p:nvSpPr>
          <p:spPr>
            <a:xfrm rot="2715119">
              <a:off x="6522534" y="2922429"/>
              <a:ext cx="1005925" cy="1617560"/>
            </a:xfrm>
            <a:prstGeom prst="upArrow">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58" name="文字方塊 57">
            <a:extLst>
              <a:ext uri="{FF2B5EF4-FFF2-40B4-BE49-F238E27FC236}">
                <a16:creationId xmlns:a16="http://schemas.microsoft.com/office/drawing/2014/main" id="{942E90C2-6BE9-E56F-C10D-E211FB8FE12D}"/>
              </a:ext>
            </a:extLst>
          </p:cNvPr>
          <p:cNvSpPr txBox="1"/>
          <p:nvPr/>
        </p:nvSpPr>
        <p:spPr>
          <a:xfrm>
            <a:off x="6711709" y="3961311"/>
            <a:ext cx="3199312" cy="2371611"/>
          </a:xfrm>
          <a:prstGeom prst="rect">
            <a:avLst/>
          </a:prstGeom>
          <a:noFill/>
        </p:spPr>
        <p:txBody>
          <a:bodyPr wrap="square">
            <a:spAutoFit/>
          </a:bodyPr>
          <a:lstStyle/>
          <a:p>
            <a:pPr>
              <a:lnSpc>
                <a:spcPts val="2000"/>
              </a:lnSpc>
            </a:pPr>
            <a:r>
              <a:rPr lang="en-US" altLang="zh-TW" sz="1400" b="1">
                <a:solidFill>
                  <a:srgbClr val="2C6376"/>
                </a:solidFill>
                <a:latin typeface="Arial" panose="020B0604020202020204" pitchFamily="34" charset="0"/>
                <a:ea typeface="Cambria" panose="02040503050406030204" pitchFamily="18" charset="0"/>
                <a:cs typeface="Arial" panose="020B0604020202020204" pitchFamily="34" charset="0"/>
              </a:rPr>
              <a:t>SAS’s Role and Responsibilities</a:t>
            </a:r>
          </a:p>
          <a:p>
            <a:pPr marL="171450" lvl="0" indent="-171450">
              <a:lnSpc>
                <a:spcPts val="2000"/>
              </a:lnSpc>
              <a:buFont typeface="Arial" panose="020B0604020202020204" pitchFamily="34" charset="0"/>
              <a:buChar char="•"/>
            </a:pPr>
            <a:r>
              <a:rPr lang="en-US" altLang="zh-TW" sz="1200">
                <a:solidFill>
                  <a:srgbClr val="2C6376"/>
                </a:solidFill>
                <a:latin typeface="Arial" panose="020B0604020202020204" pitchFamily="34" charset="0"/>
                <a:ea typeface="Cambria" panose="02040503050406030204" pitchFamily="18" charset="0"/>
                <a:cs typeface="Arial" panose="020B0604020202020204" pitchFamily="34" charset="0"/>
              </a:rPr>
              <a:t>Group Strategy Leader</a:t>
            </a:r>
          </a:p>
          <a:p>
            <a:pPr marL="171450" lvl="0" indent="-171450">
              <a:lnSpc>
                <a:spcPts val="2000"/>
              </a:lnSpc>
              <a:buFont typeface="Arial" panose="020B0604020202020204" pitchFamily="34" charset="0"/>
              <a:buChar char="•"/>
            </a:pPr>
            <a:r>
              <a:rPr lang="en-US" altLang="zh-TW" sz="1200">
                <a:solidFill>
                  <a:srgbClr val="2C6376"/>
                </a:solidFill>
                <a:latin typeface="Arial" panose="020B0604020202020204" pitchFamily="34" charset="0"/>
                <a:cs typeface="Arial" panose="020B0604020202020204" pitchFamily="34" charset="0"/>
              </a:rPr>
              <a:t>Operational Optimization</a:t>
            </a:r>
            <a:endParaRPr lang="en-US" altLang="zh-TW" sz="1200">
              <a:solidFill>
                <a:srgbClr val="2C6376"/>
              </a:solidFill>
              <a:latin typeface="Arial" panose="020B0604020202020204" pitchFamily="34" charset="0"/>
              <a:ea typeface="Cambria" panose="02040503050406030204" pitchFamily="18" charset="0"/>
              <a:cs typeface="Arial" panose="020B0604020202020204" pitchFamily="34" charset="0"/>
            </a:endParaRPr>
          </a:p>
          <a:p>
            <a:pPr marL="171450" lvl="0" indent="-171450">
              <a:lnSpc>
                <a:spcPts val="2000"/>
              </a:lnSpc>
              <a:buFont typeface="Arial" panose="020B0604020202020204" pitchFamily="34" charset="0"/>
              <a:buChar char="•"/>
            </a:pPr>
            <a:r>
              <a:rPr lang="en-US" altLang="zh-TW" sz="1200">
                <a:solidFill>
                  <a:srgbClr val="2C6376"/>
                </a:solidFill>
                <a:latin typeface="Arial" panose="020B0604020202020204" pitchFamily="34" charset="0"/>
                <a:cs typeface="Arial" panose="020B0604020202020204" pitchFamily="34" charset="0"/>
              </a:rPr>
              <a:t>Global Expansion Enabler</a:t>
            </a:r>
            <a:endParaRPr lang="en-US" altLang="zh-TW" sz="1200">
              <a:solidFill>
                <a:srgbClr val="2C6376"/>
              </a:solidFill>
              <a:latin typeface="Arial" panose="020B0604020202020204" pitchFamily="34" charset="0"/>
              <a:ea typeface="Cambria" panose="02040503050406030204" pitchFamily="18" charset="0"/>
              <a:cs typeface="Arial" panose="020B0604020202020204" pitchFamily="34" charset="0"/>
            </a:endParaRPr>
          </a:p>
          <a:p>
            <a:pPr marL="171450" lvl="0" indent="-171450">
              <a:lnSpc>
                <a:spcPts val="2000"/>
              </a:lnSpc>
              <a:buFont typeface="Arial" panose="020B0604020202020204" pitchFamily="34" charset="0"/>
              <a:buChar char="•"/>
            </a:pPr>
            <a:r>
              <a:rPr lang="en-US" altLang="zh-TW" sz="1200">
                <a:solidFill>
                  <a:srgbClr val="2C6376"/>
                </a:solidFill>
                <a:latin typeface="Arial" panose="020B0604020202020204" pitchFamily="34" charset="0"/>
                <a:cs typeface="Arial" panose="020B0604020202020204" pitchFamily="34" charset="0"/>
              </a:rPr>
              <a:t>Sustainable Energy Catalyst</a:t>
            </a:r>
            <a:endParaRPr lang="en-US" altLang="zh-TW" sz="1200">
              <a:solidFill>
                <a:srgbClr val="2C6376"/>
              </a:solidFill>
              <a:latin typeface="Arial" panose="020B0604020202020204" pitchFamily="34" charset="0"/>
              <a:ea typeface="Cambria" panose="02040503050406030204" pitchFamily="18" charset="0"/>
              <a:cs typeface="Arial" panose="020B0604020202020204" pitchFamily="34" charset="0"/>
            </a:endParaRPr>
          </a:p>
          <a:p>
            <a:pPr marL="171450" lvl="0" indent="-171450">
              <a:lnSpc>
                <a:spcPts val="2000"/>
              </a:lnSpc>
              <a:buFont typeface="Arial" panose="020B0604020202020204" pitchFamily="34" charset="0"/>
              <a:buChar char="•"/>
            </a:pPr>
            <a:r>
              <a:rPr lang="en-US" altLang="zh-TW" sz="1200">
                <a:solidFill>
                  <a:srgbClr val="2C6376"/>
                </a:solidFill>
                <a:latin typeface="Arial" panose="020B0604020202020204" pitchFamily="34" charset="0"/>
                <a:cs typeface="Arial" panose="020B0604020202020204" pitchFamily="34" charset="0"/>
              </a:rPr>
              <a:t>Investment &amp; JV Driver</a:t>
            </a:r>
            <a:endParaRPr lang="en-US" altLang="zh-TW" sz="1200">
              <a:solidFill>
                <a:srgbClr val="2C6376"/>
              </a:solidFill>
              <a:latin typeface="Arial" panose="020B0604020202020204" pitchFamily="34" charset="0"/>
              <a:ea typeface="Cambria" panose="02040503050406030204" pitchFamily="18" charset="0"/>
              <a:cs typeface="Arial" panose="020B0604020202020204" pitchFamily="34" charset="0"/>
            </a:endParaRPr>
          </a:p>
          <a:p>
            <a:pPr marL="171450" lvl="0" indent="-171450">
              <a:lnSpc>
                <a:spcPts val="2000"/>
              </a:lnSpc>
              <a:buFont typeface="Arial" panose="020B0604020202020204" pitchFamily="34" charset="0"/>
              <a:buChar char="•"/>
            </a:pPr>
            <a:r>
              <a:rPr lang="en-US" altLang="zh-TW" sz="1200">
                <a:solidFill>
                  <a:srgbClr val="2C6376"/>
                </a:solidFill>
                <a:latin typeface="Arial" panose="020B0604020202020204" pitchFamily="34" charset="0"/>
                <a:cs typeface="Arial" panose="020B0604020202020204" pitchFamily="34" charset="0"/>
              </a:rPr>
              <a:t>Technology &amp; Talent Synergy</a:t>
            </a:r>
          </a:p>
          <a:p>
            <a:pPr marL="171450" lvl="0" indent="-171450">
              <a:lnSpc>
                <a:spcPts val="2000"/>
              </a:lnSpc>
              <a:buFont typeface="Arial" panose="020B0604020202020204" pitchFamily="34" charset="0"/>
              <a:buChar char="•"/>
            </a:pPr>
            <a:r>
              <a:rPr lang="en-US" altLang="zh-TW" sz="1200">
                <a:solidFill>
                  <a:srgbClr val="2C6376"/>
                </a:solidFill>
                <a:latin typeface="Arial" panose="020B0604020202020204" pitchFamily="34" charset="0"/>
                <a:cs typeface="Arial" panose="020B0604020202020204" pitchFamily="34" charset="0"/>
              </a:rPr>
              <a:t>Integrated supply chain enables agile market response</a:t>
            </a:r>
            <a:endParaRPr lang="zh-TW" altLang="en-US" sz="1200">
              <a:solidFill>
                <a:srgbClr val="2C6376"/>
              </a:solidFill>
              <a:latin typeface="Arial" panose="020B0604020202020204" pitchFamily="34" charset="0"/>
              <a:cs typeface="Arial" panose="020B0604020202020204" pitchFamily="34" charset="0"/>
            </a:endParaRPr>
          </a:p>
        </p:txBody>
      </p:sp>
      <p:grpSp>
        <p:nvGrpSpPr>
          <p:cNvPr id="55" name="群組 54">
            <a:extLst>
              <a:ext uri="{FF2B5EF4-FFF2-40B4-BE49-F238E27FC236}">
                <a16:creationId xmlns:a16="http://schemas.microsoft.com/office/drawing/2014/main" id="{A5340904-BEF0-9684-0AA9-B160A73F3D90}"/>
              </a:ext>
            </a:extLst>
          </p:cNvPr>
          <p:cNvGrpSpPr/>
          <p:nvPr/>
        </p:nvGrpSpPr>
        <p:grpSpPr>
          <a:xfrm>
            <a:off x="4471436" y="1089983"/>
            <a:ext cx="1395891" cy="1395891"/>
            <a:chOff x="7598601" y="1201650"/>
            <a:chExt cx="1395891" cy="1395891"/>
          </a:xfrm>
        </p:grpSpPr>
        <p:sp>
          <p:nvSpPr>
            <p:cNvPr id="27" name="橢圓 26">
              <a:extLst>
                <a:ext uri="{FF2B5EF4-FFF2-40B4-BE49-F238E27FC236}">
                  <a16:creationId xmlns:a16="http://schemas.microsoft.com/office/drawing/2014/main" id="{A6B17ADD-1154-8132-6ACA-B802B722E436}"/>
                </a:ext>
              </a:extLst>
            </p:cNvPr>
            <p:cNvSpPr/>
            <p:nvPr/>
          </p:nvSpPr>
          <p:spPr>
            <a:xfrm>
              <a:off x="7598601" y="1201650"/>
              <a:ext cx="1395891" cy="1395891"/>
            </a:xfrm>
            <a:prstGeom prst="ellipse">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AB685D75-FC4D-1951-99D2-0625F4048CD8}"/>
                </a:ext>
              </a:extLst>
            </p:cNvPr>
            <p:cNvSpPr txBox="1"/>
            <p:nvPr/>
          </p:nvSpPr>
          <p:spPr>
            <a:xfrm>
              <a:off x="7770396" y="1668873"/>
              <a:ext cx="1029017" cy="461665"/>
            </a:xfrm>
            <a:prstGeom prst="rect">
              <a:avLst/>
            </a:prstGeom>
            <a:noFill/>
          </p:spPr>
          <p:txBody>
            <a:bodyPr wrap="square">
              <a:spAutoFit/>
            </a:bodyPr>
            <a:lstStyle/>
            <a:p>
              <a:pPr lvl="0"/>
              <a:r>
                <a:rPr lang="en-US" altLang="zh-TW" sz="1200" b="1">
                  <a:solidFill>
                    <a:schemeClr val="bg1"/>
                  </a:solidFill>
                  <a:latin typeface="Arial" panose="020B0604020202020204" pitchFamily="34" charset="0"/>
                  <a:ea typeface="Cambria" panose="02040503050406030204" pitchFamily="18" charset="0"/>
                  <a:cs typeface="Arial" panose="020B0604020202020204" pitchFamily="34" charset="0"/>
                </a:rPr>
                <a:t>R</a:t>
              </a:r>
              <a:r>
                <a:rPr lang="en-US" altLang="en-US" sz="1200" b="1">
                  <a:solidFill>
                    <a:schemeClr val="bg1"/>
                  </a:solidFill>
                  <a:latin typeface="Arial" panose="020B0604020202020204" pitchFamily="34" charset="0"/>
                  <a:ea typeface="Cambria" panose="02040503050406030204" pitchFamily="18" charset="0"/>
                  <a:cs typeface="Arial" panose="020B0604020202020204" pitchFamily="34" charset="0"/>
                </a:rPr>
                <a:t>enewable </a:t>
              </a:r>
            </a:p>
            <a:p>
              <a:pPr lvl="0" algn="ctr"/>
              <a:r>
                <a:rPr lang="en-US" altLang="en-US" sz="1200" b="1">
                  <a:solidFill>
                    <a:schemeClr val="bg1"/>
                  </a:solidFill>
                  <a:latin typeface="Arial" panose="020B0604020202020204" pitchFamily="34" charset="0"/>
                  <a:ea typeface="Cambria" panose="02040503050406030204" pitchFamily="18" charset="0"/>
                  <a:cs typeface="Arial" panose="020B0604020202020204" pitchFamily="34" charset="0"/>
                </a:rPr>
                <a:t>Energy</a:t>
              </a:r>
              <a:endParaRPr lang="zh-TW" altLang="en-US" sz="1200" b="1">
                <a:solidFill>
                  <a:schemeClr val="bg1"/>
                </a:solidFill>
                <a:latin typeface="Arial" panose="020B0604020202020204" pitchFamily="34" charset="0"/>
                <a:cs typeface="Arial" panose="020B0604020202020204" pitchFamily="34" charset="0"/>
              </a:endParaRPr>
            </a:p>
          </p:txBody>
        </p:sp>
      </p:grpSp>
      <p:pic>
        <p:nvPicPr>
          <p:cNvPr id="49" name="圖片 48">
            <a:extLst>
              <a:ext uri="{FF2B5EF4-FFF2-40B4-BE49-F238E27FC236}">
                <a16:creationId xmlns:a16="http://schemas.microsoft.com/office/drawing/2014/main" id="{99780BFC-4E74-49CE-BE00-B96F9E670778}"/>
              </a:ext>
            </a:extLst>
          </p:cNvPr>
          <p:cNvPicPr>
            <a:picLocks noChangeAspect="1"/>
          </p:cNvPicPr>
          <p:nvPr/>
        </p:nvPicPr>
        <p:blipFill>
          <a:blip r:embed="rId4"/>
          <a:stretch>
            <a:fillRect/>
          </a:stretch>
        </p:blipFill>
        <p:spPr>
          <a:xfrm rot="18900000">
            <a:off x="6726257" y="932568"/>
            <a:ext cx="2914311" cy="2914311"/>
          </a:xfrm>
          <a:prstGeom prst="rect">
            <a:avLst/>
          </a:prstGeom>
        </p:spPr>
      </p:pic>
      <p:sp>
        <p:nvSpPr>
          <p:cNvPr id="64" name="投影片編號版面配置區 6">
            <a:extLst>
              <a:ext uri="{FF2B5EF4-FFF2-40B4-BE49-F238E27FC236}">
                <a16:creationId xmlns:a16="http://schemas.microsoft.com/office/drawing/2014/main" id="{6E08A939-2CE0-93BD-E589-C797A3630FD0}"/>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16</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1" name="群組 20">
            <a:extLst>
              <a:ext uri="{FF2B5EF4-FFF2-40B4-BE49-F238E27FC236}">
                <a16:creationId xmlns:a16="http://schemas.microsoft.com/office/drawing/2014/main" id="{FDD5C28D-6375-7B6E-BD3A-C4ADD66DAF5B}"/>
              </a:ext>
            </a:extLst>
          </p:cNvPr>
          <p:cNvGrpSpPr/>
          <p:nvPr/>
        </p:nvGrpSpPr>
        <p:grpSpPr>
          <a:xfrm>
            <a:off x="33988" y="4902165"/>
            <a:ext cx="1774894" cy="1129015"/>
            <a:chOff x="3782033" y="4257361"/>
            <a:chExt cx="1774894" cy="1129015"/>
          </a:xfrm>
        </p:grpSpPr>
        <p:pic>
          <p:nvPicPr>
            <p:cNvPr id="29" name="Picture 4" descr="2035 E-Mobility Taiwan-Exhibitor Info.-ACTRON TECHNOLOGY CORPORATION">
              <a:extLst>
                <a:ext uri="{FF2B5EF4-FFF2-40B4-BE49-F238E27FC236}">
                  <a16:creationId xmlns:a16="http://schemas.microsoft.com/office/drawing/2014/main" id="{D18C39E9-7B51-4064-2F40-054FA455E32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72173" y="4257361"/>
              <a:ext cx="642926" cy="567288"/>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9181F68F-9E1C-53F5-FACF-E9439881BB8E}"/>
                </a:ext>
              </a:extLst>
            </p:cNvPr>
            <p:cNvSpPr txBox="1"/>
            <p:nvPr/>
          </p:nvSpPr>
          <p:spPr>
            <a:xfrm>
              <a:off x="3782033" y="4832378"/>
              <a:ext cx="1774894" cy="553998"/>
            </a:xfrm>
            <a:prstGeom prst="rect">
              <a:avLst/>
            </a:prstGeom>
            <a:noFill/>
          </p:spPr>
          <p:txBody>
            <a:bodyPr wrap="square" rtlCol="0">
              <a:spAutoFit/>
            </a:bodyPr>
            <a:lstStyle/>
            <a:p>
              <a:pPr algn="ctr"/>
              <a:r>
                <a:rPr lang="en-US" altLang="zh-TW" sz="1000" err="1">
                  <a:solidFill>
                    <a:schemeClr val="bg2">
                      <a:lumMod val="50000"/>
                    </a:schemeClr>
                  </a:solidFill>
                  <a:latin typeface="Arial" panose="020B0604020202020204" pitchFamily="34" charset="0"/>
                  <a:cs typeface="Arial" panose="020B0604020202020204" pitchFamily="34" charset="0"/>
                </a:rPr>
                <a:t>Actron</a:t>
              </a:r>
              <a:r>
                <a:rPr lang="en-US" altLang="zh-TW" sz="1000">
                  <a:solidFill>
                    <a:schemeClr val="bg2">
                      <a:lumMod val="50000"/>
                    </a:schemeClr>
                  </a:solidFill>
                  <a:latin typeface="Arial" panose="020B0604020202020204" pitchFamily="34" charset="0"/>
                  <a:cs typeface="Arial" panose="020B0604020202020204" pitchFamily="34" charset="0"/>
                </a:rPr>
                <a:t> Technology</a:t>
              </a:r>
            </a:p>
            <a:p>
              <a:pPr algn="ctr"/>
              <a:r>
                <a:rPr lang="en-US" altLang="zh-TW" sz="1000">
                  <a:solidFill>
                    <a:schemeClr val="bg2">
                      <a:lumMod val="50000"/>
                    </a:schemeClr>
                  </a:solidFill>
                  <a:latin typeface="Arial" panose="020B0604020202020204" pitchFamily="34" charset="0"/>
                  <a:cs typeface="Arial" panose="020B0604020202020204" pitchFamily="34" charset="0"/>
                </a:rPr>
                <a:t>Corporation</a:t>
              </a:r>
            </a:p>
            <a:p>
              <a:pPr algn="ctr"/>
              <a:r>
                <a:rPr lang="en-US" altLang="zh-TW" sz="1000">
                  <a:solidFill>
                    <a:schemeClr val="bg2">
                      <a:lumMod val="50000"/>
                    </a:schemeClr>
                  </a:solidFill>
                  <a:latin typeface="Arial" panose="020B0604020202020204" pitchFamily="34" charset="0"/>
                  <a:cs typeface="Arial" panose="020B0604020202020204" pitchFamily="34" charset="0"/>
                </a:rPr>
                <a:t>(8255:TT)</a:t>
              </a:r>
              <a:endParaRPr lang="zh-TW" altLang="en-US" sz="1100">
                <a:solidFill>
                  <a:schemeClr val="bg2">
                    <a:lumMod val="50000"/>
                  </a:schemeClr>
                </a:solidFill>
                <a:latin typeface="Arial" panose="020B0604020202020204" pitchFamily="34" charset="0"/>
                <a:cs typeface="Arial" panose="020B0604020202020204" pitchFamily="34" charset="0"/>
              </a:endParaRPr>
            </a:p>
          </p:txBody>
        </p:sp>
      </p:grpSp>
      <p:grpSp>
        <p:nvGrpSpPr>
          <p:cNvPr id="23" name="群組 22">
            <a:extLst>
              <a:ext uri="{FF2B5EF4-FFF2-40B4-BE49-F238E27FC236}">
                <a16:creationId xmlns:a16="http://schemas.microsoft.com/office/drawing/2014/main" id="{0B606B01-A8CE-C343-7752-B371D918332F}"/>
              </a:ext>
            </a:extLst>
          </p:cNvPr>
          <p:cNvGrpSpPr/>
          <p:nvPr/>
        </p:nvGrpSpPr>
        <p:grpSpPr>
          <a:xfrm>
            <a:off x="1868792" y="3245104"/>
            <a:ext cx="966931" cy="1074411"/>
            <a:chOff x="7383918" y="3898333"/>
            <a:chExt cx="966931" cy="1074411"/>
          </a:xfrm>
        </p:grpSpPr>
        <p:pic>
          <p:nvPicPr>
            <p:cNvPr id="30" name="Picture 2" descr="GlobalWafers Co. (6488) Investor Relations Material">
              <a:extLst>
                <a:ext uri="{FF2B5EF4-FFF2-40B4-BE49-F238E27FC236}">
                  <a16:creationId xmlns:a16="http://schemas.microsoft.com/office/drawing/2014/main" id="{7ECC4E6B-7C16-6C8A-2CC5-91A009ED81D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02012" y="3898333"/>
              <a:ext cx="898334" cy="898334"/>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19550550-50C6-8F09-38D9-F78DE4C1DA50}"/>
                </a:ext>
              </a:extLst>
            </p:cNvPr>
            <p:cNvSpPr txBox="1"/>
            <p:nvPr/>
          </p:nvSpPr>
          <p:spPr>
            <a:xfrm>
              <a:off x="7383918" y="4572634"/>
              <a:ext cx="966931" cy="400110"/>
            </a:xfrm>
            <a:prstGeom prst="rect">
              <a:avLst/>
            </a:prstGeom>
            <a:noFill/>
          </p:spPr>
          <p:txBody>
            <a:bodyPr wrap="none" rtlCol="0">
              <a:spAutoFit/>
            </a:bodyPr>
            <a:lstStyle/>
            <a:p>
              <a:pPr algn="ctr"/>
              <a:r>
                <a:rPr lang="en-US" altLang="zh-TW" sz="1000" err="1">
                  <a:solidFill>
                    <a:schemeClr val="bg2">
                      <a:lumMod val="50000"/>
                    </a:schemeClr>
                  </a:solidFill>
                  <a:latin typeface="Arial" panose="020B0604020202020204" pitchFamily="34" charset="0"/>
                  <a:cs typeface="Arial" panose="020B0604020202020204" pitchFamily="34" charset="0"/>
                </a:rPr>
                <a:t>GlobalWafers</a:t>
              </a:r>
              <a:endParaRPr lang="en-US" altLang="zh-TW" sz="1000">
                <a:solidFill>
                  <a:schemeClr val="bg2">
                    <a:lumMod val="50000"/>
                  </a:schemeClr>
                </a:solidFill>
                <a:latin typeface="Arial" panose="020B0604020202020204" pitchFamily="34" charset="0"/>
                <a:cs typeface="Arial" panose="020B0604020202020204" pitchFamily="34" charset="0"/>
              </a:endParaRPr>
            </a:p>
            <a:p>
              <a:pPr algn="ctr"/>
              <a:r>
                <a:rPr lang="en-US" altLang="zh-TW" sz="1000">
                  <a:solidFill>
                    <a:schemeClr val="bg2">
                      <a:lumMod val="50000"/>
                    </a:schemeClr>
                  </a:solidFill>
                  <a:latin typeface="Arial" panose="020B0604020202020204" pitchFamily="34" charset="0"/>
                  <a:cs typeface="Arial" panose="020B0604020202020204" pitchFamily="34" charset="0"/>
                </a:rPr>
                <a:t>(6488:TT)</a:t>
              </a:r>
              <a:endParaRPr lang="zh-TW" altLang="en-US" sz="1000">
                <a:solidFill>
                  <a:schemeClr val="bg2">
                    <a:lumMod val="50000"/>
                  </a:schemeClr>
                </a:solidFill>
                <a:latin typeface="Arial" panose="020B0604020202020204" pitchFamily="34" charset="0"/>
                <a:cs typeface="Arial" panose="020B0604020202020204" pitchFamily="34" charset="0"/>
              </a:endParaRPr>
            </a:p>
          </p:txBody>
        </p:sp>
      </p:grpSp>
      <p:grpSp>
        <p:nvGrpSpPr>
          <p:cNvPr id="35" name="群組 34">
            <a:extLst>
              <a:ext uri="{FF2B5EF4-FFF2-40B4-BE49-F238E27FC236}">
                <a16:creationId xmlns:a16="http://schemas.microsoft.com/office/drawing/2014/main" id="{D80306FB-EC7F-6AD2-BC2A-7BF8E6E5A2C3}"/>
              </a:ext>
            </a:extLst>
          </p:cNvPr>
          <p:cNvGrpSpPr/>
          <p:nvPr/>
        </p:nvGrpSpPr>
        <p:grpSpPr>
          <a:xfrm>
            <a:off x="1570204" y="4432987"/>
            <a:ext cx="1617751" cy="1103478"/>
            <a:chOff x="5858617" y="5122178"/>
            <a:chExt cx="1617751" cy="1103478"/>
          </a:xfrm>
        </p:grpSpPr>
        <p:sp>
          <p:nvSpPr>
            <p:cNvPr id="31" name="object 20">
              <a:extLst>
                <a:ext uri="{FF2B5EF4-FFF2-40B4-BE49-F238E27FC236}">
                  <a16:creationId xmlns:a16="http://schemas.microsoft.com/office/drawing/2014/main" id="{B8F3EEAB-F0EB-07F2-9AF3-2BE0EBC88CB0}"/>
                </a:ext>
              </a:extLst>
            </p:cNvPr>
            <p:cNvSpPr>
              <a:spLocks noChangeAspect="1"/>
            </p:cNvSpPr>
            <p:nvPr/>
          </p:nvSpPr>
          <p:spPr>
            <a:xfrm>
              <a:off x="6331370" y="5122178"/>
              <a:ext cx="658056" cy="599957"/>
            </a:xfrm>
            <a:prstGeom prst="rect">
              <a:avLst/>
            </a:prstGeom>
            <a:blipFill>
              <a:blip r:embed="rId7" cstate="print"/>
              <a:srcRect/>
              <a:stretch>
                <a:fillRect l="-5133" t="-7593" r="-5133" b="-7593"/>
              </a:stretch>
            </a:blipFill>
          </p:spPr>
          <p:txBody>
            <a:bodyPr wrap="square" lIns="0" tIns="0" rIns="0" bIns="0" rtlCol="0"/>
            <a:lstStyle/>
            <a:p>
              <a:endParaRPr>
                <a:latin typeface="Arial" panose="020B0604020202020204" pitchFamily="34" charset="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79803DA1-7FD4-4CB5-1ADD-8305656DCC4A}"/>
                </a:ext>
              </a:extLst>
            </p:cNvPr>
            <p:cNvSpPr txBox="1"/>
            <p:nvPr/>
          </p:nvSpPr>
          <p:spPr>
            <a:xfrm>
              <a:off x="5858617" y="5663964"/>
              <a:ext cx="1617751" cy="561692"/>
            </a:xfrm>
            <a:prstGeom prst="rect">
              <a:avLst/>
            </a:prstGeom>
            <a:noFill/>
          </p:spPr>
          <p:txBody>
            <a:bodyPr wrap="none" rtlCol="0">
              <a:spAutoFit/>
            </a:bodyPr>
            <a:lstStyle/>
            <a:p>
              <a:pPr algn="ctr"/>
              <a:r>
                <a:rPr lang="en-US" altLang="zh-TW" sz="1050">
                  <a:solidFill>
                    <a:schemeClr val="bg2">
                      <a:lumMod val="50000"/>
                    </a:schemeClr>
                  </a:solidFill>
                  <a:latin typeface="Arial" panose="020B0604020202020204" pitchFamily="34" charset="0"/>
                  <a:cs typeface="Arial" panose="020B0604020202020204" pitchFamily="34" charset="0"/>
                </a:rPr>
                <a:t> </a:t>
              </a:r>
              <a:r>
                <a:rPr lang="en-US" altLang="zh-TW" sz="1000">
                  <a:solidFill>
                    <a:schemeClr val="bg2">
                      <a:lumMod val="50000"/>
                    </a:schemeClr>
                  </a:solidFill>
                  <a:latin typeface="Arial" panose="020B0604020202020204" pitchFamily="34" charset="0"/>
                  <a:cs typeface="Arial" panose="020B0604020202020204" pitchFamily="34" charset="0"/>
                </a:rPr>
                <a:t>Advanced Wireless</a:t>
              </a:r>
            </a:p>
            <a:p>
              <a:pPr algn="ctr"/>
              <a:r>
                <a:rPr lang="en-US" altLang="zh-TW" sz="1000">
                  <a:solidFill>
                    <a:schemeClr val="bg2">
                      <a:lumMod val="50000"/>
                    </a:schemeClr>
                  </a:solidFill>
                  <a:latin typeface="Arial" panose="020B0604020202020204" pitchFamily="34" charset="0"/>
                  <a:cs typeface="Arial" panose="020B0604020202020204" pitchFamily="34" charset="0"/>
                </a:rPr>
                <a:t>Semiconductor Company</a:t>
              </a:r>
              <a:endParaRPr lang="en-US" altLang="zh-TW" sz="1000" b="1">
                <a:solidFill>
                  <a:schemeClr val="bg2">
                    <a:lumMod val="50000"/>
                  </a:schemeClr>
                </a:solidFill>
                <a:latin typeface="Arial" panose="020B0604020202020204" pitchFamily="34" charset="0"/>
                <a:cs typeface="Arial" panose="020B0604020202020204" pitchFamily="34" charset="0"/>
              </a:endParaRPr>
            </a:p>
            <a:p>
              <a:pPr algn="ctr"/>
              <a:r>
                <a:rPr lang="en-US" altLang="zh-TW" sz="1000">
                  <a:solidFill>
                    <a:schemeClr val="bg2">
                      <a:lumMod val="50000"/>
                    </a:schemeClr>
                  </a:solidFill>
                  <a:latin typeface="Arial" panose="020B0604020202020204" pitchFamily="34" charset="0"/>
                  <a:cs typeface="Arial" panose="020B0604020202020204" pitchFamily="34" charset="0"/>
                </a:rPr>
                <a:t>(8086:TT)</a:t>
              </a:r>
              <a:endParaRPr lang="zh-TW" altLang="en-US" sz="1000">
                <a:solidFill>
                  <a:schemeClr val="bg2">
                    <a:lumMod val="50000"/>
                  </a:schemeClr>
                </a:solidFill>
                <a:latin typeface="Arial" panose="020B0604020202020204" pitchFamily="34" charset="0"/>
                <a:cs typeface="Arial" panose="020B0604020202020204" pitchFamily="34" charset="0"/>
              </a:endParaRPr>
            </a:p>
          </p:txBody>
        </p:sp>
      </p:grpSp>
      <p:grpSp>
        <p:nvGrpSpPr>
          <p:cNvPr id="25" name="群組 24">
            <a:extLst>
              <a:ext uri="{FF2B5EF4-FFF2-40B4-BE49-F238E27FC236}">
                <a16:creationId xmlns:a16="http://schemas.microsoft.com/office/drawing/2014/main" id="{EF3C764D-DA6D-846F-EF9E-74B2AEC3B4BA}"/>
              </a:ext>
            </a:extLst>
          </p:cNvPr>
          <p:cNvGrpSpPr/>
          <p:nvPr/>
        </p:nvGrpSpPr>
        <p:grpSpPr>
          <a:xfrm>
            <a:off x="2565106" y="3512731"/>
            <a:ext cx="1963242" cy="820572"/>
            <a:chOff x="7383307" y="5194694"/>
            <a:chExt cx="1963242" cy="820572"/>
          </a:xfrm>
        </p:grpSpPr>
        <p:pic>
          <p:nvPicPr>
            <p:cNvPr id="32" name="圖片 31" descr="一張含有 文字, 字型, 標誌, 圖形 的圖片&#10;&#10;AI 產生的內容可能不正確。">
              <a:extLst>
                <a:ext uri="{FF2B5EF4-FFF2-40B4-BE49-F238E27FC236}">
                  <a16:creationId xmlns:a16="http://schemas.microsoft.com/office/drawing/2014/main" id="{A4B1AD82-B94F-A007-C844-2F15FA517F3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143" b="62143" l="855" r="96581">
                          <a14:foregroundMark x1="34188" y1="4286" x2="34188" y2="4286"/>
                          <a14:foregroundMark x1="32479" y1="62857" x2="32479" y2="62857"/>
                          <a14:foregroundMark x1="15812" y1="55000" x2="15812" y2="55000"/>
                          <a14:foregroundMark x1="8974" y1="46429" x2="8974" y2="46429"/>
                          <a14:foregroundMark x1="8547" y1="27857" x2="8547" y2="27857"/>
                          <a14:foregroundMark x1="8974" y1="25000" x2="8974" y2="25000"/>
                          <a14:foregroundMark x1="8974" y1="25000" x2="8974" y2="25000"/>
                          <a14:foregroundMark x1="10256" y1="21429" x2="10256" y2="21429"/>
                          <a14:foregroundMark x1="10256" y1="7857" x2="10256" y2="7857"/>
                          <a14:foregroundMark x1="10256" y1="7857" x2="10256" y2="7857"/>
                          <a14:foregroundMark x1="9829" y1="7857" x2="9829" y2="7857"/>
                          <a14:foregroundMark x1="7692" y1="10000" x2="7692" y2="10000"/>
                          <a14:foregroundMark x1="1709" y1="8571" x2="18376" y2="10714"/>
                          <a14:foregroundMark x1="10256" y1="10714" x2="5983" y2="50714"/>
                          <a14:foregroundMark x1="21551" y1="59966" x2="25214" y2="62143"/>
                          <a14:foregroundMark x1="5983" y1="50714" x2="20287" y2="59215"/>
                          <a14:foregroundMark x1="21795" y1="63571" x2="17521" y2="62143"/>
                          <a14:foregroundMark x1="48676" y1="35729" x2="50000" y2="33571"/>
                          <a14:foregroundMark x1="32906" y1="61429" x2="37893" y2="53302"/>
                          <a14:foregroundMark x1="50000" y1="33571" x2="37179" y2="2857"/>
                          <a14:foregroundMark x1="22650" y1="7857" x2="14530" y2="8571"/>
                          <a14:foregroundMark x1="25214" y1="5714" x2="23077" y2="15714"/>
                          <a14:foregroundMark x1="26068" y1="2857" x2="26068" y2="2857"/>
                          <a14:foregroundMark x1="24626" y1="53757" x2="24247" y2="54338"/>
                          <a14:foregroundMark x1="25214" y1="52857" x2="24837" y2="53434"/>
                          <a14:foregroundMark x1="34188" y1="3571" x2="44017" y2="37143"/>
                          <a14:foregroundMark x1="44017" y1="37143" x2="35897" y2="3571"/>
                          <a14:foregroundMark x1="35897" y1="3571" x2="34615" y2="3571"/>
                          <a14:foregroundMark x1="38034" y1="12143" x2="38034" y2="12143"/>
                          <a14:foregroundMark x1="80345" y1="12498" x2="78632" y2="8571"/>
                          <a14:foregroundMark x1="93590" y1="42857" x2="88990" y2="32312"/>
                          <a14:foregroundMark x1="64842" y1="36744" x2="63248" y2="40000"/>
                          <a14:foregroundMark x1="78632" y1="8571" x2="76065" y2="13816"/>
                          <a14:foregroundMark x1="76508" y1="50638" x2="84615" y2="57143"/>
                          <a14:foregroundMark x1="63248" y1="40000" x2="65091" y2="41479"/>
                          <a14:foregroundMark x1="88935" y1="44984" x2="92389" y2="35261"/>
                          <a14:foregroundMark x1="84615" y1="57143" x2="87954" y2="47743"/>
                          <a14:foregroundMark x1="90527" y1="33646" x2="93919" y2="48847"/>
                          <a14:foregroundMark x1="84615" y1="7143" x2="87181" y2="18644"/>
                          <a14:foregroundMark x1="94017" y1="49286" x2="93162" y2="59286"/>
                          <a14:foregroundMark x1="86752" y1="60000" x2="67521" y2="58571"/>
                          <a14:foregroundMark x1="64260" y1="25722" x2="63248" y2="38571"/>
                          <a14:foregroundMark x1="65385" y1="11429" x2="64461" y2="23159"/>
                          <a14:foregroundMark x1="92203" y1="20002" x2="93590" y2="21429"/>
                          <a14:foregroundMark x1="82479" y1="10000" x2="88722" y2="16422"/>
                          <a14:foregroundMark x1="94017" y1="10714" x2="96581" y2="33571"/>
                          <a14:backgroundMark x1="72222" y1="21429" x2="72222" y2="21429"/>
                          <a14:backgroundMark x1="72650" y1="22143" x2="71795" y2="25714"/>
                          <a14:backgroundMark x1="73504" y1="21429" x2="73504" y2="21429"/>
                          <a14:backgroundMark x1="73504" y1="20714" x2="73504" y2="20714"/>
                          <a14:backgroundMark x1="73504" y1="20000" x2="73504" y2="20000"/>
                          <a14:backgroundMark x1="82906" y1="22143" x2="82906" y2="22143"/>
                          <a14:backgroundMark x1="85470" y1="22857" x2="85470" y2="22857"/>
                          <a14:backgroundMark x1="86325" y1="22857" x2="86325" y2="22857"/>
                          <a14:backgroundMark x1="83761" y1="23571" x2="86752" y2="27857"/>
                          <a14:backgroundMark x1="73504" y1="47143" x2="71795" y2="45000"/>
                          <a14:backgroundMark x1="75641" y1="47857" x2="70940" y2="45000"/>
                          <a14:backgroundMark x1="88034" y1="44286" x2="87179" y2="47143"/>
                          <a14:backgroundMark x1="88034" y1="25000" x2="86325" y2="30000"/>
                          <a14:backgroundMark x1="87607" y1="21429" x2="71368" y2="26429"/>
                          <a14:backgroundMark x1="86752" y1="20000" x2="87179" y2="20714"/>
                          <a14:backgroundMark x1="71368" y1="22143" x2="72650" y2="46429"/>
                          <a14:backgroundMark x1="86752" y1="19286" x2="87179" y2="20000"/>
                          <a14:backgroundMark x1="73077" y1="47857" x2="71368" y2="46429"/>
                          <a14:backgroundMark x1="42735" y1="47857" x2="42735" y2="47857"/>
                          <a14:backgroundMark x1="41026" y1="48571" x2="41026" y2="48571"/>
                          <a14:backgroundMark x1="39744" y1="49286" x2="39744" y2="49286"/>
                          <a14:backgroundMark x1="39316" y1="50714" x2="39316" y2="50714"/>
                          <a14:backgroundMark x1="38462" y1="50714" x2="38462" y2="50714"/>
                          <a14:backgroundMark x1="42735" y1="46429" x2="41880" y2="45000"/>
                          <a14:backgroundMark x1="40598" y1="45714" x2="39316" y2="48571"/>
                          <a14:backgroundMark x1="42735" y1="42857" x2="37179" y2="46429"/>
                          <a14:backgroundMark x1="26068" y1="51429" x2="26068" y2="51429"/>
                          <a14:backgroundMark x1="42735" y1="42857" x2="43590" y2="44286"/>
                          <a14:backgroundMark x1="40598" y1="51429" x2="38889" y2="51429"/>
                          <a14:backgroundMark x1="39744" y1="51429" x2="37179" y2="51429"/>
                          <a14:backgroundMark x1="24359" y1="50714" x2="25641" y2="51429"/>
                          <a14:backgroundMark x1="26496" y1="63571" x2="26496" y2="62143"/>
                        </a14:backgroundRemoval>
                      </a14:imgEffect>
                    </a14:imgLayer>
                  </a14:imgProps>
                </a:ext>
                <a:ext uri="{28A0092B-C50C-407E-A947-70E740481C1C}">
                  <a14:useLocalDpi xmlns:a14="http://schemas.microsoft.com/office/drawing/2010/main" val="0"/>
                </a:ext>
              </a:extLst>
            </a:blip>
            <a:srcRect b="30925"/>
            <a:stretch/>
          </p:blipFill>
          <p:spPr>
            <a:xfrm>
              <a:off x="8041966" y="5194694"/>
              <a:ext cx="651786" cy="269362"/>
            </a:xfrm>
            <a:prstGeom prst="rect">
              <a:avLst/>
            </a:prstGeom>
          </p:spPr>
        </p:pic>
        <p:sp>
          <p:nvSpPr>
            <p:cNvPr id="17" name="文字方塊 16">
              <a:extLst>
                <a:ext uri="{FF2B5EF4-FFF2-40B4-BE49-F238E27FC236}">
                  <a16:creationId xmlns:a16="http://schemas.microsoft.com/office/drawing/2014/main" id="{A5A34A78-D7FF-6FAF-27D7-6C5EE39267CE}"/>
                </a:ext>
              </a:extLst>
            </p:cNvPr>
            <p:cNvSpPr txBox="1"/>
            <p:nvPr/>
          </p:nvSpPr>
          <p:spPr>
            <a:xfrm>
              <a:off x="7383307" y="5461268"/>
              <a:ext cx="1963242" cy="553998"/>
            </a:xfrm>
            <a:prstGeom prst="rect">
              <a:avLst/>
            </a:prstGeom>
            <a:noFill/>
          </p:spPr>
          <p:txBody>
            <a:bodyPr wrap="square" rtlCol="0">
              <a:spAutoFit/>
            </a:bodyPr>
            <a:lstStyle/>
            <a:p>
              <a:pPr algn="ctr"/>
              <a:r>
                <a:rPr lang="en-US" altLang="zh-TW" sz="1000">
                  <a:solidFill>
                    <a:schemeClr val="bg2">
                      <a:lumMod val="50000"/>
                    </a:schemeClr>
                  </a:solidFill>
                  <a:latin typeface="Arial" panose="020B0604020202020204" pitchFamily="34" charset="0"/>
                  <a:cs typeface="Arial" panose="020B0604020202020204" pitchFamily="34" charset="0"/>
                </a:rPr>
                <a:t>Taiwan </a:t>
              </a:r>
              <a:r>
                <a:rPr lang="en-US" altLang="zh-TW" sz="1000" err="1">
                  <a:solidFill>
                    <a:schemeClr val="bg2">
                      <a:lumMod val="50000"/>
                    </a:schemeClr>
                  </a:solidFill>
                  <a:latin typeface="Arial" panose="020B0604020202020204" pitchFamily="34" charset="0"/>
                  <a:cs typeface="Arial" panose="020B0604020202020204" pitchFamily="34" charset="0"/>
                </a:rPr>
                <a:t>Speciality</a:t>
              </a:r>
              <a:endParaRPr lang="en-US" altLang="zh-TW" sz="1000">
                <a:solidFill>
                  <a:schemeClr val="bg2">
                    <a:lumMod val="50000"/>
                  </a:schemeClr>
                </a:solidFill>
                <a:latin typeface="Arial" panose="020B0604020202020204" pitchFamily="34" charset="0"/>
                <a:cs typeface="Arial" panose="020B0604020202020204" pitchFamily="34" charset="0"/>
              </a:endParaRPr>
            </a:p>
            <a:p>
              <a:pPr algn="ctr"/>
              <a:r>
                <a:rPr lang="en-US" altLang="zh-TW" sz="1000">
                  <a:solidFill>
                    <a:schemeClr val="bg2">
                      <a:lumMod val="50000"/>
                    </a:schemeClr>
                  </a:solidFill>
                  <a:latin typeface="Arial" panose="020B0604020202020204" pitchFamily="34" charset="0"/>
                  <a:cs typeface="Arial" panose="020B0604020202020204" pitchFamily="34" charset="0"/>
                </a:rPr>
                <a:t>Chemicals Corporation</a:t>
              </a:r>
            </a:p>
            <a:p>
              <a:pPr algn="ctr"/>
              <a:r>
                <a:rPr lang="en-US" altLang="zh-TW" sz="1000">
                  <a:solidFill>
                    <a:schemeClr val="bg2">
                      <a:lumMod val="50000"/>
                    </a:schemeClr>
                  </a:solidFill>
                  <a:latin typeface="Arial" panose="020B0604020202020204" pitchFamily="34" charset="0"/>
                  <a:cs typeface="Arial" panose="020B0604020202020204" pitchFamily="34" charset="0"/>
                </a:rPr>
                <a:t>(4772:TT)</a:t>
              </a:r>
              <a:endParaRPr lang="zh-TW" altLang="en-US" sz="1000">
                <a:solidFill>
                  <a:schemeClr val="bg2">
                    <a:lumMod val="50000"/>
                  </a:schemeClr>
                </a:solidFill>
                <a:latin typeface="Arial" panose="020B0604020202020204" pitchFamily="34" charset="0"/>
                <a:cs typeface="Arial" panose="020B0604020202020204" pitchFamily="34" charset="0"/>
              </a:endParaRPr>
            </a:p>
          </p:txBody>
        </p:sp>
      </p:grpSp>
      <p:grpSp>
        <p:nvGrpSpPr>
          <p:cNvPr id="46" name="群組 45">
            <a:extLst>
              <a:ext uri="{FF2B5EF4-FFF2-40B4-BE49-F238E27FC236}">
                <a16:creationId xmlns:a16="http://schemas.microsoft.com/office/drawing/2014/main" id="{950B01F3-0E0E-D50A-4855-4A3A0BA10F8E}"/>
              </a:ext>
            </a:extLst>
          </p:cNvPr>
          <p:cNvGrpSpPr/>
          <p:nvPr/>
        </p:nvGrpSpPr>
        <p:grpSpPr>
          <a:xfrm>
            <a:off x="4064093" y="3498321"/>
            <a:ext cx="1453352" cy="872431"/>
            <a:chOff x="6517603" y="6626979"/>
            <a:chExt cx="1453352" cy="872431"/>
          </a:xfrm>
        </p:grpSpPr>
        <p:pic>
          <p:nvPicPr>
            <p:cNvPr id="38" name="圖片 37" descr="一張含有 文字, 字型, 圖形, 標誌 的圖片&#10;&#10;AI 產生的內容可能不正確。">
              <a:extLst>
                <a:ext uri="{FF2B5EF4-FFF2-40B4-BE49-F238E27FC236}">
                  <a16:creationId xmlns:a16="http://schemas.microsoft.com/office/drawing/2014/main" id="{983383BD-788B-F56F-3B17-6B64A58138FC}"/>
                </a:ext>
              </a:extLst>
            </p:cNvPr>
            <p:cNvPicPr>
              <a:picLocks noChangeAspect="1"/>
            </p:cNvPicPr>
            <p:nvPr/>
          </p:nvPicPr>
          <p:blipFill>
            <a:blip r:embed="rId10">
              <a:extLst>
                <a:ext uri="{28A0092B-C50C-407E-A947-70E740481C1C}">
                  <a14:useLocalDpi xmlns:a14="http://schemas.microsoft.com/office/drawing/2010/main" val="0"/>
                </a:ext>
              </a:extLst>
            </a:blip>
            <a:srcRect r="79707"/>
            <a:stretch/>
          </p:blipFill>
          <p:spPr>
            <a:xfrm>
              <a:off x="6996077" y="6626979"/>
              <a:ext cx="470709" cy="472320"/>
            </a:xfrm>
            <a:prstGeom prst="ellipse">
              <a:avLst/>
            </a:prstGeom>
          </p:spPr>
        </p:pic>
        <p:sp>
          <p:nvSpPr>
            <p:cNvPr id="18" name="文字方塊 17">
              <a:extLst>
                <a:ext uri="{FF2B5EF4-FFF2-40B4-BE49-F238E27FC236}">
                  <a16:creationId xmlns:a16="http://schemas.microsoft.com/office/drawing/2014/main" id="{08982802-CB77-A165-249E-F8FDEC5FFE51}"/>
                </a:ext>
              </a:extLst>
            </p:cNvPr>
            <p:cNvSpPr txBox="1"/>
            <p:nvPr/>
          </p:nvSpPr>
          <p:spPr>
            <a:xfrm>
              <a:off x="6517603" y="7099300"/>
              <a:ext cx="1453352" cy="400110"/>
            </a:xfrm>
            <a:prstGeom prst="rect">
              <a:avLst/>
            </a:prstGeom>
            <a:noFill/>
          </p:spPr>
          <p:txBody>
            <a:bodyPr wrap="square" rtlCol="0">
              <a:spAutoFit/>
            </a:bodyPr>
            <a:lstStyle/>
            <a:p>
              <a:pPr algn="ctr"/>
              <a:r>
                <a:rPr lang="en-US" altLang="zh-TW" sz="1000">
                  <a:solidFill>
                    <a:schemeClr val="bg2">
                      <a:lumMod val="50000"/>
                    </a:schemeClr>
                  </a:solidFill>
                  <a:latin typeface="Arial" panose="020B0604020202020204" pitchFamily="34" charset="0"/>
                  <a:cs typeface="Arial" panose="020B0604020202020204" pitchFamily="34" charset="0"/>
                </a:rPr>
                <a:t>Sustainable Energy Solution </a:t>
              </a:r>
            </a:p>
          </p:txBody>
        </p:sp>
      </p:grpSp>
      <p:grpSp>
        <p:nvGrpSpPr>
          <p:cNvPr id="47" name="群組 46">
            <a:extLst>
              <a:ext uri="{FF2B5EF4-FFF2-40B4-BE49-F238E27FC236}">
                <a16:creationId xmlns:a16="http://schemas.microsoft.com/office/drawing/2014/main" id="{DE4AC768-0821-D191-BA79-AF0813AAE217}"/>
              </a:ext>
            </a:extLst>
          </p:cNvPr>
          <p:cNvGrpSpPr/>
          <p:nvPr/>
        </p:nvGrpSpPr>
        <p:grpSpPr>
          <a:xfrm>
            <a:off x="4034046" y="2599426"/>
            <a:ext cx="1453352" cy="781587"/>
            <a:chOff x="8451898" y="6931853"/>
            <a:chExt cx="1453352" cy="781587"/>
          </a:xfrm>
        </p:grpSpPr>
        <p:pic>
          <p:nvPicPr>
            <p:cNvPr id="33" name="圖片 32" descr="一張含有 字型, 標誌, 圖形, 符號 的圖片&#10;&#10;AI 產生的內容可能不正確。">
              <a:extLst>
                <a:ext uri="{FF2B5EF4-FFF2-40B4-BE49-F238E27FC236}">
                  <a16:creationId xmlns:a16="http://schemas.microsoft.com/office/drawing/2014/main" id="{EFD37DF7-5B06-81A6-A103-14CE28575BF6}"/>
                </a:ext>
              </a:extLst>
            </p:cNvPr>
            <p:cNvPicPr>
              <a:picLocks noChangeAspect="1"/>
            </p:cNvPicPr>
            <p:nvPr/>
          </p:nvPicPr>
          <p:blipFill>
            <a:blip r:embed="rId11"/>
            <a:srcRect r="60869"/>
            <a:stretch/>
          </p:blipFill>
          <p:spPr>
            <a:xfrm>
              <a:off x="8917533" y="6931853"/>
              <a:ext cx="460670" cy="422029"/>
            </a:xfrm>
            <a:prstGeom prst="rect">
              <a:avLst/>
            </a:prstGeom>
          </p:spPr>
        </p:pic>
        <p:sp>
          <p:nvSpPr>
            <p:cNvPr id="19" name="文字方塊 18">
              <a:extLst>
                <a:ext uri="{FF2B5EF4-FFF2-40B4-BE49-F238E27FC236}">
                  <a16:creationId xmlns:a16="http://schemas.microsoft.com/office/drawing/2014/main" id="{9FBAF058-AB51-F8EB-BE22-1EF113509AF1}"/>
                </a:ext>
              </a:extLst>
            </p:cNvPr>
            <p:cNvSpPr txBox="1"/>
            <p:nvPr/>
          </p:nvSpPr>
          <p:spPr>
            <a:xfrm>
              <a:off x="8451898" y="7313330"/>
              <a:ext cx="1453352" cy="400110"/>
            </a:xfrm>
            <a:prstGeom prst="rect">
              <a:avLst/>
            </a:prstGeom>
            <a:noFill/>
          </p:spPr>
          <p:txBody>
            <a:bodyPr wrap="square" rtlCol="0">
              <a:spAutoFit/>
            </a:bodyPr>
            <a:lstStyle/>
            <a:p>
              <a:pPr algn="ctr"/>
              <a:r>
                <a:rPr lang="en-US" altLang="zh-TW" sz="1000">
                  <a:solidFill>
                    <a:schemeClr val="bg2">
                      <a:lumMod val="50000"/>
                    </a:schemeClr>
                  </a:solidFill>
                  <a:latin typeface="Arial" panose="020B0604020202020204" pitchFamily="34" charset="0"/>
                  <a:cs typeface="Arial" panose="020B0604020202020204" pitchFamily="34" charset="0"/>
                </a:rPr>
                <a:t>Anneal Energy </a:t>
              </a:r>
              <a:r>
                <a:rPr lang="en-US" altLang="zh-TW" sz="1000" b="1">
                  <a:solidFill>
                    <a:schemeClr val="bg2">
                      <a:lumMod val="50000"/>
                    </a:schemeClr>
                  </a:solidFill>
                  <a:latin typeface="Arial" panose="020B0604020202020204" pitchFamily="34" charset="0"/>
                  <a:cs typeface="Arial" panose="020B0604020202020204" pitchFamily="34" charset="0"/>
                </a:rPr>
                <a:t>(Anneal)</a:t>
              </a:r>
            </a:p>
          </p:txBody>
        </p:sp>
      </p:grpSp>
      <p:grpSp>
        <p:nvGrpSpPr>
          <p:cNvPr id="37" name="群組 36">
            <a:extLst>
              <a:ext uri="{FF2B5EF4-FFF2-40B4-BE49-F238E27FC236}">
                <a16:creationId xmlns:a16="http://schemas.microsoft.com/office/drawing/2014/main" id="{427CB70A-17D2-36F1-43E5-AFCB9EBF6BA8}"/>
              </a:ext>
            </a:extLst>
          </p:cNvPr>
          <p:cNvGrpSpPr/>
          <p:nvPr/>
        </p:nvGrpSpPr>
        <p:grpSpPr>
          <a:xfrm>
            <a:off x="2762694" y="4367657"/>
            <a:ext cx="1765654" cy="710611"/>
            <a:chOff x="7673675" y="5569631"/>
            <a:chExt cx="1765654" cy="710611"/>
          </a:xfrm>
        </p:grpSpPr>
        <p:pic>
          <p:nvPicPr>
            <p:cNvPr id="39" name="圖片 38" descr="一張含有 標誌, 符號, 字型, 圖形 的圖片&#10;&#10;AI 產生的內容可能不正確。">
              <a:extLst>
                <a:ext uri="{FF2B5EF4-FFF2-40B4-BE49-F238E27FC236}">
                  <a16:creationId xmlns:a16="http://schemas.microsoft.com/office/drawing/2014/main" id="{0AE8F64A-08D0-A735-B877-BC4BF8C6474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14" b="89848" l="3215" r="96108">
                          <a14:foregroundMark x1="28257" y1="50423" x2="28257" y2="50423"/>
                          <a14:foregroundMark x1="6091" y1="47885" x2="6091" y2="47885"/>
                          <a14:foregroundMark x1="4230" y1="46701" x2="4230" y2="46701"/>
                          <a14:foregroundMark x1="3553" y1="46701" x2="3553" y2="46701"/>
                          <a14:foregroundMark x1="3553" y1="46701" x2="3553" y2="46701"/>
                          <a14:foregroundMark x1="57530" y1="53638" x2="57530" y2="53638"/>
                          <a14:foregroundMark x1="58714" y1="53638" x2="58714" y2="53638"/>
                          <a14:foregroundMark x1="87817" y1="40948" x2="87817" y2="40948"/>
                          <a14:foregroundMark x1="96108" y1="36548" x2="96108" y2="36548"/>
                          <a14:foregroundMark x1="96108" y1="36548" x2="96108" y2="36548"/>
                        </a14:backgroundRemoval>
                      </a14:imgEffect>
                    </a14:imgLayer>
                  </a14:imgProps>
                </a:ext>
                <a:ext uri="{28A0092B-C50C-407E-A947-70E740481C1C}">
                  <a14:useLocalDpi xmlns:a14="http://schemas.microsoft.com/office/drawing/2010/main" val="0"/>
                </a:ext>
              </a:extLst>
            </a:blip>
            <a:stretch>
              <a:fillRect/>
            </a:stretch>
          </p:blipFill>
          <p:spPr>
            <a:xfrm>
              <a:off x="8270438" y="5569631"/>
              <a:ext cx="461665" cy="461665"/>
            </a:xfrm>
            <a:prstGeom prst="rect">
              <a:avLst/>
            </a:prstGeom>
          </p:spPr>
        </p:pic>
        <p:sp>
          <p:nvSpPr>
            <p:cNvPr id="20" name="文字方塊 19">
              <a:extLst>
                <a:ext uri="{FF2B5EF4-FFF2-40B4-BE49-F238E27FC236}">
                  <a16:creationId xmlns:a16="http://schemas.microsoft.com/office/drawing/2014/main" id="{7B627B14-B153-752F-9C5D-73B67A40ACFC}"/>
                </a:ext>
              </a:extLst>
            </p:cNvPr>
            <p:cNvSpPr txBox="1"/>
            <p:nvPr/>
          </p:nvSpPr>
          <p:spPr>
            <a:xfrm>
              <a:off x="7673675" y="5880132"/>
              <a:ext cx="1765654" cy="400110"/>
            </a:xfrm>
            <a:prstGeom prst="rect">
              <a:avLst/>
            </a:prstGeom>
            <a:noFill/>
          </p:spPr>
          <p:txBody>
            <a:bodyPr wrap="square" rtlCol="0">
              <a:spAutoFit/>
            </a:bodyPr>
            <a:lstStyle/>
            <a:p>
              <a:pPr algn="ctr"/>
              <a:r>
                <a:rPr lang="en-US" altLang="zh-TW" sz="1000">
                  <a:solidFill>
                    <a:schemeClr val="bg2">
                      <a:lumMod val="50000"/>
                    </a:schemeClr>
                  </a:solidFill>
                  <a:latin typeface="Arial" panose="020B0604020202020204" pitchFamily="34" charset="0"/>
                  <a:cs typeface="Arial" panose="020B0604020202020204" pitchFamily="34" charset="0"/>
                </a:rPr>
                <a:t>Hung Jie</a:t>
              </a:r>
            </a:p>
            <a:p>
              <a:pPr algn="ctr"/>
              <a:r>
                <a:rPr lang="en-US" altLang="zh-TW" sz="1000">
                  <a:solidFill>
                    <a:schemeClr val="bg2">
                      <a:lumMod val="50000"/>
                    </a:schemeClr>
                  </a:solidFill>
                  <a:latin typeface="Arial" panose="020B0604020202020204" pitchFamily="34" charset="0"/>
                  <a:cs typeface="Arial" panose="020B0604020202020204" pitchFamily="34" charset="0"/>
                </a:rPr>
                <a:t>Technology Corporation </a:t>
              </a:r>
            </a:p>
          </p:txBody>
        </p:sp>
      </p:grpSp>
      <p:grpSp>
        <p:nvGrpSpPr>
          <p:cNvPr id="60" name="群組 59">
            <a:extLst>
              <a:ext uri="{FF2B5EF4-FFF2-40B4-BE49-F238E27FC236}">
                <a16:creationId xmlns:a16="http://schemas.microsoft.com/office/drawing/2014/main" id="{3A65500D-D6E1-3727-F410-FE283E7DA964}"/>
              </a:ext>
            </a:extLst>
          </p:cNvPr>
          <p:cNvGrpSpPr/>
          <p:nvPr/>
        </p:nvGrpSpPr>
        <p:grpSpPr>
          <a:xfrm>
            <a:off x="4929858" y="2707142"/>
            <a:ext cx="1453352" cy="608571"/>
            <a:chOff x="7736231" y="5452404"/>
            <a:chExt cx="1453352" cy="608571"/>
          </a:xfrm>
        </p:grpSpPr>
        <p:sp>
          <p:nvSpPr>
            <p:cNvPr id="34" name="文字方塊 33">
              <a:extLst>
                <a:ext uri="{FF2B5EF4-FFF2-40B4-BE49-F238E27FC236}">
                  <a16:creationId xmlns:a16="http://schemas.microsoft.com/office/drawing/2014/main" id="{37AEC463-1A32-72B7-B679-816B4B62A00B}"/>
                </a:ext>
              </a:extLst>
            </p:cNvPr>
            <p:cNvSpPr txBox="1"/>
            <p:nvPr/>
          </p:nvSpPr>
          <p:spPr>
            <a:xfrm>
              <a:off x="7941434" y="5452404"/>
              <a:ext cx="1029017" cy="276999"/>
            </a:xfrm>
            <a:prstGeom prst="rect">
              <a:avLst/>
            </a:prstGeom>
            <a:noFill/>
          </p:spPr>
          <p:txBody>
            <a:bodyPr wrap="square">
              <a:spAutoFit/>
            </a:bodyPr>
            <a:lstStyle/>
            <a:p>
              <a:pPr lvl="0" algn="ctr"/>
              <a:r>
                <a:rPr lang="en-US" altLang="zh-TW" sz="1200" b="1">
                  <a:solidFill>
                    <a:srgbClr val="2B505B"/>
                  </a:solidFill>
                  <a:latin typeface="Arial" panose="020B0604020202020204" pitchFamily="34" charset="0"/>
                  <a:ea typeface="Cambria" panose="02040503050406030204" pitchFamily="18" charset="0"/>
                  <a:cs typeface="Arial" panose="020B0604020202020204" pitchFamily="34" charset="0"/>
                </a:rPr>
                <a:t>SUN</a:t>
              </a:r>
              <a:endParaRPr lang="zh-TW" altLang="en-US" sz="1200" b="1">
                <a:solidFill>
                  <a:srgbClr val="2B505B"/>
                </a:solidFill>
                <a:latin typeface="Arial" panose="020B0604020202020204" pitchFamily="34" charset="0"/>
                <a:cs typeface="Arial" panose="020B0604020202020204" pitchFamily="34" charset="0"/>
              </a:endParaRPr>
            </a:p>
          </p:txBody>
        </p:sp>
        <p:sp>
          <p:nvSpPr>
            <p:cNvPr id="42" name="文字方塊 41">
              <a:extLst>
                <a:ext uri="{FF2B5EF4-FFF2-40B4-BE49-F238E27FC236}">
                  <a16:creationId xmlns:a16="http://schemas.microsoft.com/office/drawing/2014/main" id="{3309095C-022D-DDB0-E7A0-16AC969E4992}"/>
                </a:ext>
              </a:extLst>
            </p:cNvPr>
            <p:cNvSpPr txBox="1"/>
            <p:nvPr/>
          </p:nvSpPr>
          <p:spPr>
            <a:xfrm>
              <a:off x="7736231" y="5660865"/>
              <a:ext cx="1453352" cy="400110"/>
            </a:xfrm>
            <a:prstGeom prst="rect">
              <a:avLst/>
            </a:prstGeom>
            <a:noFill/>
          </p:spPr>
          <p:txBody>
            <a:bodyPr wrap="square" rtlCol="0">
              <a:spAutoFit/>
            </a:bodyPr>
            <a:lstStyle/>
            <a:p>
              <a:pPr algn="ctr"/>
              <a:r>
                <a:rPr lang="en-US" altLang="zh-TW" sz="1000">
                  <a:solidFill>
                    <a:schemeClr val="bg2">
                      <a:lumMod val="50000"/>
                    </a:schemeClr>
                  </a:solidFill>
                  <a:latin typeface="Arial" panose="020B0604020202020204" pitchFamily="34" charset="0"/>
                  <a:cs typeface="Arial" panose="020B0604020202020204" pitchFamily="34" charset="0"/>
                </a:rPr>
                <a:t> Sustainable </a:t>
              </a:r>
            </a:p>
            <a:p>
              <a:pPr algn="ctr"/>
              <a:r>
                <a:rPr lang="en-US" altLang="zh-TW" sz="1000">
                  <a:solidFill>
                    <a:schemeClr val="bg2">
                      <a:lumMod val="50000"/>
                    </a:schemeClr>
                  </a:solidFill>
                  <a:latin typeface="Arial" panose="020B0604020202020204" pitchFamily="34" charset="0"/>
                  <a:cs typeface="Arial" panose="020B0604020202020204" pitchFamily="34" charset="0"/>
                </a:rPr>
                <a:t>Sunrise</a:t>
              </a:r>
              <a:endParaRPr lang="en-US" altLang="zh-TW" sz="1000" b="1">
                <a:solidFill>
                  <a:schemeClr val="bg2">
                    <a:lumMod val="50000"/>
                  </a:schemeClr>
                </a:solidFill>
                <a:latin typeface="Arial" panose="020B0604020202020204" pitchFamily="34" charset="0"/>
                <a:cs typeface="Arial" panose="020B0604020202020204" pitchFamily="34" charset="0"/>
              </a:endParaRPr>
            </a:p>
          </p:txBody>
        </p:sp>
      </p:grpSp>
      <p:grpSp>
        <p:nvGrpSpPr>
          <p:cNvPr id="61" name="群組 60">
            <a:extLst>
              <a:ext uri="{FF2B5EF4-FFF2-40B4-BE49-F238E27FC236}">
                <a16:creationId xmlns:a16="http://schemas.microsoft.com/office/drawing/2014/main" id="{4BA8CDE2-3A06-D885-A149-E4C2E2DE481E}"/>
              </a:ext>
            </a:extLst>
          </p:cNvPr>
          <p:cNvGrpSpPr/>
          <p:nvPr/>
        </p:nvGrpSpPr>
        <p:grpSpPr>
          <a:xfrm>
            <a:off x="5062911" y="3443186"/>
            <a:ext cx="1346410" cy="601728"/>
            <a:chOff x="6787051" y="6110892"/>
            <a:chExt cx="1346410" cy="601728"/>
          </a:xfrm>
        </p:grpSpPr>
        <p:sp>
          <p:nvSpPr>
            <p:cNvPr id="36" name="文字方塊 35">
              <a:extLst>
                <a:ext uri="{FF2B5EF4-FFF2-40B4-BE49-F238E27FC236}">
                  <a16:creationId xmlns:a16="http://schemas.microsoft.com/office/drawing/2014/main" id="{7E4BC731-A8E8-276B-8960-98510B722911}"/>
                </a:ext>
              </a:extLst>
            </p:cNvPr>
            <p:cNvSpPr txBox="1"/>
            <p:nvPr/>
          </p:nvSpPr>
          <p:spPr>
            <a:xfrm>
              <a:off x="6893522" y="6110892"/>
              <a:ext cx="1029017" cy="276999"/>
            </a:xfrm>
            <a:prstGeom prst="rect">
              <a:avLst/>
            </a:prstGeom>
            <a:noFill/>
          </p:spPr>
          <p:txBody>
            <a:bodyPr wrap="square">
              <a:spAutoFit/>
            </a:bodyPr>
            <a:lstStyle/>
            <a:p>
              <a:pPr lvl="0" algn="ctr"/>
              <a:r>
                <a:rPr lang="en-US" altLang="zh-TW" sz="1200" b="1">
                  <a:solidFill>
                    <a:srgbClr val="2B505B"/>
                  </a:solidFill>
                  <a:latin typeface="Arial" panose="020B0604020202020204" pitchFamily="34" charset="0"/>
                  <a:ea typeface="Cambria" panose="02040503050406030204" pitchFamily="18" charset="0"/>
                  <a:cs typeface="Arial" panose="020B0604020202020204" pitchFamily="34" charset="0"/>
                </a:rPr>
                <a:t>SGE</a:t>
              </a:r>
              <a:r>
                <a:rPr lang="en-US" altLang="zh-TW" sz="1200" b="1" baseline="30000">
                  <a:solidFill>
                    <a:srgbClr val="2B505B"/>
                  </a:solidFill>
                </a:rPr>
                <a:t>1</a:t>
              </a:r>
              <a:endParaRPr lang="zh-TW" altLang="en-US" sz="1200" b="1">
                <a:solidFill>
                  <a:srgbClr val="2B505B"/>
                </a:solidFill>
                <a:latin typeface="Arial" panose="020B0604020202020204" pitchFamily="34" charset="0"/>
                <a:cs typeface="Arial" panose="020B0604020202020204" pitchFamily="34" charset="0"/>
              </a:endParaRPr>
            </a:p>
          </p:txBody>
        </p:sp>
        <p:sp>
          <p:nvSpPr>
            <p:cNvPr id="44" name="文字方塊 43">
              <a:extLst>
                <a:ext uri="{FF2B5EF4-FFF2-40B4-BE49-F238E27FC236}">
                  <a16:creationId xmlns:a16="http://schemas.microsoft.com/office/drawing/2014/main" id="{FC383541-1188-FAC0-7132-AA6868E3A2F5}"/>
                </a:ext>
              </a:extLst>
            </p:cNvPr>
            <p:cNvSpPr txBox="1"/>
            <p:nvPr/>
          </p:nvSpPr>
          <p:spPr>
            <a:xfrm>
              <a:off x="6787051" y="6312510"/>
              <a:ext cx="1346410" cy="400110"/>
            </a:xfrm>
            <a:prstGeom prst="rect">
              <a:avLst/>
            </a:prstGeom>
            <a:noFill/>
          </p:spPr>
          <p:txBody>
            <a:bodyPr wrap="square" rtlCol="0">
              <a:spAutoFit/>
            </a:bodyPr>
            <a:lstStyle/>
            <a:p>
              <a:pPr algn="ctr"/>
              <a:r>
                <a:rPr lang="en-US" altLang="zh-TW" sz="1000">
                  <a:solidFill>
                    <a:schemeClr val="bg2">
                      <a:lumMod val="50000"/>
                    </a:schemeClr>
                  </a:solidFill>
                  <a:latin typeface="Arial" panose="020B0604020202020204" pitchFamily="34" charset="0"/>
                  <a:cs typeface="Arial" panose="020B0604020202020204" pitchFamily="34" charset="0"/>
                </a:rPr>
                <a:t>Susen Green Energy</a:t>
              </a:r>
              <a:endParaRPr lang="en-US" altLang="zh-TW" sz="1000" b="1">
                <a:solidFill>
                  <a:schemeClr val="bg2">
                    <a:lumMod val="50000"/>
                  </a:schemeClr>
                </a:solidFill>
                <a:latin typeface="Arial" panose="020B0604020202020204" pitchFamily="34" charset="0"/>
                <a:cs typeface="Arial" panose="020B0604020202020204" pitchFamily="34" charset="0"/>
              </a:endParaRPr>
            </a:p>
          </p:txBody>
        </p:sp>
      </p:grpSp>
      <p:grpSp>
        <p:nvGrpSpPr>
          <p:cNvPr id="59" name="群組 58">
            <a:extLst>
              <a:ext uri="{FF2B5EF4-FFF2-40B4-BE49-F238E27FC236}">
                <a16:creationId xmlns:a16="http://schemas.microsoft.com/office/drawing/2014/main" id="{9C3F0DE4-1A16-1215-355B-D271DA28D05A}"/>
              </a:ext>
            </a:extLst>
          </p:cNvPr>
          <p:cNvGrpSpPr/>
          <p:nvPr/>
        </p:nvGrpSpPr>
        <p:grpSpPr>
          <a:xfrm>
            <a:off x="1696672" y="5668935"/>
            <a:ext cx="1453352" cy="779254"/>
            <a:chOff x="7205233" y="5614595"/>
            <a:chExt cx="1453352" cy="779254"/>
          </a:xfrm>
        </p:grpSpPr>
        <p:sp>
          <p:nvSpPr>
            <p:cNvPr id="41" name="文字方塊 40">
              <a:extLst>
                <a:ext uri="{FF2B5EF4-FFF2-40B4-BE49-F238E27FC236}">
                  <a16:creationId xmlns:a16="http://schemas.microsoft.com/office/drawing/2014/main" id="{9E607127-D0C2-B75B-F525-6EA5A90D43C0}"/>
                </a:ext>
              </a:extLst>
            </p:cNvPr>
            <p:cNvSpPr txBox="1"/>
            <p:nvPr/>
          </p:nvSpPr>
          <p:spPr>
            <a:xfrm>
              <a:off x="7205233" y="5993739"/>
              <a:ext cx="1453352" cy="400110"/>
            </a:xfrm>
            <a:prstGeom prst="rect">
              <a:avLst/>
            </a:prstGeom>
            <a:noFill/>
          </p:spPr>
          <p:txBody>
            <a:bodyPr wrap="square" rtlCol="0">
              <a:spAutoFit/>
            </a:bodyPr>
            <a:lstStyle/>
            <a:p>
              <a:pPr algn="ctr"/>
              <a:r>
                <a:rPr lang="en-US" altLang="zh-TW" sz="1000">
                  <a:solidFill>
                    <a:schemeClr val="bg2">
                      <a:lumMod val="50000"/>
                    </a:schemeClr>
                  </a:solidFill>
                  <a:latin typeface="Arial" panose="020B0604020202020204" pitchFamily="34" charset="0"/>
                  <a:cs typeface="Arial" panose="020B0604020202020204" pitchFamily="34" charset="0"/>
                </a:rPr>
                <a:t>Mosel </a:t>
              </a:r>
              <a:r>
                <a:rPr lang="en-US" altLang="zh-TW" sz="1000" err="1">
                  <a:solidFill>
                    <a:schemeClr val="bg2">
                      <a:lumMod val="50000"/>
                    </a:schemeClr>
                  </a:solidFill>
                  <a:latin typeface="Arial" panose="020B0604020202020204" pitchFamily="34" charset="0"/>
                  <a:cs typeface="Arial" panose="020B0604020202020204" pitchFamily="34" charset="0"/>
                </a:rPr>
                <a:t>Vitelic</a:t>
              </a:r>
              <a:endParaRPr lang="en-US" altLang="zh-TW" sz="1000">
                <a:solidFill>
                  <a:schemeClr val="bg2">
                    <a:lumMod val="50000"/>
                  </a:schemeClr>
                </a:solidFill>
                <a:latin typeface="Arial" panose="020B0604020202020204" pitchFamily="34" charset="0"/>
                <a:cs typeface="Arial" panose="020B0604020202020204" pitchFamily="34" charset="0"/>
              </a:endParaRPr>
            </a:p>
            <a:p>
              <a:pPr algn="ctr"/>
              <a:r>
                <a:rPr lang="en-US" altLang="zh-TW" sz="1000" b="1">
                  <a:solidFill>
                    <a:schemeClr val="bg2">
                      <a:lumMod val="50000"/>
                    </a:schemeClr>
                  </a:solidFill>
                  <a:latin typeface="Arial" panose="020B0604020202020204" pitchFamily="34" charset="0"/>
                  <a:cs typeface="Arial" panose="020B0604020202020204" pitchFamily="34" charset="0"/>
                </a:rPr>
                <a:t>(</a:t>
              </a:r>
              <a:r>
                <a:rPr lang="en-US" altLang="zh-TW" sz="1000">
                  <a:solidFill>
                    <a:schemeClr val="bg2">
                      <a:lumMod val="50000"/>
                    </a:schemeClr>
                  </a:solidFill>
                  <a:latin typeface="Arial" panose="020B0604020202020204" pitchFamily="34" charset="0"/>
                  <a:cs typeface="Arial" panose="020B0604020202020204" pitchFamily="34" charset="0"/>
                </a:rPr>
                <a:t>2342:TT</a:t>
              </a:r>
              <a:r>
                <a:rPr lang="en-US" altLang="zh-TW" sz="1000" b="1">
                  <a:solidFill>
                    <a:schemeClr val="bg2">
                      <a:lumMod val="50000"/>
                    </a:schemeClr>
                  </a:solidFill>
                  <a:latin typeface="Arial" panose="020B0604020202020204" pitchFamily="34" charset="0"/>
                  <a:cs typeface="Arial" panose="020B0604020202020204" pitchFamily="34" charset="0"/>
                </a:rPr>
                <a:t>)</a:t>
              </a:r>
            </a:p>
          </p:txBody>
        </p:sp>
        <p:pic>
          <p:nvPicPr>
            <p:cNvPr id="48" name="圖片 47" descr="一張含有 文字, 字型, 圖形, 白色 的圖片&#10;&#10;AI 產生的內容可能不正確。">
              <a:extLst>
                <a:ext uri="{FF2B5EF4-FFF2-40B4-BE49-F238E27FC236}">
                  <a16:creationId xmlns:a16="http://schemas.microsoft.com/office/drawing/2014/main" id="{5E3CB29F-AECA-5C0F-D26B-0B9D11BE2B5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762" b="91270" l="1972" r="20141">
                          <a14:foregroundMark x1="10000" y1="4762" x2="10000" y2="4762"/>
                          <a14:foregroundMark x1="9296" y1="27778" x2="9296" y2="27778"/>
                          <a14:foregroundMark x1="9859" y1="46032" x2="9859" y2="46032"/>
                          <a14:foregroundMark x1="6197" y1="42063" x2="6197" y2="42063"/>
                          <a14:foregroundMark x1="5775" y1="24603" x2="5775" y2="24603"/>
                          <a14:foregroundMark x1="5493" y1="10317" x2="5493" y2="10317"/>
                          <a14:foregroundMark x1="2535" y1="10317" x2="2535" y2="10317"/>
                          <a14:foregroundMark x1="2394" y1="24603" x2="2394" y2="24603"/>
                          <a14:foregroundMark x1="2113" y1="42063" x2="2113" y2="42063"/>
                          <a14:foregroundMark x1="5352" y1="57143" x2="5352" y2="57143"/>
                          <a14:foregroundMark x1="5493" y1="61111" x2="5493" y2="61111"/>
                          <a14:foregroundMark x1="5915" y1="64286" x2="5915" y2="64286"/>
                          <a14:foregroundMark x1="5915" y1="67460" x2="5915" y2="67460"/>
                          <a14:foregroundMark x1="6197" y1="69841" x2="6197" y2="69841"/>
                          <a14:foregroundMark x1="6761" y1="75397" x2="6761" y2="75397"/>
                          <a14:foregroundMark x1="7746" y1="81746" x2="7746" y2="81746"/>
                          <a14:foregroundMark x1="9296" y1="85714" x2="9296" y2="85714"/>
                          <a14:foregroundMark x1="11408" y1="90476" x2="11408" y2="90476"/>
                          <a14:foregroundMark x1="12817" y1="92063" x2="12817" y2="92063"/>
                          <a14:foregroundMark x1="14648" y1="91270" x2="14648" y2="91270"/>
                          <a14:foregroundMark x1="16479" y1="86508" x2="16479" y2="86508"/>
                          <a14:foregroundMark x1="18873" y1="69841" x2="18873" y2="69841"/>
                          <a14:foregroundMark x1="19437" y1="59524" x2="19437" y2="59524"/>
                          <a14:foregroundMark x1="20141" y1="49206" x2="20141" y2="49206"/>
                          <a14:foregroundMark x1="2676" y1="28571" x2="2676" y2="28571"/>
                          <a14:foregroundMark x1="2535" y1="27778" x2="2535" y2="27778"/>
                          <a14:foregroundMark x1="2394" y1="27778" x2="2394" y2="27778"/>
                          <a14:foregroundMark x1="2535" y1="27778" x2="2535" y2="27778"/>
                          <a14:foregroundMark x1="2113" y1="26984" x2="2113" y2="26984"/>
                          <a14:backgroundMark x1="2676" y1="28571" x2="2676" y2="28571"/>
                          <a14:backgroundMark x1="2394" y1="29365" x2="2394" y2="29365"/>
                        </a14:backgroundRemoval>
                      </a14:imgEffect>
                    </a14:imgLayer>
                  </a14:imgProps>
                </a:ext>
                <a:ext uri="{28A0092B-C50C-407E-A947-70E740481C1C}">
                  <a14:useLocalDpi xmlns:a14="http://schemas.microsoft.com/office/drawing/2010/main" val="0"/>
                </a:ext>
              </a:extLst>
            </a:blip>
            <a:srcRect r="78979"/>
            <a:stretch>
              <a:fillRect/>
            </a:stretch>
          </p:blipFill>
          <p:spPr>
            <a:xfrm>
              <a:off x="7611990" y="5614595"/>
              <a:ext cx="490191" cy="413826"/>
            </a:xfrm>
            <a:prstGeom prst="rect">
              <a:avLst/>
            </a:prstGeom>
          </p:spPr>
        </p:pic>
      </p:grpSp>
      <p:sp>
        <p:nvSpPr>
          <p:cNvPr id="40" name="文字方塊 39">
            <a:extLst>
              <a:ext uri="{FF2B5EF4-FFF2-40B4-BE49-F238E27FC236}">
                <a16:creationId xmlns:a16="http://schemas.microsoft.com/office/drawing/2014/main" id="{1954F54A-B38A-F3AC-AD1F-BA196FCF6DED}"/>
              </a:ext>
            </a:extLst>
          </p:cNvPr>
          <p:cNvSpPr txBox="1"/>
          <p:nvPr/>
        </p:nvSpPr>
        <p:spPr>
          <a:xfrm>
            <a:off x="223177" y="6543532"/>
            <a:ext cx="7124640" cy="307777"/>
          </a:xfrm>
          <a:prstGeom prst="rect">
            <a:avLst/>
          </a:prstGeom>
          <a:noFill/>
        </p:spPr>
        <p:txBody>
          <a:bodyPr wrap="square">
            <a:spAutoFit/>
          </a:bodyPr>
          <a:lstStyle/>
          <a:p>
            <a:r>
              <a:rPr lang="en-US" altLang="zh-TW" sz="700" i="1">
                <a:solidFill>
                  <a:srgbClr val="2B505B"/>
                </a:solidFill>
                <a:latin typeface="Arial" panose="020B0604020202020204" pitchFamily="34" charset="0"/>
                <a:cs typeface="Arial" panose="020B0604020202020204" pitchFamily="34" charset="0"/>
              </a:rPr>
              <a:t>Note: 1. Change of company name: the original name of Susen Green Energy Co., Ltd.(SGE) is known as Sunrise PV Three</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Co., Ltd.(SPV3).</a:t>
            </a:r>
          </a:p>
          <a:p>
            <a:r>
              <a:rPr lang="en-US" altLang="zh-TW" sz="700" i="1">
                <a:solidFill>
                  <a:srgbClr val="2B505B"/>
                </a:solidFill>
                <a:latin typeface="Arial" panose="020B0604020202020204" pitchFamily="34" charset="0"/>
                <a:cs typeface="Arial" panose="020B0604020202020204" pitchFamily="34" charset="0"/>
              </a:rPr>
              <a:t>          2. Please refer to the next page(p.17) for operating information of important group companies.</a:t>
            </a:r>
            <a:endParaRPr lang="zh-TW" altLang="en-US" sz="1600"/>
          </a:p>
        </p:txBody>
      </p:sp>
    </p:spTree>
    <p:extLst>
      <p:ext uri="{BB962C8B-B14F-4D97-AF65-F5344CB8AC3E}">
        <p14:creationId xmlns:p14="http://schemas.microsoft.com/office/powerpoint/2010/main" val="124339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01CBE-1104-3B0F-6CF1-02A9448E7BD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A5EC4AF-E045-D0D7-3794-CBC262799AB2}"/>
              </a:ext>
            </a:extLst>
          </p:cNvPr>
          <p:cNvSpPr>
            <a:spLocks noGrp="1"/>
          </p:cNvSpPr>
          <p:nvPr>
            <p:ph type="title"/>
          </p:nvPr>
        </p:nvSpPr>
        <p:spPr/>
        <p:txBody>
          <a:bodyPr/>
          <a:lstStyle/>
          <a:p>
            <a:r>
              <a:rPr lang="en-US" altLang="zh-TW"/>
              <a:t>Strategic Enabler to Enhance Group Synergies</a:t>
            </a:r>
            <a:endParaRPr lang="zh-TW" altLang="en-US"/>
          </a:p>
        </p:txBody>
      </p:sp>
      <p:sp>
        <p:nvSpPr>
          <p:cNvPr id="57" name="內容版面配置區 2">
            <a:extLst>
              <a:ext uri="{FF2B5EF4-FFF2-40B4-BE49-F238E27FC236}">
                <a16:creationId xmlns:a16="http://schemas.microsoft.com/office/drawing/2014/main" id="{726CFBCA-4A3E-1D9B-4F19-AF339A739502}"/>
              </a:ext>
            </a:extLst>
          </p:cNvPr>
          <p:cNvSpPr>
            <a:spLocks noGrp="1"/>
          </p:cNvSpPr>
          <p:nvPr>
            <p:ph idx="1"/>
          </p:nvPr>
        </p:nvSpPr>
        <p:spPr>
          <a:xfrm>
            <a:off x="373310" y="1115263"/>
            <a:ext cx="9245475" cy="743981"/>
          </a:xfrm>
        </p:spPr>
        <p:txBody>
          <a:bodyPr>
            <a:noAutofit/>
          </a:bodyPr>
          <a:lstStyle/>
          <a:p>
            <a:pPr algn="just"/>
            <a:r>
              <a:rPr lang="en-US" altLang="zh-TW"/>
              <a:t>Leveraging SAS critical resources allocation across key group companies in terms of global network, sales channel, and management expertise to optimize mutually beneficial group synergies.</a:t>
            </a:r>
          </a:p>
          <a:p>
            <a:pPr algn="just"/>
            <a:r>
              <a:rPr lang="en-US" altLang="zh-TW"/>
              <a:t>Empowering respective group companies to elevate their strategic vision and enhance their growth momentum.</a:t>
            </a:r>
          </a:p>
          <a:p>
            <a:pPr algn="just"/>
            <a:r>
              <a:rPr lang="en-US" altLang="zh-TW"/>
              <a:t>Embracing more promising companies to enlarge the ecosystem.</a:t>
            </a:r>
          </a:p>
          <a:p>
            <a:pPr marL="0" indent="0" algn="just">
              <a:buNone/>
            </a:pPr>
            <a:endParaRPr lang="zh-TW" altLang="en-US" sz="100"/>
          </a:p>
        </p:txBody>
      </p:sp>
      <p:sp>
        <p:nvSpPr>
          <p:cNvPr id="79" name="投影片編號版面配置區 6">
            <a:extLst>
              <a:ext uri="{FF2B5EF4-FFF2-40B4-BE49-F238E27FC236}">
                <a16:creationId xmlns:a16="http://schemas.microsoft.com/office/drawing/2014/main" id="{C6A80098-1F03-D72C-82D3-DAFC2DA8DA70}"/>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17</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7" name="群組 6">
            <a:extLst>
              <a:ext uri="{FF2B5EF4-FFF2-40B4-BE49-F238E27FC236}">
                <a16:creationId xmlns:a16="http://schemas.microsoft.com/office/drawing/2014/main" id="{C7694314-6888-2A48-A921-F1D1866E8E2B}"/>
              </a:ext>
            </a:extLst>
          </p:cNvPr>
          <p:cNvGrpSpPr/>
          <p:nvPr/>
        </p:nvGrpSpPr>
        <p:grpSpPr>
          <a:xfrm>
            <a:off x="-353285" y="2106014"/>
            <a:ext cx="10339854" cy="4400430"/>
            <a:chOff x="-353285" y="2161099"/>
            <a:chExt cx="10339854" cy="4400430"/>
          </a:xfrm>
        </p:grpSpPr>
        <p:grpSp>
          <p:nvGrpSpPr>
            <p:cNvPr id="108" name="群組 107">
              <a:extLst>
                <a:ext uri="{FF2B5EF4-FFF2-40B4-BE49-F238E27FC236}">
                  <a16:creationId xmlns:a16="http://schemas.microsoft.com/office/drawing/2014/main" id="{D676443E-87FF-03FD-65E2-A1A35A58A79F}"/>
                </a:ext>
              </a:extLst>
            </p:cNvPr>
            <p:cNvGrpSpPr/>
            <p:nvPr/>
          </p:nvGrpSpPr>
          <p:grpSpPr>
            <a:xfrm>
              <a:off x="-353285" y="5352165"/>
              <a:ext cx="2737240" cy="1063147"/>
              <a:chOff x="-272474" y="5462957"/>
              <a:chExt cx="2737240" cy="1063147"/>
            </a:xfrm>
          </p:grpSpPr>
          <p:pic>
            <p:nvPicPr>
              <p:cNvPr id="33" name="圖片 32" descr="一張含有 字型, 標誌, 圖形, 符號 的圖片&#10;&#10;AI 產生的內容可能不正確。">
                <a:extLst>
                  <a:ext uri="{FF2B5EF4-FFF2-40B4-BE49-F238E27FC236}">
                    <a16:creationId xmlns:a16="http://schemas.microsoft.com/office/drawing/2014/main" id="{8ADA3B81-E166-6971-E6DD-12EF2148D17E}"/>
                  </a:ext>
                </a:extLst>
              </p:cNvPr>
              <p:cNvPicPr>
                <a:picLocks noChangeAspect="1"/>
              </p:cNvPicPr>
              <p:nvPr/>
            </p:nvPicPr>
            <p:blipFill>
              <a:blip r:embed="rId3"/>
              <a:srcRect r="60869"/>
              <a:stretch/>
            </p:blipFill>
            <p:spPr>
              <a:xfrm>
                <a:off x="847774" y="5462957"/>
                <a:ext cx="496744" cy="455078"/>
              </a:xfrm>
              <a:prstGeom prst="rect">
                <a:avLst/>
              </a:prstGeom>
            </p:spPr>
          </p:pic>
          <p:sp>
            <p:nvSpPr>
              <p:cNvPr id="45" name="文字方塊 44">
                <a:extLst>
                  <a:ext uri="{FF2B5EF4-FFF2-40B4-BE49-F238E27FC236}">
                    <a16:creationId xmlns:a16="http://schemas.microsoft.com/office/drawing/2014/main" id="{F80B9602-9804-3462-8538-9104665A69DF}"/>
                  </a:ext>
                </a:extLst>
              </p:cNvPr>
              <p:cNvSpPr txBox="1"/>
              <p:nvPr/>
            </p:nvSpPr>
            <p:spPr>
              <a:xfrm>
                <a:off x="-272474" y="6028532"/>
                <a:ext cx="2737240" cy="497572"/>
              </a:xfrm>
              <a:prstGeom prst="rect">
                <a:avLst/>
              </a:prstGeom>
              <a:noFill/>
            </p:spPr>
            <p:txBody>
              <a:bodyPr wrap="square">
                <a:spAutoFit/>
              </a:bodyPr>
              <a:lstStyle/>
              <a:p>
                <a:pPr algn="ctr">
                  <a:spcBef>
                    <a:spcPts val="300"/>
                  </a:spcBef>
                  <a:spcAft>
                    <a:spcPts val="100"/>
                  </a:spcAft>
                </a:pPr>
                <a:r>
                  <a:rPr lang="nb-NO" altLang="zh-TW"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Best Partner for</a:t>
                </a:r>
              </a:p>
              <a:p>
                <a:pPr algn="ctr">
                  <a:spcBef>
                    <a:spcPts val="300"/>
                  </a:spcBef>
                  <a:spcAft>
                    <a:spcPts val="100"/>
                  </a:spcAft>
                </a:pPr>
                <a:r>
                  <a:rPr lang="nb-NO" altLang="zh-TW"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Type III Site Companies</a:t>
                </a:r>
                <a:r>
                  <a:rPr lang="en-US" altLang="zh-TW" sz="1100" b="1" baseline="30000">
                    <a:solidFill>
                      <a:schemeClr val="tx1">
                        <a:lumMod val="50000"/>
                        <a:lumOff val="50000"/>
                      </a:schemeClr>
                    </a:solidFill>
                  </a:rPr>
                  <a:t>2</a:t>
                </a:r>
                <a:endParaRPr lang="zh-TW" altLang="en-US"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1" name="文字方塊 100">
                <a:extLst>
                  <a:ext uri="{FF2B5EF4-FFF2-40B4-BE49-F238E27FC236}">
                    <a16:creationId xmlns:a16="http://schemas.microsoft.com/office/drawing/2014/main" id="{97FF633B-FEB7-675C-E716-CF20E69451E3}"/>
                  </a:ext>
                </a:extLst>
              </p:cNvPr>
              <p:cNvSpPr txBox="1"/>
              <p:nvPr/>
            </p:nvSpPr>
            <p:spPr>
              <a:xfrm>
                <a:off x="369470" y="5865654"/>
                <a:ext cx="1453352" cy="246221"/>
              </a:xfrm>
              <a:prstGeom prst="rect">
                <a:avLst/>
              </a:prstGeom>
              <a:noFill/>
            </p:spPr>
            <p:txBody>
              <a:bodyPr wrap="square" rtlCol="0">
                <a:spAutoFit/>
              </a:bodyPr>
              <a:lstStyle/>
              <a:p>
                <a:pPr algn="ctr"/>
                <a:r>
                  <a:rPr lang="en-US" altLang="zh-TW" sz="1000" b="1">
                    <a:solidFill>
                      <a:srgbClr val="3AA3B4"/>
                    </a:solidFill>
                    <a:latin typeface="Arial" panose="020B0604020202020204" pitchFamily="34" charset="0"/>
                    <a:cs typeface="Arial" panose="020B0604020202020204" pitchFamily="34" charset="0"/>
                  </a:rPr>
                  <a:t>(Anneal)</a:t>
                </a:r>
              </a:p>
            </p:txBody>
          </p:sp>
        </p:grpSp>
        <p:grpSp>
          <p:nvGrpSpPr>
            <p:cNvPr id="6" name="群組 5">
              <a:extLst>
                <a:ext uri="{FF2B5EF4-FFF2-40B4-BE49-F238E27FC236}">
                  <a16:creationId xmlns:a16="http://schemas.microsoft.com/office/drawing/2014/main" id="{218E16AE-0B14-E863-358C-00457D8A4D90}"/>
                </a:ext>
              </a:extLst>
            </p:cNvPr>
            <p:cNvGrpSpPr/>
            <p:nvPr/>
          </p:nvGrpSpPr>
          <p:grpSpPr>
            <a:xfrm>
              <a:off x="267624" y="2161099"/>
              <a:ext cx="9718945" cy="4400430"/>
              <a:chOff x="267624" y="2091526"/>
              <a:chExt cx="9718945" cy="4400430"/>
            </a:xfrm>
          </p:grpSpPr>
          <p:sp>
            <p:nvSpPr>
              <p:cNvPr id="4" name="局部圓 3">
                <a:extLst>
                  <a:ext uri="{FF2B5EF4-FFF2-40B4-BE49-F238E27FC236}">
                    <a16:creationId xmlns:a16="http://schemas.microsoft.com/office/drawing/2014/main" id="{C6D13E87-7616-FBA0-2FA8-A5D1B344A06E}"/>
                  </a:ext>
                </a:extLst>
              </p:cNvPr>
              <p:cNvSpPr/>
              <p:nvPr/>
            </p:nvSpPr>
            <p:spPr>
              <a:xfrm rot="14862611">
                <a:off x="3212271" y="2565191"/>
                <a:ext cx="3445060" cy="3445060"/>
              </a:xfrm>
              <a:prstGeom prst="pie">
                <a:avLst>
                  <a:gd name="adj1" fmla="val 15078232"/>
                  <a:gd name="adj2" fmla="val 18418860"/>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23" name="群組 22">
                <a:extLst>
                  <a:ext uri="{FF2B5EF4-FFF2-40B4-BE49-F238E27FC236}">
                    <a16:creationId xmlns:a16="http://schemas.microsoft.com/office/drawing/2014/main" id="{2E71A481-B8B5-9AF5-08B2-C6E114E56FF6}"/>
                  </a:ext>
                </a:extLst>
              </p:cNvPr>
              <p:cNvGrpSpPr/>
              <p:nvPr/>
            </p:nvGrpSpPr>
            <p:grpSpPr>
              <a:xfrm rot="491463">
                <a:off x="3176145" y="2565742"/>
                <a:ext cx="4115913" cy="3455699"/>
                <a:chOff x="3176355" y="2771482"/>
                <a:chExt cx="4115913" cy="3455699"/>
              </a:xfrm>
            </p:grpSpPr>
            <p:sp>
              <p:nvSpPr>
                <p:cNvPr id="9" name="局部圓 8">
                  <a:extLst>
                    <a:ext uri="{FF2B5EF4-FFF2-40B4-BE49-F238E27FC236}">
                      <a16:creationId xmlns:a16="http://schemas.microsoft.com/office/drawing/2014/main" id="{1F780585-45EE-C2A6-D0CA-346853C0B7B3}"/>
                    </a:ext>
                  </a:extLst>
                </p:cNvPr>
                <p:cNvSpPr/>
                <p:nvPr/>
              </p:nvSpPr>
              <p:spPr>
                <a:xfrm rot="10308537">
                  <a:off x="3237917" y="2782121"/>
                  <a:ext cx="3445060" cy="3445060"/>
                </a:xfrm>
                <a:prstGeom prst="pie">
                  <a:avLst>
                    <a:gd name="adj1" fmla="val 3944795"/>
                    <a:gd name="adj2" fmla="val 19045163"/>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文字方塊 14">
                  <a:extLst>
                    <a:ext uri="{FF2B5EF4-FFF2-40B4-BE49-F238E27FC236}">
                      <a16:creationId xmlns:a16="http://schemas.microsoft.com/office/drawing/2014/main" id="{AD5A5315-4C01-EEB7-5D71-3731BA210A15}"/>
                    </a:ext>
                  </a:extLst>
                </p:cNvPr>
                <p:cNvSpPr txBox="1"/>
                <p:nvPr/>
              </p:nvSpPr>
              <p:spPr>
                <a:xfrm rot="21108537">
                  <a:off x="4884574" y="4499177"/>
                  <a:ext cx="2407694" cy="261610"/>
                </a:xfrm>
                <a:prstGeom prst="rect">
                  <a:avLst/>
                </a:prstGeom>
                <a:noFill/>
              </p:spPr>
              <p:txBody>
                <a:bodyPr wrap="square">
                  <a:spAutoFit/>
                </a:bodyPr>
                <a:lstStyle/>
                <a:p>
                  <a:pPr lvl="0" algn="ctr"/>
                  <a:r>
                    <a:rPr lang="en-US" altLang="zh-TW" sz="1100" b="1">
                      <a:solidFill>
                        <a:schemeClr val="bg1"/>
                      </a:solidFill>
                      <a:latin typeface="Arial" panose="020B0604020202020204" pitchFamily="34" charset="0"/>
                      <a:ea typeface="Cambria" panose="02040503050406030204" pitchFamily="18" charset="0"/>
                      <a:cs typeface="Arial" panose="020B0604020202020204" pitchFamily="34" charset="0"/>
                    </a:rPr>
                    <a:t>Semiconductors</a:t>
                  </a:r>
                </a:p>
              </p:txBody>
            </p:sp>
            <p:grpSp>
              <p:nvGrpSpPr>
                <p:cNvPr id="22" name="群組 21">
                  <a:extLst>
                    <a:ext uri="{FF2B5EF4-FFF2-40B4-BE49-F238E27FC236}">
                      <a16:creationId xmlns:a16="http://schemas.microsoft.com/office/drawing/2014/main" id="{234155E9-ADE9-CA17-92D1-C2A9BEA3FA82}"/>
                    </a:ext>
                  </a:extLst>
                </p:cNvPr>
                <p:cNvGrpSpPr/>
                <p:nvPr/>
              </p:nvGrpSpPr>
              <p:grpSpPr>
                <a:xfrm>
                  <a:off x="3176355" y="2771482"/>
                  <a:ext cx="3491764" cy="3445060"/>
                  <a:chOff x="3176355" y="2771482"/>
                  <a:chExt cx="3491764" cy="3445060"/>
                </a:xfrm>
              </p:grpSpPr>
              <p:sp>
                <p:nvSpPr>
                  <p:cNvPr id="3" name="局部圓 2">
                    <a:extLst>
                      <a:ext uri="{FF2B5EF4-FFF2-40B4-BE49-F238E27FC236}">
                        <a16:creationId xmlns:a16="http://schemas.microsoft.com/office/drawing/2014/main" id="{7676C5B6-82DF-CD58-70E9-1DCA4BF75FEB}"/>
                      </a:ext>
                    </a:extLst>
                  </p:cNvPr>
                  <p:cNvSpPr/>
                  <p:nvPr/>
                </p:nvSpPr>
                <p:spPr>
                  <a:xfrm>
                    <a:off x="3223059" y="2771482"/>
                    <a:ext cx="3445060" cy="3445060"/>
                  </a:xfrm>
                  <a:prstGeom prst="pie">
                    <a:avLst>
                      <a:gd name="adj1" fmla="val 11161650"/>
                      <a:gd name="adj2" fmla="val 14170001"/>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橢圓 10">
                    <a:extLst>
                      <a:ext uri="{FF2B5EF4-FFF2-40B4-BE49-F238E27FC236}">
                        <a16:creationId xmlns:a16="http://schemas.microsoft.com/office/drawing/2014/main" id="{5F7F4475-53B2-E284-F52E-A922C48D8826}"/>
                      </a:ext>
                    </a:extLst>
                  </p:cNvPr>
                  <p:cNvSpPr/>
                  <p:nvPr/>
                </p:nvSpPr>
                <p:spPr>
                  <a:xfrm>
                    <a:off x="4343400" y="3921955"/>
                    <a:ext cx="1168455" cy="1168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80011519-E9CF-63A4-21D5-764C442D77E0}"/>
                      </a:ext>
                    </a:extLst>
                  </p:cNvPr>
                  <p:cNvSpPr txBox="1"/>
                  <p:nvPr/>
                </p:nvSpPr>
                <p:spPr>
                  <a:xfrm rot="21108537">
                    <a:off x="3176355" y="3824070"/>
                    <a:ext cx="1497266" cy="430887"/>
                  </a:xfrm>
                  <a:prstGeom prst="rect">
                    <a:avLst/>
                  </a:prstGeom>
                  <a:noFill/>
                </p:spPr>
                <p:txBody>
                  <a:bodyPr wrap="square">
                    <a:spAutoFit/>
                  </a:bodyPr>
                  <a:lstStyle/>
                  <a:p>
                    <a:pPr lvl="0" algn="ctr"/>
                    <a:r>
                      <a:rPr lang="en-US" altLang="zh-TW" sz="1100" b="1">
                        <a:solidFill>
                          <a:schemeClr val="bg1"/>
                        </a:solidFill>
                        <a:latin typeface="Arial" panose="020B0604020202020204" pitchFamily="34" charset="0"/>
                        <a:ea typeface="Cambria" panose="02040503050406030204" pitchFamily="18" charset="0"/>
                        <a:cs typeface="Arial" panose="020B0604020202020204" pitchFamily="34" charset="0"/>
                      </a:rPr>
                      <a:t>Automotive</a:t>
                    </a:r>
                  </a:p>
                  <a:p>
                    <a:pPr lvl="0" algn="ctr"/>
                    <a:r>
                      <a:rPr lang="en-US" altLang="zh-TW" sz="1100" b="1">
                        <a:solidFill>
                          <a:schemeClr val="bg1"/>
                        </a:solidFill>
                        <a:latin typeface="Arial" panose="020B0604020202020204" pitchFamily="34" charset="0"/>
                        <a:ea typeface="Cambria" panose="02040503050406030204" pitchFamily="18" charset="0"/>
                        <a:cs typeface="Arial" panose="020B0604020202020204" pitchFamily="34" charset="0"/>
                      </a:rPr>
                      <a:t>Components</a:t>
                    </a:r>
                    <a:endParaRPr lang="zh-TW" altLang="en-US" sz="1100" b="1">
                      <a:solidFill>
                        <a:schemeClr val="bg1"/>
                      </a:solidFill>
                      <a:latin typeface="Arial" panose="020B0604020202020204" pitchFamily="34" charset="0"/>
                      <a:cs typeface="Arial" panose="020B0604020202020204" pitchFamily="34" charset="0"/>
                    </a:endParaRPr>
                  </a:p>
                </p:txBody>
              </p:sp>
              <p:pic>
                <p:nvPicPr>
                  <p:cNvPr id="14" name="圖片 13" descr="一張含有 符號, 字型, 設計 的圖片&#10;&#10;AI 產生的內容可能不正確。">
                    <a:extLst>
                      <a:ext uri="{FF2B5EF4-FFF2-40B4-BE49-F238E27FC236}">
                        <a16:creationId xmlns:a16="http://schemas.microsoft.com/office/drawing/2014/main" id="{6A36B652-74CC-EAC6-8053-14428F4A0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8537">
                    <a:off x="3563814" y="3338455"/>
                    <a:ext cx="542655" cy="542655"/>
                  </a:xfrm>
                  <a:prstGeom prst="rect">
                    <a:avLst/>
                  </a:prstGeom>
                </p:spPr>
              </p:pic>
              <p:pic>
                <p:nvPicPr>
                  <p:cNvPr id="16" name="圖片 15" descr="一張含有 文字, 樣式, 字型, 設計 的圖片&#10;&#10;AI 產生的內容可能不正確。">
                    <a:extLst>
                      <a:ext uri="{FF2B5EF4-FFF2-40B4-BE49-F238E27FC236}">
                        <a16:creationId xmlns:a16="http://schemas.microsoft.com/office/drawing/2014/main" id="{E69E7F56-DA1B-D0D6-B38B-7BA6C5ADF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8537">
                    <a:off x="5711147" y="3842412"/>
                    <a:ext cx="499222" cy="499222"/>
                  </a:xfrm>
                  <a:prstGeom prst="rect">
                    <a:avLst/>
                  </a:prstGeom>
                </p:spPr>
              </p:pic>
              <p:sp>
                <p:nvSpPr>
                  <p:cNvPr id="19" name="文字方塊 18">
                    <a:extLst>
                      <a:ext uri="{FF2B5EF4-FFF2-40B4-BE49-F238E27FC236}">
                        <a16:creationId xmlns:a16="http://schemas.microsoft.com/office/drawing/2014/main" id="{A96454BC-4F22-3C88-5117-26851DBF0BB3}"/>
                      </a:ext>
                    </a:extLst>
                  </p:cNvPr>
                  <p:cNvSpPr txBox="1"/>
                  <p:nvPr/>
                </p:nvSpPr>
                <p:spPr>
                  <a:xfrm rot="21108537">
                    <a:off x="3278254" y="4989073"/>
                    <a:ext cx="1196769" cy="430887"/>
                  </a:xfrm>
                  <a:prstGeom prst="rect">
                    <a:avLst/>
                  </a:prstGeom>
                  <a:noFill/>
                </p:spPr>
                <p:txBody>
                  <a:bodyPr wrap="square">
                    <a:spAutoFit/>
                  </a:bodyPr>
                  <a:lstStyle/>
                  <a:p>
                    <a:pPr lvl="0" algn="ctr"/>
                    <a:r>
                      <a:rPr lang="en-US" altLang="zh-TW" sz="1100" b="1">
                        <a:solidFill>
                          <a:schemeClr val="bg1"/>
                        </a:solidFill>
                        <a:latin typeface="Arial" panose="020B0604020202020204" pitchFamily="34" charset="0"/>
                        <a:ea typeface="Cambria" panose="02040503050406030204" pitchFamily="18" charset="0"/>
                        <a:cs typeface="Arial" panose="020B0604020202020204" pitchFamily="34" charset="0"/>
                      </a:rPr>
                      <a:t>R</a:t>
                    </a:r>
                    <a:r>
                      <a:rPr lang="en-US" altLang="en-US" sz="1100" b="1">
                        <a:solidFill>
                          <a:schemeClr val="bg1"/>
                        </a:solidFill>
                        <a:latin typeface="Arial" panose="020B0604020202020204" pitchFamily="34" charset="0"/>
                        <a:ea typeface="Cambria" panose="02040503050406030204" pitchFamily="18" charset="0"/>
                        <a:cs typeface="Arial" panose="020B0604020202020204" pitchFamily="34" charset="0"/>
                      </a:rPr>
                      <a:t>enewable</a:t>
                    </a:r>
                  </a:p>
                  <a:p>
                    <a:pPr lvl="0" algn="ctr"/>
                    <a:r>
                      <a:rPr lang="en-US" altLang="en-US" sz="1100" b="1">
                        <a:solidFill>
                          <a:schemeClr val="bg1"/>
                        </a:solidFill>
                        <a:latin typeface="Arial" panose="020B0604020202020204" pitchFamily="34" charset="0"/>
                        <a:ea typeface="Cambria" panose="02040503050406030204" pitchFamily="18" charset="0"/>
                        <a:cs typeface="Arial" panose="020B0604020202020204" pitchFamily="34" charset="0"/>
                      </a:rPr>
                      <a:t>Energy</a:t>
                    </a:r>
                    <a:endParaRPr lang="zh-TW" altLang="en-US" sz="1100" b="1">
                      <a:solidFill>
                        <a:schemeClr val="bg1"/>
                      </a:solidFill>
                      <a:latin typeface="Arial" panose="020B0604020202020204" pitchFamily="34" charset="0"/>
                      <a:cs typeface="Arial" panose="020B0604020202020204" pitchFamily="34" charset="0"/>
                    </a:endParaRPr>
                  </a:p>
                </p:txBody>
              </p:sp>
              <p:pic>
                <p:nvPicPr>
                  <p:cNvPr id="20" name="圖片 19" descr="一張含有 字型, 符號, 標誌, 圖形 的圖片&#10;&#10;AI 產生的內容可能不正確。">
                    <a:extLst>
                      <a:ext uri="{FF2B5EF4-FFF2-40B4-BE49-F238E27FC236}">
                        <a16:creationId xmlns:a16="http://schemas.microsoft.com/office/drawing/2014/main" id="{E1425866-05F2-6390-FE9D-C3C13CB20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08537">
                    <a:off x="3519266" y="4473824"/>
                    <a:ext cx="522476" cy="522476"/>
                  </a:xfrm>
                  <a:prstGeom prst="rect">
                    <a:avLst/>
                  </a:prstGeom>
                </p:spPr>
              </p:pic>
            </p:grpSp>
          </p:grpSp>
          <p:sp>
            <p:nvSpPr>
              <p:cNvPr id="24" name="橢圓 23">
                <a:extLst>
                  <a:ext uri="{FF2B5EF4-FFF2-40B4-BE49-F238E27FC236}">
                    <a16:creationId xmlns:a16="http://schemas.microsoft.com/office/drawing/2014/main" id="{F25CE3E8-0752-E87E-4986-11ABD64D5A44}"/>
                  </a:ext>
                </a:extLst>
              </p:cNvPr>
              <p:cNvSpPr/>
              <p:nvPr/>
            </p:nvSpPr>
            <p:spPr>
              <a:xfrm>
                <a:off x="2635421" y="2887994"/>
                <a:ext cx="108912" cy="108912"/>
              </a:xfrm>
              <a:prstGeom prst="ellipse">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1" name="直線接點 60">
                <a:extLst>
                  <a:ext uri="{FF2B5EF4-FFF2-40B4-BE49-F238E27FC236}">
                    <a16:creationId xmlns:a16="http://schemas.microsoft.com/office/drawing/2014/main" id="{BB8661BA-12CE-6E7D-1AB7-92FFE4351647}"/>
                  </a:ext>
                </a:extLst>
              </p:cNvPr>
              <p:cNvCxnSpPr/>
              <p:nvPr/>
            </p:nvCxnSpPr>
            <p:spPr>
              <a:xfrm flipH="1">
                <a:off x="2687642" y="2942444"/>
                <a:ext cx="1395729" cy="0"/>
              </a:xfrm>
              <a:prstGeom prst="line">
                <a:avLst/>
              </a:prstGeom>
              <a:ln w="12700">
                <a:solidFill>
                  <a:srgbClr val="75C6D3"/>
                </a:solidFill>
              </a:ln>
            </p:spPr>
            <p:style>
              <a:lnRef idx="2">
                <a:schemeClr val="accent1"/>
              </a:lnRef>
              <a:fillRef idx="0">
                <a:schemeClr val="accent1"/>
              </a:fillRef>
              <a:effectRef idx="1">
                <a:schemeClr val="accent1"/>
              </a:effectRef>
              <a:fontRef idx="minor">
                <a:schemeClr val="tx1"/>
              </a:fontRef>
            </p:style>
          </p:cxnSp>
          <p:cxnSp>
            <p:nvCxnSpPr>
              <p:cNvPr id="68" name="直線接點 67">
                <a:extLst>
                  <a:ext uri="{FF2B5EF4-FFF2-40B4-BE49-F238E27FC236}">
                    <a16:creationId xmlns:a16="http://schemas.microsoft.com/office/drawing/2014/main" id="{3510B234-29FB-2EA7-F5A5-8E7E705DF143}"/>
                  </a:ext>
                </a:extLst>
              </p:cNvPr>
              <p:cNvCxnSpPr/>
              <p:nvPr/>
            </p:nvCxnSpPr>
            <p:spPr>
              <a:xfrm flipH="1">
                <a:off x="1949651" y="4239401"/>
                <a:ext cx="1395729" cy="0"/>
              </a:xfrm>
              <a:prstGeom prst="line">
                <a:avLst/>
              </a:prstGeom>
              <a:ln w="12700">
                <a:solidFill>
                  <a:srgbClr val="3AA3B4"/>
                </a:solidFill>
              </a:ln>
            </p:spPr>
            <p:style>
              <a:lnRef idx="2">
                <a:schemeClr val="accent1"/>
              </a:lnRef>
              <a:fillRef idx="0">
                <a:schemeClr val="accent1"/>
              </a:fillRef>
              <a:effectRef idx="1">
                <a:schemeClr val="accent1"/>
              </a:effectRef>
              <a:fontRef idx="minor">
                <a:schemeClr val="tx1"/>
              </a:fontRef>
            </p:style>
          </p:cxnSp>
          <p:sp>
            <p:nvSpPr>
              <p:cNvPr id="69" name="橢圓 68">
                <a:extLst>
                  <a:ext uri="{FF2B5EF4-FFF2-40B4-BE49-F238E27FC236}">
                    <a16:creationId xmlns:a16="http://schemas.microsoft.com/office/drawing/2014/main" id="{6F1323F3-2859-0DCA-0468-F6E7910E40B8}"/>
                  </a:ext>
                </a:extLst>
              </p:cNvPr>
              <p:cNvSpPr/>
              <p:nvPr/>
            </p:nvSpPr>
            <p:spPr>
              <a:xfrm>
                <a:off x="1921141" y="4198687"/>
                <a:ext cx="108912" cy="108912"/>
              </a:xfrm>
              <a:prstGeom prst="ellipse">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1" name="直線接點 70">
                <a:extLst>
                  <a:ext uri="{FF2B5EF4-FFF2-40B4-BE49-F238E27FC236}">
                    <a16:creationId xmlns:a16="http://schemas.microsoft.com/office/drawing/2014/main" id="{7C539539-DF53-C35E-B50F-D0027CEDD445}"/>
                  </a:ext>
                </a:extLst>
              </p:cNvPr>
              <p:cNvCxnSpPr>
                <a:cxnSpLocks/>
              </p:cNvCxnSpPr>
              <p:nvPr/>
            </p:nvCxnSpPr>
            <p:spPr>
              <a:xfrm flipH="1">
                <a:off x="6048674" y="3031445"/>
                <a:ext cx="714296" cy="0"/>
              </a:xfrm>
              <a:prstGeom prst="line">
                <a:avLst/>
              </a:prstGeom>
              <a:ln w="12700">
                <a:solidFill>
                  <a:srgbClr val="48B2C4"/>
                </a:solidFill>
              </a:ln>
            </p:spPr>
            <p:style>
              <a:lnRef idx="2">
                <a:schemeClr val="accent1"/>
              </a:lnRef>
              <a:fillRef idx="0">
                <a:schemeClr val="accent1"/>
              </a:fillRef>
              <a:effectRef idx="1">
                <a:schemeClr val="accent1"/>
              </a:effectRef>
              <a:fontRef idx="minor">
                <a:schemeClr val="tx1"/>
              </a:fontRef>
            </p:style>
          </p:cxnSp>
          <p:sp>
            <p:nvSpPr>
              <p:cNvPr id="74" name="橢圓 73">
                <a:extLst>
                  <a:ext uri="{FF2B5EF4-FFF2-40B4-BE49-F238E27FC236}">
                    <a16:creationId xmlns:a16="http://schemas.microsoft.com/office/drawing/2014/main" id="{ADB0E29B-C155-AC50-B6E9-430E0A7E98AA}"/>
                  </a:ext>
                </a:extLst>
              </p:cNvPr>
              <p:cNvSpPr/>
              <p:nvPr/>
            </p:nvSpPr>
            <p:spPr>
              <a:xfrm>
                <a:off x="6738320" y="2971957"/>
                <a:ext cx="108912" cy="108912"/>
              </a:xfrm>
              <a:prstGeom prst="ellipse">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11">
                <a:extLst>
                  <a:ext uri="{FF2B5EF4-FFF2-40B4-BE49-F238E27FC236}">
                    <a16:creationId xmlns:a16="http://schemas.microsoft.com/office/drawing/2014/main" id="{C0732D23-5DF9-B668-4980-C9FEDEFA33D5}"/>
                  </a:ext>
                </a:extLst>
              </p:cNvPr>
              <p:cNvPicPr>
                <a:picLocks noChangeAspect="1"/>
              </p:cNvPicPr>
              <p:nvPr/>
            </p:nvPicPr>
            <p:blipFill>
              <a:blip r:embed="rId7">
                <a:extLst>
                  <a:ext uri="{28A0092B-C50C-407E-A947-70E740481C1C}">
                    <a14:useLocalDpi xmlns:a14="http://schemas.microsoft.com/office/drawing/2010/main" val="0"/>
                  </a:ext>
                </a:extLst>
              </a:blip>
              <a:srcRect r="79870" b="-2813"/>
              <a:stretch>
                <a:fillRect/>
              </a:stretch>
            </p:blipFill>
            <p:spPr>
              <a:xfrm>
                <a:off x="4594265" y="3941620"/>
                <a:ext cx="687543" cy="620962"/>
              </a:xfrm>
              <a:prstGeom prst="rect">
                <a:avLst/>
              </a:prstGeom>
            </p:spPr>
          </p:pic>
          <p:grpSp>
            <p:nvGrpSpPr>
              <p:cNvPr id="89" name="群組 88">
                <a:extLst>
                  <a:ext uri="{FF2B5EF4-FFF2-40B4-BE49-F238E27FC236}">
                    <a16:creationId xmlns:a16="http://schemas.microsoft.com/office/drawing/2014/main" id="{5A5031C5-2C20-47E2-C41C-4BA37C1A086A}"/>
                  </a:ext>
                </a:extLst>
              </p:cNvPr>
              <p:cNvGrpSpPr/>
              <p:nvPr/>
            </p:nvGrpSpPr>
            <p:grpSpPr>
              <a:xfrm>
                <a:off x="607890" y="2380281"/>
                <a:ext cx="2578329" cy="1070546"/>
                <a:chOff x="406426" y="2677949"/>
                <a:chExt cx="2578329" cy="1070546"/>
              </a:xfrm>
            </p:grpSpPr>
            <p:pic>
              <p:nvPicPr>
                <p:cNvPr id="29" name="Picture 4" descr="2035 E-Mobility Taiwan-Exhibitor Info.-ACTRON TECHNOLOGY CORPORATION">
                  <a:extLst>
                    <a:ext uri="{FF2B5EF4-FFF2-40B4-BE49-F238E27FC236}">
                      <a16:creationId xmlns:a16="http://schemas.microsoft.com/office/drawing/2014/main" id="{327D8A62-B458-8D60-05CE-32AE74EBB76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51421" y="2677949"/>
                  <a:ext cx="488339" cy="430888"/>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7B68A7C5-99F8-7728-56B7-AAC72FEC4AA3}"/>
                    </a:ext>
                  </a:extLst>
                </p:cNvPr>
                <p:cNvSpPr txBox="1"/>
                <p:nvPr/>
              </p:nvSpPr>
              <p:spPr>
                <a:xfrm>
                  <a:off x="406426" y="3317608"/>
                  <a:ext cx="2578329" cy="430887"/>
                </a:xfrm>
                <a:prstGeom prst="rect">
                  <a:avLst/>
                </a:prstGeom>
                <a:noFill/>
              </p:spPr>
              <p:txBody>
                <a:bodyPr wrap="square">
                  <a:spAutoFit/>
                </a:bodyPr>
                <a:lstStyle/>
                <a:p>
                  <a:pPr algn="ctr"/>
                  <a:r>
                    <a:rPr lang="en-US" altLang="zh-TW" sz="1100" b="1">
                      <a:solidFill>
                        <a:schemeClr val="bg2">
                          <a:lumMod val="25000"/>
                        </a:schemeClr>
                      </a:solidFill>
                      <a:latin typeface="Arial" panose="020B0604020202020204" pitchFamily="34" charset="0"/>
                      <a:ea typeface="微軟正黑體" panose="020B0604030504040204" pitchFamily="34" charset="-120"/>
                      <a:cs typeface="Arial" panose="020B0604020202020204" pitchFamily="34" charset="0"/>
                    </a:rPr>
                    <a:t>50%+ </a:t>
                  </a:r>
                </a:p>
                <a:p>
                  <a:pPr algn="ctr"/>
                  <a:r>
                    <a:rPr lang="en-US" altLang="zh-TW"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Auto LLD Market Share</a:t>
                  </a:r>
                </a:p>
              </p:txBody>
            </p:sp>
            <p:sp>
              <p:nvSpPr>
                <p:cNvPr id="88" name="文字方塊 87">
                  <a:extLst>
                    <a:ext uri="{FF2B5EF4-FFF2-40B4-BE49-F238E27FC236}">
                      <a16:creationId xmlns:a16="http://schemas.microsoft.com/office/drawing/2014/main" id="{19DA9C1B-A044-DB2E-19DC-F6F322D84E5C}"/>
                    </a:ext>
                  </a:extLst>
                </p:cNvPr>
                <p:cNvSpPr txBox="1"/>
                <p:nvPr/>
              </p:nvSpPr>
              <p:spPr>
                <a:xfrm>
                  <a:off x="808143" y="3129572"/>
                  <a:ext cx="1774894" cy="246221"/>
                </a:xfrm>
                <a:prstGeom prst="rect">
                  <a:avLst/>
                </a:prstGeom>
                <a:noFill/>
              </p:spPr>
              <p:txBody>
                <a:bodyPr wrap="square" rtlCol="0">
                  <a:spAutoFit/>
                </a:bodyPr>
                <a:lstStyle/>
                <a:p>
                  <a:pPr algn="ctr"/>
                  <a:r>
                    <a:rPr lang="en-US" altLang="zh-TW" sz="1000" b="1">
                      <a:solidFill>
                        <a:srgbClr val="75C6D3"/>
                      </a:solidFill>
                      <a:latin typeface="Arial" panose="020B0604020202020204" pitchFamily="34" charset="0"/>
                      <a:cs typeface="Arial" panose="020B0604020202020204" pitchFamily="34" charset="0"/>
                    </a:rPr>
                    <a:t>(8255:TT)</a:t>
                  </a:r>
                  <a:endParaRPr lang="zh-TW" altLang="en-US" sz="1100" b="1">
                    <a:solidFill>
                      <a:srgbClr val="75C6D3"/>
                    </a:solidFill>
                    <a:latin typeface="Arial" panose="020B0604020202020204" pitchFamily="34" charset="0"/>
                    <a:cs typeface="Arial" panose="020B0604020202020204" pitchFamily="34" charset="0"/>
                  </a:endParaRPr>
                </a:p>
              </p:txBody>
            </p:sp>
          </p:grpSp>
          <p:grpSp>
            <p:nvGrpSpPr>
              <p:cNvPr id="95" name="群組 94">
                <a:extLst>
                  <a:ext uri="{FF2B5EF4-FFF2-40B4-BE49-F238E27FC236}">
                    <a16:creationId xmlns:a16="http://schemas.microsoft.com/office/drawing/2014/main" id="{88536E25-AF80-2287-CD08-8B29AA9BA0FD}"/>
                  </a:ext>
                </a:extLst>
              </p:cNvPr>
              <p:cNvGrpSpPr/>
              <p:nvPr/>
            </p:nvGrpSpPr>
            <p:grpSpPr>
              <a:xfrm>
                <a:off x="6499510" y="2091526"/>
                <a:ext cx="2045116" cy="1597686"/>
                <a:chOff x="6514045" y="2560913"/>
                <a:chExt cx="2045116" cy="1597686"/>
              </a:xfrm>
            </p:grpSpPr>
            <p:pic>
              <p:nvPicPr>
                <p:cNvPr id="30" name="Picture 2" descr="GlobalWafers Co. (6488) Investor Relations Material">
                  <a:extLst>
                    <a:ext uri="{FF2B5EF4-FFF2-40B4-BE49-F238E27FC236}">
                      <a16:creationId xmlns:a16="http://schemas.microsoft.com/office/drawing/2014/main" id="{C30BA332-5249-3357-EB61-86B6D07F35F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25123" y="2560913"/>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37" name="文字方塊 36">
                  <a:extLst>
                    <a:ext uri="{FF2B5EF4-FFF2-40B4-BE49-F238E27FC236}">
                      <a16:creationId xmlns:a16="http://schemas.microsoft.com/office/drawing/2014/main" id="{3BFF471F-ECB1-4066-D3FB-39F221DB363D}"/>
                    </a:ext>
                  </a:extLst>
                </p:cNvPr>
                <p:cNvSpPr txBox="1"/>
                <p:nvPr/>
              </p:nvSpPr>
              <p:spPr>
                <a:xfrm>
                  <a:off x="6514045" y="3358380"/>
                  <a:ext cx="2045116" cy="800219"/>
                </a:xfrm>
                <a:prstGeom prst="rect">
                  <a:avLst/>
                </a:prstGeom>
                <a:noFill/>
              </p:spPr>
              <p:txBody>
                <a:bodyPr wrap="square">
                  <a:spAutoFit/>
                </a:bodyPr>
                <a:lstStyle/>
                <a:p>
                  <a:pPr algn="ctr"/>
                  <a:r>
                    <a:rPr lang="en-US" altLang="zh-TW" sz="1100" b="1">
                      <a:solidFill>
                        <a:schemeClr val="bg2">
                          <a:lumMod val="25000"/>
                        </a:schemeClr>
                      </a:solidFill>
                      <a:latin typeface="Arial" panose="020B0604020202020204" pitchFamily="34" charset="0"/>
                      <a:ea typeface="微軟正黑體" panose="020B0604030504040204" pitchFamily="34" charset="-120"/>
                      <a:cs typeface="Arial" panose="020B0604020202020204" pitchFamily="34" charset="0"/>
                    </a:rPr>
                    <a:t>No.3</a:t>
                  </a:r>
                </a:p>
                <a:p>
                  <a:pPr algn="ctr"/>
                  <a:r>
                    <a:rPr lang="en-US" altLang="zh-TW"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Semiconductor Wafer Manufacturer</a:t>
                  </a:r>
                </a:p>
                <a:p>
                  <a:pPr marL="635" algn="ctr">
                    <a:spcBef>
                      <a:spcPts val="300"/>
                    </a:spcBef>
                    <a:spcAft>
                      <a:spcPts val="100"/>
                    </a:spcAft>
                  </a:pPr>
                  <a:endParaRPr lang="zh-TW" altLang="en-US" sz="1050">
                    <a:latin typeface="+mj-lt"/>
                  </a:endParaRPr>
                </a:p>
              </p:txBody>
            </p:sp>
            <p:sp>
              <p:nvSpPr>
                <p:cNvPr id="90" name="文字方塊 89">
                  <a:extLst>
                    <a:ext uri="{FF2B5EF4-FFF2-40B4-BE49-F238E27FC236}">
                      <a16:creationId xmlns:a16="http://schemas.microsoft.com/office/drawing/2014/main" id="{443810E7-10CB-42AB-5C54-C501D4207097}"/>
                    </a:ext>
                  </a:extLst>
                </p:cNvPr>
                <p:cNvSpPr txBox="1"/>
                <p:nvPr/>
              </p:nvSpPr>
              <p:spPr>
                <a:xfrm>
                  <a:off x="7159737" y="3187224"/>
                  <a:ext cx="753731" cy="246221"/>
                </a:xfrm>
                <a:prstGeom prst="rect">
                  <a:avLst/>
                </a:prstGeom>
                <a:noFill/>
              </p:spPr>
              <p:txBody>
                <a:bodyPr wrap="none" rtlCol="0">
                  <a:spAutoFit/>
                </a:bodyPr>
                <a:lstStyle/>
                <a:p>
                  <a:pPr algn="ctr"/>
                  <a:r>
                    <a:rPr lang="en-US" altLang="zh-TW" sz="1000" b="1">
                      <a:solidFill>
                        <a:srgbClr val="48B2C4"/>
                      </a:solidFill>
                      <a:latin typeface="Arial" panose="020B0604020202020204" pitchFamily="34" charset="0"/>
                      <a:cs typeface="Arial" panose="020B0604020202020204" pitchFamily="34" charset="0"/>
                    </a:rPr>
                    <a:t>(6488:TT)</a:t>
                  </a:r>
                  <a:endParaRPr lang="zh-TW" altLang="en-US" sz="1000" b="1">
                    <a:solidFill>
                      <a:srgbClr val="48B2C4"/>
                    </a:solidFill>
                    <a:latin typeface="Arial" panose="020B0604020202020204" pitchFamily="34" charset="0"/>
                    <a:cs typeface="Arial" panose="020B0604020202020204" pitchFamily="34" charset="0"/>
                  </a:endParaRPr>
                </a:p>
              </p:txBody>
            </p:sp>
          </p:grpSp>
          <p:grpSp>
            <p:nvGrpSpPr>
              <p:cNvPr id="97" name="群組 96">
                <a:extLst>
                  <a:ext uri="{FF2B5EF4-FFF2-40B4-BE49-F238E27FC236}">
                    <a16:creationId xmlns:a16="http://schemas.microsoft.com/office/drawing/2014/main" id="{4F443802-444D-F999-F6BD-B5DBA27DB7DF}"/>
                  </a:ext>
                </a:extLst>
              </p:cNvPr>
              <p:cNvGrpSpPr/>
              <p:nvPr/>
            </p:nvGrpSpPr>
            <p:grpSpPr>
              <a:xfrm>
                <a:off x="8022348" y="2966490"/>
                <a:ext cx="1964221" cy="1113976"/>
                <a:chOff x="8057342" y="2925910"/>
                <a:chExt cx="1964221" cy="1113976"/>
              </a:xfrm>
            </p:grpSpPr>
            <p:pic>
              <p:nvPicPr>
                <p:cNvPr id="32" name="圖片 31" descr="一張含有 文字, 字型, 標誌, 圖形 的圖片&#10;&#10;AI 產生的內容可能不正確。">
                  <a:extLst>
                    <a:ext uri="{FF2B5EF4-FFF2-40B4-BE49-F238E27FC236}">
                      <a16:creationId xmlns:a16="http://schemas.microsoft.com/office/drawing/2014/main" id="{0AC70591-9BC0-67CF-DC2D-37001FC29D4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143" b="62143" l="855" r="96581">
                              <a14:foregroundMark x1="34188" y1="4286" x2="34188" y2="4286"/>
                              <a14:foregroundMark x1="32479" y1="62857" x2="32479" y2="62857"/>
                              <a14:foregroundMark x1="15812" y1="55000" x2="15812" y2="55000"/>
                              <a14:foregroundMark x1="8974" y1="46429" x2="8974" y2="46429"/>
                              <a14:foregroundMark x1="8547" y1="27857" x2="8547" y2="27857"/>
                              <a14:foregroundMark x1="8974" y1="25000" x2="8974" y2="25000"/>
                              <a14:foregroundMark x1="8974" y1="25000" x2="8974" y2="25000"/>
                              <a14:foregroundMark x1="10256" y1="21429" x2="10256" y2="21429"/>
                              <a14:foregroundMark x1="10256" y1="7857" x2="10256" y2="7857"/>
                              <a14:foregroundMark x1="10256" y1="7857" x2="10256" y2="7857"/>
                              <a14:foregroundMark x1="9829" y1="7857" x2="9829" y2="7857"/>
                              <a14:foregroundMark x1="7692" y1="10000" x2="7692" y2="10000"/>
                              <a14:foregroundMark x1="1709" y1="8571" x2="18376" y2="10714"/>
                              <a14:foregroundMark x1="10256" y1="10714" x2="5983" y2="50714"/>
                              <a14:foregroundMark x1="21551" y1="59966" x2="25214" y2="62143"/>
                              <a14:foregroundMark x1="5983" y1="50714" x2="20287" y2="59215"/>
                              <a14:foregroundMark x1="21795" y1="63571" x2="17521" y2="62143"/>
                              <a14:foregroundMark x1="48676" y1="35729" x2="50000" y2="33571"/>
                              <a14:foregroundMark x1="32906" y1="61429" x2="37893" y2="53302"/>
                              <a14:foregroundMark x1="50000" y1="33571" x2="37179" y2="2857"/>
                              <a14:foregroundMark x1="22650" y1="7857" x2="14530" y2="8571"/>
                              <a14:foregroundMark x1="25214" y1="5714" x2="23077" y2="15714"/>
                              <a14:foregroundMark x1="26068" y1="2857" x2="26068" y2="2857"/>
                              <a14:foregroundMark x1="24626" y1="53757" x2="24247" y2="54338"/>
                              <a14:foregroundMark x1="25214" y1="52857" x2="24837" y2="53434"/>
                              <a14:foregroundMark x1="34188" y1="3571" x2="44017" y2="37143"/>
                              <a14:foregroundMark x1="44017" y1="37143" x2="35897" y2="3571"/>
                              <a14:foregroundMark x1="35897" y1="3571" x2="34615" y2="3571"/>
                              <a14:foregroundMark x1="38034" y1="12143" x2="38034" y2="12143"/>
                              <a14:foregroundMark x1="80345" y1="12498" x2="78632" y2="8571"/>
                              <a14:foregroundMark x1="93590" y1="42857" x2="88990" y2="32312"/>
                              <a14:foregroundMark x1="64842" y1="36744" x2="63248" y2="40000"/>
                              <a14:foregroundMark x1="78632" y1="8571" x2="76065" y2="13816"/>
                              <a14:foregroundMark x1="76508" y1="50638" x2="84615" y2="57143"/>
                              <a14:foregroundMark x1="63248" y1="40000" x2="65091" y2="41479"/>
                              <a14:foregroundMark x1="88935" y1="44984" x2="92389" y2="35261"/>
                              <a14:foregroundMark x1="84615" y1="57143" x2="87954" y2="47743"/>
                              <a14:foregroundMark x1="90527" y1="33646" x2="93919" y2="48847"/>
                              <a14:foregroundMark x1="84615" y1="7143" x2="87181" y2="18644"/>
                              <a14:foregroundMark x1="94017" y1="49286" x2="93162" y2="59286"/>
                              <a14:foregroundMark x1="86752" y1="60000" x2="67521" y2="58571"/>
                              <a14:foregroundMark x1="64260" y1="25722" x2="63248" y2="38571"/>
                              <a14:foregroundMark x1="65385" y1="11429" x2="64461" y2="23159"/>
                              <a14:foregroundMark x1="92203" y1="20002" x2="93590" y2="21429"/>
                              <a14:foregroundMark x1="82479" y1="10000" x2="88722" y2="16422"/>
                              <a14:foregroundMark x1="94017" y1="10714" x2="96581" y2="33571"/>
                              <a14:backgroundMark x1="72222" y1="21429" x2="72222" y2="21429"/>
                              <a14:backgroundMark x1="72650" y1="22143" x2="71795" y2="25714"/>
                              <a14:backgroundMark x1="73504" y1="21429" x2="73504" y2="21429"/>
                              <a14:backgroundMark x1="73504" y1="20714" x2="73504" y2="20714"/>
                              <a14:backgroundMark x1="73504" y1="20000" x2="73504" y2="20000"/>
                              <a14:backgroundMark x1="82906" y1="22143" x2="82906" y2="22143"/>
                              <a14:backgroundMark x1="85470" y1="22857" x2="85470" y2="22857"/>
                              <a14:backgroundMark x1="86325" y1="22857" x2="86325" y2="22857"/>
                              <a14:backgroundMark x1="83761" y1="23571" x2="86752" y2="27857"/>
                              <a14:backgroundMark x1="73504" y1="47143" x2="71795" y2="45000"/>
                              <a14:backgroundMark x1="75641" y1="47857" x2="70940" y2="45000"/>
                              <a14:backgroundMark x1="88034" y1="44286" x2="87179" y2="47143"/>
                              <a14:backgroundMark x1="88034" y1="25000" x2="86325" y2="30000"/>
                              <a14:backgroundMark x1="87607" y1="21429" x2="71368" y2="26429"/>
                              <a14:backgroundMark x1="86752" y1="20000" x2="87179" y2="20714"/>
                              <a14:backgroundMark x1="71368" y1="22143" x2="72650" y2="46429"/>
                              <a14:backgroundMark x1="86752" y1="19286" x2="87179" y2="20000"/>
                              <a14:backgroundMark x1="73077" y1="47857" x2="71368" y2="46429"/>
                              <a14:backgroundMark x1="42735" y1="47857" x2="42735" y2="47857"/>
                              <a14:backgroundMark x1="41026" y1="48571" x2="41026" y2="48571"/>
                              <a14:backgroundMark x1="39744" y1="49286" x2="39744" y2="49286"/>
                              <a14:backgroundMark x1="39316" y1="50714" x2="39316" y2="50714"/>
                              <a14:backgroundMark x1="38462" y1="50714" x2="38462" y2="50714"/>
                              <a14:backgroundMark x1="42735" y1="46429" x2="41880" y2="45000"/>
                              <a14:backgroundMark x1="40598" y1="45714" x2="39316" y2="48571"/>
                              <a14:backgroundMark x1="42735" y1="42857" x2="37179" y2="46429"/>
                              <a14:backgroundMark x1="26068" y1="51429" x2="26068" y2="51429"/>
                              <a14:backgroundMark x1="42735" y1="42857" x2="43590" y2="44286"/>
                              <a14:backgroundMark x1="40598" y1="51429" x2="38889" y2="51429"/>
                              <a14:backgroundMark x1="39744" y1="51429" x2="37179" y2="51429"/>
                              <a14:backgroundMark x1="24359" y1="50714" x2="25641" y2="51429"/>
                              <a14:backgroundMark x1="26496" y1="63571" x2="26496" y2="62143"/>
                            </a14:backgroundRemoval>
                          </a14:imgEffect>
                        </a14:imgLayer>
                      </a14:imgProps>
                    </a:ext>
                    <a:ext uri="{28A0092B-C50C-407E-A947-70E740481C1C}">
                      <a14:useLocalDpi xmlns:a14="http://schemas.microsoft.com/office/drawing/2010/main" val="0"/>
                    </a:ext>
                  </a:extLst>
                </a:blip>
                <a:srcRect b="30925"/>
                <a:stretch/>
              </p:blipFill>
              <p:spPr>
                <a:xfrm>
                  <a:off x="8797133" y="2925910"/>
                  <a:ext cx="484638" cy="200285"/>
                </a:xfrm>
                <a:prstGeom prst="rect">
                  <a:avLst/>
                </a:prstGeom>
              </p:spPr>
            </p:pic>
            <p:sp>
              <p:nvSpPr>
                <p:cNvPr id="40" name="文字方塊 39">
                  <a:extLst>
                    <a:ext uri="{FF2B5EF4-FFF2-40B4-BE49-F238E27FC236}">
                      <a16:creationId xmlns:a16="http://schemas.microsoft.com/office/drawing/2014/main" id="{6F838BA4-E30B-EB69-0BC0-F08111E8736C}"/>
                    </a:ext>
                  </a:extLst>
                </p:cNvPr>
                <p:cNvSpPr txBox="1"/>
                <p:nvPr/>
              </p:nvSpPr>
              <p:spPr>
                <a:xfrm>
                  <a:off x="8057342" y="3270445"/>
                  <a:ext cx="1964221" cy="769441"/>
                </a:xfrm>
                <a:prstGeom prst="rect">
                  <a:avLst/>
                </a:prstGeom>
                <a:noFill/>
              </p:spPr>
              <p:txBody>
                <a:bodyPr wrap="square">
                  <a:spAutoFit/>
                </a:bodyPr>
                <a:lstStyle>
                  <a:defPPr>
                    <a:defRPr lang="en-US"/>
                  </a:defPPr>
                  <a:lvl1pPr>
                    <a:defRPr sz="1050" b="1">
                      <a:solidFill>
                        <a:srgbClr val="4DB3D2"/>
                      </a:solidFill>
                      <a:latin typeface="+mj-ea"/>
                      <a:ea typeface="+mj-ea"/>
                      <a:cs typeface="Arial" panose="020B0604020202020204" pitchFamily="34" charset="0"/>
                    </a:defRPr>
                  </a:lvl1pPr>
                </a:lstStyle>
                <a:p>
                  <a:pPr algn="ctr">
                    <a:buClr>
                      <a:srgbClr val="1F497D"/>
                    </a:buClr>
                    <a:buSzPct val="70000"/>
                  </a:pPr>
                  <a:r>
                    <a:rPr lang="en-US" altLang="zh-TW" sz="1100">
                      <a:solidFill>
                        <a:schemeClr val="bg2">
                          <a:lumMod val="25000"/>
                        </a:schemeClr>
                      </a:solidFill>
                      <a:latin typeface="Arial" panose="020B0604020202020204" pitchFamily="34" charset="0"/>
                      <a:ea typeface="微軟正黑體" panose="020B0604030504040204" pitchFamily="34" charset="-120"/>
                    </a:rPr>
                    <a:t>Only 2</a:t>
                  </a:r>
                </a:p>
                <a:p>
                  <a:pPr algn="ctr">
                    <a:buClr>
                      <a:srgbClr val="1F497D"/>
                    </a:buClr>
                    <a:buSzPct val="70000"/>
                  </a:pPr>
                  <a:r>
                    <a:rPr lang="en-US" altLang="zh-TW" sz="1100" b="0">
                      <a:solidFill>
                        <a:schemeClr val="bg2">
                          <a:lumMod val="50000"/>
                        </a:schemeClr>
                      </a:solidFill>
                      <a:latin typeface="Arial" panose="020B0604020202020204" pitchFamily="34" charset="0"/>
                      <a:ea typeface="微軟正黑體" panose="020B0604030504040204" pitchFamily="34" charset="-120"/>
                    </a:rPr>
                    <a:t>Globally Recognized </a:t>
                  </a:r>
                  <a:r>
                    <a:rPr lang="en-US" altLang="zh-TW" sz="1100" b="0" err="1">
                      <a:solidFill>
                        <a:schemeClr val="bg2">
                          <a:lumMod val="50000"/>
                        </a:schemeClr>
                      </a:solidFill>
                      <a:latin typeface="Arial" panose="020B0604020202020204" pitchFamily="34" charset="0"/>
                      <a:ea typeface="微軟正黑體" panose="020B0604030504040204" pitchFamily="34" charset="-120"/>
                    </a:rPr>
                    <a:t>Trisilane</a:t>
                  </a:r>
                  <a:r>
                    <a:rPr lang="en-US" altLang="zh-TW" sz="1100" b="0">
                      <a:solidFill>
                        <a:schemeClr val="bg2">
                          <a:lumMod val="50000"/>
                        </a:schemeClr>
                      </a:solidFill>
                      <a:latin typeface="Arial" panose="020B0604020202020204" pitchFamily="34" charset="0"/>
                      <a:ea typeface="微軟正黑體" panose="020B0604030504040204" pitchFamily="34" charset="-120"/>
                    </a:rPr>
                    <a:t> Manufacturing Technologies</a:t>
                  </a:r>
                </a:p>
              </p:txBody>
            </p:sp>
            <p:sp>
              <p:nvSpPr>
                <p:cNvPr id="91" name="文字方塊 90">
                  <a:extLst>
                    <a:ext uri="{FF2B5EF4-FFF2-40B4-BE49-F238E27FC236}">
                      <a16:creationId xmlns:a16="http://schemas.microsoft.com/office/drawing/2014/main" id="{2874625E-D3D0-10C7-6A73-6E3AB3C9488F}"/>
                    </a:ext>
                  </a:extLst>
                </p:cNvPr>
                <p:cNvSpPr txBox="1"/>
                <p:nvPr/>
              </p:nvSpPr>
              <p:spPr>
                <a:xfrm>
                  <a:off x="8662586" y="3119315"/>
                  <a:ext cx="753731" cy="246221"/>
                </a:xfrm>
                <a:prstGeom prst="rect">
                  <a:avLst/>
                </a:prstGeom>
                <a:noFill/>
              </p:spPr>
              <p:txBody>
                <a:bodyPr wrap="none" rtlCol="0">
                  <a:spAutoFit/>
                </a:bodyPr>
                <a:lstStyle/>
                <a:p>
                  <a:pPr algn="ctr"/>
                  <a:r>
                    <a:rPr lang="en-US" altLang="zh-TW" sz="1000" b="1">
                      <a:solidFill>
                        <a:srgbClr val="48B2C4"/>
                      </a:solidFill>
                      <a:latin typeface="Arial" panose="020B0604020202020204" pitchFamily="34" charset="0"/>
                      <a:cs typeface="Arial" panose="020B0604020202020204" pitchFamily="34" charset="0"/>
                    </a:rPr>
                    <a:t>(4772:TT)</a:t>
                  </a:r>
                </a:p>
              </p:txBody>
            </p:sp>
          </p:grpSp>
          <p:grpSp>
            <p:nvGrpSpPr>
              <p:cNvPr id="96" name="群組 95">
                <a:extLst>
                  <a:ext uri="{FF2B5EF4-FFF2-40B4-BE49-F238E27FC236}">
                    <a16:creationId xmlns:a16="http://schemas.microsoft.com/office/drawing/2014/main" id="{52FB584F-CD27-98E9-0F4F-376177FD1FF7}"/>
                  </a:ext>
                </a:extLst>
              </p:cNvPr>
              <p:cNvGrpSpPr/>
              <p:nvPr/>
            </p:nvGrpSpPr>
            <p:grpSpPr>
              <a:xfrm>
                <a:off x="6723175" y="3603662"/>
                <a:ext cx="1674121" cy="1416849"/>
                <a:chOff x="6705586" y="4047889"/>
                <a:chExt cx="1674121" cy="1416849"/>
              </a:xfrm>
            </p:grpSpPr>
            <p:sp>
              <p:nvSpPr>
                <p:cNvPr id="31" name="object 20">
                  <a:extLst>
                    <a:ext uri="{FF2B5EF4-FFF2-40B4-BE49-F238E27FC236}">
                      <a16:creationId xmlns:a16="http://schemas.microsoft.com/office/drawing/2014/main" id="{765A0F24-723E-D9BA-76F4-85D9DDCF5EB0}"/>
                    </a:ext>
                  </a:extLst>
                </p:cNvPr>
                <p:cNvSpPr>
                  <a:spLocks noChangeAspect="1"/>
                </p:cNvSpPr>
                <p:nvPr/>
              </p:nvSpPr>
              <p:spPr>
                <a:xfrm>
                  <a:off x="7248237" y="4047889"/>
                  <a:ext cx="588819" cy="536833"/>
                </a:xfrm>
                <a:prstGeom prst="rect">
                  <a:avLst/>
                </a:prstGeom>
                <a:blipFill>
                  <a:blip r:embed="rId12" cstate="print"/>
                  <a:srcRect/>
                  <a:stretch>
                    <a:fillRect l="-5133" t="-7593" r="-5133" b="-7593"/>
                  </a:stretch>
                </a:blip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9" name="文字方塊 38">
                  <a:extLst>
                    <a:ext uri="{FF2B5EF4-FFF2-40B4-BE49-F238E27FC236}">
                      <a16:creationId xmlns:a16="http://schemas.microsoft.com/office/drawing/2014/main" id="{B5EB647E-F39A-9EA4-F18D-AF6DD1460298}"/>
                    </a:ext>
                  </a:extLst>
                </p:cNvPr>
                <p:cNvSpPr txBox="1"/>
                <p:nvPr/>
              </p:nvSpPr>
              <p:spPr>
                <a:xfrm>
                  <a:off x="6705586" y="4695297"/>
                  <a:ext cx="1674121" cy="769441"/>
                </a:xfrm>
                <a:prstGeom prst="rect">
                  <a:avLst/>
                </a:prstGeom>
                <a:noFill/>
              </p:spPr>
              <p:txBody>
                <a:bodyPr wrap="square">
                  <a:spAutoFit/>
                </a:bodyPr>
                <a:lstStyle>
                  <a:defPPr>
                    <a:defRPr lang="en-US"/>
                  </a:defPPr>
                  <a:lvl1pPr>
                    <a:defRPr sz="1050" b="1">
                      <a:solidFill>
                        <a:srgbClr val="4DB3D2"/>
                      </a:solidFill>
                      <a:latin typeface="+mj-ea"/>
                      <a:ea typeface="+mj-ea"/>
                      <a:cs typeface="Arial" panose="020B0604020202020204" pitchFamily="34" charset="0"/>
                    </a:defRPr>
                  </a:lvl1pPr>
                </a:lstStyle>
                <a:p>
                  <a:pPr algn="ctr"/>
                  <a:r>
                    <a:rPr lang="en-US" altLang="zh-TW" sz="1100">
                      <a:solidFill>
                        <a:schemeClr val="bg2">
                          <a:lumMod val="25000"/>
                        </a:schemeClr>
                      </a:solidFill>
                      <a:latin typeface="Arial" panose="020B0604020202020204" pitchFamily="34" charset="0"/>
                      <a:ea typeface="微軟正黑體" panose="020B0604030504040204" pitchFamily="34" charset="-120"/>
                    </a:rPr>
                    <a:t>No.2</a:t>
                  </a:r>
                </a:p>
                <a:p>
                  <a:pPr algn="ctr"/>
                  <a:r>
                    <a:rPr lang="en-US" altLang="zh-TW" sz="1100" b="0">
                      <a:solidFill>
                        <a:schemeClr val="bg2">
                          <a:lumMod val="50000"/>
                        </a:schemeClr>
                      </a:solidFill>
                      <a:latin typeface="Arial" panose="020B0604020202020204" pitchFamily="34" charset="0"/>
                      <a:ea typeface="微軟正黑體" panose="020B0604030504040204" pitchFamily="34" charset="-120"/>
                    </a:rPr>
                    <a:t>GaAs Foundry Company with 20%+ Market Share</a:t>
                  </a:r>
                </a:p>
              </p:txBody>
            </p:sp>
            <p:sp>
              <p:nvSpPr>
                <p:cNvPr id="92" name="文字方塊 91">
                  <a:extLst>
                    <a:ext uri="{FF2B5EF4-FFF2-40B4-BE49-F238E27FC236}">
                      <a16:creationId xmlns:a16="http://schemas.microsoft.com/office/drawing/2014/main" id="{EF3059AD-D55C-CF80-5AA4-0DD3CBD0CE08}"/>
                    </a:ext>
                  </a:extLst>
                </p:cNvPr>
                <p:cNvSpPr txBox="1"/>
                <p:nvPr/>
              </p:nvSpPr>
              <p:spPr>
                <a:xfrm>
                  <a:off x="7165780" y="4530055"/>
                  <a:ext cx="753731" cy="246221"/>
                </a:xfrm>
                <a:prstGeom prst="rect">
                  <a:avLst/>
                </a:prstGeom>
                <a:noFill/>
              </p:spPr>
              <p:txBody>
                <a:bodyPr wrap="none" rtlCol="0">
                  <a:spAutoFit/>
                </a:bodyPr>
                <a:lstStyle/>
                <a:p>
                  <a:pPr algn="ctr"/>
                  <a:r>
                    <a:rPr lang="en-US" altLang="zh-TW" sz="1000" b="1">
                      <a:solidFill>
                        <a:srgbClr val="48B2C4"/>
                      </a:solidFill>
                      <a:latin typeface="Arial" panose="020B0604020202020204" pitchFamily="34" charset="0"/>
                      <a:cs typeface="Arial" panose="020B0604020202020204" pitchFamily="34" charset="0"/>
                    </a:rPr>
                    <a:t>(8086:TT)</a:t>
                  </a:r>
                </a:p>
              </p:txBody>
            </p:sp>
          </p:grpSp>
          <p:grpSp>
            <p:nvGrpSpPr>
              <p:cNvPr id="100" name="群組 99">
                <a:extLst>
                  <a:ext uri="{FF2B5EF4-FFF2-40B4-BE49-F238E27FC236}">
                    <a16:creationId xmlns:a16="http://schemas.microsoft.com/office/drawing/2014/main" id="{4282A1A5-1A05-DFC6-6FCA-B64C90AED94C}"/>
                  </a:ext>
                </a:extLst>
              </p:cNvPr>
              <p:cNvGrpSpPr/>
              <p:nvPr/>
            </p:nvGrpSpPr>
            <p:grpSpPr>
              <a:xfrm>
                <a:off x="8096148" y="4440578"/>
                <a:ext cx="1887690" cy="746885"/>
                <a:chOff x="8180615" y="3998781"/>
                <a:chExt cx="1887690" cy="746885"/>
              </a:xfrm>
            </p:grpSpPr>
            <p:pic>
              <p:nvPicPr>
                <p:cNvPr id="53" name="圖片 52" descr="一張含有 標誌, 符號, 字型, 圖形 的圖片&#10;&#10;AI 產生的內容可能不正確。">
                  <a:extLst>
                    <a:ext uri="{FF2B5EF4-FFF2-40B4-BE49-F238E27FC236}">
                      <a16:creationId xmlns:a16="http://schemas.microsoft.com/office/drawing/2014/main" id="{8B075BF4-D874-5778-CE1F-A59B5B31E7A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14" b="89848" l="3215" r="96108">
                              <a14:foregroundMark x1="28257" y1="50423" x2="28257" y2="50423"/>
                              <a14:foregroundMark x1="6091" y1="47885" x2="6091" y2="47885"/>
                              <a14:foregroundMark x1="4230" y1="46701" x2="4230" y2="46701"/>
                              <a14:foregroundMark x1="3553" y1="46701" x2="3553" y2="46701"/>
                              <a14:foregroundMark x1="3553" y1="46701" x2="3553" y2="46701"/>
                              <a14:foregroundMark x1="57530" y1="53638" x2="57530" y2="53638"/>
                              <a14:foregroundMark x1="58714" y1="53638" x2="58714" y2="53638"/>
                              <a14:foregroundMark x1="87817" y1="40948" x2="87817" y2="40948"/>
                              <a14:foregroundMark x1="96108" y1="36548" x2="96108" y2="36548"/>
                              <a14:foregroundMark x1="96108" y1="36548" x2="96108" y2="36548"/>
                            </a14:backgroundRemoval>
                          </a14:imgEffect>
                        </a14:imgLayer>
                      </a14:imgProps>
                    </a:ext>
                    <a:ext uri="{28A0092B-C50C-407E-A947-70E740481C1C}">
                      <a14:useLocalDpi xmlns:a14="http://schemas.microsoft.com/office/drawing/2010/main" val="0"/>
                    </a:ext>
                  </a:extLst>
                </a:blip>
                <a:stretch>
                  <a:fillRect/>
                </a:stretch>
              </p:blipFill>
              <p:spPr>
                <a:xfrm>
                  <a:off x="8869897" y="3998781"/>
                  <a:ext cx="415643" cy="415643"/>
                </a:xfrm>
                <a:prstGeom prst="rect">
                  <a:avLst/>
                </a:prstGeom>
              </p:spPr>
            </p:pic>
            <p:sp>
              <p:nvSpPr>
                <p:cNvPr id="10" name="文字方塊 9">
                  <a:extLst>
                    <a:ext uri="{FF2B5EF4-FFF2-40B4-BE49-F238E27FC236}">
                      <a16:creationId xmlns:a16="http://schemas.microsoft.com/office/drawing/2014/main" id="{F8136BBE-B3DE-EC70-50A8-F9FCF0EA46E4}"/>
                    </a:ext>
                  </a:extLst>
                </p:cNvPr>
                <p:cNvSpPr txBox="1"/>
                <p:nvPr/>
              </p:nvSpPr>
              <p:spPr>
                <a:xfrm>
                  <a:off x="8180615" y="4314779"/>
                  <a:ext cx="1887690" cy="430887"/>
                </a:xfrm>
                <a:prstGeom prst="rect">
                  <a:avLst/>
                </a:prstGeom>
                <a:noFill/>
              </p:spPr>
              <p:txBody>
                <a:bodyPr wrap="square">
                  <a:spAutoFit/>
                </a:bodyPr>
                <a:lstStyle>
                  <a:defPPr>
                    <a:defRPr lang="en-US"/>
                  </a:defPPr>
                  <a:lvl1pPr>
                    <a:defRPr sz="1050" b="1">
                      <a:solidFill>
                        <a:srgbClr val="4DB3D2"/>
                      </a:solidFill>
                      <a:latin typeface="+mj-ea"/>
                      <a:ea typeface="+mj-ea"/>
                      <a:cs typeface="Arial" panose="020B0604020202020204" pitchFamily="34" charset="0"/>
                    </a:defRPr>
                  </a:lvl1pPr>
                </a:lstStyle>
                <a:p>
                  <a:pPr algn="ctr"/>
                  <a:r>
                    <a:rPr lang="en-US" altLang="zh-TW" sz="1100" b="0">
                      <a:solidFill>
                        <a:schemeClr val="bg2">
                          <a:lumMod val="50000"/>
                        </a:schemeClr>
                      </a:solidFill>
                      <a:latin typeface="Arial" panose="020B0604020202020204" pitchFamily="34" charset="0"/>
                      <a:ea typeface="微軟正黑體" panose="020B0604030504040204" pitchFamily="34" charset="-120"/>
                    </a:rPr>
                    <a:t>Advanced Equipment Cleaning &amp; Inspection</a:t>
                  </a:r>
                </a:p>
              </p:txBody>
            </p:sp>
          </p:grpSp>
          <p:grpSp>
            <p:nvGrpSpPr>
              <p:cNvPr id="99" name="群組 98">
                <a:extLst>
                  <a:ext uri="{FF2B5EF4-FFF2-40B4-BE49-F238E27FC236}">
                    <a16:creationId xmlns:a16="http://schemas.microsoft.com/office/drawing/2014/main" id="{4FE13B95-FE6B-3A41-B12D-C5DE42BEECA7}"/>
                  </a:ext>
                </a:extLst>
              </p:cNvPr>
              <p:cNvGrpSpPr/>
              <p:nvPr/>
            </p:nvGrpSpPr>
            <p:grpSpPr>
              <a:xfrm>
                <a:off x="6686770" y="5203968"/>
                <a:ext cx="1887690" cy="995278"/>
                <a:chOff x="8367663" y="5059900"/>
                <a:chExt cx="1887690" cy="995278"/>
              </a:xfrm>
            </p:grpSpPr>
            <p:sp>
              <p:nvSpPr>
                <p:cNvPr id="77" name="文字方塊 76">
                  <a:extLst>
                    <a:ext uri="{FF2B5EF4-FFF2-40B4-BE49-F238E27FC236}">
                      <a16:creationId xmlns:a16="http://schemas.microsoft.com/office/drawing/2014/main" id="{7F65F7C1-3A48-6686-5B53-786577E456C0}"/>
                    </a:ext>
                  </a:extLst>
                </p:cNvPr>
                <p:cNvSpPr txBox="1"/>
                <p:nvPr/>
              </p:nvSpPr>
              <p:spPr>
                <a:xfrm>
                  <a:off x="8367663" y="5624291"/>
                  <a:ext cx="1887690" cy="430887"/>
                </a:xfrm>
                <a:prstGeom prst="rect">
                  <a:avLst/>
                </a:prstGeom>
                <a:noFill/>
              </p:spPr>
              <p:txBody>
                <a:bodyPr wrap="square">
                  <a:spAutoFit/>
                </a:bodyPr>
                <a:lstStyle>
                  <a:defPPr>
                    <a:defRPr lang="en-US"/>
                  </a:defPPr>
                  <a:lvl1pPr>
                    <a:defRPr sz="1050" b="1">
                      <a:solidFill>
                        <a:srgbClr val="4DB3D2"/>
                      </a:solidFill>
                      <a:latin typeface="+mj-ea"/>
                      <a:ea typeface="+mj-ea"/>
                      <a:cs typeface="Arial" panose="020B0604020202020204" pitchFamily="34" charset="0"/>
                    </a:defRPr>
                  </a:lvl1pPr>
                </a:lstStyle>
                <a:p>
                  <a:pPr algn="ctr"/>
                  <a:r>
                    <a:rPr lang="en-US" altLang="zh-TW" sz="1100" b="0">
                      <a:solidFill>
                        <a:schemeClr val="bg2">
                          <a:lumMod val="50000"/>
                        </a:schemeClr>
                      </a:solidFill>
                      <a:latin typeface="Arial" panose="020B0604020202020204" pitchFamily="34" charset="0"/>
                      <a:ea typeface="微軟正黑體" panose="020B0604030504040204" pitchFamily="34" charset="-120"/>
                    </a:rPr>
                    <a:t>High-Efficiency Power Devices Provider</a:t>
                  </a:r>
                </a:p>
              </p:txBody>
            </p:sp>
            <p:sp>
              <p:nvSpPr>
                <p:cNvPr id="93" name="文字方塊 92">
                  <a:extLst>
                    <a:ext uri="{FF2B5EF4-FFF2-40B4-BE49-F238E27FC236}">
                      <a16:creationId xmlns:a16="http://schemas.microsoft.com/office/drawing/2014/main" id="{FE2CA58F-EF43-8D0A-340C-298EAFB04E3A}"/>
                    </a:ext>
                  </a:extLst>
                </p:cNvPr>
                <p:cNvSpPr txBox="1"/>
                <p:nvPr/>
              </p:nvSpPr>
              <p:spPr>
                <a:xfrm>
                  <a:off x="8934641" y="5445283"/>
                  <a:ext cx="753732" cy="246221"/>
                </a:xfrm>
                <a:prstGeom prst="rect">
                  <a:avLst/>
                </a:prstGeom>
                <a:noFill/>
              </p:spPr>
              <p:txBody>
                <a:bodyPr wrap="none" rtlCol="0">
                  <a:spAutoFit/>
                </a:bodyPr>
                <a:lstStyle/>
                <a:p>
                  <a:pPr algn="ctr"/>
                  <a:r>
                    <a:rPr lang="en-US" altLang="zh-TW" sz="1000" b="1">
                      <a:solidFill>
                        <a:srgbClr val="48B2C4"/>
                      </a:solidFill>
                      <a:latin typeface="Arial" panose="020B0604020202020204" pitchFamily="34" charset="0"/>
                      <a:cs typeface="Arial" panose="020B0604020202020204" pitchFamily="34" charset="0"/>
                    </a:rPr>
                    <a:t>(2342:TT)</a:t>
                  </a:r>
                </a:p>
              </p:txBody>
            </p:sp>
            <p:pic>
              <p:nvPicPr>
                <p:cNvPr id="98" name="圖片 97" descr="一張含有 文字, 字型, 圖形, 白色 的圖片&#10;&#10;AI 產生的內容可能不正確。">
                  <a:extLst>
                    <a:ext uri="{FF2B5EF4-FFF2-40B4-BE49-F238E27FC236}">
                      <a16:creationId xmlns:a16="http://schemas.microsoft.com/office/drawing/2014/main" id="{6D919F5D-5209-6FC4-89D9-3F9EA5BF6F8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4762" b="91270" l="1972" r="20141">
                              <a14:foregroundMark x1="10000" y1="4762" x2="10000" y2="4762"/>
                              <a14:foregroundMark x1="9296" y1="27778" x2="9296" y2="27778"/>
                              <a14:foregroundMark x1="9859" y1="46032" x2="9859" y2="46032"/>
                              <a14:foregroundMark x1="6197" y1="42063" x2="6197" y2="42063"/>
                              <a14:foregroundMark x1="5775" y1="24603" x2="5775" y2="24603"/>
                              <a14:foregroundMark x1="5493" y1="10317" x2="5493" y2="10317"/>
                              <a14:foregroundMark x1="2535" y1="10317" x2="2535" y2="10317"/>
                              <a14:foregroundMark x1="2394" y1="24603" x2="2394" y2="24603"/>
                              <a14:foregroundMark x1="2113" y1="42063" x2="2113" y2="42063"/>
                              <a14:foregroundMark x1="5352" y1="57143" x2="5352" y2="57143"/>
                              <a14:foregroundMark x1="5493" y1="61111" x2="5493" y2="61111"/>
                              <a14:foregroundMark x1="5915" y1="64286" x2="5915" y2="64286"/>
                              <a14:foregroundMark x1="5915" y1="67460" x2="5915" y2="67460"/>
                              <a14:foregroundMark x1="6197" y1="69841" x2="6197" y2="69841"/>
                              <a14:foregroundMark x1="6761" y1="75397" x2="6761" y2="75397"/>
                              <a14:foregroundMark x1="7746" y1="81746" x2="7746" y2="81746"/>
                              <a14:foregroundMark x1="9296" y1="85714" x2="9296" y2="85714"/>
                              <a14:foregroundMark x1="11408" y1="90476" x2="11408" y2="90476"/>
                              <a14:foregroundMark x1="12817" y1="92063" x2="12817" y2="92063"/>
                              <a14:foregroundMark x1="14648" y1="91270" x2="14648" y2="91270"/>
                              <a14:foregroundMark x1="16479" y1="86508" x2="16479" y2="86508"/>
                              <a14:foregroundMark x1="18873" y1="69841" x2="18873" y2="69841"/>
                              <a14:foregroundMark x1="19437" y1="59524" x2="19437" y2="59524"/>
                              <a14:foregroundMark x1="20141" y1="49206" x2="20141" y2="49206"/>
                              <a14:foregroundMark x1="2676" y1="28571" x2="2676" y2="28571"/>
                              <a14:foregroundMark x1="2535" y1="27778" x2="2535" y2="27778"/>
                              <a14:foregroundMark x1="2394" y1="27778" x2="2394" y2="27778"/>
                              <a14:foregroundMark x1="2535" y1="27778" x2="2535" y2="27778"/>
                              <a14:foregroundMark x1="2113" y1="26984" x2="2113" y2="26984"/>
                              <a14:backgroundMark x1="2676" y1="28571" x2="2676" y2="28571"/>
                              <a14:backgroundMark x1="2394" y1="29365" x2="2394" y2="29365"/>
                            </a14:backgroundRemoval>
                          </a14:imgEffect>
                        </a14:imgLayer>
                      </a14:imgProps>
                    </a:ext>
                    <a:ext uri="{28A0092B-C50C-407E-A947-70E740481C1C}">
                      <a14:useLocalDpi xmlns:a14="http://schemas.microsoft.com/office/drawing/2010/main" val="0"/>
                    </a:ext>
                  </a:extLst>
                </a:blip>
                <a:srcRect r="78979"/>
                <a:stretch>
                  <a:fillRect/>
                </a:stretch>
              </p:blipFill>
              <p:spPr>
                <a:xfrm>
                  <a:off x="8999738" y="5059900"/>
                  <a:ext cx="490191" cy="413826"/>
                </a:xfrm>
                <a:prstGeom prst="rect">
                  <a:avLst/>
                </a:prstGeom>
              </p:spPr>
            </p:pic>
          </p:grpSp>
          <p:grpSp>
            <p:nvGrpSpPr>
              <p:cNvPr id="105" name="群組 104">
                <a:extLst>
                  <a:ext uri="{FF2B5EF4-FFF2-40B4-BE49-F238E27FC236}">
                    <a16:creationId xmlns:a16="http://schemas.microsoft.com/office/drawing/2014/main" id="{D3C9A1A4-0786-B4A4-64C0-FDFC278DFB85}"/>
                  </a:ext>
                </a:extLst>
              </p:cNvPr>
              <p:cNvGrpSpPr/>
              <p:nvPr/>
            </p:nvGrpSpPr>
            <p:grpSpPr>
              <a:xfrm>
                <a:off x="267624" y="3868276"/>
                <a:ext cx="1496610" cy="1280717"/>
                <a:chOff x="334704" y="3900085"/>
                <a:chExt cx="1496610" cy="1280717"/>
              </a:xfrm>
            </p:grpSpPr>
            <p:pic>
              <p:nvPicPr>
                <p:cNvPr id="38" name="圖片 37" descr="一張含有 文字, 字型, 圖形, 標誌 的圖片&#10;&#10;AI 產生的內容可能不正確。">
                  <a:extLst>
                    <a:ext uri="{FF2B5EF4-FFF2-40B4-BE49-F238E27FC236}">
                      <a16:creationId xmlns:a16="http://schemas.microsoft.com/office/drawing/2014/main" id="{BE6312A1-C8D5-6B78-2FBC-1EDE40597698}"/>
                    </a:ext>
                  </a:extLst>
                </p:cNvPr>
                <p:cNvPicPr>
                  <a:picLocks noChangeAspect="1"/>
                </p:cNvPicPr>
                <p:nvPr/>
              </p:nvPicPr>
              <p:blipFill>
                <a:blip r:embed="rId17">
                  <a:extLst>
                    <a:ext uri="{28A0092B-C50C-407E-A947-70E740481C1C}">
                      <a14:useLocalDpi xmlns:a14="http://schemas.microsoft.com/office/drawing/2010/main" val="0"/>
                    </a:ext>
                  </a:extLst>
                </a:blip>
                <a:srcRect r="79707"/>
                <a:stretch/>
              </p:blipFill>
              <p:spPr>
                <a:xfrm>
                  <a:off x="819720" y="3900085"/>
                  <a:ext cx="526579" cy="528381"/>
                </a:xfrm>
                <a:prstGeom prst="ellipse">
                  <a:avLst/>
                </a:prstGeom>
              </p:spPr>
            </p:pic>
            <p:sp>
              <p:nvSpPr>
                <p:cNvPr id="48" name="文字方塊 47">
                  <a:extLst>
                    <a:ext uri="{FF2B5EF4-FFF2-40B4-BE49-F238E27FC236}">
                      <a16:creationId xmlns:a16="http://schemas.microsoft.com/office/drawing/2014/main" id="{50B87739-194F-2955-94F6-390F4521EAC5}"/>
                    </a:ext>
                  </a:extLst>
                </p:cNvPr>
                <p:cNvSpPr txBox="1"/>
                <p:nvPr/>
              </p:nvSpPr>
              <p:spPr>
                <a:xfrm>
                  <a:off x="334704" y="4580638"/>
                  <a:ext cx="1496610" cy="600164"/>
                </a:xfrm>
                <a:prstGeom prst="rect">
                  <a:avLst/>
                </a:prstGeom>
                <a:noFill/>
              </p:spPr>
              <p:txBody>
                <a:bodyPr wrap="square">
                  <a:spAutoFit/>
                </a:bodyPr>
                <a:lstStyle/>
                <a:p>
                  <a:pPr marL="635" algn="ctr">
                    <a:spcBef>
                      <a:spcPts val="300"/>
                    </a:spcBef>
                    <a:spcAft>
                      <a:spcPts val="100"/>
                    </a:spcAft>
                  </a:pPr>
                  <a:r>
                    <a:rPr lang="en-US" altLang="zh-TW"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Best Partner for Green Energy &amp; High Power Demand</a:t>
                  </a:r>
                  <a:endParaRPr lang="zh-TW" altLang="en-US"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2" name="文字方塊 101">
                  <a:extLst>
                    <a:ext uri="{FF2B5EF4-FFF2-40B4-BE49-F238E27FC236}">
                      <a16:creationId xmlns:a16="http://schemas.microsoft.com/office/drawing/2014/main" id="{D245FAF2-1F82-1604-4A78-A6CD0E9E9C53}"/>
                    </a:ext>
                  </a:extLst>
                </p:cNvPr>
                <p:cNvSpPr txBox="1"/>
                <p:nvPr/>
              </p:nvSpPr>
              <p:spPr>
                <a:xfrm>
                  <a:off x="356333" y="4416255"/>
                  <a:ext cx="1453352" cy="246221"/>
                </a:xfrm>
                <a:prstGeom prst="rect">
                  <a:avLst/>
                </a:prstGeom>
                <a:noFill/>
              </p:spPr>
              <p:txBody>
                <a:bodyPr wrap="square" rtlCol="0">
                  <a:spAutoFit/>
                </a:bodyPr>
                <a:lstStyle/>
                <a:p>
                  <a:pPr algn="ctr"/>
                  <a:r>
                    <a:rPr lang="en-US" altLang="zh-TW" sz="1000" b="1">
                      <a:solidFill>
                        <a:srgbClr val="3AA3B4"/>
                      </a:solidFill>
                      <a:latin typeface="Arial" panose="020B0604020202020204" pitchFamily="34" charset="0"/>
                      <a:cs typeface="Arial" panose="020B0604020202020204" pitchFamily="34" charset="0"/>
                    </a:rPr>
                    <a:t>(SES)</a:t>
                  </a:r>
                </a:p>
              </p:txBody>
            </p:sp>
          </p:grpSp>
          <p:grpSp>
            <p:nvGrpSpPr>
              <p:cNvPr id="106" name="群組 105">
                <a:extLst>
                  <a:ext uri="{FF2B5EF4-FFF2-40B4-BE49-F238E27FC236}">
                    <a16:creationId xmlns:a16="http://schemas.microsoft.com/office/drawing/2014/main" id="{7FF6E715-7EFE-A619-9A37-E5DBB845A085}"/>
                  </a:ext>
                </a:extLst>
              </p:cNvPr>
              <p:cNvGrpSpPr/>
              <p:nvPr/>
            </p:nvGrpSpPr>
            <p:grpSpPr>
              <a:xfrm>
                <a:off x="1620199" y="4409821"/>
                <a:ext cx="1880103" cy="1107088"/>
                <a:chOff x="1770674" y="4718799"/>
                <a:chExt cx="1880103" cy="1107088"/>
              </a:xfrm>
            </p:grpSpPr>
            <p:sp>
              <p:nvSpPr>
                <p:cNvPr id="34" name="文字方塊 33">
                  <a:extLst>
                    <a:ext uri="{FF2B5EF4-FFF2-40B4-BE49-F238E27FC236}">
                      <a16:creationId xmlns:a16="http://schemas.microsoft.com/office/drawing/2014/main" id="{10288C59-0E28-2066-C4AE-7398103A33FA}"/>
                    </a:ext>
                  </a:extLst>
                </p:cNvPr>
                <p:cNvSpPr txBox="1"/>
                <p:nvPr/>
              </p:nvSpPr>
              <p:spPr>
                <a:xfrm>
                  <a:off x="2136097" y="4718799"/>
                  <a:ext cx="1029017" cy="276999"/>
                </a:xfrm>
                <a:prstGeom prst="rect">
                  <a:avLst/>
                </a:prstGeom>
                <a:noFill/>
              </p:spPr>
              <p:txBody>
                <a:bodyPr wrap="square">
                  <a:spAutoFit/>
                </a:bodyPr>
                <a:lstStyle/>
                <a:p>
                  <a:pPr lvl="0" algn="ctr"/>
                  <a:r>
                    <a:rPr lang="en-US" altLang="zh-TW" sz="1200" b="1">
                      <a:solidFill>
                        <a:srgbClr val="2B505B"/>
                      </a:solidFill>
                      <a:latin typeface="Arial" panose="020B0604020202020204" pitchFamily="34" charset="0"/>
                      <a:ea typeface="Cambria" panose="02040503050406030204" pitchFamily="18" charset="0"/>
                      <a:cs typeface="Arial" panose="020B0604020202020204" pitchFamily="34" charset="0"/>
                    </a:rPr>
                    <a:t>SUN</a:t>
                  </a:r>
                  <a:endParaRPr lang="zh-TW" altLang="en-US" sz="1200" b="1">
                    <a:solidFill>
                      <a:srgbClr val="2B505B"/>
                    </a:solidFill>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68B78B3E-9998-8D09-0A0C-89019FFA0468}"/>
                    </a:ext>
                  </a:extLst>
                </p:cNvPr>
                <p:cNvSpPr txBox="1"/>
                <p:nvPr/>
              </p:nvSpPr>
              <p:spPr>
                <a:xfrm>
                  <a:off x="1770674" y="5225723"/>
                  <a:ext cx="1880103" cy="600164"/>
                </a:xfrm>
                <a:prstGeom prst="rect">
                  <a:avLst/>
                </a:prstGeom>
                <a:noFill/>
              </p:spPr>
              <p:txBody>
                <a:bodyPr wrap="square">
                  <a:spAutoFit/>
                </a:bodyPr>
                <a:lstStyle/>
                <a:p>
                  <a:pPr algn="ctr"/>
                  <a:r>
                    <a:rPr lang="en-US" altLang="zh-TW"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Renewable Energy Production Business</a:t>
                  </a:r>
                  <a:r>
                    <a:rPr lang="zh-TW" altLang="en-US"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Business</a:t>
                  </a:r>
                  <a:endParaRPr lang="zh-TW" altLang="en-US"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3" name="文字方塊 102">
                  <a:extLst>
                    <a:ext uri="{FF2B5EF4-FFF2-40B4-BE49-F238E27FC236}">
                      <a16:creationId xmlns:a16="http://schemas.microsoft.com/office/drawing/2014/main" id="{637028CB-5059-185C-073B-B4864E1D22D1}"/>
                    </a:ext>
                  </a:extLst>
                </p:cNvPr>
                <p:cNvSpPr txBox="1"/>
                <p:nvPr/>
              </p:nvSpPr>
              <p:spPr>
                <a:xfrm>
                  <a:off x="1923929" y="4926459"/>
                  <a:ext cx="1453352" cy="400110"/>
                </a:xfrm>
                <a:prstGeom prst="rect">
                  <a:avLst/>
                </a:prstGeom>
                <a:noFill/>
              </p:spPr>
              <p:txBody>
                <a:bodyPr wrap="square" rtlCol="0">
                  <a:spAutoFit/>
                </a:bodyPr>
                <a:lstStyle/>
                <a:p>
                  <a:pPr algn="ctr"/>
                  <a:r>
                    <a:rPr lang="en-US" altLang="zh-TW" sz="1000" b="1">
                      <a:solidFill>
                        <a:srgbClr val="3AA3B4"/>
                      </a:solidFill>
                      <a:latin typeface="Arial" panose="020B0604020202020204" pitchFamily="34" charset="0"/>
                      <a:cs typeface="Arial" panose="020B0604020202020204" pitchFamily="34" charset="0"/>
                    </a:rPr>
                    <a:t>(Sustainable </a:t>
                  </a:r>
                </a:p>
                <a:p>
                  <a:pPr algn="ctr"/>
                  <a:r>
                    <a:rPr lang="en-US" altLang="zh-TW" sz="1000" b="1">
                      <a:solidFill>
                        <a:srgbClr val="3AA3B4"/>
                      </a:solidFill>
                      <a:latin typeface="Arial" panose="020B0604020202020204" pitchFamily="34" charset="0"/>
                      <a:cs typeface="Arial" panose="020B0604020202020204" pitchFamily="34" charset="0"/>
                    </a:rPr>
                    <a:t>Sunrise)</a:t>
                  </a:r>
                </a:p>
              </p:txBody>
            </p:sp>
          </p:grpSp>
          <p:grpSp>
            <p:nvGrpSpPr>
              <p:cNvPr id="107" name="群組 106">
                <a:extLst>
                  <a:ext uri="{FF2B5EF4-FFF2-40B4-BE49-F238E27FC236}">
                    <a16:creationId xmlns:a16="http://schemas.microsoft.com/office/drawing/2014/main" id="{64A79CE6-BCE4-6B82-3655-232A84A83DE3}"/>
                  </a:ext>
                </a:extLst>
              </p:cNvPr>
              <p:cNvGrpSpPr/>
              <p:nvPr/>
            </p:nvGrpSpPr>
            <p:grpSpPr>
              <a:xfrm>
                <a:off x="1821772" y="5598814"/>
                <a:ext cx="1629626" cy="893142"/>
                <a:chOff x="1893788" y="5775724"/>
                <a:chExt cx="1629626" cy="893142"/>
              </a:xfrm>
            </p:grpSpPr>
            <p:sp>
              <p:nvSpPr>
                <p:cNvPr id="36" name="文字方塊 35">
                  <a:extLst>
                    <a:ext uri="{FF2B5EF4-FFF2-40B4-BE49-F238E27FC236}">
                      <a16:creationId xmlns:a16="http://schemas.microsoft.com/office/drawing/2014/main" id="{31D0C2E6-9546-9D14-4DB5-08E5ADB16A4F}"/>
                    </a:ext>
                  </a:extLst>
                </p:cNvPr>
                <p:cNvSpPr txBox="1"/>
                <p:nvPr/>
              </p:nvSpPr>
              <p:spPr>
                <a:xfrm>
                  <a:off x="2105956" y="5775724"/>
                  <a:ext cx="1029017" cy="461665"/>
                </a:xfrm>
                <a:prstGeom prst="rect">
                  <a:avLst/>
                </a:prstGeom>
                <a:noFill/>
              </p:spPr>
              <p:txBody>
                <a:bodyPr wrap="square">
                  <a:spAutoFit/>
                </a:bodyPr>
                <a:lstStyle/>
                <a:p>
                  <a:pPr algn="ctr"/>
                  <a:r>
                    <a:rPr lang="en-US" altLang="zh-TW" sz="1200" b="1">
                      <a:solidFill>
                        <a:srgbClr val="2B505B"/>
                      </a:solidFill>
                      <a:latin typeface="Arial" panose="020B0604020202020204" pitchFamily="34" charset="0"/>
                      <a:ea typeface="Cambria" panose="02040503050406030204" pitchFamily="18" charset="0"/>
                      <a:cs typeface="Arial" panose="020B0604020202020204" pitchFamily="34" charset="0"/>
                    </a:rPr>
                    <a:t>SGE</a:t>
                  </a:r>
                  <a:r>
                    <a:rPr lang="en-US" altLang="zh-TW" sz="1200" b="1" baseline="30000">
                      <a:solidFill>
                        <a:srgbClr val="2B505B"/>
                      </a:solidFill>
                    </a:rPr>
                    <a:t>1</a:t>
                  </a:r>
                  <a:endParaRPr lang="zh-TW" altLang="en-US" sz="1200" b="1">
                    <a:solidFill>
                      <a:srgbClr val="2B505B"/>
                    </a:solidFill>
                    <a:latin typeface="Arial" panose="020B0604020202020204" pitchFamily="34" charset="0"/>
                    <a:cs typeface="Arial" panose="020B0604020202020204" pitchFamily="34" charset="0"/>
                  </a:endParaRPr>
                </a:p>
                <a:p>
                  <a:pPr lvl="0" algn="ctr"/>
                  <a:endParaRPr lang="zh-TW" altLang="en-US" sz="1200" b="1">
                    <a:solidFill>
                      <a:srgbClr val="2B505B"/>
                    </a:solidFill>
                    <a:latin typeface="Arial" panose="020B0604020202020204" pitchFamily="34" charset="0"/>
                    <a:cs typeface="Arial" panose="020B0604020202020204" pitchFamily="34" charset="0"/>
                  </a:endParaRPr>
                </a:p>
              </p:txBody>
            </p:sp>
            <p:sp>
              <p:nvSpPr>
                <p:cNvPr id="47" name="文字方塊 46">
                  <a:extLst>
                    <a:ext uri="{FF2B5EF4-FFF2-40B4-BE49-F238E27FC236}">
                      <a16:creationId xmlns:a16="http://schemas.microsoft.com/office/drawing/2014/main" id="{0A0BAC6A-E636-3719-D2DC-0F98CE2FE189}"/>
                    </a:ext>
                  </a:extLst>
                </p:cNvPr>
                <p:cNvSpPr txBox="1"/>
                <p:nvPr/>
              </p:nvSpPr>
              <p:spPr>
                <a:xfrm>
                  <a:off x="1894063" y="6237979"/>
                  <a:ext cx="1629351" cy="430887"/>
                </a:xfrm>
                <a:prstGeom prst="rect">
                  <a:avLst/>
                </a:prstGeom>
                <a:noFill/>
              </p:spPr>
              <p:txBody>
                <a:bodyPr wrap="square">
                  <a:spAutoFit/>
                </a:bodyPr>
                <a:lstStyle/>
                <a:p>
                  <a:pPr algn="ctr"/>
                  <a:r>
                    <a:rPr lang="en-US" altLang="zh-TW" sz="1100">
                      <a:solidFill>
                        <a:schemeClr val="bg2">
                          <a:lumMod val="50000"/>
                        </a:schemeClr>
                      </a:solidFill>
                      <a:latin typeface="Arial" panose="020B0604020202020204" pitchFamily="34" charset="0"/>
                      <a:ea typeface="微軟正黑體" panose="020B0604030504040204" pitchFamily="34" charset="-120"/>
                      <a:cs typeface="Arial" panose="020B0604020202020204" pitchFamily="34" charset="0"/>
                    </a:rPr>
                    <a:t>Renewable Energy Production Business</a:t>
                  </a:r>
                </a:p>
              </p:txBody>
            </p:sp>
            <p:sp>
              <p:nvSpPr>
                <p:cNvPr id="104" name="文字方塊 103">
                  <a:extLst>
                    <a:ext uri="{FF2B5EF4-FFF2-40B4-BE49-F238E27FC236}">
                      <a16:creationId xmlns:a16="http://schemas.microsoft.com/office/drawing/2014/main" id="{A2C95432-94FF-D337-CC0C-C70C756547E6}"/>
                    </a:ext>
                  </a:extLst>
                </p:cNvPr>
                <p:cNvSpPr txBox="1"/>
                <p:nvPr/>
              </p:nvSpPr>
              <p:spPr>
                <a:xfrm>
                  <a:off x="1893788" y="5931945"/>
                  <a:ext cx="1453352" cy="400110"/>
                </a:xfrm>
                <a:prstGeom prst="rect">
                  <a:avLst/>
                </a:prstGeom>
                <a:noFill/>
              </p:spPr>
              <p:txBody>
                <a:bodyPr wrap="square" rtlCol="0">
                  <a:spAutoFit/>
                </a:bodyPr>
                <a:lstStyle/>
                <a:p>
                  <a:pPr algn="ctr"/>
                  <a:r>
                    <a:rPr lang="en-US" altLang="zh-TW" sz="1000" b="1">
                      <a:solidFill>
                        <a:srgbClr val="3AA3B4"/>
                      </a:solidFill>
                      <a:latin typeface="Arial" panose="020B0604020202020204" pitchFamily="34" charset="0"/>
                      <a:cs typeface="Arial" panose="020B0604020202020204" pitchFamily="34" charset="0"/>
                    </a:rPr>
                    <a:t>(Susen Green Energy)</a:t>
                  </a:r>
                </a:p>
              </p:txBody>
            </p:sp>
          </p:grpSp>
        </p:grpSp>
      </p:grpSp>
      <p:sp>
        <p:nvSpPr>
          <p:cNvPr id="12" name="文字方塊 11">
            <a:extLst>
              <a:ext uri="{FF2B5EF4-FFF2-40B4-BE49-F238E27FC236}">
                <a16:creationId xmlns:a16="http://schemas.microsoft.com/office/drawing/2014/main" id="{48DA0092-DF69-6BA2-FCAC-56A76A8ED15E}"/>
              </a:ext>
            </a:extLst>
          </p:cNvPr>
          <p:cNvSpPr txBox="1"/>
          <p:nvPr/>
        </p:nvSpPr>
        <p:spPr>
          <a:xfrm>
            <a:off x="257700" y="6526100"/>
            <a:ext cx="7124640" cy="307777"/>
          </a:xfrm>
          <a:prstGeom prst="rect">
            <a:avLst/>
          </a:prstGeom>
          <a:noFill/>
        </p:spPr>
        <p:txBody>
          <a:bodyPr wrap="square">
            <a:spAutoFit/>
          </a:bodyPr>
          <a:lstStyle/>
          <a:p>
            <a:r>
              <a:rPr lang="en-US" altLang="zh-TW" sz="700" i="1">
                <a:solidFill>
                  <a:srgbClr val="2B505B"/>
                </a:solidFill>
                <a:latin typeface="Arial" panose="020B0604020202020204" pitchFamily="34" charset="0"/>
                <a:cs typeface="Arial" panose="020B0604020202020204" pitchFamily="34" charset="0"/>
              </a:rPr>
              <a:t>Note: 1. Change of company name: the original name of Susen Green Energy Co., Ltd.(SGE) is known as Sunrise PV Three</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Co., Ltd.(SPV3).</a:t>
            </a:r>
          </a:p>
          <a:p>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2.</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Type III Site Companies:</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Photovoltaic power generation equipment with a capacity of less than 2,000 kW</a:t>
            </a:r>
            <a:endParaRPr lang="zh-TW" altLang="en-US" sz="1600"/>
          </a:p>
        </p:txBody>
      </p:sp>
    </p:spTree>
    <p:extLst>
      <p:ext uri="{BB962C8B-B14F-4D97-AF65-F5344CB8AC3E}">
        <p14:creationId xmlns:p14="http://schemas.microsoft.com/office/powerpoint/2010/main" val="364715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60589411-82DF-C414-A33F-0398D5A9EC04}"/>
              </a:ext>
            </a:extLst>
          </p:cNvPr>
          <p:cNvSpPr>
            <a:spLocks noGrp="1"/>
          </p:cNvSpPr>
          <p:nvPr>
            <p:ph sz="half" idx="2"/>
          </p:nvPr>
        </p:nvSpPr>
        <p:spPr>
          <a:xfrm>
            <a:off x="639235" y="1308272"/>
            <a:ext cx="8649969" cy="5187716"/>
          </a:xfrm>
        </p:spPr>
        <p:txBody>
          <a:bodyPr>
            <a:noAutofit/>
          </a:bodyPr>
          <a:lstStyle/>
          <a:p>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457200" indent="-4572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標題 3">
            <a:extLst>
              <a:ext uri="{FF2B5EF4-FFF2-40B4-BE49-F238E27FC236}">
                <a16:creationId xmlns:a16="http://schemas.microsoft.com/office/drawing/2014/main" id="{48E34F57-6BF9-82B2-3408-ED6508C4A8DE}"/>
              </a:ext>
            </a:extLst>
          </p:cNvPr>
          <p:cNvSpPr>
            <a:spLocks noGrp="1"/>
          </p:cNvSpPr>
          <p:nvPr>
            <p:ph type="title"/>
          </p:nvPr>
        </p:nvSpPr>
        <p:spPr>
          <a:xfrm>
            <a:off x="661412" y="-70144"/>
            <a:ext cx="5976000" cy="874680"/>
          </a:xfrm>
        </p:spPr>
        <p:txBody>
          <a:bodyPr/>
          <a:lstStyle/>
          <a:p>
            <a:r>
              <a:rPr lang="en-US" altLang="zh-TW" dirty="0">
                <a:latin typeface="Arial" panose="020B0604020202020204" pitchFamily="34" charset="0"/>
                <a:cs typeface="Arial" panose="020B0604020202020204" pitchFamily="34" charset="0"/>
              </a:rPr>
              <a:t>Q&amp;A via </a:t>
            </a:r>
            <a:r>
              <a:rPr lang="en-US" altLang="zh-TW" dirty="0" err="1">
                <a:latin typeface="Arial" panose="020B0604020202020204" pitchFamily="34" charset="0"/>
                <a:cs typeface="Arial" panose="020B0604020202020204" pitchFamily="34" charset="0"/>
              </a:rPr>
              <a:t>Slido</a:t>
            </a:r>
            <a:r>
              <a:rPr lang="zh-TW" altLang="en-US" dirty="0">
                <a:latin typeface="Arial" panose="020B0604020202020204" pitchFamily="34" charset="0"/>
                <a:cs typeface="Arial" panose="020B0604020202020204" pitchFamily="34" charset="0"/>
              </a:rPr>
              <a:t> </a:t>
            </a:r>
          </a:p>
        </p:txBody>
      </p:sp>
      <p:sp>
        <p:nvSpPr>
          <p:cNvPr id="5" name="文字版面配置區 4">
            <a:extLst>
              <a:ext uri="{FF2B5EF4-FFF2-40B4-BE49-F238E27FC236}">
                <a16:creationId xmlns:a16="http://schemas.microsoft.com/office/drawing/2014/main" id="{9F7DD803-B68C-AD23-0DED-01DFA9386E3D}"/>
              </a:ext>
            </a:extLst>
          </p:cNvPr>
          <p:cNvSpPr>
            <a:spLocks noGrp="1"/>
          </p:cNvSpPr>
          <p:nvPr>
            <p:ph type="body" sz="quarter" idx="14"/>
          </p:nvPr>
        </p:nvSpPr>
        <p:spPr>
          <a:xfrm>
            <a:off x="626909" y="6527889"/>
            <a:ext cx="7908923" cy="231856"/>
          </a:xfrm>
        </p:spPr>
        <p:txBody>
          <a:bodyPr/>
          <a:lstStyle/>
          <a:p>
            <a:endParaRPr lang="zh-TW" altLang="en-US"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191B6E87-8842-6DFA-523D-99ACC5AAAC36}"/>
              </a:ext>
            </a:extLst>
          </p:cNvPr>
          <p:cNvSpPr txBox="1"/>
          <p:nvPr/>
        </p:nvSpPr>
        <p:spPr>
          <a:xfrm>
            <a:off x="6454974" y="4789121"/>
            <a:ext cx="4935895" cy="707886"/>
          </a:xfrm>
          <a:prstGeom prst="rect">
            <a:avLst/>
          </a:prstGeom>
          <a:noFill/>
        </p:spPr>
        <p:txBody>
          <a:bodyPr wrap="square">
            <a:spAutoFit/>
          </a:bodyPr>
          <a:lstStyle/>
          <a:p>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Please note</a:t>
            </a:r>
            <a:r>
              <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Inputting questions in English is suggested.</a:t>
            </a:r>
          </a:p>
          <a:p>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Sending all questions in one go is suggested.</a:t>
            </a:r>
          </a:p>
          <a:p>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3.</a:t>
            </a:r>
            <a:r>
              <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Questions will be taken during the Q&amp;A session.  </a:t>
            </a:r>
            <a:endPar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1" name="圖片 10">
            <a:extLst>
              <a:ext uri="{FF2B5EF4-FFF2-40B4-BE49-F238E27FC236}">
                <a16:creationId xmlns:a16="http://schemas.microsoft.com/office/drawing/2014/main" id="{62103433-221A-2D49-DF49-1896D650C7B9}"/>
              </a:ext>
            </a:extLst>
          </p:cNvPr>
          <p:cNvPicPr>
            <a:picLocks noChangeAspect="1"/>
          </p:cNvPicPr>
          <p:nvPr/>
        </p:nvPicPr>
        <p:blipFill rotWithShape="1">
          <a:blip r:embed="rId2"/>
          <a:srcRect b="22190"/>
          <a:stretch/>
        </p:blipFill>
        <p:spPr>
          <a:xfrm>
            <a:off x="879337" y="1214843"/>
            <a:ext cx="2306814" cy="2340000"/>
          </a:xfrm>
          <a:prstGeom prst="rect">
            <a:avLst/>
          </a:prstGeom>
        </p:spPr>
      </p:pic>
      <p:pic>
        <p:nvPicPr>
          <p:cNvPr id="17" name="圖片 16">
            <a:extLst>
              <a:ext uri="{FF2B5EF4-FFF2-40B4-BE49-F238E27FC236}">
                <a16:creationId xmlns:a16="http://schemas.microsoft.com/office/drawing/2014/main" id="{A99DBBB7-5202-DCCA-53D6-40EBE287D748}"/>
              </a:ext>
            </a:extLst>
          </p:cNvPr>
          <p:cNvPicPr>
            <a:picLocks noChangeAspect="1"/>
          </p:cNvPicPr>
          <p:nvPr/>
        </p:nvPicPr>
        <p:blipFill rotWithShape="1">
          <a:blip r:embed="rId3"/>
          <a:srcRect t="7536" b="6942"/>
          <a:stretch/>
        </p:blipFill>
        <p:spPr>
          <a:xfrm>
            <a:off x="3649413" y="1195035"/>
            <a:ext cx="2136241" cy="2340000"/>
          </a:xfrm>
          <a:prstGeom prst="rect">
            <a:avLst/>
          </a:prstGeom>
        </p:spPr>
      </p:pic>
      <p:pic>
        <p:nvPicPr>
          <p:cNvPr id="30" name="圖片 29">
            <a:extLst>
              <a:ext uri="{FF2B5EF4-FFF2-40B4-BE49-F238E27FC236}">
                <a16:creationId xmlns:a16="http://schemas.microsoft.com/office/drawing/2014/main" id="{69AD4384-A8CB-A457-7D8C-AB640D266F3A}"/>
              </a:ext>
            </a:extLst>
          </p:cNvPr>
          <p:cNvPicPr>
            <a:picLocks noChangeAspect="1"/>
          </p:cNvPicPr>
          <p:nvPr/>
        </p:nvPicPr>
        <p:blipFill rotWithShape="1">
          <a:blip r:embed="rId4"/>
          <a:srcRect t="6464"/>
          <a:stretch/>
        </p:blipFill>
        <p:spPr>
          <a:xfrm>
            <a:off x="6454974" y="1199833"/>
            <a:ext cx="2332607" cy="2340000"/>
          </a:xfrm>
          <a:prstGeom prst="rect">
            <a:avLst/>
          </a:prstGeom>
        </p:spPr>
      </p:pic>
      <p:sp>
        <p:nvSpPr>
          <p:cNvPr id="7" name="文字方塊 6">
            <a:extLst>
              <a:ext uri="{FF2B5EF4-FFF2-40B4-BE49-F238E27FC236}">
                <a16:creationId xmlns:a16="http://schemas.microsoft.com/office/drawing/2014/main" id="{98653241-7B4B-802D-87E7-D510876B3172}"/>
              </a:ext>
            </a:extLst>
          </p:cNvPr>
          <p:cNvSpPr txBox="1"/>
          <p:nvPr/>
        </p:nvSpPr>
        <p:spPr>
          <a:xfrm>
            <a:off x="1193613" y="907864"/>
            <a:ext cx="7391627" cy="276999"/>
          </a:xfrm>
          <a:prstGeom prst="rect">
            <a:avLst/>
          </a:prstGeom>
          <a:noFill/>
        </p:spPr>
        <p:txBody>
          <a:bodyPr wrap="square">
            <a:spAutoFit/>
          </a:bodyPr>
          <a:lstStyle/>
          <a:p>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Step1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Step2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Step3</a:t>
            </a:r>
          </a:p>
        </p:txBody>
      </p:sp>
      <p:pic>
        <p:nvPicPr>
          <p:cNvPr id="9" name="圖片 8">
            <a:extLst>
              <a:ext uri="{FF2B5EF4-FFF2-40B4-BE49-F238E27FC236}">
                <a16:creationId xmlns:a16="http://schemas.microsoft.com/office/drawing/2014/main" id="{E26F8943-6706-64A2-8ABE-87608CB1624B}"/>
              </a:ext>
            </a:extLst>
          </p:cNvPr>
          <p:cNvPicPr>
            <a:picLocks noChangeAspect="1"/>
          </p:cNvPicPr>
          <p:nvPr/>
        </p:nvPicPr>
        <p:blipFill>
          <a:blip r:embed="rId5"/>
          <a:stretch>
            <a:fillRect/>
          </a:stretch>
        </p:blipFill>
        <p:spPr>
          <a:xfrm>
            <a:off x="3580401" y="3902130"/>
            <a:ext cx="2702323" cy="2340000"/>
          </a:xfrm>
          <a:prstGeom prst="rect">
            <a:avLst/>
          </a:prstGeom>
        </p:spPr>
      </p:pic>
      <p:sp>
        <p:nvSpPr>
          <p:cNvPr id="10" name="矩形 9">
            <a:extLst>
              <a:ext uri="{FF2B5EF4-FFF2-40B4-BE49-F238E27FC236}">
                <a16:creationId xmlns:a16="http://schemas.microsoft.com/office/drawing/2014/main" id="{1674544E-A081-14F6-A5E6-D08C22A3E4FD}"/>
              </a:ext>
            </a:extLst>
          </p:cNvPr>
          <p:cNvSpPr/>
          <p:nvPr/>
        </p:nvSpPr>
        <p:spPr>
          <a:xfrm>
            <a:off x="472294" y="2802555"/>
            <a:ext cx="3055990" cy="5894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Click OK</a:t>
            </a:r>
            <a:r>
              <a:rPr lang="zh-TW" altLang="en-US"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upon seeing "GWCIR wants </a:t>
            </a:r>
          </a:p>
          <a:p>
            <a:pPr algn="just"/>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to open </a:t>
            </a:r>
            <a:r>
              <a:rPr lang="en-US" altLang="zh-TW" sz="1200" b="1" dirty="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Slido</a:t>
            </a:r>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in the meeting“.</a:t>
            </a:r>
          </a:p>
        </p:txBody>
      </p:sp>
      <p:sp>
        <p:nvSpPr>
          <p:cNvPr id="12" name="矩形 11">
            <a:extLst>
              <a:ext uri="{FF2B5EF4-FFF2-40B4-BE49-F238E27FC236}">
                <a16:creationId xmlns:a16="http://schemas.microsoft.com/office/drawing/2014/main" id="{4C43DF6F-CF4F-34D4-BEBE-39A6116E464F}"/>
              </a:ext>
            </a:extLst>
          </p:cNvPr>
          <p:cNvSpPr/>
          <p:nvPr/>
        </p:nvSpPr>
        <p:spPr>
          <a:xfrm>
            <a:off x="3348620" y="1325695"/>
            <a:ext cx="2867966" cy="5894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2.</a:t>
            </a:r>
            <a:r>
              <a:rPr lang="zh-TW" altLang="en-US" sz="12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A </a:t>
            </a:r>
            <a:r>
              <a:rPr lang="en-US" altLang="zh-TW" sz="1200" b="1" dirty="0" err="1">
                <a:latin typeface="微軟正黑體" panose="020B0604030504040204" pitchFamily="34" charset="-120"/>
                <a:ea typeface="微軟正黑體" panose="020B0604030504040204" pitchFamily="34" charset="-120"/>
                <a:cs typeface="Arial" panose="020B0604020202020204" pitchFamily="34" charset="0"/>
              </a:rPr>
              <a:t>Slido</a:t>
            </a:r>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 interface will be presented.</a:t>
            </a:r>
          </a:p>
        </p:txBody>
      </p:sp>
      <p:sp>
        <p:nvSpPr>
          <p:cNvPr id="14" name="矩形 13">
            <a:extLst>
              <a:ext uri="{FF2B5EF4-FFF2-40B4-BE49-F238E27FC236}">
                <a16:creationId xmlns:a16="http://schemas.microsoft.com/office/drawing/2014/main" id="{46EC5DF9-1BC4-B555-99F7-A1CE26B69DB4}"/>
              </a:ext>
            </a:extLst>
          </p:cNvPr>
          <p:cNvSpPr/>
          <p:nvPr/>
        </p:nvSpPr>
        <p:spPr>
          <a:xfrm>
            <a:off x="6658688" y="3200654"/>
            <a:ext cx="1945820" cy="5894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3.</a:t>
            </a:r>
            <a:r>
              <a:rPr lang="zh-TW" altLang="en-US" sz="12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Input your questions.</a:t>
            </a:r>
          </a:p>
        </p:txBody>
      </p:sp>
      <p:pic>
        <p:nvPicPr>
          <p:cNvPr id="16" name="圖片 15">
            <a:extLst>
              <a:ext uri="{FF2B5EF4-FFF2-40B4-BE49-F238E27FC236}">
                <a16:creationId xmlns:a16="http://schemas.microsoft.com/office/drawing/2014/main" id="{E12E84E8-9291-0D7E-724C-D050D0AA054C}"/>
              </a:ext>
            </a:extLst>
          </p:cNvPr>
          <p:cNvPicPr>
            <a:picLocks noChangeAspect="1"/>
          </p:cNvPicPr>
          <p:nvPr/>
        </p:nvPicPr>
        <p:blipFill>
          <a:blip r:embed="rId6"/>
          <a:stretch>
            <a:fillRect/>
          </a:stretch>
        </p:blipFill>
        <p:spPr>
          <a:xfrm>
            <a:off x="879338" y="3895777"/>
            <a:ext cx="2133073" cy="2340000"/>
          </a:xfrm>
          <a:prstGeom prst="rect">
            <a:avLst/>
          </a:prstGeom>
        </p:spPr>
      </p:pic>
      <p:sp>
        <p:nvSpPr>
          <p:cNvPr id="18" name="矩形 17">
            <a:extLst>
              <a:ext uri="{FF2B5EF4-FFF2-40B4-BE49-F238E27FC236}">
                <a16:creationId xmlns:a16="http://schemas.microsoft.com/office/drawing/2014/main" id="{ECE668F3-796A-07D5-F3A6-3B6DA0A2D356}"/>
              </a:ext>
            </a:extLst>
          </p:cNvPr>
          <p:cNvSpPr/>
          <p:nvPr/>
        </p:nvSpPr>
        <p:spPr>
          <a:xfrm>
            <a:off x="472294" y="3965150"/>
            <a:ext cx="3055990" cy="589486"/>
          </a:xfrm>
          <a:prstGeom prst="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If you exit </a:t>
            </a:r>
            <a:r>
              <a:rPr lang="en-US" altLang="zh-TW" sz="1200" b="1" dirty="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Slido</a:t>
            </a:r>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and wish to re-enter the platform: </a:t>
            </a:r>
          </a:p>
        </p:txBody>
      </p:sp>
      <p:sp>
        <p:nvSpPr>
          <p:cNvPr id="22" name="箭號: 向下 21">
            <a:extLst>
              <a:ext uri="{FF2B5EF4-FFF2-40B4-BE49-F238E27FC236}">
                <a16:creationId xmlns:a16="http://schemas.microsoft.com/office/drawing/2014/main" id="{9ABC8A97-E6A0-59AA-E8C9-68429A7C7B37}"/>
              </a:ext>
            </a:extLst>
          </p:cNvPr>
          <p:cNvSpPr/>
          <p:nvPr/>
        </p:nvSpPr>
        <p:spPr>
          <a:xfrm rot="2207307">
            <a:off x="4245720" y="4463134"/>
            <a:ext cx="311471" cy="688153"/>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6" name="箭號: 向下 25">
            <a:extLst>
              <a:ext uri="{FF2B5EF4-FFF2-40B4-BE49-F238E27FC236}">
                <a16:creationId xmlns:a16="http://schemas.microsoft.com/office/drawing/2014/main" id="{B3CE9B25-8B36-E89B-2FDF-63A95946BB8F}"/>
              </a:ext>
            </a:extLst>
          </p:cNvPr>
          <p:cNvSpPr/>
          <p:nvPr/>
        </p:nvSpPr>
        <p:spPr>
          <a:xfrm>
            <a:off x="2120913" y="4861576"/>
            <a:ext cx="311471" cy="688153"/>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162563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B58EB-83C0-17F2-7B3D-6E60B270736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3BFFF5C-ACFE-93A9-950C-06FFC953DB6F}"/>
              </a:ext>
            </a:extLst>
          </p:cNvPr>
          <p:cNvSpPr>
            <a:spLocks noGrp="1"/>
          </p:cNvSpPr>
          <p:nvPr>
            <p:ph type="title"/>
          </p:nvPr>
        </p:nvSpPr>
        <p:spPr/>
        <p:txBody>
          <a:bodyPr/>
          <a:lstStyle/>
          <a:p>
            <a:r>
              <a:rPr lang="en-US" altLang="zh-TW"/>
              <a:t>Group Revenue By Business</a:t>
            </a:r>
            <a:endParaRPr lang="zh-TW" altLang="en-US"/>
          </a:p>
        </p:txBody>
      </p:sp>
      <p:sp>
        <p:nvSpPr>
          <p:cNvPr id="3" name="內容版面配置區 2">
            <a:extLst>
              <a:ext uri="{FF2B5EF4-FFF2-40B4-BE49-F238E27FC236}">
                <a16:creationId xmlns:a16="http://schemas.microsoft.com/office/drawing/2014/main" id="{448369F7-A60F-258F-96A9-7ED334D5A7A1}"/>
              </a:ext>
            </a:extLst>
          </p:cNvPr>
          <p:cNvSpPr>
            <a:spLocks noGrp="1"/>
          </p:cNvSpPr>
          <p:nvPr>
            <p:ph idx="1"/>
          </p:nvPr>
        </p:nvSpPr>
        <p:spPr>
          <a:xfrm>
            <a:off x="373310" y="1115263"/>
            <a:ext cx="9245475" cy="743981"/>
          </a:xfrm>
        </p:spPr>
        <p:txBody>
          <a:bodyPr>
            <a:normAutofit/>
          </a:bodyPr>
          <a:lstStyle/>
          <a:p>
            <a:r>
              <a:rPr lang="en-US" altLang="zh-TW"/>
              <a:t>The group has established an increasingly balanced and diversified business portfolio.</a:t>
            </a:r>
          </a:p>
          <a:p>
            <a:r>
              <a:rPr lang="en-US" altLang="zh-TW"/>
              <a:t>SAS Investments have become the growing catalyst on top of the solid presence of </a:t>
            </a:r>
            <a:r>
              <a:rPr lang="en-US" altLang="zh-TW" err="1"/>
              <a:t>GlobalWafers</a:t>
            </a:r>
            <a:r>
              <a:rPr lang="en-US" altLang="zh-TW"/>
              <a:t>.</a:t>
            </a:r>
          </a:p>
          <a:p>
            <a:pPr marL="0" indent="0">
              <a:buNone/>
            </a:pPr>
            <a:endParaRPr lang="zh-TW" altLang="en-US" sz="1100"/>
          </a:p>
        </p:txBody>
      </p:sp>
      <p:sp>
        <p:nvSpPr>
          <p:cNvPr id="5" name="投影片編號版面配置區 6">
            <a:extLst>
              <a:ext uri="{FF2B5EF4-FFF2-40B4-BE49-F238E27FC236}">
                <a16:creationId xmlns:a16="http://schemas.microsoft.com/office/drawing/2014/main" id="{16BAFC1C-E4D6-BC7B-45CE-F6EE28148ACF}"/>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18</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1" name="文字方塊 80">
            <a:extLst>
              <a:ext uri="{FF2B5EF4-FFF2-40B4-BE49-F238E27FC236}">
                <a16:creationId xmlns:a16="http://schemas.microsoft.com/office/drawing/2014/main" id="{4609B886-1D81-A618-A05D-8A47B065F68A}"/>
              </a:ext>
            </a:extLst>
          </p:cNvPr>
          <p:cNvSpPr txBox="1"/>
          <p:nvPr/>
        </p:nvSpPr>
        <p:spPr>
          <a:xfrm>
            <a:off x="373310" y="6517963"/>
            <a:ext cx="5724644" cy="415498"/>
          </a:xfrm>
          <a:prstGeom prst="rect">
            <a:avLst/>
          </a:prstGeom>
          <a:noFill/>
        </p:spPr>
        <p:txBody>
          <a:bodyPr wrap="none" rtlCol="0">
            <a:spAutoFit/>
          </a:bodyPr>
          <a:lstStyle/>
          <a:p>
            <a:pPr marL="0" indent="0">
              <a:buNone/>
            </a:pPr>
            <a:r>
              <a:rPr lang="en-US" altLang="zh-TW" sz="700" i="1">
                <a:solidFill>
                  <a:srgbClr val="2B505B"/>
                </a:solidFill>
                <a:latin typeface="Arial" panose="020B0604020202020204" pitchFamily="34" charset="0"/>
                <a:cs typeface="Arial" panose="020B0604020202020204" pitchFamily="34" charset="0"/>
              </a:rPr>
              <a:t>Note: 1. 1H25 data is based on monthly revenue from Taiwan Stock Exchange’s Market Observation Post System 			</a:t>
            </a:r>
          </a:p>
          <a:p>
            <a:pPr marL="0" indent="0">
              <a:buNone/>
            </a:pPr>
            <a:r>
              <a:rPr lang="en-US" altLang="zh-TW" sz="700" i="1">
                <a:solidFill>
                  <a:srgbClr val="2B505B"/>
                </a:solidFill>
                <a:latin typeface="Arial" panose="020B0604020202020204" pitchFamily="34" charset="0"/>
                <a:cs typeface="Arial" panose="020B0604020202020204" pitchFamily="34" charset="0"/>
              </a:rPr>
              <a:t>          2. Includes </a:t>
            </a:r>
            <a:r>
              <a:rPr lang="en-US" altLang="zh-TW" sz="700" i="1" err="1">
                <a:solidFill>
                  <a:srgbClr val="2B505B"/>
                </a:solidFill>
                <a:latin typeface="Arial" panose="020B0604020202020204" pitchFamily="34" charset="0"/>
                <a:cs typeface="Arial" panose="020B0604020202020204" pitchFamily="34" charset="0"/>
              </a:rPr>
              <a:t>Actron</a:t>
            </a:r>
            <a:r>
              <a:rPr lang="en-US" altLang="zh-TW" sz="700" i="1">
                <a:solidFill>
                  <a:srgbClr val="2B505B"/>
                </a:solidFill>
                <a:latin typeface="Arial" panose="020B0604020202020204" pitchFamily="34" charset="0"/>
                <a:cs typeface="Arial" panose="020B0604020202020204" pitchFamily="34" charset="0"/>
              </a:rPr>
              <a:t> Technology, Advanced Wireless Semiconductor and Taiwan </a:t>
            </a:r>
            <a:r>
              <a:rPr lang="en-US" altLang="zh-TW" sz="700" i="1" err="1">
                <a:solidFill>
                  <a:srgbClr val="2B505B"/>
                </a:solidFill>
                <a:latin typeface="Arial" panose="020B0604020202020204" pitchFamily="34" charset="0"/>
                <a:cs typeface="Arial" panose="020B0604020202020204" pitchFamily="34" charset="0"/>
              </a:rPr>
              <a:t>Speciality</a:t>
            </a:r>
            <a:r>
              <a:rPr lang="en-US" altLang="zh-TW" sz="700" i="1">
                <a:solidFill>
                  <a:srgbClr val="2B505B"/>
                </a:solidFill>
                <a:latin typeface="Arial" panose="020B0604020202020204" pitchFamily="34" charset="0"/>
                <a:cs typeface="Arial" panose="020B0604020202020204" pitchFamily="34" charset="0"/>
              </a:rPr>
              <a:t> Chemicals</a:t>
            </a:r>
          </a:p>
          <a:p>
            <a:pPr marL="0" indent="0">
              <a:buNone/>
            </a:pPr>
            <a:endParaRPr lang="en-US" altLang="zh-TW" sz="700" i="1">
              <a:solidFill>
                <a:srgbClr val="2B505B"/>
              </a:solidFill>
              <a:latin typeface="Arial" panose="020B0604020202020204" pitchFamily="34" charset="0"/>
              <a:cs typeface="Arial" panose="020B0604020202020204" pitchFamily="34" charset="0"/>
            </a:endParaRPr>
          </a:p>
        </p:txBody>
      </p:sp>
      <p:grpSp>
        <p:nvGrpSpPr>
          <p:cNvPr id="126" name="群組 125">
            <a:extLst>
              <a:ext uri="{FF2B5EF4-FFF2-40B4-BE49-F238E27FC236}">
                <a16:creationId xmlns:a16="http://schemas.microsoft.com/office/drawing/2014/main" id="{7B53F325-1C04-85D7-03E9-16F3B222A1FC}"/>
              </a:ext>
            </a:extLst>
          </p:cNvPr>
          <p:cNvGrpSpPr/>
          <p:nvPr/>
        </p:nvGrpSpPr>
        <p:grpSpPr>
          <a:xfrm>
            <a:off x="472398" y="1871032"/>
            <a:ext cx="9034759" cy="4550914"/>
            <a:chOff x="319998" y="1757908"/>
            <a:chExt cx="9034759" cy="4550914"/>
          </a:xfrm>
        </p:grpSpPr>
        <p:sp>
          <p:nvSpPr>
            <p:cNvPr id="7" name="Arrow: U-Turn 19">
              <a:extLst>
                <a:ext uri="{FF2B5EF4-FFF2-40B4-BE49-F238E27FC236}">
                  <a16:creationId xmlns:a16="http://schemas.microsoft.com/office/drawing/2014/main" id="{A620CCFE-BD2E-80C3-568E-44033094866E}"/>
                </a:ext>
              </a:extLst>
            </p:cNvPr>
            <p:cNvSpPr/>
            <p:nvPr/>
          </p:nvSpPr>
          <p:spPr bwMode="auto">
            <a:xfrm rot="16200000" flipH="1" flipV="1">
              <a:off x="3467806" y="-721062"/>
              <a:ext cx="3016400" cy="8757502"/>
            </a:xfrm>
            <a:prstGeom prst="uturnArrow">
              <a:avLst>
                <a:gd name="adj1" fmla="val 5311"/>
                <a:gd name="adj2" fmla="val 25000"/>
                <a:gd name="adj3" fmla="val 0"/>
                <a:gd name="adj4" fmla="val 43750"/>
                <a:gd name="adj5" fmla="val 100000"/>
              </a:avLst>
            </a:prstGeom>
            <a:solidFill>
              <a:srgbClr val="A6A6A6">
                <a:alpha val="50196"/>
              </a:srgbClr>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1" i="0"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endParaRPr>
            </a:p>
          </p:txBody>
        </p:sp>
        <p:graphicFrame>
          <p:nvGraphicFramePr>
            <p:cNvPr id="8" name="Chart 49">
              <a:extLst>
                <a:ext uri="{FF2B5EF4-FFF2-40B4-BE49-F238E27FC236}">
                  <a16:creationId xmlns:a16="http://schemas.microsoft.com/office/drawing/2014/main" id="{896294EB-7C3C-EA2F-86DA-FD60DD560512}"/>
                </a:ext>
              </a:extLst>
            </p:cNvPr>
            <p:cNvGraphicFramePr/>
            <p:nvPr>
              <p:extLst>
                <p:ext uri="{D42A27DB-BD31-4B8C-83A1-F6EECF244321}">
                  <p14:modId xmlns:p14="http://schemas.microsoft.com/office/powerpoint/2010/main" val="4101413084"/>
                </p:ext>
              </p:extLst>
            </p:nvPr>
          </p:nvGraphicFramePr>
          <p:xfrm>
            <a:off x="385774" y="2307966"/>
            <a:ext cx="2286342" cy="15830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51">
              <a:extLst>
                <a:ext uri="{FF2B5EF4-FFF2-40B4-BE49-F238E27FC236}">
                  <a16:creationId xmlns:a16="http://schemas.microsoft.com/office/drawing/2014/main" id="{B832CAF5-EA4E-6482-38DB-3D3E743622A4}"/>
                </a:ext>
              </a:extLst>
            </p:cNvPr>
            <p:cNvGraphicFramePr/>
            <p:nvPr>
              <p:extLst>
                <p:ext uri="{D42A27DB-BD31-4B8C-83A1-F6EECF244321}">
                  <p14:modId xmlns:p14="http://schemas.microsoft.com/office/powerpoint/2010/main" val="3954209539"/>
                </p:ext>
              </p:extLst>
            </p:nvPr>
          </p:nvGraphicFramePr>
          <p:xfrm>
            <a:off x="3603208" y="2307966"/>
            <a:ext cx="2286342" cy="15830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54">
              <a:extLst>
                <a:ext uri="{FF2B5EF4-FFF2-40B4-BE49-F238E27FC236}">
                  <a16:creationId xmlns:a16="http://schemas.microsoft.com/office/drawing/2014/main" id="{38E3ADE6-CFDA-6510-508C-014DB89596BE}"/>
                </a:ext>
              </a:extLst>
            </p:cNvPr>
            <p:cNvGraphicFramePr/>
            <p:nvPr>
              <p:extLst>
                <p:ext uri="{D42A27DB-BD31-4B8C-83A1-F6EECF244321}">
                  <p14:modId xmlns:p14="http://schemas.microsoft.com/office/powerpoint/2010/main" val="1523619795"/>
                </p:ext>
              </p:extLst>
            </p:nvPr>
          </p:nvGraphicFramePr>
          <p:xfrm>
            <a:off x="6750469" y="2307966"/>
            <a:ext cx="2286342" cy="15830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58">
              <a:extLst>
                <a:ext uri="{FF2B5EF4-FFF2-40B4-BE49-F238E27FC236}">
                  <a16:creationId xmlns:a16="http://schemas.microsoft.com/office/drawing/2014/main" id="{57B6F118-8AEE-9CD9-1464-4036D380344C}"/>
                </a:ext>
              </a:extLst>
            </p:cNvPr>
            <p:cNvGraphicFramePr/>
            <p:nvPr>
              <p:extLst>
                <p:ext uri="{D42A27DB-BD31-4B8C-83A1-F6EECF244321}">
                  <p14:modId xmlns:p14="http://schemas.microsoft.com/office/powerpoint/2010/main" val="2412154115"/>
                </p:ext>
              </p:extLst>
            </p:nvPr>
          </p:nvGraphicFramePr>
          <p:xfrm>
            <a:off x="4992514" y="4491965"/>
            <a:ext cx="2286342" cy="1583079"/>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2" descr="Actron Technology Corporation">
              <a:extLst>
                <a:ext uri="{FF2B5EF4-FFF2-40B4-BE49-F238E27FC236}">
                  <a16:creationId xmlns:a16="http://schemas.microsoft.com/office/drawing/2014/main" id="{28FA8D77-4F88-D5C7-9894-5EFC8E924CB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680" t="6111" r="6680" b="6111"/>
            <a:stretch/>
          </p:blipFill>
          <p:spPr bwMode="auto">
            <a:xfrm>
              <a:off x="7268632" y="4831429"/>
              <a:ext cx="528556" cy="5379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3">
              <a:extLst>
                <a:ext uri="{FF2B5EF4-FFF2-40B4-BE49-F238E27FC236}">
                  <a16:creationId xmlns:a16="http://schemas.microsoft.com/office/drawing/2014/main" id="{EACC8E31-690C-28CC-2CA1-6294C4180391}"/>
                </a:ext>
              </a:extLst>
            </p:cNvPr>
            <p:cNvPicPr>
              <a:picLocks noChangeAspect="1"/>
            </p:cNvPicPr>
            <p:nvPr/>
          </p:nvPicPr>
          <p:blipFill>
            <a:blip r:embed="rId7">
              <a:clrChange>
                <a:clrFrom>
                  <a:srgbClr val="F4FBFD"/>
                </a:clrFrom>
                <a:clrTo>
                  <a:srgbClr val="F4FBFD">
                    <a:alpha val="0"/>
                  </a:srgbClr>
                </a:clrTo>
              </a:clrChange>
            </a:blip>
            <a:stretch>
              <a:fillRect/>
            </a:stretch>
          </p:blipFill>
          <p:spPr>
            <a:xfrm>
              <a:off x="2861020" y="2612587"/>
              <a:ext cx="814861" cy="409427"/>
            </a:xfrm>
            <a:prstGeom prst="rect">
              <a:avLst/>
            </a:prstGeom>
          </p:spPr>
        </p:pic>
        <p:sp>
          <p:nvSpPr>
            <p:cNvPr id="14" name="object 20">
              <a:extLst>
                <a:ext uri="{FF2B5EF4-FFF2-40B4-BE49-F238E27FC236}">
                  <a16:creationId xmlns:a16="http://schemas.microsoft.com/office/drawing/2014/main" id="{60869083-74E0-3316-E1FC-874BA2EC7F11}"/>
                </a:ext>
              </a:extLst>
            </p:cNvPr>
            <p:cNvSpPr>
              <a:spLocks noChangeAspect="1"/>
            </p:cNvSpPr>
            <p:nvPr/>
          </p:nvSpPr>
          <p:spPr>
            <a:xfrm>
              <a:off x="6161008" y="2636629"/>
              <a:ext cx="806911" cy="710283"/>
            </a:xfrm>
            <a:prstGeom prst="rect">
              <a:avLst/>
            </a:prstGeom>
            <a:blipFill>
              <a:blip r:embed="rId8" cstate="print"/>
              <a:srcRect/>
              <a:stretch>
                <a:fillRect l="-5133" t="-7593" r="-5133" b="-7593"/>
              </a:stretch>
            </a:blip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aphicFrame>
          <p:nvGraphicFramePr>
            <p:cNvPr id="19" name="Chart 1">
              <a:extLst>
                <a:ext uri="{FF2B5EF4-FFF2-40B4-BE49-F238E27FC236}">
                  <a16:creationId xmlns:a16="http://schemas.microsoft.com/office/drawing/2014/main" id="{BC3D3734-BEAA-E941-8183-4C0C3E3366C2}"/>
                </a:ext>
              </a:extLst>
            </p:cNvPr>
            <p:cNvGraphicFramePr/>
            <p:nvPr>
              <p:extLst>
                <p:ext uri="{D42A27DB-BD31-4B8C-83A1-F6EECF244321}">
                  <p14:modId xmlns:p14="http://schemas.microsoft.com/office/powerpoint/2010/main" val="9989418"/>
                </p:ext>
              </p:extLst>
            </p:nvPr>
          </p:nvGraphicFramePr>
          <p:xfrm>
            <a:off x="2771883" y="4491965"/>
            <a:ext cx="2286342" cy="158307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1">
              <a:extLst>
                <a:ext uri="{FF2B5EF4-FFF2-40B4-BE49-F238E27FC236}">
                  <a16:creationId xmlns:a16="http://schemas.microsoft.com/office/drawing/2014/main" id="{4F7249E3-32B3-AA92-654B-5586EBD29B20}"/>
                </a:ext>
              </a:extLst>
            </p:cNvPr>
            <p:cNvGraphicFramePr/>
            <p:nvPr>
              <p:extLst>
                <p:ext uri="{D42A27DB-BD31-4B8C-83A1-F6EECF244321}">
                  <p14:modId xmlns:p14="http://schemas.microsoft.com/office/powerpoint/2010/main" val="4218515258"/>
                </p:ext>
              </p:extLst>
            </p:nvPr>
          </p:nvGraphicFramePr>
          <p:xfrm>
            <a:off x="571105" y="4491965"/>
            <a:ext cx="2286342" cy="1583079"/>
          </p:xfrm>
          <a:graphic>
            <a:graphicData uri="http://schemas.openxmlformats.org/drawingml/2006/chart">
              <c:chart xmlns:c="http://schemas.openxmlformats.org/drawingml/2006/chart" xmlns:r="http://schemas.openxmlformats.org/officeDocument/2006/relationships" r:id="rId10"/>
            </a:graphicData>
          </a:graphic>
        </p:graphicFrame>
        <p:sp>
          <p:nvSpPr>
            <p:cNvPr id="22" name="TextBox 41">
              <a:extLst>
                <a:ext uri="{FF2B5EF4-FFF2-40B4-BE49-F238E27FC236}">
                  <a16:creationId xmlns:a16="http://schemas.microsoft.com/office/drawing/2014/main" id="{2EDF97EA-F8CD-AE1A-8E45-764E0279AD93}"/>
                </a:ext>
              </a:extLst>
            </p:cNvPr>
            <p:cNvSpPr txBox="1"/>
            <p:nvPr/>
          </p:nvSpPr>
          <p:spPr>
            <a:xfrm>
              <a:off x="2500264" y="3011511"/>
              <a:ext cx="1554058" cy="400110"/>
            </a:xfrm>
            <a:prstGeom prst="rect">
              <a:avLst/>
            </a:prstGeom>
            <a:noFill/>
          </p:spPr>
          <p:txBody>
            <a:bodyPr wrap="square">
              <a:spAutoFit/>
            </a:bodyPr>
            <a:lstStyle/>
            <a:p>
              <a:pPr algn="ctr"/>
              <a:r>
                <a:rPr lang="en-GB" sz="1000" b="1">
                  <a:solidFill>
                    <a:schemeClr val="tx1">
                      <a:lumMod val="50000"/>
                      <a:lumOff val="50000"/>
                    </a:schemeClr>
                  </a:solidFill>
                  <a:latin typeface="Arial" panose="020B0604020202020204" pitchFamily="34" charset="0"/>
                  <a:cs typeface="Arial" panose="020B0604020202020204" pitchFamily="34" charset="0"/>
                </a:rPr>
                <a:t>Consolidated in August 2021</a:t>
              </a:r>
              <a:endParaRPr lang="en-US" sz="1000" b="1">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TextBox 40">
              <a:extLst>
                <a:ext uri="{FF2B5EF4-FFF2-40B4-BE49-F238E27FC236}">
                  <a16:creationId xmlns:a16="http://schemas.microsoft.com/office/drawing/2014/main" id="{7FF5CB13-9837-DD21-0703-0B25BDB4B879}"/>
                </a:ext>
              </a:extLst>
            </p:cNvPr>
            <p:cNvSpPr txBox="1"/>
            <p:nvPr/>
          </p:nvSpPr>
          <p:spPr>
            <a:xfrm>
              <a:off x="5854156" y="3313986"/>
              <a:ext cx="1461611" cy="400110"/>
            </a:xfrm>
            <a:prstGeom prst="rect">
              <a:avLst/>
            </a:prstGeom>
            <a:noFill/>
          </p:spPr>
          <p:txBody>
            <a:bodyPr wrap="square">
              <a:spAutoFit/>
            </a:bodyPr>
            <a:lstStyle/>
            <a:p>
              <a:pPr algn="ctr"/>
              <a:r>
                <a:rPr lang="en-GB" sz="1000" b="1">
                  <a:solidFill>
                    <a:schemeClr val="tx1">
                      <a:lumMod val="50000"/>
                      <a:lumOff val="50000"/>
                    </a:schemeClr>
                  </a:solidFill>
                  <a:latin typeface="Arial" panose="020B0604020202020204" pitchFamily="34" charset="0"/>
                  <a:cs typeface="Arial" panose="020B0604020202020204" pitchFamily="34" charset="0"/>
                </a:rPr>
                <a:t>Consolidated in June 2022</a:t>
              </a:r>
              <a:endParaRPr lang="en-US" sz="1000" b="1">
                <a:solidFill>
                  <a:schemeClr val="tx1">
                    <a:lumMod val="50000"/>
                    <a:lumOff val="50000"/>
                  </a:schemeClr>
                </a:solidFill>
                <a:latin typeface="Arial" panose="020B0604020202020204" pitchFamily="34" charset="0"/>
                <a:cs typeface="Arial" panose="020B0604020202020204" pitchFamily="34" charset="0"/>
              </a:endParaRPr>
            </a:p>
          </p:txBody>
        </p:sp>
        <p:sp>
          <p:nvSpPr>
            <p:cNvPr id="25" name="TextBox 39">
              <a:extLst>
                <a:ext uri="{FF2B5EF4-FFF2-40B4-BE49-F238E27FC236}">
                  <a16:creationId xmlns:a16="http://schemas.microsoft.com/office/drawing/2014/main" id="{B5A91264-6740-2CCB-DC7D-E61E6F89E104}"/>
                </a:ext>
              </a:extLst>
            </p:cNvPr>
            <p:cNvSpPr txBox="1"/>
            <p:nvPr/>
          </p:nvSpPr>
          <p:spPr>
            <a:xfrm>
              <a:off x="6757777" y="5394996"/>
              <a:ext cx="1607772" cy="400110"/>
            </a:xfrm>
            <a:prstGeom prst="rect">
              <a:avLst/>
            </a:prstGeom>
            <a:noFill/>
          </p:spPr>
          <p:txBody>
            <a:bodyPr wrap="square">
              <a:spAutoFit/>
            </a:bodyPr>
            <a:lstStyle/>
            <a:p>
              <a:pPr algn="ctr"/>
              <a:r>
                <a:rPr lang="en-GB" sz="1000" b="1">
                  <a:solidFill>
                    <a:schemeClr val="tx1">
                      <a:lumMod val="50000"/>
                      <a:lumOff val="50000"/>
                    </a:schemeClr>
                  </a:solidFill>
                  <a:latin typeface="Arial" panose="020B0604020202020204" pitchFamily="34" charset="0"/>
                  <a:cs typeface="Arial" panose="020B0604020202020204" pitchFamily="34" charset="0"/>
                </a:rPr>
                <a:t>Consolidated in October 2023</a:t>
              </a:r>
              <a:endParaRPr lang="en-US" sz="1000" b="1">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6" name="Group 34">
              <a:extLst>
                <a:ext uri="{FF2B5EF4-FFF2-40B4-BE49-F238E27FC236}">
                  <a16:creationId xmlns:a16="http://schemas.microsoft.com/office/drawing/2014/main" id="{24F10967-0D2D-1A83-4023-B273FA396647}"/>
                </a:ext>
              </a:extLst>
            </p:cNvPr>
            <p:cNvGrpSpPr/>
            <p:nvPr/>
          </p:nvGrpSpPr>
          <p:grpSpPr>
            <a:xfrm>
              <a:off x="3178574" y="6154921"/>
              <a:ext cx="3130140" cy="153901"/>
              <a:chOff x="3627452" y="6099624"/>
              <a:chExt cx="3130140" cy="159401"/>
            </a:xfrm>
          </p:grpSpPr>
          <p:grpSp>
            <p:nvGrpSpPr>
              <p:cNvPr id="28" name="Group 33">
                <a:extLst>
                  <a:ext uri="{FF2B5EF4-FFF2-40B4-BE49-F238E27FC236}">
                    <a16:creationId xmlns:a16="http://schemas.microsoft.com/office/drawing/2014/main" id="{A5B32640-94CE-038C-1F5A-9E07536EAA82}"/>
                  </a:ext>
                </a:extLst>
              </p:cNvPr>
              <p:cNvGrpSpPr/>
              <p:nvPr/>
            </p:nvGrpSpPr>
            <p:grpSpPr>
              <a:xfrm>
                <a:off x="3627452" y="6099624"/>
                <a:ext cx="507219" cy="159395"/>
                <a:chOff x="2432720" y="6099624"/>
                <a:chExt cx="507219" cy="159395"/>
              </a:xfrm>
            </p:grpSpPr>
            <p:sp>
              <p:nvSpPr>
                <p:cNvPr id="38" name="TextBox 25">
                  <a:extLst>
                    <a:ext uri="{FF2B5EF4-FFF2-40B4-BE49-F238E27FC236}">
                      <a16:creationId xmlns:a16="http://schemas.microsoft.com/office/drawing/2014/main" id="{C77EF958-6856-2AC1-9730-8B0C19EA6947}"/>
                    </a:ext>
                  </a:extLst>
                </p:cNvPr>
                <p:cNvSpPr txBox="1"/>
                <p:nvPr/>
              </p:nvSpPr>
              <p:spPr>
                <a:xfrm>
                  <a:off x="2646589" y="6099631"/>
                  <a:ext cx="293350" cy="159388"/>
                </a:xfrm>
                <a:prstGeom prst="rect">
                  <a:avLst/>
                </a:prstGeom>
                <a:noFill/>
              </p:spPr>
              <p:txBody>
                <a:bodyPr wrap="none" lIns="0" tIns="0" rIns="0" bIns="0" rtlCol="0">
                  <a:spAutoFit/>
                </a:bodyPr>
                <a:lstStyle/>
                <a:p>
                  <a:r>
                    <a:rPr lang="en-GB" sz="1000">
                      <a:solidFill>
                        <a:schemeClr val="tx1">
                          <a:lumMod val="50000"/>
                          <a:lumOff val="50000"/>
                        </a:schemeClr>
                      </a:solidFill>
                    </a:rPr>
                    <a:t>GWC</a:t>
                  </a:r>
                </a:p>
              </p:txBody>
            </p:sp>
            <p:sp>
              <p:nvSpPr>
                <p:cNvPr id="39" name="Rectangle 28">
                  <a:extLst>
                    <a:ext uri="{FF2B5EF4-FFF2-40B4-BE49-F238E27FC236}">
                      <a16:creationId xmlns:a16="http://schemas.microsoft.com/office/drawing/2014/main" id="{B5C49C71-6D01-B746-6071-99007C50F889}"/>
                    </a:ext>
                  </a:extLst>
                </p:cNvPr>
                <p:cNvSpPr/>
                <p:nvPr/>
              </p:nvSpPr>
              <p:spPr bwMode="auto">
                <a:xfrm>
                  <a:off x="2432720" y="6099624"/>
                  <a:ext cx="142053" cy="153888"/>
                </a:xfrm>
                <a:prstGeom prst="rect">
                  <a:avLst/>
                </a:prstGeom>
                <a:solidFill>
                  <a:srgbClr val="75C6D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i="1" u="none" strike="noStrike" cap="none" normalizeH="0" baseline="0" err="1">
                    <a:ln>
                      <a:noFill/>
                    </a:ln>
                    <a:solidFill>
                      <a:schemeClr val="tx1">
                        <a:lumMod val="50000"/>
                        <a:lumOff val="50000"/>
                      </a:schemeClr>
                    </a:solidFill>
                    <a:effectLst/>
                    <a:latin typeface="Arial" charset="0"/>
                  </a:endParaRPr>
                </a:p>
              </p:txBody>
            </p:sp>
          </p:grpSp>
          <p:grpSp>
            <p:nvGrpSpPr>
              <p:cNvPr id="29" name="Group 32">
                <a:extLst>
                  <a:ext uri="{FF2B5EF4-FFF2-40B4-BE49-F238E27FC236}">
                    <a16:creationId xmlns:a16="http://schemas.microsoft.com/office/drawing/2014/main" id="{001315A2-EBF6-5E30-F848-C77E8939CEAC}"/>
                  </a:ext>
                </a:extLst>
              </p:cNvPr>
              <p:cNvGrpSpPr/>
              <p:nvPr/>
            </p:nvGrpSpPr>
            <p:grpSpPr>
              <a:xfrm>
                <a:off x="5685102" y="6099631"/>
                <a:ext cx="1072490" cy="159388"/>
                <a:chOff x="4822030" y="6099631"/>
                <a:chExt cx="1072490" cy="159388"/>
              </a:xfrm>
            </p:grpSpPr>
            <p:sp>
              <p:nvSpPr>
                <p:cNvPr id="34" name="TextBox 26">
                  <a:extLst>
                    <a:ext uri="{FF2B5EF4-FFF2-40B4-BE49-F238E27FC236}">
                      <a16:creationId xmlns:a16="http://schemas.microsoft.com/office/drawing/2014/main" id="{1C80BD9D-BD67-9831-4DDC-6AB2965B6D88}"/>
                    </a:ext>
                  </a:extLst>
                </p:cNvPr>
                <p:cNvSpPr txBox="1"/>
                <p:nvPr/>
              </p:nvSpPr>
              <p:spPr>
                <a:xfrm>
                  <a:off x="5032104" y="6099631"/>
                  <a:ext cx="862416" cy="159388"/>
                </a:xfrm>
                <a:prstGeom prst="rect">
                  <a:avLst/>
                </a:prstGeom>
                <a:noFill/>
              </p:spPr>
              <p:txBody>
                <a:bodyPr wrap="none" lIns="0" tIns="0" rIns="0" bIns="0" rtlCol="0">
                  <a:spAutoFit/>
                </a:bodyPr>
                <a:lstStyle/>
                <a:p>
                  <a:r>
                    <a:rPr lang="en-GB" sz="1000">
                      <a:solidFill>
                        <a:schemeClr val="tx1">
                          <a:lumMod val="50000"/>
                          <a:lumOff val="50000"/>
                        </a:schemeClr>
                      </a:solidFill>
                    </a:rPr>
                    <a:t>SAS Renewable</a:t>
                  </a:r>
                </a:p>
              </p:txBody>
            </p:sp>
            <p:sp>
              <p:nvSpPr>
                <p:cNvPr id="35" name="Rectangle 29">
                  <a:extLst>
                    <a:ext uri="{FF2B5EF4-FFF2-40B4-BE49-F238E27FC236}">
                      <a16:creationId xmlns:a16="http://schemas.microsoft.com/office/drawing/2014/main" id="{7D66E7F8-BE80-0337-88D6-CBE1D7E076A3}"/>
                    </a:ext>
                  </a:extLst>
                </p:cNvPr>
                <p:cNvSpPr/>
                <p:nvPr/>
              </p:nvSpPr>
              <p:spPr bwMode="auto">
                <a:xfrm>
                  <a:off x="4822030" y="6099637"/>
                  <a:ext cx="142053" cy="153888"/>
                </a:xfrm>
                <a:prstGeom prst="rect">
                  <a:avLst/>
                </a:pr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i="1" u="none" strike="noStrike" cap="none" normalizeH="0" baseline="0" err="1">
                    <a:ln>
                      <a:noFill/>
                    </a:ln>
                    <a:solidFill>
                      <a:schemeClr val="tx1">
                        <a:lumMod val="50000"/>
                        <a:lumOff val="50000"/>
                      </a:schemeClr>
                    </a:solidFill>
                    <a:effectLst/>
                    <a:latin typeface="Arial" charset="0"/>
                  </a:endParaRPr>
                </a:p>
              </p:txBody>
            </p:sp>
          </p:grpSp>
          <p:grpSp>
            <p:nvGrpSpPr>
              <p:cNvPr id="30" name="Group 31">
                <a:extLst>
                  <a:ext uri="{FF2B5EF4-FFF2-40B4-BE49-F238E27FC236}">
                    <a16:creationId xmlns:a16="http://schemas.microsoft.com/office/drawing/2014/main" id="{68F9E2EF-38D8-15B5-FDF3-C1D11DD230C6}"/>
                  </a:ext>
                </a:extLst>
              </p:cNvPr>
              <p:cNvGrpSpPr/>
              <p:nvPr/>
            </p:nvGrpSpPr>
            <p:grpSpPr>
              <a:xfrm>
                <a:off x="4348068" y="6099637"/>
                <a:ext cx="1191386" cy="159388"/>
                <a:chOff x="4348068" y="6099637"/>
                <a:chExt cx="1191386" cy="159388"/>
              </a:xfrm>
            </p:grpSpPr>
            <p:sp>
              <p:nvSpPr>
                <p:cNvPr id="31" name="TextBox 27">
                  <a:extLst>
                    <a:ext uri="{FF2B5EF4-FFF2-40B4-BE49-F238E27FC236}">
                      <a16:creationId xmlns:a16="http://schemas.microsoft.com/office/drawing/2014/main" id="{28AF8BA0-5EDE-2169-3A43-5BCD1FC6C525}"/>
                    </a:ext>
                  </a:extLst>
                </p:cNvPr>
                <p:cNvSpPr txBox="1"/>
                <p:nvPr/>
              </p:nvSpPr>
              <p:spPr>
                <a:xfrm>
                  <a:off x="4564828" y="6099637"/>
                  <a:ext cx="974626" cy="159388"/>
                </a:xfrm>
                <a:prstGeom prst="rect">
                  <a:avLst/>
                </a:prstGeom>
                <a:noFill/>
              </p:spPr>
              <p:txBody>
                <a:bodyPr wrap="none" lIns="0" tIns="0" rIns="0" bIns="0" rtlCol="0">
                  <a:spAutoFit/>
                </a:bodyPr>
                <a:lstStyle/>
                <a:p>
                  <a:r>
                    <a:rPr lang="en-GB" sz="1000">
                      <a:solidFill>
                        <a:schemeClr val="tx1">
                          <a:lumMod val="50000"/>
                          <a:lumOff val="50000"/>
                        </a:schemeClr>
                      </a:solidFill>
                    </a:rPr>
                    <a:t>SAS Investments</a:t>
                  </a:r>
                  <a:r>
                    <a:rPr lang="en-GB" sz="1000" baseline="30000">
                      <a:solidFill>
                        <a:schemeClr val="tx1">
                          <a:lumMod val="50000"/>
                          <a:lumOff val="50000"/>
                        </a:schemeClr>
                      </a:solidFill>
                    </a:rPr>
                    <a:t>2</a:t>
                  </a:r>
                </a:p>
              </p:txBody>
            </p:sp>
            <p:sp>
              <p:nvSpPr>
                <p:cNvPr id="32" name="Rectangle 30">
                  <a:extLst>
                    <a:ext uri="{FF2B5EF4-FFF2-40B4-BE49-F238E27FC236}">
                      <a16:creationId xmlns:a16="http://schemas.microsoft.com/office/drawing/2014/main" id="{B62E5996-012C-705D-A671-ABF780C60528}"/>
                    </a:ext>
                  </a:extLst>
                </p:cNvPr>
                <p:cNvSpPr/>
                <p:nvPr/>
              </p:nvSpPr>
              <p:spPr bwMode="auto">
                <a:xfrm>
                  <a:off x="4348068" y="6099637"/>
                  <a:ext cx="142053" cy="153888"/>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i="1" u="none" strike="noStrike" cap="none" normalizeH="0" baseline="0" err="1">
                    <a:ln>
                      <a:noFill/>
                    </a:ln>
                    <a:solidFill>
                      <a:schemeClr val="tx1">
                        <a:lumMod val="50000"/>
                        <a:lumOff val="50000"/>
                      </a:schemeClr>
                    </a:solidFill>
                    <a:effectLst/>
                    <a:latin typeface="Arial" charset="0"/>
                  </a:endParaRPr>
                </a:p>
              </p:txBody>
            </p:sp>
          </p:grpSp>
        </p:grpSp>
        <p:grpSp>
          <p:nvGrpSpPr>
            <p:cNvPr id="91" name="群組 90">
              <a:extLst>
                <a:ext uri="{FF2B5EF4-FFF2-40B4-BE49-F238E27FC236}">
                  <a16:creationId xmlns:a16="http://schemas.microsoft.com/office/drawing/2014/main" id="{C286D374-29C2-65B3-DE71-4B922F83F7D8}"/>
                </a:ext>
              </a:extLst>
            </p:cNvPr>
            <p:cNvGrpSpPr/>
            <p:nvPr/>
          </p:nvGrpSpPr>
          <p:grpSpPr>
            <a:xfrm>
              <a:off x="319998" y="1757908"/>
              <a:ext cx="796897" cy="591878"/>
              <a:chOff x="653373" y="2200840"/>
              <a:chExt cx="796897" cy="591878"/>
            </a:xfrm>
          </p:grpSpPr>
          <p:sp>
            <p:nvSpPr>
              <p:cNvPr id="84" name="內容版面配置區 2">
                <a:extLst>
                  <a:ext uri="{FF2B5EF4-FFF2-40B4-BE49-F238E27FC236}">
                    <a16:creationId xmlns:a16="http://schemas.microsoft.com/office/drawing/2014/main" id="{EB2B7230-8724-1A89-8690-B562E67E51A3}"/>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2020</a:t>
                </a:r>
                <a:endParaRPr lang="zh-TW" altLang="en-US" sz="1400" b="1">
                  <a:solidFill>
                    <a:schemeClr val="tx1">
                      <a:lumMod val="50000"/>
                      <a:lumOff val="50000"/>
                    </a:schemeClr>
                  </a:solidFill>
                </a:endParaRPr>
              </a:p>
            </p:txBody>
          </p:sp>
          <p:sp>
            <p:nvSpPr>
              <p:cNvPr id="90" name="橢圓 89">
                <a:extLst>
                  <a:ext uri="{FF2B5EF4-FFF2-40B4-BE49-F238E27FC236}">
                    <a16:creationId xmlns:a16="http://schemas.microsoft.com/office/drawing/2014/main" id="{8748C146-98F3-703E-CB82-8311C4C5A1FA}"/>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5" name="橢圓 94">
              <a:extLst>
                <a:ext uri="{FF2B5EF4-FFF2-40B4-BE49-F238E27FC236}">
                  <a16:creationId xmlns:a16="http://schemas.microsoft.com/office/drawing/2014/main" id="{0BC7CFF1-B124-10D9-55F5-77BCE6390468}"/>
                </a:ext>
              </a:extLst>
            </p:cNvPr>
            <p:cNvSpPr/>
            <p:nvPr/>
          </p:nvSpPr>
          <p:spPr>
            <a:xfrm>
              <a:off x="3178574" y="2163189"/>
              <a:ext cx="173292" cy="173292"/>
            </a:xfrm>
            <a:prstGeom prst="ellipse">
              <a:avLst/>
            </a:prstGeom>
            <a:solidFill>
              <a:schemeClr val="tx1">
                <a:lumMod val="50000"/>
                <a:lumOff val="50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7" name="直線接點 96">
              <a:extLst>
                <a:ext uri="{FF2B5EF4-FFF2-40B4-BE49-F238E27FC236}">
                  <a16:creationId xmlns:a16="http://schemas.microsoft.com/office/drawing/2014/main" id="{50A891F8-596F-E325-A4E7-302BFF729D12}"/>
                </a:ext>
              </a:extLst>
            </p:cNvPr>
            <p:cNvCxnSpPr/>
            <p:nvPr/>
          </p:nvCxnSpPr>
          <p:spPr>
            <a:xfrm>
              <a:off x="3267464" y="2363146"/>
              <a:ext cx="0" cy="21683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1" name="橢圓 100">
              <a:extLst>
                <a:ext uri="{FF2B5EF4-FFF2-40B4-BE49-F238E27FC236}">
                  <a16:creationId xmlns:a16="http://schemas.microsoft.com/office/drawing/2014/main" id="{CE79D313-E4A9-1DB1-5149-3929F253CBB2}"/>
                </a:ext>
              </a:extLst>
            </p:cNvPr>
            <p:cNvSpPr/>
            <p:nvPr/>
          </p:nvSpPr>
          <p:spPr>
            <a:xfrm>
              <a:off x="6469520" y="2154854"/>
              <a:ext cx="173292" cy="173292"/>
            </a:xfrm>
            <a:prstGeom prst="ellipse">
              <a:avLst/>
            </a:prstGeom>
            <a:solidFill>
              <a:schemeClr val="tx1">
                <a:lumMod val="50000"/>
                <a:lumOff val="50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2" name="直線接點 101">
              <a:extLst>
                <a:ext uri="{FF2B5EF4-FFF2-40B4-BE49-F238E27FC236}">
                  <a16:creationId xmlns:a16="http://schemas.microsoft.com/office/drawing/2014/main" id="{9B38EA48-77C7-A675-778E-90A14AF37070}"/>
                </a:ext>
              </a:extLst>
            </p:cNvPr>
            <p:cNvCxnSpPr/>
            <p:nvPr/>
          </p:nvCxnSpPr>
          <p:spPr>
            <a:xfrm>
              <a:off x="6558410" y="2354811"/>
              <a:ext cx="0" cy="21683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6" name="橢圓 105">
              <a:extLst>
                <a:ext uri="{FF2B5EF4-FFF2-40B4-BE49-F238E27FC236}">
                  <a16:creationId xmlns:a16="http://schemas.microsoft.com/office/drawing/2014/main" id="{F87A1F69-8E03-AF9C-DEA0-6F6E1810BDC7}"/>
                </a:ext>
              </a:extLst>
            </p:cNvPr>
            <p:cNvSpPr/>
            <p:nvPr/>
          </p:nvSpPr>
          <p:spPr>
            <a:xfrm>
              <a:off x="7429606" y="4318346"/>
              <a:ext cx="173292" cy="173292"/>
            </a:xfrm>
            <a:prstGeom prst="ellipse">
              <a:avLst/>
            </a:prstGeom>
            <a:solidFill>
              <a:schemeClr val="tx1">
                <a:lumMod val="50000"/>
                <a:lumOff val="50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7" name="直線接點 106">
              <a:extLst>
                <a:ext uri="{FF2B5EF4-FFF2-40B4-BE49-F238E27FC236}">
                  <a16:creationId xmlns:a16="http://schemas.microsoft.com/office/drawing/2014/main" id="{B8E35BB5-6E1A-FE20-D005-65B9B7293D2D}"/>
                </a:ext>
              </a:extLst>
            </p:cNvPr>
            <p:cNvCxnSpPr/>
            <p:nvPr/>
          </p:nvCxnSpPr>
          <p:spPr>
            <a:xfrm>
              <a:off x="7518496" y="4518303"/>
              <a:ext cx="0" cy="21683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11" name="群組 110">
              <a:extLst>
                <a:ext uri="{FF2B5EF4-FFF2-40B4-BE49-F238E27FC236}">
                  <a16:creationId xmlns:a16="http://schemas.microsoft.com/office/drawing/2014/main" id="{04383AAD-67C2-F9B3-CAB1-099B53A219DE}"/>
                </a:ext>
              </a:extLst>
            </p:cNvPr>
            <p:cNvGrpSpPr/>
            <p:nvPr/>
          </p:nvGrpSpPr>
          <p:grpSpPr>
            <a:xfrm>
              <a:off x="2179401" y="1784743"/>
              <a:ext cx="796897" cy="591878"/>
              <a:chOff x="653373" y="2200840"/>
              <a:chExt cx="796897" cy="591878"/>
            </a:xfrm>
          </p:grpSpPr>
          <p:sp>
            <p:nvSpPr>
              <p:cNvPr id="112" name="內容版面配置區 2">
                <a:extLst>
                  <a:ext uri="{FF2B5EF4-FFF2-40B4-BE49-F238E27FC236}">
                    <a16:creationId xmlns:a16="http://schemas.microsoft.com/office/drawing/2014/main" id="{204A0ACC-41C7-AD84-5CA8-17091E1B3E47}"/>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2021</a:t>
                </a:r>
                <a:endParaRPr lang="zh-TW" altLang="en-US" sz="1400" b="1">
                  <a:solidFill>
                    <a:schemeClr val="tx1">
                      <a:lumMod val="50000"/>
                      <a:lumOff val="50000"/>
                    </a:schemeClr>
                  </a:solidFill>
                </a:endParaRPr>
              </a:p>
            </p:txBody>
          </p:sp>
          <p:sp>
            <p:nvSpPr>
              <p:cNvPr id="113" name="橢圓 112">
                <a:extLst>
                  <a:ext uri="{FF2B5EF4-FFF2-40B4-BE49-F238E27FC236}">
                    <a16:creationId xmlns:a16="http://schemas.microsoft.com/office/drawing/2014/main" id="{FC8D67F8-348F-3C75-5D9A-1FE92409A522}"/>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4" name="群組 113">
              <a:extLst>
                <a:ext uri="{FF2B5EF4-FFF2-40B4-BE49-F238E27FC236}">
                  <a16:creationId xmlns:a16="http://schemas.microsoft.com/office/drawing/2014/main" id="{D5F381E5-335F-8B99-DA92-4719836D41BA}"/>
                </a:ext>
              </a:extLst>
            </p:cNvPr>
            <p:cNvGrpSpPr/>
            <p:nvPr/>
          </p:nvGrpSpPr>
          <p:grpSpPr>
            <a:xfrm>
              <a:off x="5392889" y="1784862"/>
              <a:ext cx="796897" cy="591878"/>
              <a:chOff x="653373" y="2200840"/>
              <a:chExt cx="796897" cy="591878"/>
            </a:xfrm>
          </p:grpSpPr>
          <p:sp>
            <p:nvSpPr>
              <p:cNvPr id="115" name="內容版面配置區 2">
                <a:extLst>
                  <a:ext uri="{FF2B5EF4-FFF2-40B4-BE49-F238E27FC236}">
                    <a16:creationId xmlns:a16="http://schemas.microsoft.com/office/drawing/2014/main" id="{70842F07-81B1-0457-5A30-6D5EEB1C6E28}"/>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2022</a:t>
                </a:r>
                <a:endParaRPr lang="zh-TW" altLang="en-US" sz="1400" b="1">
                  <a:solidFill>
                    <a:schemeClr val="tx1">
                      <a:lumMod val="50000"/>
                      <a:lumOff val="50000"/>
                    </a:schemeClr>
                  </a:solidFill>
                </a:endParaRPr>
              </a:p>
            </p:txBody>
          </p:sp>
          <p:sp>
            <p:nvSpPr>
              <p:cNvPr id="116" name="橢圓 115">
                <a:extLst>
                  <a:ext uri="{FF2B5EF4-FFF2-40B4-BE49-F238E27FC236}">
                    <a16:creationId xmlns:a16="http://schemas.microsoft.com/office/drawing/2014/main" id="{60CAED22-D4C4-5EF1-CD72-6081F73DA6B7}"/>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7" name="群組 116">
              <a:extLst>
                <a:ext uri="{FF2B5EF4-FFF2-40B4-BE49-F238E27FC236}">
                  <a16:creationId xmlns:a16="http://schemas.microsoft.com/office/drawing/2014/main" id="{7B4002E0-2DB9-D61A-EE1D-7190BCE48B82}"/>
                </a:ext>
              </a:extLst>
            </p:cNvPr>
            <p:cNvGrpSpPr/>
            <p:nvPr/>
          </p:nvGrpSpPr>
          <p:grpSpPr>
            <a:xfrm>
              <a:off x="7861079" y="3924024"/>
              <a:ext cx="796897" cy="591878"/>
              <a:chOff x="653373" y="2200840"/>
              <a:chExt cx="796897" cy="591878"/>
            </a:xfrm>
          </p:grpSpPr>
          <p:sp>
            <p:nvSpPr>
              <p:cNvPr id="118" name="內容版面配置區 2">
                <a:extLst>
                  <a:ext uri="{FF2B5EF4-FFF2-40B4-BE49-F238E27FC236}">
                    <a16:creationId xmlns:a16="http://schemas.microsoft.com/office/drawing/2014/main" id="{9B1D4AE6-0FB0-8CA4-7611-F99B5369B85C}"/>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2023</a:t>
                </a:r>
                <a:endParaRPr lang="zh-TW" altLang="en-US" sz="1400" b="1">
                  <a:solidFill>
                    <a:schemeClr val="tx1">
                      <a:lumMod val="50000"/>
                      <a:lumOff val="50000"/>
                    </a:schemeClr>
                  </a:solidFill>
                </a:endParaRPr>
              </a:p>
            </p:txBody>
          </p:sp>
          <p:sp>
            <p:nvSpPr>
              <p:cNvPr id="119" name="橢圓 118">
                <a:extLst>
                  <a:ext uri="{FF2B5EF4-FFF2-40B4-BE49-F238E27FC236}">
                    <a16:creationId xmlns:a16="http://schemas.microsoft.com/office/drawing/2014/main" id="{796252B3-FF18-4C5B-DF9B-0620F1F35CD7}"/>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0" name="群組 119">
              <a:extLst>
                <a:ext uri="{FF2B5EF4-FFF2-40B4-BE49-F238E27FC236}">
                  <a16:creationId xmlns:a16="http://schemas.microsoft.com/office/drawing/2014/main" id="{4E4FFA29-C14A-EACA-1D8F-418A7E1966EE}"/>
                </a:ext>
              </a:extLst>
            </p:cNvPr>
            <p:cNvGrpSpPr/>
            <p:nvPr/>
          </p:nvGrpSpPr>
          <p:grpSpPr>
            <a:xfrm>
              <a:off x="4622063" y="3935891"/>
              <a:ext cx="796897" cy="591878"/>
              <a:chOff x="653373" y="2200840"/>
              <a:chExt cx="796897" cy="591878"/>
            </a:xfrm>
          </p:grpSpPr>
          <p:sp>
            <p:nvSpPr>
              <p:cNvPr id="121" name="內容版面配置區 2">
                <a:extLst>
                  <a:ext uri="{FF2B5EF4-FFF2-40B4-BE49-F238E27FC236}">
                    <a16:creationId xmlns:a16="http://schemas.microsoft.com/office/drawing/2014/main" id="{1F0AA5CF-1F23-1995-5E51-6A1C294B20AA}"/>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2024</a:t>
                </a:r>
                <a:endParaRPr lang="zh-TW" altLang="en-US" sz="1400" b="1" baseline="30000">
                  <a:solidFill>
                    <a:schemeClr val="tx1">
                      <a:lumMod val="50000"/>
                      <a:lumOff val="50000"/>
                    </a:schemeClr>
                  </a:solidFill>
                </a:endParaRPr>
              </a:p>
            </p:txBody>
          </p:sp>
          <p:sp>
            <p:nvSpPr>
              <p:cNvPr id="122" name="橢圓 121">
                <a:extLst>
                  <a:ext uri="{FF2B5EF4-FFF2-40B4-BE49-F238E27FC236}">
                    <a16:creationId xmlns:a16="http://schemas.microsoft.com/office/drawing/2014/main" id="{E7B59086-1809-7458-202C-33C685F51C7B}"/>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3" name="群組 122">
              <a:extLst>
                <a:ext uri="{FF2B5EF4-FFF2-40B4-BE49-F238E27FC236}">
                  <a16:creationId xmlns:a16="http://schemas.microsoft.com/office/drawing/2014/main" id="{9E4D3083-96D6-483B-E692-F6F9D6D2EA23}"/>
                </a:ext>
              </a:extLst>
            </p:cNvPr>
            <p:cNvGrpSpPr/>
            <p:nvPr/>
          </p:nvGrpSpPr>
          <p:grpSpPr>
            <a:xfrm>
              <a:off x="2312734" y="3926258"/>
              <a:ext cx="796897" cy="591878"/>
              <a:chOff x="653373" y="2200840"/>
              <a:chExt cx="796897" cy="591878"/>
            </a:xfrm>
          </p:grpSpPr>
          <p:sp>
            <p:nvSpPr>
              <p:cNvPr id="124" name="內容版面配置區 2">
                <a:extLst>
                  <a:ext uri="{FF2B5EF4-FFF2-40B4-BE49-F238E27FC236}">
                    <a16:creationId xmlns:a16="http://schemas.microsoft.com/office/drawing/2014/main" id="{47D6DF8F-F490-4344-EA4E-01DA0A3EBF46}"/>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1H25</a:t>
                </a:r>
                <a:r>
                  <a:rPr lang="en-US" altLang="zh-TW" sz="1400" b="1" baseline="30000">
                    <a:solidFill>
                      <a:schemeClr val="tx1">
                        <a:lumMod val="50000"/>
                        <a:lumOff val="50000"/>
                      </a:schemeClr>
                    </a:solidFill>
                  </a:rPr>
                  <a:t>1</a:t>
                </a:r>
                <a:endParaRPr lang="zh-TW" altLang="en-US" sz="1400" b="1" baseline="30000">
                  <a:solidFill>
                    <a:schemeClr val="tx1">
                      <a:lumMod val="50000"/>
                      <a:lumOff val="50000"/>
                    </a:schemeClr>
                  </a:solidFill>
                </a:endParaRPr>
              </a:p>
            </p:txBody>
          </p:sp>
          <p:sp>
            <p:nvSpPr>
              <p:cNvPr id="125" name="橢圓 124">
                <a:extLst>
                  <a:ext uri="{FF2B5EF4-FFF2-40B4-BE49-F238E27FC236}">
                    <a16:creationId xmlns:a16="http://schemas.microsoft.com/office/drawing/2014/main" id="{9C02D123-10DA-2CE8-171A-C87943260B74}"/>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2834737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1599992-4C2F-978B-3038-1A1C30C7E11E}"/>
              </a:ext>
            </a:extLst>
          </p:cNvPr>
          <p:cNvSpPr>
            <a:spLocks noGrp="1"/>
          </p:cNvSpPr>
          <p:nvPr>
            <p:ph type="title"/>
          </p:nvPr>
        </p:nvSpPr>
        <p:spPr>
          <a:xfrm>
            <a:off x="311766" y="409087"/>
            <a:ext cx="8641425" cy="777873"/>
          </a:xfrm>
        </p:spPr>
        <p:txBody>
          <a:bodyPr/>
          <a:lstStyle/>
          <a:p>
            <a:r>
              <a:rPr lang="en-US" altLang="zh-TW"/>
              <a:t>Performance of Key Group Companies – (1) </a:t>
            </a:r>
            <a:endParaRPr lang="zh-TW" altLang="en-US"/>
          </a:p>
        </p:txBody>
      </p:sp>
      <p:graphicFrame>
        <p:nvGraphicFramePr>
          <p:cNvPr id="2" name="Table 3">
            <a:extLst>
              <a:ext uri="{FF2B5EF4-FFF2-40B4-BE49-F238E27FC236}">
                <a16:creationId xmlns:a16="http://schemas.microsoft.com/office/drawing/2014/main" id="{7EF51345-500B-5F47-9AA6-C838F6D4B33D}"/>
              </a:ext>
            </a:extLst>
          </p:cNvPr>
          <p:cNvGraphicFramePr>
            <a:graphicFrameLocks noGrp="1"/>
          </p:cNvGraphicFramePr>
          <p:nvPr>
            <p:custDataLst>
              <p:tags r:id="rId1"/>
            </p:custDataLst>
            <p:extLst>
              <p:ext uri="{D42A27DB-BD31-4B8C-83A1-F6EECF244321}">
                <p14:modId xmlns:p14="http://schemas.microsoft.com/office/powerpoint/2010/main" val="1229266083"/>
              </p:ext>
            </p:extLst>
          </p:nvPr>
        </p:nvGraphicFramePr>
        <p:xfrm>
          <a:off x="760129" y="1594520"/>
          <a:ext cx="8604010" cy="4437600"/>
        </p:xfrm>
        <a:graphic>
          <a:graphicData uri="http://schemas.openxmlformats.org/drawingml/2006/table">
            <a:tbl>
              <a:tblPr>
                <a:tableStyleId>{5C22544A-7EE6-4342-B048-85BDC9FD1C3A}</a:tableStyleId>
              </a:tblPr>
              <a:tblGrid>
                <a:gridCol w="2442291">
                  <a:extLst>
                    <a:ext uri="{9D8B030D-6E8A-4147-A177-3AD203B41FA5}">
                      <a16:colId xmlns:a16="http://schemas.microsoft.com/office/drawing/2014/main" val="3368342545"/>
                    </a:ext>
                  </a:extLst>
                </a:gridCol>
                <a:gridCol w="1217475">
                  <a:extLst>
                    <a:ext uri="{9D8B030D-6E8A-4147-A177-3AD203B41FA5}">
                      <a16:colId xmlns:a16="http://schemas.microsoft.com/office/drawing/2014/main" val="2763929477"/>
                    </a:ext>
                  </a:extLst>
                </a:gridCol>
                <a:gridCol w="1286380">
                  <a:extLst>
                    <a:ext uri="{9D8B030D-6E8A-4147-A177-3AD203B41FA5}">
                      <a16:colId xmlns:a16="http://schemas.microsoft.com/office/drawing/2014/main" val="3048474712"/>
                    </a:ext>
                  </a:extLst>
                </a:gridCol>
                <a:gridCol w="1148570">
                  <a:extLst>
                    <a:ext uri="{9D8B030D-6E8A-4147-A177-3AD203B41FA5}">
                      <a16:colId xmlns:a16="http://schemas.microsoft.com/office/drawing/2014/main" val="190003690"/>
                    </a:ext>
                  </a:extLst>
                </a:gridCol>
                <a:gridCol w="1288314">
                  <a:extLst>
                    <a:ext uri="{9D8B030D-6E8A-4147-A177-3AD203B41FA5}">
                      <a16:colId xmlns:a16="http://schemas.microsoft.com/office/drawing/2014/main" val="2900567144"/>
                    </a:ext>
                  </a:extLst>
                </a:gridCol>
                <a:gridCol w="1220980">
                  <a:extLst>
                    <a:ext uri="{9D8B030D-6E8A-4147-A177-3AD203B41FA5}">
                      <a16:colId xmlns:a16="http://schemas.microsoft.com/office/drawing/2014/main" val="1261720809"/>
                    </a:ext>
                  </a:extLst>
                </a:gridCol>
              </a:tblGrid>
              <a:tr h="306000">
                <a:tc>
                  <a:txBody>
                    <a:bodyPr/>
                    <a:lstStyle/>
                    <a:p>
                      <a:pPr marL="0" marR="0" lvl="0" indent="0" algn="l" defTabSz="914400" rtl="0" eaLnBrk="1" fontAlgn="b" latinLnBrk="0" hangingPunct="1">
                        <a:lnSpc>
                          <a:spcPts val="1000"/>
                        </a:lnSpc>
                        <a:spcBef>
                          <a:spcPts val="0"/>
                        </a:spcBef>
                        <a:spcAft>
                          <a:spcPts val="0"/>
                        </a:spcAft>
                        <a:buClrTx/>
                        <a:buSzTx/>
                        <a:buFontTx/>
                        <a:buNone/>
                        <a:tabLst/>
                        <a:defRPr/>
                      </a:pPr>
                      <a:r>
                        <a:rPr lang="en-US" altLang="zh-TW" sz="1050" b="1" i="1" u="none" strike="noStrike">
                          <a:solidFill>
                            <a:schemeClr val="bg1"/>
                          </a:solidFill>
                          <a:effectLst/>
                          <a:latin typeface="Arial"/>
                          <a:ea typeface="微軟正黑體"/>
                          <a:cs typeface="Arial"/>
                        </a:rPr>
                        <a:t>Income Statement </a:t>
                      </a:r>
                      <a:r>
                        <a:rPr lang="en-GB" sz="1050" b="1" i="1" u="none" strike="noStrike">
                          <a:solidFill>
                            <a:schemeClr val="bg1"/>
                          </a:solidFill>
                          <a:effectLst/>
                          <a:latin typeface="Arial"/>
                          <a:cs typeface="Arial"/>
                        </a:rPr>
                        <a:t>(NT$ Mn)</a:t>
                      </a:r>
                    </a:p>
                  </a:txBody>
                  <a:tcPr marL="36000" marR="36000" marT="36000" marB="3600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gridSpan="2">
                  <a:txBody>
                    <a:bodyPr/>
                    <a:lstStyle/>
                    <a:p>
                      <a:pPr algn="ctr" fontAlgn="b">
                        <a:lnSpc>
                          <a:spcPts val="1000"/>
                        </a:lnSpc>
                      </a:pPr>
                      <a:r>
                        <a:rPr lang="en-US" altLang="zh-TW" sz="1050" b="1" i="0" u="none" strike="noStrike">
                          <a:solidFill>
                            <a:schemeClr val="bg1"/>
                          </a:solidFill>
                          <a:effectLst/>
                          <a:latin typeface="Arial"/>
                          <a:cs typeface="Arial"/>
                        </a:rPr>
                        <a:t>1H25</a:t>
                      </a:r>
                      <a:endParaRPr lang="en-GB" sz="105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hMerge="1">
                  <a:txBody>
                    <a:bodyPr/>
                    <a:lstStyle/>
                    <a:p>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gridSpan="2">
                  <a:txBody>
                    <a:bodyPr/>
                    <a:lstStyle/>
                    <a:p>
                      <a:pPr algn="ctr" fontAlgn="b">
                        <a:lnSpc>
                          <a:spcPts val="1000"/>
                        </a:lnSpc>
                      </a:pPr>
                      <a:r>
                        <a:rPr lang="en-US" altLang="zh-TW" sz="1050" b="1" i="0" u="none" strike="noStrike">
                          <a:solidFill>
                            <a:schemeClr val="bg1"/>
                          </a:solidFill>
                          <a:effectLst/>
                          <a:latin typeface="Arial"/>
                          <a:cs typeface="Arial"/>
                        </a:rPr>
                        <a:t>1H24</a:t>
                      </a:r>
                      <a:endParaRPr lang="en-GB" sz="105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hMerge="1">
                  <a:txBody>
                    <a:bodyPr/>
                    <a:lstStyle/>
                    <a:p>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GB" sz="1050" b="1" i="0" u="none" strike="noStrike">
                          <a:solidFill>
                            <a:schemeClr val="bg1"/>
                          </a:solidFill>
                          <a:effectLst/>
                          <a:latin typeface="Arial"/>
                          <a:cs typeface="Arial"/>
                        </a:rPr>
                        <a:t>YoY</a:t>
                      </a: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extLst>
                  <a:ext uri="{0D108BD9-81ED-4DB2-BD59-A6C34878D82A}">
                    <a16:rowId xmlns:a16="http://schemas.microsoft.com/office/drawing/2014/main" val="1508634718"/>
                  </a:ext>
                </a:extLst>
              </a:tr>
              <a:tr h="270000">
                <a:tc>
                  <a:txBody>
                    <a:bodyPr/>
                    <a:lstStyle/>
                    <a:p>
                      <a:pPr algn="l" fontAlgn="b"/>
                      <a:r>
                        <a:rPr lang="en-GB" sz="1050" b="1" i="0" u="none" strike="noStrike">
                          <a:solidFill>
                            <a:srgbClr val="2B505B"/>
                          </a:solidFill>
                          <a:effectLst/>
                          <a:latin typeface="Arial"/>
                          <a:cs typeface="Arial"/>
                        </a:rPr>
                        <a:t>Revenue</a:t>
                      </a:r>
                    </a:p>
                  </a:txBody>
                  <a:tcPr marL="36000" marR="36000" marT="54000" marB="54000" anchor="ctr">
                    <a:lnL w="12700" cap="flat" cmpd="sng" algn="ctr">
                      <a:noFill/>
                      <a:prstDash val="solid"/>
                      <a:round/>
                      <a:headEnd type="none" w="med" len="med"/>
                      <a:tailEnd type="none" w="med" len="med"/>
                    </a:lnL>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050" b="1" i="0" u="none" strike="noStrike">
                          <a:solidFill>
                            <a:srgbClr val="2B505B"/>
                          </a:solidFill>
                          <a:effectLst/>
                          <a:latin typeface="Arial"/>
                          <a:cs typeface="Arial"/>
                        </a:rPr>
                        <a:t>Amount</a:t>
                      </a: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050" b="0" i="0" u="none" strike="noStrike">
                          <a:solidFill>
                            <a:srgbClr val="2B505B"/>
                          </a:solidFill>
                          <a:effectLst/>
                          <a:latin typeface="Arial"/>
                          <a:cs typeface="Arial"/>
                        </a:rPr>
                        <a:t>  contribution to    </a:t>
                      </a:r>
                    </a:p>
                    <a:p>
                      <a:pPr algn="ctr" fontAlgn="b"/>
                      <a:r>
                        <a:rPr lang="en-GB" altLang="zh-TW" sz="1050" b="0" i="0" u="none" strike="noStrike">
                          <a:solidFill>
                            <a:srgbClr val="2B505B"/>
                          </a:solidFill>
                          <a:effectLst/>
                          <a:latin typeface="Arial"/>
                          <a:cs typeface="Arial"/>
                        </a:rPr>
                        <a:t>     </a:t>
                      </a:r>
                      <a:r>
                        <a:rPr lang="en-US" altLang="zh-TW" sz="1050" b="0" i="0" u="none" strike="noStrike">
                          <a:solidFill>
                            <a:srgbClr val="2B505B"/>
                          </a:solidFill>
                          <a:effectLst/>
                          <a:latin typeface="Arial"/>
                          <a:cs typeface="Arial"/>
                        </a:rPr>
                        <a:t>SAS</a:t>
                      </a:r>
                      <a:r>
                        <a:rPr lang="en-US" altLang="zh-TW" sz="1050" b="0" kern="1200" baseline="30000">
                          <a:solidFill>
                            <a:srgbClr val="2B505B"/>
                          </a:solidFill>
                        </a:rPr>
                        <a:t>3</a:t>
                      </a:r>
                      <a:r>
                        <a:rPr lang="en-US" altLang="zh-TW" sz="1050" b="0" i="0" u="none" strike="noStrike">
                          <a:solidFill>
                            <a:srgbClr val="2B505B"/>
                          </a:solidFill>
                          <a:effectLst/>
                          <a:latin typeface="Arial"/>
                          <a:cs typeface="Arial"/>
                        </a:rPr>
                        <a:t> (%)</a:t>
                      </a:r>
                      <a:endParaRPr lang="en-GB" sz="1050" b="0" i="0" u="none" strike="noStrike">
                        <a:solidFill>
                          <a:srgbClr val="2B505B"/>
                        </a:solidFill>
                        <a:effectLst/>
                        <a:latin typeface="Arial"/>
                        <a:cs typeface="Arial"/>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050" b="1" i="0" u="none" strike="noStrike">
                          <a:solidFill>
                            <a:srgbClr val="2B505B"/>
                          </a:solidFill>
                          <a:effectLst/>
                          <a:latin typeface="Arial"/>
                          <a:cs typeface="Arial"/>
                        </a:rPr>
                        <a:t>Amount</a:t>
                      </a: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050" b="0" i="0" u="none" strike="noStrike">
                          <a:solidFill>
                            <a:srgbClr val="2B505B"/>
                          </a:solidFill>
                          <a:effectLst/>
                          <a:latin typeface="Arial"/>
                          <a:cs typeface="Arial"/>
                        </a:rPr>
                        <a:t>  contribution to    </a:t>
                      </a:r>
                    </a:p>
                    <a:p>
                      <a:pPr algn="ctr" fontAlgn="b"/>
                      <a:r>
                        <a:rPr lang="en-GB" altLang="zh-TW" sz="1050" b="0" i="0" u="none" strike="noStrike">
                          <a:solidFill>
                            <a:srgbClr val="2B505B"/>
                          </a:solidFill>
                          <a:effectLst/>
                          <a:latin typeface="Arial"/>
                          <a:cs typeface="Arial"/>
                        </a:rPr>
                        <a:t>     </a:t>
                      </a:r>
                      <a:r>
                        <a:rPr lang="en-US" altLang="zh-TW" sz="1050" b="0" i="0" u="none" strike="noStrike">
                          <a:solidFill>
                            <a:srgbClr val="2B505B"/>
                          </a:solidFill>
                          <a:effectLst/>
                          <a:latin typeface="Arial"/>
                          <a:cs typeface="Arial"/>
                        </a:rPr>
                        <a:t>SAS</a:t>
                      </a:r>
                      <a:r>
                        <a:rPr lang="en-US" altLang="zh-TW" sz="1050" b="0" kern="1200" baseline="30000">
                          <a:solidFill>
                            <a:srgbClr val="2B505B"/>
                          </a:solidFill>
                        </a:rPr>
                        <a:t>3</a:t>
                      </a:r>
                      <a:r>
                        <a:rPr lang="en-US" altLang="zh-TW" sz="1050" b="0" i="0" u="none" strike="noStrike">
                          <a:solidFill>
                            <a:srgbClr val="2B505B"/>
                          </a:solidFill>
                          <a:effectLst/>
                          <a:latin typeface="Arial"/>
                          <a:cs typeface="Arial"/>
                        </a:rPr>
                        <a:t> (%)</a:t>
                      </a:r>
                      <a:endParaRPr lang="en-GB" sz="1050" b="0" i="0" u="none" strike="noStrike">
                        <a:solidFill>
                          <a:srgbClr val="2B505B"/>
                        </a:solidFill>
                        <a:effectLst/>
                        <a:latin typeface="Arial"/>
                        <a:cs typeface="Arial"/>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GB" altLang="zh-TW" sz="1050" b="0" i="0" u="none" strike="noStrike" kern="1200">
                          <a:solidFill>
                            <a:srgbClr val="2B505B"/>
                          </a:solidFill>
                          <a:effectLst/>
                          <a:latin typeface="Arial"/>
                          <a:ea typeface="+mn-ea"/>
                          <a:cs typeface="Arial"/>
                        </a:rPr>
                        <a:t>Change to        contribution(%)</a:t>
                      </a:r>
                      <a:endParaRPr lang="en-GB" sz="1050" b="0" i="0" u="none" strike="noStrike" kern="1200">
                        <a:solidFill>
                          <a:srgbClr val="2B505B"/>
                        </a:solidFill>
                        <a:effectLst/>
                        <a:latin typeface="Arial" panose="020B0604020202020204" pitchFamily="34" charset="0"/>
                        <a:ea typeface="+mn-ea"/>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298568056"/>
                  </a:ext>
                </a:extLst>
              </a:tr>
              <a:tr h="270000">
                <a:tc>
                  <a:txBody>
                    <a:bodyPr/>
                    <a:lstStyle/>
                    <a:p>
                      <a:pPr algn="l" fontAlgn="b"/>
                      <a:r>
                        <a:rPr lang="en-GB" sz="1100" u="none" strike="noStrike" err="1">
                          <a:solidFill>
                            <a:srgbClr val="2B505B"/>
                          </a:solidFill>
                          <a:effectLst/>
                          <a:latin typeface="Arial" panose="020B0604020202020204" pitchFamily="34" charset="0"/>
                          <a:cs typeface="Arial" panose="020B0604020202020204" pitchFamily="34" charset="0"/>
                        </a:rPr>
                        <a:t>GlobalWafers</a:t>
                      </a:r>
                      <a:endParaRPr lang="en-GB" sz="1100" u="none" strike="noStrike">
                        <a:solidFill>
                          <a:srgbClr val="2B505B"/>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100" b="0" i="0" u="none" strike="noStrike">
                          <a:solidFill>
                            <a:srgbClr val="2B505B"/>
                          </a:solidFill>
                          <a:effectLst/>
                          <a:latin typeface="Arial"/>
                          <a:cs typeface="Arial"/>
                        </a:rPr>
                        <a:t>31,602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79.4%</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2B505B"/>
                          </a:solidFill>
                          <a:effectLst/>
                          <a:latin typeface="Arial"/>
                          <a:ea typeface="+mn-ea"/>
                          <a:cs typeface="Arial"/>
                        </a:rPr>
                        <a:t>30,413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66.8%</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12.6%</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2165283"/>
                  </a:ext>
                </a:extLst>
              </a:tr>
              <a:tr h="270000">
                <a:tc>
                  <a:txBody>
                    <a:bodyPr/>
                    <a:lstStyle/>
                    <a:p>
                      <a:pPr algn="l" fontAlgn="b"/>
                      <a:r>
                        <a:rPr lang="en-GB" sz="1100" u="none" strike="noStrike">
                          <a:solidFill>
                            <a:srgbClr val="2B505B"/>
                          </a:solidFill>
                          <a:effectLst/>
                          <a:latin typeface="Arial"/>
                          <a:cs typeface="Arial"/>
                        </a:rPr>
                        <a:t>Actron Technology</a:t>
                      </a:r>
                      <a:r>
                        <a:rPr lang="en-US" altLang="zh-TW" sz="1100" b="0" kern="1200" baseline="30000">
                          <a:solidFill>
                            <a:srgbClr val="2B505B"/>
                          </a:solidFill>
                        </a:rPr>
                        <a:t>1</a:t>
                      </a:r>
                      <a:endParaRPr lang="en-GB" sz="1100" u="none" strike="noStrike">
                        <a:solidFill>
                          <a:srgbClr val="2B505B"/>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100" b="0" i="0" u="none" strike="noStrike">
                          <a:solidFill>
                            <a:srgbClr val="2B505B"/>
                          </a:solidFill>
                          <a:effectLst/>
                          <a:latin typeface="Arial"/>
                          <a:cs typeface="Arial"/>
                        </a:rPr>
                        <a:t>4,280</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10.8%</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2B505B"/>
                          </a:solidFill>
                          <a:effectLst/>
                          <a:latin typeface="Arial"/>
                          <a:ea typeface="+mn-ea"/>
                          <a:cs typeface="Arial"/>
                        </a:rPr>
                        <a:t>3,684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9.3%</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1.5%</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7028978"/>
                  </a:ext>
                </a:extLst>
              </a:tr>
              <a:tr h="270000">
                <a:tc>
                  <a:txBody>
                    <a:bodyPr/>
                    <a:lstStyle/>
                    <a:p>
                      <a:r>
                        <a:rPr lang="en-US" altLang="zh-TW" sz="1100">
                          <a:solidFill>
                            <a:srgbClr val="2B505B"/>
                          </a:solidFill>
                        </a:rPr>
                        <a:t>Advanced Wireless Semiconductor</a:t>
                      </a: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100" b="0" i="0" u="none" strike="noStrike">
                          <a:solidFill>
                            <a:srgbClr val="2B505B"/>
                          </a:solidFill>
                          <a:effectLst/>
                          <a:latin typeface="Arial"/>
                          <a:cs typeface="Arial"/>
                        </a:rPr>
                        <a:t>1,746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4.4%</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2B505B"/>
                          </a:solidFill>
                          <a:effectLst/>
                          <a:latin typeface="Arial"/>
                          <a:ea typeface="+mn-ea"/>
                          <a:cs typeface="Arial"/>
                        </a:rPr>
                        <a:t>2,594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6.6%</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-2.1%</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418967"/>
                  </a:ext>
                </a:extLst>
              </a:tr>
              <a:tr h="270000">
                <a:tc>
                  <a:txBody>
                    <a:bodyPr/>
                    <a:lstStyle/>
                    <a:p>
                      <a:r>
                        <a:rPr lang="en-US" altLang="zh-TW" sz="1100">
                          <a:solidFill>
                            <a:srgbClr val="2B505B"/>
                          </a:solidFill>
                        </a:rPr>
                        <a:t>Taiwan </a:t>
                      </a:r>
                      <a:r>
                        <a:rPr lang="en-US" altLang="zh-TW" sz="1100" err="1">
                          <a:solidFill>
                            <a:srgbClr val="2B505B"/>
                          </a:solidFill>
                        </a:rPr>
                        <a:t>Speciality</a:t>
                      </a:r>
                      <a:r>
                        <a:rPr lang="en-US" altLang="zh-TW" sz="1100">
                          <a:solidFill>
                            <a:srgbClr val="2B505B"/>
                          </a:solidFill>
                        </a:rPr>
                        <a:t> Chemicals</a:t>
                      </a: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100" b="0" i="0" u="none" strike="noStrike">
                          <a:solidFill>
                            <a:srgbClr val="2B505B"/>
                          </a:solidFill>
                          <a:effectLst/>
                          <a:latin typeface="Arial"/>
                          <a:cs typeface="Arial"/>
                        </a:rPr>
                        <a:t>482</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1.2%</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2B505B"/>
                          </a:solidFill>
                          <a:effectLst/>
                          <a:latin typeface="Arial"/>
                          <a:ea typeface="+mn-ea"/>
                          <a:cs typeface="Arial"/>
                        </a:rPr>
                        <a:t>405</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1.0%</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0.2%</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244950752"/>
                  </a:ext>
                </a:extLst>
              </a:tr>
              <a:tr h="270000">
                <a:tc>
                  <a:txBody>
                    <a:bodyPr/>
                    <a:lstStyle/>
                    <a:p>
                      <a:pPr algn="l" fontAlgn="b"/>
                      <a:r>
                        <a:rPr lang="en-GB" sz="1000" b="1" i="0" u="none" strike="noStrike">
                          <a:solidFill>
                            <a:srgbClr val="2B505B"/>
                          </a:solidFill>
                          <a:effectLst/>
                          <a:latin typeface="Arial"/>
                          <a:cs typeface="Arial"/>
                        </a:rPr>
                        <a:t>SAS</a:t>
                      </a: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b="1" i="0" u="none" strike="noStrike">
                          <a:solidFill>
                            <a:srgbClr val="2B505B"/>
                          </a:solidFill>
                          <a:effectLst/>
                          <a:latin typeface="Arial"/>
                          <a:cs typeface="Arial"/>
                        </a:rPr>
                        <a:t>39,604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US" altLang="zh-TW" sz="1000" b="1" u="none" strike="noStrike" kern="1200">
                        <a:solidFill>
                          <a:srgbClr val="2B505B"/>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1" i="0" u="none" strike="noStrike">
                          <a:solidFill>
                            <a:srgbClr val="2B505B"/>
                          </a:solidFill>
                          <a:effectLst/>
                          <a:latin typeface="Arial"/>
                          <a:ea typeface="微軟正黑體"/>
                          <a:cs typeface="Arial"/>
                        </a:rPr>
                        <a:t>39,589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0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0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34883000"/>
                  </a:ext>
                </a:extLst>
              </a:tr>
              <a:tr h="137250">
                <a:tc>
                  <a:txBody>
                    <a:bodyPr/>
                    <a:lstStyle/>
                    <a:p>
                      <a:pPr algn="l"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1345750"/>
                  </a:ext>
                </a:extLst>
              </a:tr>
              <a:tr h="270000">
                <a:tc>
                  <a:txBody>
                    <a:bodyPr/>
                    <a:lstStyle/>
                    <a:p>
                      <a:pPr algn="l" fontAlgn="b"/>
                      <a:r>
                        <a:rPr lang="en-GB" sz="1050" b="1" i="0" u="none" strike="noStrike">
                          <a:solidFill>
                            <a:srgbClr val="2B505B"/>
                          </a:solidFill>
                          <a:effectLst/>
                          <a:latin typeface="Arial"/>
                          <a:cs typeface="Arial"/>
                        </a:rPr>
                        <a:t>Net Income</a:t>
                      </a:r>
                    </a:p>
                  </a:txBody>
                  <a:tcPr marL="36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altLang="zh-TW" sz="1050" b="1" i="0" u="none" strike="noStrike">
                          <a:solidFill>
                            <a:srgbClr val="2B505B"/>
                          </a:solidFill>
                          <a:effectLst/>
                          <a:latin typeface="Arial"/>
                          <a:cs typeface="Arial"/>
                        </a:rPr>
                        <a:t>Amount</a:t>
                      </a: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050" b="0" i="0" u="none" strike="noStrike">
                          <a:solidFill>
                            <a:srgbClr val="2B505B"/>
                          </a:solidFill>
                          <a:effectLst/>
                          <a:latin typeface="Arial"/>
                          <a:cs typeface="Arial"/>
                        </a:rPr>
                        <a:t>  contribution to    </a:t>
                      </a:r>
                    </a:p>
                    <a:p>
                      <a:pPr algn="ctr" fontAlgn="b"/>
                      <a:r>
                        <a:rPr lang="en-GB" altLang="zh-TW" sz="1050" b="0" i="0" u="none" strike="noStrike">
                          <a:solidFill>
                            <a:srgbClr val="2B505B"/>
                          </a:solidFill>
                          <a:effectLst/>
                          <a:latin typeface="Arial"/>
                          <a:cs typeface="Arial"/>
                        </a:rPr>
                        <a:t>     </a:t>
                      </a:r>
                      <a:r>
                        <a:rPr lang="en-US" altLang="zh-TW" sz="1050" b="0" i="0" u="none" strike="noStrike">
                          <a:solidFill>
                            <a:srgbClr val="2B505B"/>
                          </a:solidFill>
                          <a:effectLst/>
                          <a:latin typeface="Arial"/>
                          <a:cs typeface="Arial"/>
                        </a:rPr>
                        <a:t>SAS</a:t>
                      </a:r>
                      <a:r>
                        <a:rPr lang="en-US" altLang="zh-TW" sz="1050" b="0" kern="1200" baseline="30000">
                          <a:solidFill>
                            <a:srgbClr val="2B505B"/>
                          </a:solidFill>
                        </a:rPr>
                        <a:t>3</a:t>
                      </a:r>
                      <a:r>
                        <a:rPr lang="en-US" altLang="zh-TW" sz="1050" b="0" i="0" u="none" strike="noStrike">
                          <a:solidFill>
                            <a:srgbClr val="2B505B"/>
                          </a:solidFill>
                          <a:effectLst/>
                          <a:latin typeface="Arial"/>
                          <a:cs typeface="Arial"/>
                        </a:rPr>
                        <a:t> (%)</a:t>
                      </a:r>
                      <a:endParaRPr lang="en-GB" sz="1050" b="0" i="0" u="none" strike="noStrike">
                        <a:solidFill>
                          <a:srgbClr val="2B505B"/>
                        </a:solidFill>
                        <a:effectLst/>
                        <a:latin typeface="Arial"/>
                        <a:cs typeface="Arial"/>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r>
                        <a:rPr lang="en-GB" sz="1050" b="1" i="0" u="none" strike="noStrike">
                          <a:solidFill>
                            <a:srgbClr val="2B505B"/>
                          </a:solidFill>
                          <a:effectLst/>
                          <a:latin typeface="Arial"/>
                          <a:cs typeface="Arial"/>
                        </a:rPr>
                        <a:t>Amount</a:t>
                      </a: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050" b="0" i="0" u="none" strike="noStrike">
                          <a:solidFill>
                            <a:srgbClr val="2B505B"/>
                          </a:solidFill>
                          <a:effectLst/>
                          <a:latin typeface="Arial"/>
                          <a:cs typeface="Arial"/>
                        </a:rPr>
                        <a:t>  contribution to    </a:t>
                      </a:r>
                    </a:p>
                    <a:p>
                      <a:pPr algn="ctr" fontAlgn="b"/>
                      <a:r>
                        <a:rPr lang="en-GB" altLang="zh-TW" sz="1050" b="0" i="0" u="none" strike="noStrike">
                          <a:solidFill>
                            <a:srgbClr val="2B505B"/>
                          </a:solidFill>
                          <a:effectLst/>
                          <a:latin typeface="Arial"/>
                          <a:cs typeface="Arial"/>
                        </a:rPr>
                        <a:t>     </a:t>
                      </a:r>
                      <a:r>
                        <a:rPr lang="en-US" altLang="zh-TW" sz="1050" b="0" i="0" u="none" strike="noStrike">
                          <a:solidFill>
                            <a:srgbClr val="2B505B"/>
                          </a:solidFill>
                          <a:effectLst/>
                          <a:latin typeface="Arial"/>
                          <a:cs typeface="Arial"/>
                        </a:rPr>
                        <a:t>SAS</a:t>
                      </a:r>
                      <a:r>
                        <a:rPr lang="en-US" altLang="zh-TW" sz="1050" b="0" kern="1200" baseline="30000">
                          <a:solidFill>
                            <a:srgbClr val="2B505B"/>
                          </a:solidFill>
                        </a:rPr>
                        <a:t>3</a:t>
                      </a:r>
                      <a:r>
                        <a:rPr lang="en-US" altLang="zh-TW" sz="1050" b="0" i="0" u="none" strike="noStrike">
                          <a:solidFill>
                            <a:srgbClr val="2B505B"/>
                          </a:solidFill>
                          <a:effectLst/>
                          <a:latin typeface="Arial"/>
                          <a:cs typeface="Arial"/>
                        </a:rPr>
                        <a:t> (%)</a:t>
                      </a:r>
                      <a:endParaRPr lang="en-GB" sz="1050" b="0" i="0" u="none" strike="noStrike">
                        <a:solidFill>
                          <a:srgbClr val="2B505B"/>
                        </a:solidFill>
                        <a:effectLst/>
                        <a:latin typeface="Arial"/>
                        <a:cs typeface="Arial"/>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altLang="zh-TW" sz="1050" b="0" i="0" u="none" strike="noStrike" kern="1200">
                          <a:solidFill>
                            <a:srgbClr val="2B505B"/>
                          </a:solidFill>
                          <a:effectLst/>
                          <a:latin typeface="Arial"/>
                          <a:ea typeface="+mn-ea"/>
                          <a:cs typeface="Arial"/>
                        </a:rPr>
                        <a:t>Change to   contribution(%)</a:t>
                      </a:r>
                    </a:p>
                  </a:txBody>
                  <a:tcPr marL="36000" marR="288000" marT="54000" marB="5400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117336400"/>
                  </a:ext>
                </a:extLst>
              </a:tr>
              <a:tr h="270000">
                <a:tc>
                  <a:txBody>
                    <a:bodyPr/>
                    <a:lstStyle/>
                    <a:p>
                      <a:pPr algn="l" fontAlgn="b"/>
                      <a:r>
                        <a:rPr lang="en-GB" sz="1100" u="none" strike="noStrike" err="1">
                          <a:solidFill>
                            <a:srgbClr val="2B505B"/>
                          </a:solidFill>
                          <a:effectLst/>
                          <a:latin typeface="Arial" panose="020B0604020202020204" pitchFamily="34" charset="0"/>
                          <a:cs typeface="Arial" panose="020B0604020202020204" pitchFamily="34" charset="0"/>
                        </a:rPr>
                        <a:t>GlobalWafers</a:t>
                      </a:r>
                      <a:endParaRPr lang="en-GB" sz="1100" u="none" strike="noStrike">
                        <a:solidFill>
                          <a:srgbClr val="2B505B"/>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100" b="0" i="0" u="none" strike="noStrike">
                          <a:solidFill>
                            <a:srgbClr val="2B505B"/>
                          </a:solidFill>
                          <a:effectLst/>
                          <a:latin typeface="Arial"/>
                          <a:cs typeface="Arial"/>
                        </a:rPr>
                        <a:t>3,138</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99.1%</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altLang="zh-TW" sz="1100" b="0" i="0" u="none" strike="noStrike" kern="1200">
                          <a:solidFill>
                            <a:srgbClr val="2B505B"/>
                          </a:solidFill>
                          <a:effectLst/>
                          <a:latin typeface="Arial"/>
                          <a:ea typeface="+mn-ea"/>
                          <a:cs typeface="Arial"/>
                        </a:rPr>
                        <a:t>6,412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98.9%</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0.2%</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669266"/>
                  </a:ext>
                </a:extLst>
              </a:tr>
              <a:tr h="270000">
                <a:tc>
                  <a:txBody>
                    <a:bodyPr/>
                    <a:lstStyle/>
                    <a:p>
                      <a:pPr algn="l" fontAlgn="b"/>
                      <a:r>
                        <a:rPr lang="en-GB" sz="1100" u="none" strike="noStrike">
                          <a:solidFill>
                            <a:srgbClr val="2B505B"/>
                          </a:solidFill>
                          <a:effectLst/>
                          <a:latin typeface="Arial"/>
                          <a:cs typeface="Arial"/>
                        </a:rPr>
                        <a:t>Actron Technology</a:t>
                      </a:r>
                      <a:r>
                        <a:rPr lang="en-US" altLang="zh-TW" sz="1100" b="0" kern="1200" baseline="30000">
                          <a:solidFill>
                            <a:srgbClr val="2B505B"/>
                          </a:solidFill>
                        </a:rPr>
                        <a:t>1</a:t>
                      </a:r>
                      <a:endParaRPr lang="en-GB" sz="1100" u="none" strike="noStrike">
                        <a:solidFill>
                          <a:srgbClr val="2B505B"/>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270 </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3.1%</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altLang="zh-TW" sz="1100" b="0" i="0" u="none" strike="noStrike" kern="1200">
                          <a:solidFill>
                            <a:srgbClr val="2B505B"/>
                          </a:solidFill>
                          <a:effectLst/>
                          <a:latin typeface="Arial"/>
                          <a:ea typeface="+mn-ea"/>
                          <a:cs typeface="Arial"/>
                        </a:rPr>
                        <a:t>448</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2.9%</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0.2%</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1146525"/>
                  </a:ext>
                </a:extLst>
              </a:tr>
              <a:tr h="270000">
                <a:tc>
                  <a:txBody>
                    <a:bodyPr/>
                    <a:lstStyle/>
                    <a:p>
                      <a:r>
                        <a:rPr lang="en-US" altLang="zh-TW" sz="1100">
                          <a:solidFill>
                            <a:srgbClr val="2B505B"/>
                          </a:solidFill>
                        </a:rPr>
                        <a:t>Advanced Wireless Semiconductor</a:t>
                      </a: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181 </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2.4%</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altLang="zh-TW" sz="1100" b="0" i="0" u="none" strike="noStrike" kern="1200">
                          <a:solidFill>
                            <a:srgbClr val="2B505B"/>
                          </a:solidFill>
                          <a:effectLst/>
                          <a:latin typeface="Arial"/>
                          <a:ea typeface="+mn-ea"/>
                          <a:cs typeface="Arial"/>
                        </a:rPr>
                        <a:t>423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2.7%</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-0.3%</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37984242"/>
                  </a:ext>
                </a:extLst>
              </a:tr>
              <a:tr h="270000">
                <a:tc>
                  <a:txBody>
                    <a:bodyPr/>
                    <a:lstStyle/>
                    <a:p>
                      <a:r>
                        <a:rPr lang="en-US" altLang="zh-TW" sz="1100">
                          <a:solidFill>
                            <a:srgbClr val="2B505B"/>
                          </a:solidFill>
                        </a:rPr>
                        <a:t>Taiwan </a:t>
                      </a:r>
                      <a:r>
                        <a:rPr lang="en-US" altLang="zh-TW" sz="1100" err="1">
                          <a:solidFill>
                            <a:srgbClr val="2B505B"/>
                          </a:solidFill>
                        </a:rPr>
                        <a:t>Speciality</a:t>
                      </a:r>
                      <a:r>
                        <a:rPr lang="en-US" altLang="zh-TW" sz="1100">
                          <a:solidFill>
                            <a:srgbClr val="2B505B"/>
                          </a:solidFill>
                        </a:rPr>
                        <a:t> Chemicals</a:t>
                      </a: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GB" sz="1100" b="0" i="0" u="none" strike="noStrike" kern="1200">
                          <a:solidFill>
                            <a:srgbClr val="2B505B"/>
                          </a:solidFill>
                          <a:effectLst/>
                          <a:latin typeface="Arial"/>
                          <a:ea typeface="+mn-ea"/>
                          <a:cs typeface="Arial"/>
                        </a:rPr>
                        <a:t>219</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3.9%</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altLang="zh-TW" sz="1100" b="0" i="0" u="none" strike="noStrike" kern="1200">
                          <a:solidFill>
                            <a:srgbClr val="2B505B"/>
                          </a:solidFill>
                          <a:effectLst/>
                          <a:latin typeface="Arial"/>
                          <a:ea typeface="+mn-ea"/>
                          <a:cs typeface="Arial"/>
                        </a:rPr>
                        <a:t>156</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1.1%</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Arial"/>
                          <a:ea typeface="+mn-ea"/>
                          <a:cs typeface="Arial"/>
                        </a:rPr>
                        <a:t>2.7%</a:t>
                      </a:r>
                      <a:endParaRPr lang="zh-TW" altLang="en-US" sz="1100" b="0" i="0" u="none" strike="noStrike" kern="1200">
                        <a:solidFill>
                          <a:srgbClr val="2B505B"/>
                        </a:solidFill>
                        <a:effectLst/>
                        <a:latin typeface="Arial"/>
                        <a:ea typeface="+mn-ea"/>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751073656"/>
                  </a:ext>
                </a:extLst>
              </a:tr>
              <a:tr h="270000">
                <a:tc>
                  <a:txBody>
                    <a:bodyPr/>
                    <a:lstStyle/>
                    <a:p>
                      <a:pPr algn="l" fontAlgn="b"/>
                      <a:r>
                        <a:rPr lang="en-GB" sz="1000" b="1" i="0" u="none" strike="noStrike">
                          <a:solidFill>
                            <a:srgbClr val="2B505B"/>
                          </a:solidFill>
                          <a:effectLst/>
                          <a:latin typeface="Arial"/>
                          <a:cs typeface="Arial"/>
                        </a:rPr>
                        <a:t>SAS</a:t>
                      </a: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100" b="1" i="0" u="none" strike="noStrike">
                          <a:solidFill>
                            <a:srgbClr val="2B505B"/>
                          </a:solidFill>
                          <a:effectLst/>
                          <a:latin typeface="Arial"/>
                          <a:cs typeface="Arial"/>
                        </a:rPr>
                        <a:t>3,526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US" altLang="zh-TW" sz="1100" b="1" u="none" strike="noStrike" kern="1200">
                        <a:solidFill>
                          <a:srgbClr val="2B505B"/>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a:solidFill>
                            <a:srgbClr val="2B505B"/>
                          </a:solidFill>
                          <a:effectLst/>
                          <a:latin typeface="Arial"/>
                          <a:ea typeface="微軟正黑體"/>
                          <a:cs typeface="Arial"/>
                        </a:rPr>
                        <a:t>7,497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477107155"/>
                  </a:ext>
                </a:extLst>
              </a:tr>
              <a:tr h="270000">
                <a:tc>
                  <a:txBody>
                    <a:bodyPr/>
                    <a:lstStyle/>
                    <a:p>
                      <a:pPr marL="0" algn="l" defTabSz="914400" rtl="0" eaLnBrk="1" fontAlgn="b" latinLnBrk="0" hangingPunct="1">
                        <a:buNone/>
                      </a:pPr>
                      <a:r>
                        <a:rPr lang="zh-TW" altLang="en-US" sz="1000" b="1" i="0" u="none" strike="noStrike" kern="1200">
                          <a:solidFill>
                            <a:srgbClr val="2B505B"/>
                          </a:solidFill>
                          <a:effectLst/>
                          <a:latin typeface="Arial"/>
                          <a:ea typeface="+mn-ea"/>
                          <a:cs typeface="Arial"/>
                        </a:rPr>
                        <a:t> </a:t>
                      </a:r>
                      <a:r>
                        <a:rPr lang="en-US" sz="1000" b="1" i="0" u="none" strike="noStrike" kern="1200">
                          <a:solidFill>
                            <a:srgbClr val="2B505B"/>
                          </a:solidFill>
                          <a:effectLst/>
                          <a:latin typeface="Arial"/>
                          <a:ea typeface="+mn-ea"/>
                          <a:cs typeface="Arial"/>
                        </a:rPr>
                        <a:t>SAS-NI controlling</a:t>
                      </a:r>
                      <a:r>
                        <a:rPr lang="en-US" altLang="zh-TW" sz="1000" b="0" kern="1200" baseline="30000">
                          <a:solidFill>
                            <a:srgbClr val="2B505B"/>
                          </a:solidFill>
                        </a:rPr>
                        <a:t>2</a:t>
                      </a:r>
                      <a:endParaRPr lang="zh-TW" altLang="en-US" sz="1000" b="1" i="0" u="none" strike="noStrike" kern="1200">
                        <a:solidFill>
                          <a:srgbClr val="2B505B"/>
                        </a:solidFill>
                        <a:effectLst/>
                        <a:latin typeface="Arial" panose="020B0604020202020204" pitchFamily="34" charset="0"/>
                        <a:ea typeface="+mn-ea"/>
                        <a:cs typeface="Arial" panose="020B0604020202020204" pitchFamily="34"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1" i="0" u="none" strike="noStrike" kern="1200">
                          <a:solidFill>
                            <a:srgbClr val="2B505B"/>
                          </a:solidFill>
                          <a:effectLst/>
                          <a:latin typeface="Arial"/>
                          <a:ea typeface="+mn-ea"/>
                          <a:cs typeface="Arial"/>
                        </a:rPr>
                        <a:t> 1,</a:t>
                      </a:r>
                      <a:r>
                        <a:rPr lang="en-US" altLang="zh-TW" sz="1100" b="1" i="0" u="none" strike="noStrike" kern="1200">
                          <a:solidFill>
                            <a:srgbClr val="2B505B"/>
                          </a:solidFill>
                          <a:effectLst/>
                          <a:latin typeface="Arial"/>
                          <a:ea typeface="+mn-ea"/>
                          <a:cs typeface="Arial"/>
                        </a:rPr>
                        <a:t>453</a:t>
                      </a:r>
                      <a:r>
                        <a:rPr lang="en-US" sz="1100" b="1" i="0" u="none" strike="noStrike" kern="1200">
                          <a:solidFill>
                            <a:srgbClr val="2B505B"/>
                          </a:solidFill>
                          <a:effectLst/>
                          <a:latin typeface="Arial"/>
                          <a:ea typeface="+mn-ea"/>
                          <a:cs typeface="Arial"/>
                        </a:rPr>
                        <a:t> </a:t>
                      </a:r>
                      <a:endParaRPr lang="zh-TW" altLang="en-US" sz="1100" b="1" i="0" u="none" strike="noStrike" kern="1200">
                        <a:solidFill>
                          <a:srgbClr val="2B505B"/>
                        </a:solidFill>
                        <a:effectLst/>
                        <a:latin typeface="Arial"/>
                        <a:ea typeface="+mn-ea"/>
                        <a:cs typeface="Arial"/>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zh-TW" altLang="en-US" sz="1100" b="1" i="0" u="none" strike="noStrike" kern="1200">
                          <a:solidFill>
                            <a:srgbClr val="2B505B"/>
                          </a:solidFill>
                          <a:effectLst/>
                          <a:latin typeface="Arial"/>
                          <a:ea typeface="+mn-ea"/>
                          <a:cs typeface="Arial"/>
                        </a:rPr>
                        <a:t>　</a:t>
                      </a: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zh-TW" altLang="en-US" sz="1100" b="1" i="0" u="none" strike="noStrike" kern="1200">
                          <a:solidFill>
                            <a:srgbClr val="2B505B"/>
                          </a:solidFill>
                          <a:effectLst/>
                          <a:latin typeface="Arial"/>
                          <a:ea typeface="+mn-ea"/>
                          <a:cs typeface="Arial"/>
                        </a:rPr>
                        <a:t> </a:t>
                      </a:r>
                      <a:r>
                        <a:rPr lang="en-US" sz="1100" b="1" i="0" u="none" strike="noStrike" kern="1200">
                          <a:solidFill>
                            <a:srgbClr val="2B505B"/>
                          </a:solidFill>
                          <a:effectLst/>
                          <a:latin typeface="Arial"/>
                          <a:ea typeface="+mn-ea"/>
                          <a:cs typeface="Arial"/>
                        </a:rPr>
                        <a:t>3,548 </a:t>
                      </a:r>
                      <a:endParaRPr lang="zh-TW" altLang="en-US" sz="1100" b="1" i="0" u="none" strike="noStrike" kern="1200">
                        <a:solidFill>
                          <a:srgbClr val="2B505B"/>
                        </a:solidFill>
                        <a:effectLst/>
                        <a:latin typeface="Arial"/>
                        <a:ea typeface="+mn-ea"/>
                        <a:cs typeface="Arial"/>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100" b="1" i="0" u="none" strike="noStrike">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999337474"/>
                  </a:ext>
                </a:extLst>
              </a:tr>
            </a:tbl>
          </a:graphicData>
        </a:graphic>
      </p:graphicFrame>
      <p:sp>
        <p:nvSpPr>
          <p:cNvPr id="3" name="投影片編號版面配置區 6">
            <a:extLst>
              <a:ext uri="{FF2B5EF4-FFF2-40B4-BE49-F238E27FC236}">
                <a16:creationId xmlns:a16="http://schemas.microsoft.com/office/drawing/2014/main" id="{98316131-E497-1373-1A9B-7AD2AB80481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19</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C55A716E-CBA6-61DB-AB69-5D0280F1ED8A}"/>
              </a:ext>
            </a:extLst>
          </p:cNvPr>
          <p:cNvSpPr txBox="1"/>
          <p:nvPr/>
        </p:nvSpPr>
        <p:spPr>
          <a:xfrm>
            <a:off x="373310" y="6312310"/>
            <a:ext cx="7276351" cy="430887"/>
          </a:xfrm>
          <a:prstGeom prst="rect">
            <a:avLst/>
          </a:prstGeom>
          <a:noFill/>
        </p:spPr>
        <p:txBody>
          <a:bodyPr wrap="none" rtlCol="0">
            <a:spAutoFit/>
          </a:bodyPr>
          <a:lstStyle/>
          <a:p>
            <a:r>
              <a:rPr lang="en-US" altLang="zh-TW" sz="700" i="1">
                <a:solidFill>
                  <a:srgbClr val="2B505B"/>
                </a:solidFill>
                <a:latin typeface="Arial" panose="020B0604020202020204" pitchFamily="34" charset="0"/>
                <a:cs typeface="Arial" panose="020B0604020202020204" pitchFamily="34" charset="0"/>
              </a:rPr>
              <a:t>Note: 1. </a:t>
            </a:r>
            <a:r>
              <a:rPr lang="en-US" altLang="zh-TW" sz="700" i="1" err="1">
                <a:solidFill>
                  <a:srgbClr val="2B505B"/>
                </a:solidFill>
                <a:latin typeface="Arial" panose="020B0604020202020204" pitchFamily="34" charset="0"/>
                <a:cs typeface="Arial" panose="020B0604020202020204" pitchFamily="34" charset="0"/>
              </a:rPr>
              <a:t>Actron</a:t>
            </a:r>
            <a:r>
              <a:rPr lang="en-US" altLang="zh-TW" sz="700" i="1">
                <a:solidFill>
                  <a:srgbClr val="2B505B"/>
                </a:solidFill>
                <a:latin typeface="Arial" panose="020B0604020202020204" pitchFamily="34" charset="0"/>
                <a:cs typeface="Arial" panose="020B0604020202020204" pitchFamily="34" charset="0"/>
              </a:rPr>
              <a:t> Technology holds a 29.86% stake in Mosel </a:t>
            </a:r>
            <a:r>
              <a:rPr lang="en-US" altLang="zh-TW" sz="700" i="1" err="1">
                <a:solidFill>
                  <a:srgbClr val="2B505B"/>
                </a:solidFill>
                <a:latin typeface="Arial" panose="020B0604020202020204" pitchFamily="34" charset="0"/>
                <a:cs typeface="Arial" panose="020B0604020202020204" pitchFamily="34" charset="0"/>
              </a:rPr>
              <a:t>Vitelic</a:t>
            </a:r>
            <a:r>
              <a:rPr lang="en-US" altLang="zh-TW" sz="700" i="1">
                <a:solidFill>
                  <a:srgbClr val="2B505B"/>
                </a:solidFill>
                <a:latin typeface="Arial" panose="020B0604020202020204" pitchFamily="34" charset="0"/>
                <a:cs typeface="Arial" panose="020B0604020202020204" pitchFamily="34" charset="0"/>
              </a:rPr>
              <a:t>, which has been consolidated into </a:t>
            </a:r>
            <a:r>
              <a:rPr lang="en-US" altLang="zh-TW" sz="700" i="1" err="1">
                <a:solidFill>
                  <a:srgbClr val="2B505B"/>
                </a:solidFill>
                <a:latin typeface="Arial" panose="020B0604020202020204" pitchFamily="34" charset="0"/>
                <a:cs typeface="Arial" panose="020B0604020202020204" pitchFamily="34" charset="0"/>
              </a:rPr>
              <a:t>Actron</a:t>
            </a:r>
            <a:r>
              <a:rPr lang="en-US" altLang="zh-TW" sz="700" i="1">
                <a:solidFill>
                  <a:srgbClr val="2B505B"/>
                </a:solidFill>
                <a:latin typeface="Arial" panose="020B0604020202020204" pitchFamily="34" charset="0"/>
                <a:cs typeface="Arial" panose="020B0604020202020204" pitchFamily="34" charset="0"/>
              </a:rPr>
              <a:t> Technology since June 2023.</a:t>
            </a:r>
          </a:p>
          <a:p>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2.</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SAS holds a 46.6% stake of GWC, 25.6% stake of </a:t>
            </a:r>
            <a:r>
              <a:rPr lang="en-US" altLang="zh-TW" sz="700" i="1" err="1">
                <a:solidFill>
                  <a:srgbClr val="2B505B"/>
                </a:solidFill>
                <a:latin typeface="Arial" panose="020B0604020202020204" pitchFamily="34" charset="0"/>
                <a:cs typeface="Arial" panose="020B0604020202020204" pitchFamily="34" charset="0"/>
              </a:rPr>
              <a:t>Actron</a:t>
            </a:r>
            <a:r>
              <a:rPr lang="en-US" altLang="zh-TW" sz="700" i="1">
                <a:solidFill>
                  <a:srgbClr val="2B505B"/>
                </a:solidFill>
                <a:latin typeface="Arial" panose="020B0604020202020204" pitchFamily="34" charset="0"/>
                <a:cs typeface="Arial" panose="020B0604020202020204" pitchFamily="34" charset="0"/>
              </a:rPr>
              <a:t> Technology, 28.5% of Advanced Wireless Semiconductor and 28.5% of </a:t>
            </a:r>
            <a:r>
              <a:rPr lang="en-US" altLang="zh-TW" sz="800">
                <a:solidFill>
                  <a:srgbClr val="2B505B"/>
                </a:solidFill>
              </a:rPr>
              <a:t>Taiwan </a:t>
            </a:r>
            <a:r>
              <a:rPr lang="en-US" altLang="zh-TW" sz="800" err="1">
                <a:solidFill>
                  <a:srgbClr val="2B505B"/>
                </a:solidFill>
              </a:rPr>
              <a:t>Speciality</a:t>
            </a:r>
            <a:r>
              <a:rPr lang="en-US" altLang="zh-TW" sz="800">
                <a:solidFill>
                  <a:srgbClr val="2B505B"/>
                </a:solidFill>
              </a:rPr>
              <a:t> Chemicals</a:t>
            </a:r>
            <a:r>
              <a:rPr lang="en-US" altLang="zh-TW" sz="700" i="1">
                <a:solidFill>
                  <a:srgbClr val="2B505B"/>
                </a:solidFill>
                <a:latin typeface="Arial" panose="020B0604020202020204" pitchFamily="34" charset="0"/>
                <a:cs typeface="Arial" panose="020B0604020202020204" pitchFamily="34" charset="0"/>
              </a:rPr>
              <a:t>.</a:t>
            </a:r>
          </a:p>
          <a:p>
            <a:r>
              <a:rPr lang="en-US" altLang="zh-TW" sz="700" i="1">
                <a:solidFill>
                  <a:srgbClr val="2B505B"/>
                </a:solidFill>
                <a:latin typeface="Arial" panose="020B0604020202020204" pitchFamily="34" charset="0"/>
                <a:cs typeface="Arial" panose="020B0604020202020204" pitchFamily="34" charset="0"/>
              </a:rPr>
              <a:t>          3. Contribution to</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SAS:</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The sales revenue between SAS Group’s entities should be adjusted. This data represents the percentage that ultimately contributes to SAS </a:t>
            </a:r>
            <a:endParaRPr lang="en-US" altLang="zh-TW" sz="800">
              <a:solidFill>
                <a:srgbClr val="2B505B"/>
              </a:solidFill>
            </a:endParaRPr>
          </a:p>
        </p:txBody>
      </p:sp>
    </p:spTree>
    <p:extLst>
      <p:ext uri="{BB962C8B-B14F-4D97-AF65-F5344CB8AC3E}">
        <p14:creationId xmlns:p14="http://schemas.microsoft.com/office/powerpoint/2010/main" val="6746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233FA40-4845-B2EE-4C20-B181C11C25A8}"/>
              </a:ext>
            </a:extLst>
          </p:cNvPr>
          <p:cNvSpPr>
            <a:spLocks noGrp="1"/>
          </p:cNvSpPr>
          <p:nvPr>
            <p:ph type="body" sz="quarter" idx="15"/>
          </p:nvPr>
        </p:nvSpPr>
        <p:spPr>
          <a:xfrm>
            <a:off x="266400" y="1056443"/>
            <a:ext cx="9370800" cy="428400"/>
          </a:xfrm>
        </p:spPr>
        <p:txBody>
          <a:bodyPr>
            <a:normAutofit/>
          </a:bodyPr>
          <a:lstStyle/>
          <a:p>
            <a:pPr marL="179388" lvl="1" indent="-177800" algn="just" defTabSz="815780">
              <a:lnSpc>
                <a:spcPct val="120000"/>
              </a:lnSpc>
              <a:spcBef>
                <a:spcPts val="300"/>
              </a:spcBef>
              <a:spcAft>
                <a:spcPts val="300"/>
              </a:spcAft>
              <a:buClr>
                <a:srgbClr val="2B505B"/>
              </a:buClr>
              <a:buSzPct val="80000"/>
              <a:buFont typeface="Wingdings" panose="05000000000000000000" pitchFamily="2" charset="2"/>
              <a:buChar char="n"/>
              <a:defRPr/>
            </a:pPr>
            <a:r>
              <a:rPr lang="en-US" sz="1200">
                <a:solidFill>
                  <a:srgbClr val="2B505B"/>
                </a:solidFill>
                <a:latin typeface="Arial" panose="020B0604020202020204" pitchFamily="34" charset="0"/>
                <a:ea typeface="MS PGothic" pitchFamily="34" charset="-128"/>
                <a:cs typeface="Arial" panose="020B0604020202020204" pitchFamily="34" charset="0"/>
              </a:rPr>
              <a:t>SAS Group Companies: </a:t>
            </a:r>
            <a:r>
              <a:rPr lang="en-US" altLang="zh-TW" sz="1200">
                <a:solidFill>
                  <a:srgbClr val="2B505B"/>
                </a:solidFill>
                <a:latin typeface="Arial" panose="020B0604020202020204" pitchFamily="34" charset="0"/>
                <a:ea typeface="MS PGothic" pitchFamily="34" charset="-128"/>
                <a:cs typeface="Arial" panose="020B0604020202020204" pitchFamily="34" charset="0"/>
              </a:rPr>
              <a:t>The growth trend of </a:t>
            </a:r>
            <a:r>
              <a:rPr lang="en-US" altLang="zh-TW" sz="1200" err="1">
                <a:solidFill>
                  <a:srgbClr val="2B505B"/>
                </a:solidFill>
                <a:latin typeface="Arial" panose="020B0604020202020204" pitchFamily="34" charset="0"/>
                <a:ea typeface="MS PGothic" pitchFamily="34" charset="-128"/>
                <a:cs typeface="Arial" panose="020B0604020202020204" pitchFamily="34" charset="0"/>
              </a:rPr>
              <a:t>Globalwafers</a:t>
            </a:r>
            <a:r>
              <a:rPr lang="en-US" altLang="zh-TW" sz="1200">
                <a:solidFill>
                  <a:srgbClr val="2B505B"/>
                </a:solidFill>
                <a:latin typeface="Arial" panose="020B0604020202020204" pitchFamily="34" charset="0"/>
                <a:ea typeface="MS PGothic" pitchFamily="34" charset="-128"/>
                <a:cs typeface="Arial" panose="020B0604020202020204" pitchFamily="34" charset="0"/>
              </a:rPr>
              <a:t>, </a:t>
            </a:r>
            <a:r>
              <a:rPr lang="en-US" altLang="zh-TW" sz="1200" err="1">
                <a:solidFill>
                  <a:srgbClr val="2B505B"/>
                </a:solidFill>
                <a:latin typeface="Arial" panose="020B0604020202020204" pitchFamily="34" charset="0"/>
                <a:ea typeface="MS PGothic" pitchFamily="34" charset="-128"/>
                <a:cs typeface="Arial" panose="020B0604020202020204" pitchFamily="34" charset="0"/>
              </a:rPr>
              <a:t>Actron</a:t>
            </a:r>
            <a:r>
              <a:rPr lang="en-US" altLang="zh-TW" sz="1200">
                <a:solidFill>
                  <a:srgbClr val="2B505B"/>
                </a:solidFill>
                <a:latin typeface="Arial" panose="020B0604020202020204" pitchFamily="34" charset="0"/>
                <a:ea typeface="MS PGothic" pitchFamily="34" charset="-128"/>
                <a:cs typeface="Arial" panose="020B0604020202020204" pitchFamily="34" charset="0"/>
              </a:rPr>
              <a:t> Technology, Taiwan Specialty Chemicals, and Advanced Wireless Semiconductor is more pronounced, reflecting solid and sustained operational performance.</a:t>
            </a:r>
            <a:endParaRPr lang="en-US" sz="1200">
              <a:solidFill>
                <a:srgbClr val="2B505B"/>
              </a:solidFill>
              <a:latin typeface="Arial" panose="020B0604020202020204" pitchFamily="34" charset="0"/>
              <a:ea typeface="MS PGothic" pitchFamily="34" charset="-128"/>
              <a:cs typeface="Arial" panose="020B0604020202020204" pitchFamily="34" charset="0"/>
            </a:endParaRPr>
          </a:p>
        </p:txBody>
      </p:sp>
      <p:sp>
        <p:nvSpPr>
          <p:cNvPr id="14" name="Text Placeholder 13"/>
          <p:cNvSpPr>
            <a:spLocks noGrp="1"/>
          </p:cNvSpPr>
          <p:nvPr>
            <p:ph type="body" idx="1"/>
          </p:nvPr>
        </p:nvSpPr>
        <p:spPr>
          <a:xfrm>
            <a:off x="266401" y="1590522"/>
            <a:ext cx="4434840" cy="216000"/>
          </a:xfrm>
        </p:spPr>
        <p:txBody>
          <a:bodyPr>
            <a:noAutofit/>
          </a:bodyPr>
          <a:lstStyle/>
          <a:p>
            <a:r>
              <a:rPr lang="en-US" altLang="zh-TW" err="1"/>
              <a:t>GlobalWafers</a:t>
            </a:r>
            <a:endParaRPr lang="en-GB"/>
          </a:p>
        </p:txBody>
      </p:sp>
      <p:sp>
        <p:nvSpPr>
          <p:cNvPr id="13" name="Text Placeholder 12">
            <a:extLst>
              <a:ext uri="{FF2B5EF4-FFF2-40B4-BE49-F238E27FC236}">
                <a16:creationId xmlns:a16="http://schemas.microsoft.com/office/drawing/2014/main" id="{4D520A97-41B6-0D75-6512-77C5654EC9EB}"/>
              </a:ext>
            </a:extLst>
          </p:cNvPr>
          <p:cNvSpPr>
            <a:spLocks noGrp="1"/>
          </p:cNvSpPr>
          <p:nvPr>
            <p:ph type="body" idx="22"/>
          </p:nvPr>
        </p:nvSpPr>
        <p:spPr>
          <a:xfrm>
            <a:off x="5141174" y="1590522"/>
            <a:ext cx="4434840" cy="216000"/>
          </a:xfrm>
        </p:spPr>
        <p:txBody>
          <a:bodyPr>
            <a:noAutofit/>
          </a:bodyPr>
          <a:lstStyle/>
          <a:p>
            <a:r>
              <a:rPr lang="en-US"/>
              <a:t>Actron </a:t>
            </a:r>
            <a:r>
              <a:rPr lang="en-US" altLang="zh-CN"/>
              <a:t>Technology</a:t>
            </a:r>
            <a:endParaRPr lang="en-US"/>
          </a:p>
        </p:txBody>
      </p:sp>
      <p:sp>
        <p:nvSpPr>
          <p:cNvPr id="19" name="Text Placeholder 18">
            <a:extLst>
              <a:ext uri="{FF2B5EF4-FFF2-40B4-BE49-F238E27FC236}">
                <a16:creationId xmlns:a16="http://schemas.microsoft.com/office/drawing/2014/main" id="{C063D40D-53E3-E2D4-19BE-DBDEE3EF7E45}"/>
              </a:ext>
            </a:extLst>
          </p:cNvPr>
          <p:cNvSpPr>
            <a:spLocks noGrp="1"/>
          </p:cNvSpPr>
          <p:nvPr>
            <p:ph type="body" idx="23"/>
          </p:nvPr>
        </p:nvSpPr>
        <p:spPr>
          <a:xfrm>
            <a:off x="5130362" y="4167279"/>
            <a:ext cx="4434840" cy="216000"/>
          </a:xfrm>
        </p:spPr>
        <p:txBody>
          <a:bodyPr>
            <a:noAutofit/>
          </a:bodyPr>
          <a:lstStyle/>
          <a:p>
            <a:r>
              <a:rPr lang="en-US"/>
              <a:t>Taiwan Speciality Chemicals</a:t>
            </a:r>
          </a:p>
        </p:txBody>
      </p:sp>
      <p:sp>
        <p:nvSpPr>
          <p:cNvPr id="20" name="Text Placeholder 19">
            <a:extLst>
              <a:ext uri="{FF2B5EF4-FFF2-40B4-BE49-F238E27FC236}">
                <a16:creationId xmlns:a16="http://schemas.microsoft.com/office/drawing/2014/main" id="{74FFAFD6-10BB-BF31-44AA-38F4E3637E42}"/>
              </a:ext>
            </a:extLst>
          </p:cNvPr>
          <p:cNvSpPr>
            <a:spLocks noGrp="1"/>
          </p:cNvSpPr>
          <p:nvPr>
            <p:ph type="body" idx="24"/>
          </p:nvPr>
        </p:nvSpPr>
        <p:spPr>
          <a:xfrm>
            <a:off x="247332" y="4185784"/>
            <a:ext cx="4434840" cy="216000"/>
          </a:xfrm>
        </p:spPr>
        <p:txBody>
          <a:bodyPr>
            <a:noAutofit/>
          </a:bodyPr>
          <a:lstStyle/>
          <a:p>
            <a:r>
              <a:rPr lang="en-US"/>
              <a:t>Advanced Wireless Semiconductor</a:t>
            </a:r>
          </a:p>
        </p:txBody>
      </p:sp>
      <p:grpSp>
        <p:nvGrpSpPr>
          <p:cNvPr id="25" name="Group 24">
            <a:extLst>
              <a:ext uri="{FF2B5EF4-FFF2-40B4-BE49-F238E27FC236}">
                <a16:creationId xmlns:a16="http://schemas.microsoft.com/office/drawing/2014/main" id="{6E780DA6-4BCA-8ED0-B552-AAC926532DC8}"/>
              </a:ext>
            </a:extLst>
          </p:cNvPr>
          <p:cNvGrpSpPr/>
          <p:nvPr/>
        </p:nvGrpSpPr>
        <p:grpSpPr>
          <a:xfrm>
            <a:off x="1899727" y="3840090"/>
            <a:ext cx="1237012" cy="215444"/>
            <a:chOff x="1856656" y="3885830"/>
            <a:chExt cx="1237012" cy="215444"/>
          </a:xfrm>
        </p:grpSpPr>
        <p:sp>
          <p:nvSpPr>
            <p:cNvPr id="11" name="Rectangle 10">
              <a:extLst>
                <a:ext uri="{FF2B5EF4-FFF2-40B4-BE49-F238E27FC236}">
                  <a16:creationId xmlns:a16="http://schemas.microsoft.com/office/drawing/2014/main" id="{5F6E79D4-19F7-8D05-B929-03FDD698171A}"/>
                </a:ext>
              </a:extLst>
            </p:cNvPr>
            <p:cNvSpPr/>
            <p:nvPr/>
          </p:nvSpPr>
          <p:spPr bwMode="auto">
            <a:xfrm>
              <a:off x="1856656" y="3956082"/>
              <a:ext cx="229432" cy="90329"/>
            </a:xfrm>
            <a:prstGeom prst="rect">
              <a:avLst/>
            </a:prstGeom>
            <a:solidFill>
              <a:srgbClr val="BAE2E9"/>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1" u="none" strike="noStrike" cap="none" normalizeH="0" baseline="0" err="1">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522A9EFB-B89C-601D-CBF8-0F874C64AE02}"/>
                </a:ext>
              </a:extLst>
            </p:cNvPr>
            <p:cNvSpPr txBox="1"/>
            <p:nvPr/>
          </p:nvSpPr>
          <p:spPr>
            <a:xfrm>
              <a:off x="2062617" y="3885830"/>
              <a:ext cx="1031051" cy="215444"/>
            </a:xfrm>
            <a:prstGeom prst="rect">
              <a:avLst/>
            </a:prstGeom>
            <a:noFill/>
          </p:spPr>
          <p:txBody>
            <a:bodyPr wrap="none" rtlCol="0">
              <a:spAutoFit/>
            </a:bodyPr>
            <a:lstStyle/>
            <a:p>
              <a:r>
                <a:rPr lang="en-US" sz="800" i="1">
                  <a:latin typeface="Arial" panose="020B0604020202020204" pitchFamily="34" charset="0"/>
                  <a:cs typeface="Arial" panose="020B0604020202020204" pitchFamily="34" charset="0"/>
                </a:rPr>
                <a:t>Revenue (</a:t>
              </a:r>
              <a:r>
                <a:rPr lang="en-US" sz="800" i="1" err="1">
                  <a:latin typeface="Arial" panose="020B0604020202020204" pitchFamily="34" charset="0"/>
                  <a:cs typeface="Arial" panose="020B0604020202020204" pitchFamily="34" charset="0"/>
                </a:rPr>
                <a:t>NT$Mn</a:t>
              </a:r>
              <a:r>
                <a:rPr lang="en-US" sz="800" i="1">
                  <a:latin typeface="Arial" panose="020B0604020202020204" pitchFamily="34" charset="0"/>
                  <a:cs typeface="Arial" panose="020B0604020202020204" pitchFamily="34" charset="0"/>
                </a:rPr>
                <a:t>)</a:t>
              </a:r>
            </a:p>
          </p:txBody>
        </p:sp>
      </p:grpSp>
      <p:graphicFrame>
        <p:nvGraphicFramePr>
          <p:cNvPr id="10" name="Content Placeholder 15">
            <a:extLst>
              <a:ext uri="{FF2B5EF4-FFF2-40B4-BE49-F238E27FC236}">
                <a16:creationId xmlns:a16="http://schemas.microsoft.com/office/drawing/2014/main" id="{02312AA1-36EA-6C30-3BEA-3C66A715DEAE}"/>
              </a:ext>
            </a:extLst>
          </p:cNvPr>
          <p:cNvGraphicFramePr>
            <a:graphicFrameLocks/>
          </p:cNvGraphicFramePr>
          <p:nvPr>
            <p:extLst>
              <p:ext uri="{D42A27DB-BD31-4B8C-83A1-F6EECF244321}">
                <p14:modId xmlns:p14="http://schemas.microsoft.com/office/powerpoint/2010/main" val="666872061"/>
              </p:ext>
            </p:extLst>
          </p:nvPr>
        </p:nvGraphicFramePr>
        <p:xfrm>
          <a:off x="5141174" y="1831396"/>
          <a:ext cx="4434840" cy="20801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ontent Placeholder 15">
            <a:extLst>
              <a:ext uri="{FF2B5EF4-FFF2-40B4-BE49-F238E27FC236}">
                <a16:creationId xmlns:a16="http://schemas.microsoft.com/office/drawing/2014/main" id="{6F23BDA2-08A4-3CB3-665B-74504FDE6C7F}"/>
              </a:ext>
            </a:extLst>
          </p:cNvPr>
          <p:cNvGraphicFramePr>
            <a:graphicFrameLocks/>
          </p:cNvGraphicFramePr>
          <p:nvPr>
            <p:extLst>
              <p:ext uri="{D42A27DB-BD31-4B8C-83A1-F6EECF244321}">
                <p14:modId xmlns:p14="http://schemas.microsoft.com/office/powerpoint/2010/main" val="860691144"/>
              </p:ext>
            </p:extLst>
          </p:nvPr>
        </p:nvGraphicFramePr>
        <p:xfrm>
          <a:off x="5130360" y="4463395"/>
          <a:ext cx="4434840" cy="20801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ontent Placeholder 15">
            <a:extLst>
              <a:ext uri="{FF2B5EF4-FFF2-40B4-BE49-F238E27FC236}">
                <a16:creationId xmlns:a16="http://schemas.microsoft.com/office/drawing/2014/main" id="{BDA9ECF9-4E7A-B496-2A66-8A5393BADE51}"/>
              </a:ext>
            </a:extLst>
          </p:cNvPr>
          <p:cNvGraphicFramePr>
            <a:graphicFrameLocks/>
          </p:cNvGraphicFramePr>
          <p:nvPr>
            <p:extLst>
              <p:ext uri="{D42A27DB-BD31-4B8C-83A1-F6EECF244321}">
                <p14:modId xmlns:p14="http://schemas.microsoft.com/office/powerpoint/2010/main" val="697225465"/>
              </p:ext>
            </p:extLst>
          </p:nvPr>
        </p:nvGraphicFramePr>
        <p:xfrm>
          <a:off x="247332" y="4481900"/>
          <a:ext cx="4434840" cy="2080123"/>
        </p:xfrm>
        <a:graphic>
          <a:graphicData uri="http://schemas.openxmlformats.org/drawingml/2006/chart">
            <c:chart xmlns:c="http://schemas.openxmlformats.org/drawingml/2006/chart" xmlns:r="http://schemas.openxmlformats.org/officeDocument/2006/relationships" r:id="rId4"/>
          </a:graphicData>
        </a:graphic>
      </p:graphicFrame>
      <p:grpSp>
        <p:nvGrpSpPr>
          <p:cNvPr id="26" name="Group 25">
            <a:extLst>
              <a:ext uri="{FF2B5EF4-FFF2-40B4-BE49-F238E27FC236}">
                <a16:creationId xmlns:a16="http://schemas.microsoft.com/office/drawing/2014/main" id="{B3823C1F-38F2-73FC-6CD7-7DF10BA7E940}"/>
              </a:ext>
            </a:extLst>
          </p:cNvPr>
          <p:cNvGrpSpPr/>
          <p:nvPr/>
        </p:nvGrpSpPr>
        <p:grpSpPr>
          <a:xfrm>
            <a:off x="6790768" y="3840090"/>
            <a:ext cx="1265867" cy="215444"/>
            <a:chOff x="1856656" y="3885830"/>
            <a:chExt cx="1265867" cy="215444"/>
          </a:xfrm>
        </p:grpSpPr>
        <p:sp>
          <p:nvSpPr>
            <p:cNvPr id="27" name="Rectangle 26">
              <a:extLst>
                <a:ext uri="{FF2B5EF4-FFF2-40B4-BE49-F238E27FC236}">
                  <a16:creationId xmlns:a16="http://schemas.microsoft.com/office/drawing/2014/main" id="{ECE3D496-9C50-45BA-340C-7761E7A7C0CB}"/>
                </a:ext>
              </a:extLst>
            </p:cNvPr>
            <p:cNvSpPr/>
            <p:nvPr/>
          </p:nvSpPr>
          <p:spPr bwMode="auto">
            <a:xfrm>
              <a:off x="1856656" y="3956082"/>
              <a:ext cx="229432" cy="90329"/>
            </a:xfrm>
            <a:prstGeom prst="rect">
              <a:avLst/>
            </a:prstGeom>
            <a:solidFill>
              <a:srgbClr val="BAE2E9"/>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1" u="none" strike="noStrike" cap="none" normalizeH="0" baseline="0" err="1">
                <a:ln>
                  <a:noFill/>
                </a:ln>
                <a:solidFill>
                  <a:schemeClr val="tx1"/>
                </a:solidFill>
                <a:effectLst/>
                <a:latin typeface="Arial" charset="0"/>
              </a:endParaRPr>
            </a:p>
          </p:txBody>
        </p:sp>
        <p:sp>
          <p:nvSpPr>
            <p:cNvPr id="28" name="TextBox 27">
              <a:extLst>
                <a:ext uri="{FF2B5EF4-FFF2-40B4-BE49-F238E27FC236}">
                  <a16:creationId xmlns:a16="http://schemas.microsoft.com/office/drawing/2014/main" id="{DCF129A7-744A-F090-8F11-AB90103D3DC9}"/>
                </a:ext>
              </a:extLst>
            </p:cNvPr>
            <p:cNvSpPr txBox="1"/>
            <p:nvPr/>
          </p:nvSpPr>
          <p:spPr>
            <a:xfrm>
              <a:off x="2062617" y="3885830"/>
              <a:ext cx="1059906" cy="215444"/>
            </a:xfrm>
            <a:prstGeom prst="rect">
              <a:avLst/>
            </a:prstGeom>
            <a:noFill/>
          </p:spPr>
          <p:txBody>
            <a:bodyPr wrap="none" rtlCol="0">
              <a:spAutoFit/>
            </a:bodyPr>
            <a:lstStyle/>
            <a:p>
              <a:r>
                <a:rPr lang="en-US" sz="800" i="1">
                  <a:latin typeface="Arial" panose="020B0604020202020204" pitchFamily="34" charset="0"/>
                  <a:cs typeface="Arial" panose="020B0604020202020204" pitchFamily="34" charset="0"/>
                </a:rPr>
                <a:t>Revenue (</a:t>
              </a:r>
              <a:r>
                <a:rPr lang="en-US" sz="800" i="1" err="1">
                  <a:latin typeface="Arial" panose="020B0604020202020204" pitchFamily="34" charset="0"/>
                  <a:cs typeface="Arial" panose="020B0604020202020204" pitchFamily="34" charset="0"/>
                </a:rPr>
                <a:t>NT$</a:t>
              </a:r>
              <a:r>
                <a:rPr lang="en-US" altLang="zh-TW" sz="800" i="1" err="1">
                  <a:latin typeface="Arial" panose="020B0604020202020204" pitchFamily="34" charset="0"/>
                  <a:cs typeface="Arial" panose="020B0604020202020204" pitchFamily="34" charset="0"/>
                </a:rPr>
                <a:t>Mn</a:t>
              </a:r>
              <a:r>
                <a:rPr lang="en-US" sz="800" i="1">
                  <a:latin typeface="Arial" panose="020B0604020202020204" pitchFamily="34" charset="0"/>
                  <a:cs typeface="Arial" panose="020B0604020202020204" pitchFamily="34" charset="0"/>
                </a:rPr>
                <a:t>)</a:t>
              </a:r>
            </a:p>
          </p:txBody>
        </p:sp>
      </p:grpSp>
      <p:grpSp>
        <p:nvGrpSpPr>
          <p:cNvPr id="36" name="Group 35">
            <a:extLst>
              <a:ext uri="{FF2B5EF4-FFF2-40B4-BE49-F238E27FC236}">
                <a16:creationId xmlns:a16="http://schemas.microsoft.com/office/drawing/2014/main" id="{770103C1-4EC4-0C2F-9684-3A0D51E57012}"/>
              </a:ext>
            </a:extLst>
          </p:cNvPr>
          <p:cNvGrpSpPr/>
          <p:nvPr/>
        </p:nvGrpSpPr>
        <p:grpSpPr>
          <a:xfrm>
            <a:off x="6778115" y="6472091"/>
            <a:ext cx="1265867" cy="215444"/>
            <a:chOff x="1856656" y="3885830"/>
            <a:chExt cx="1265867" cy="215444"/>
          </a:xfrm>
        </p:grpSpPr>
        <p:sp>
          <p:nvSpPr>
            <p:cNvPr id="37" name="Rectangle 36">
              <a:extLst>
                <a:ext uri="{FF2B5EF4-FFF2-40B4-BE49-F238E27FC236}">
                  <a16:creationId xmlns:a16="http://schemas.microsoft.com/office/drawing/2014/main" id="{F6AAA48A-0751-DEC5-88A6-CD7DEA824559}"/>
                </a:ext>
              </a:extLst>
            </p:cNvPr>
            <p:cNvSpPr/>
            <p:nvPr/>
          </p:nvSpPr>
          <p:spPr bwMode="auto">
            <a:xfrm>
              <a:off x="1856656" y="3956082"/>
              <a:ext cx="229432" cy="90329"/>
            </a:xfrm>
            <a:prstGeom prst="rect">
              <a:avLst/>
            </a:prstGeom>
            <a:solidFill>
              <a:srgbClr val="BAE2E9"/>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1" u="none" strike="noStrike" cap="none" normalizeH="0" baseline="0" err="1">
                <a:ln>
                  <a:noFill/>
                </a:ln>
                <a:solidFill>
                  <a:schemeClr val="tx1"/>
                </a:solidFill>
                <a:effectLst/>
                <a:latin typeface="Arial" charset="0"/>
              </a:endParaRPr>
            </a:p>
          </p:txBody>
        </p:sp>
        <p:sp>
          <p:nvSpPr>
            <p:cNvPr id="38" name="TextBox 37">
              <a:extLst>
                <a:ext uri="{FF2B5EF4-FFF2-40B4-BE49-F238E27FC236}">
                  <a16:creationId xmlns:a16="http://schemas.microsoft.com/office/drawing/2014/main" id="{93CA608A-6620-F1AE-9165-0A4CE17926D9}"/>
                </a:ext>
              </a:extLst>
            </p:cNvPr>
            <p:cNvSpPr txBox="1"/>
            <p:nvPr/>
          </p:nvSpPr>
          <p:spPr>
            <a:xfrm>
              <a:off x="2062617" y="3885830"/>
              <a:ext cx="1059906" cy="215444"/>
            </a:xfrm>
            <a:prstGeom prst="rect">
              <a:avLst/>
            </a:prstGeom>
            <a:noFill/>
          </p:spPr>
          <p:txBody>
            <a:bodyPr wrap="none" rtlCol="0">
              <a:spAutoFit/>
            </a:bodyPr>
            <a:lstStyle/>
            <a:p>
              <a:r>
                <a:rPr lang="en-US" sz="800" i="1">
                  <a:latin typeface="Arial" panose="020B0604020202020204" pitchFamily="34" charset="0"/>
                  <a:cs typeface="Arial" panose="020B0604020202020204" pitchFamily="34" charset="0"/>
                </a:rPr>
                <a:t>Revenue (</a:t>
              </a:r>
              <a:r>
                <a:rPr lang="en-US" sz="800" i="1" err="1">
                  <a:latin typeface="Arial" panose="020B0604020202020204" pitchFamily="34" charset="0"/>
                  <a:cs typeface="Arial" panose="020B0604020202020204" pitchFamily="34" charset="0"/>
                </a:rPr>
                <a:t>NT$</a:t>
              </a:r>
              <a:r>
                <a:rPr lang="en-US" altLang="zh-TW" sz="800" i="1" err="1">
                  <a:latin typeface="Arial" panose="020B0604020202020204" pitchFamily="34" charset="0"/>
                  <a:cs typeface="Arial" panose="020B0604020202020204" pitchFamily="34" charset="0"/>
                </a:rPr>
                <a:t>Mn</a:t>
              </a:r>
              <a:r>
                <a:rPr lang="en-US" sz="800" i="1">
                  <a:latin typeface="Arial" panose="020B0604020202020204" pitchFamily="34" charset="0"/>
                  <a:cs typeface="Arial" panose="020B0604020202020204" pitchFamily="34" charset="0"/>
                </a:rPr>
                <a:t>)</a:t>
              </a:r>
            </a:p>
          </p:txBody>
        </p:sp>
      </p:grpSp>
      <p:grpSp>
        <p:nvGrpSpPr>
          <p:cNvPr id="42" name="Group 41">
            <a:extLst>
              <a:ext uri="{FF2B5EF4-FFF2-40B4-BE49-F238E27FC236}">
                <a16:creationId xmlns:a16="http://schemas.microsoft.com/office/drawing/2014/main" id="{E1575434-A98F-9B64-640F-203C30A01F98}"/>
              </a:ext>
            </a:extLst>
          </p:cNvPr>
          <p:cNvGrpSpPr/>
          <p:nvPr/>
        </p:nvGrpSpPr>
        <p:grpSpPr>
          <a:xfrm>
            <a:off x="1896926" y="6485032"/>
            <a:ext cx="1265867" cy="215444"/>
            <a:chOff x="1856656" y="3885830"/>
            <a:chExt cx="1265867" cy="215444"/>
          </a:xfrm>
        </p:grpSpPr>
        <p:sp>
          <p:nvSpPr>
            <p:cNvPr id="43" name="Rectangle 42">
              <a:extLst>
                <a:ext uri="{FF2B5EF4-FFF2-40B4-BE49-F238E27FC236}">
                  <a16:creationId xmlns:a16="http://schemas.microsoft.com/office/drawing/2014/main" id="{929EBAA4-99F9-7CB5-C6C6-6CC7BFA6FACC}"/>
                </a:ext>
              </a:extLst>
            </p:cNvPr>
            <p:cNvSpPr/>
            <p:nvPr/>
          </p:nvSpPr>
          <p:spPr bwMode="auto">
            <a:xfrm>
              <a:off x="1856656" y="3956082"/>
              <a:ext cx="229432" cy="90329"/>
            </a:xfrm>
            <a:prstGeom prst="rect">
              <a:avLst/>
            </a:prstGeom>
            <a:solidFill>
              <a:srgbClr val="BAE2E9"/>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1" u="none" strike="noStrike" cap="none" normalizeH="0" baseline="0" err="1">
                <a:ln>
                  <a:noFill/>
                </a:ln>
                <a:solidFill>
                  <a:schemeClr val="tx1"/>
                </a:solidFill>
                <a:effectLst/>
                <a:latin typeface="Arial" charset="0"/>
              </a:endParaRPr>
            </a:p>
          </p:txBody>
        </p:sp>
        <p:sp>
          <p:nvSpPr>
            <p:cNvPr id="44" name="TextBox 43">
              <a:extLst>
                <a:ext uri="{FF2B5EF4-FFF2-40B4-BE49-F238E27FC236}">
                  <a16:creationId xmlns:a16="http://schemas.microsoft.com/office/drawing/2014/main" id="{5927DA34-EA4B-1BB6-E4B4-DFB3C36DE6CE}"/>
                </a:ext>
              </a:extLst>
            </p:cNvPr>
            <p:cNvSpPr txBox="1"/>
            <p:nvPr/>
          </p:nvSpPr>
          <p:spPr>
            <a:xfrm>
              <a:off x="2062617" y="3885830"/>
              <a:ext cx="1059906" cy="215444"/>
            </a:xfrm>
            <a:prstGeom prst="rect">
              <a:avLst/>
            </a:prstGeom>
            <a:noFill/>
          </p:spPr>
          <p:txBody>
            <a:bodyPr wrap="none" rtlCol="0">
              <a:spAutoFit/>
            </a:bodyPr>
            <a:lstStyle/>
            <a:p>
              <a:r>
                <a:rPr lang="en-US" sz="800" i="1">
                  <a:latin typeface="Arial" panose="020B0604020202020204" pitchFamily="34" charset="0"/>
                  <a:cs typeface="Arial" panose="020B0604020202020204" pitchFamily="34" charset="0"/>
                </a:rPr>
                <a:t>Revenue (</a:t>
              </a:r>
              <a:r>
                <a:rPr lang="en-US" sz="800" i="1" err="1">
                  <a:latin typeface="Arial" panose="020B0604020202020204" pitchFamily="34" charset="0"/>
                  <a:cs typeface="Arial" panose="020B0604020202020204" pitchFamily="34" charset="0"/>
                </a:rPr>
                <a:t>NT$</a:t>
              </a:r>
              <a:r>
                <a:rPr lang="en-US" altLang="zh-TW" sz="800" i="1" err="1">
                  <a:latin typeface="Arial" panose="020B0604020202020204" pitchFamily="34" charset="0"/>
                  <a:cs typeface="Arial" panose="020B0604020202020204" pitchFamily="34" charset="0"/>
                </a:rPr>
                <a:t>Mn</a:t>
              </a:r>
              <a:r>
                <a:rPr lang="en-US" sz="800" i="1">
                  <a:latin typeface="Arial" panose="020B0604020202020204" pitchFamily="34" charset="0"/>
                  <a:cs typeface="Arial" panose="020B0604020202020204" pitchFamily="34" charset="0"/>
                </a:rPr>
                <a:t>)</a:t>
              </a:r>
            </a:p>
          </p:txBody>
        </p:sp>
      </p:grpSp>
      <p:graphicFrame>
        <p:nvGraphicFramePr>
          <p:cNvPr id="47" name="Content Placeholder 15">
            <a:extLst>
              <a:ext uri="{FF2B5EF4-FFF2-40B4-BE49-F238E27FC236}">
                <a16:creationId xmlns:a16="http://schemas.microsoft.com/office/drawing/2014/main" id="{8038A20C-AFC5-97D9-7CFC-C335C59A5B90}"/>
              </a:ext>
            </a:extLst>
          </p:cNvPr>
          <p:cNvGraphicFramePr>
            <a:graphicFrameLocks/>
          </p:cNvGraphicFramePr>
          <p:nvPr>
            <p:extLst>
              <p:ext uri="{D42A27DB-BD31-4B8C-83A1-F6EECF244321}">
                <p14:modId xmlns:p14="http://schemas.microsoft.com/office/powerpoint/2010/main" val="2975587637"/>
              </p:ext>
            </p:extLst>
          </p:nvPr>
        </p:nvGraphicFramePr>
        <p:xfrm>
          <a:off x="266399" y="1831396"/>
          <a:ext cx="4434840" cy="2080122"/>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C24BEEA9-356E-DB6C-AB54-297E08FFFE8A}"/>
              </a:ext>
            </a:extLst>
          </p:cNvPr>
          <p:cNvCxnSpPr>
            <a:cxnSpLocks/>
          </p:cNvCxnSpPr>
          <p:nvPr/>
        </p:nvCxnSpPr>
        <p:spPr bwMode="auto">
          <a:xfrm>
            <a:off x="3785616" y="2247694"/>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18" name="Straight Connector 17">
            <a:extLst>
              <a:ext uri="{FF2B5EF4-FFF2-40B4-BE49-F238E27FC236}">
                <a16:creationId xmlns:a16="http://schemas.microsoft.com/office/drawing/2014/main" id="{535464F1-D853-8169-7907-8A6D06444AFC}"/>
              </a:ext>
            </a:extLst>
          </p:cNvPr>
          <p:cNvCxnSpPr>
            <a:cxnSpLocks/>
          </p:cNvCxnSpPr>
          <p:nvPr/>
        </p:nvCxnSpPr>
        <p:spPr bwMode="auto">
          <a:xfrm>
            <a:off x="8649577" y="4812864"/>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F63EB6D5-B420-8507-478E-70EA4BB03BAB}"/>
              </a:ext>
            </a:extLst>
          </p:cNvPr>
          <p:cNvCxnSpPr>
            <a:cxnSpLocks/>
          </p:cNvCxnSpPr>
          <p:nvPr/>
        </p:nvCxnSpPr>
        <p:spPr bwMode="auto">
          <a:xfrm>
            <a:off x="8672400" y="2247694"/>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23" name="Straight Connector 22">
            <a:extLst>
              <a:ext uri="{FF2B5EF4-FFF2-40B4-BE49-F238E27FC236}">
                <a16:creationId xmlns:a16="http://schemas.microsoft.com/office/drawing/2014/main" id="{CF0409CD-F314-F1A3-1F7B-7A15F9F573BB}"/>
              </a:ext>
            </a:extLst>
          </p:cNvPr>
          <p:cNvCxnSpPr>
            <a:cxnSpLocks/>
          </p:cNvCxnSpPr>
          <p:nvPr/>
        </p:nvCxnSpPr>
        <p:spPr bwMode="auto">
          <a:xfrm>
            <a:off x="3778558" y="4831369"/>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sp>
        <p:nvSpPr>
          <p:cNvPr id="29" name="Rectangle 28">
            <a:extLst>
              <a:ext uri="{FF2B5EF4-FFF2-40B4-BE49-F238E27FC236}">
                <a16:creationId xmlns:a16="http://schemas.microsoft.com/office/drawing/2014/main" id="{1ECF99E8-1AE1-D7DE-4C7E-F125B8F92A83}"/>
              </a:ext>
            </a:extLst>
          </p:cNvPr>
          <p:cNvSpPr/>
          <p:nvPr/>
        </p:nvSpPr>
        <p:spPr bwMode="auto">
          <a:xfrm>
            <a:off x="5159026" y="4453656"/>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a:spcBef>
                <a:spcPct val="0"/>
              </a:spcBef>
              <a:spcAft>
                <a:spcPct val="0"/>
              </a:spcAft>
            </a:pPr>
            <a:r>
              <a:rPr lang="en-US" sz="1000" b="1">
                <a:solidFill>
                  <a:schemeClr val="bg1"/>
                </a:solidFill>
                <a:latin typeface="Arial"/>
                <a:cs typeface="Arial"/>
              </a:rPr>
              <a:t>Q225 </a:t>
            </a:r>
            <a:r>
              <a:rPr kumimoji="0" lang="en-US" sz="1000" b="1" i="0" u="none" strike="noStrike" cap="none" normalizeH="0" baseline="0">
                <a:ln>
                  <a:noFill/>
                </a:ln>
                <a:solidFill>
                  <a:schemeClr val="bg1"/>
                </a:solidFill>
                <a:effectLst/>
                <a:latin typeface="Arial"/>
                <a:cs typeface="Arial"/>
              </a:rPr>
              <a:t>Revenue</a:t>
            </a:r>
            <a:endParaRPr lang="en-US" sz="1000" i="0" u="none" strike="noStrike" cap="none" normalizeH="0" baseline="0">
              <a:ln>
                <a:noFill/>
              </a:ln>
              <a:solidFill>
                <a:schemeClr val="bg1"/>
              </a:solidFill>
              <a:effectLst/>
              <a:latin typeface="Arial"/>
              <a:cs typeface="Arial"/>
            </a:endParaRPr>
          </a:p>
          <a:p>
            <a:pPr algn="ctr" defTabSz="914400">
              <a:spcBef>
                <a:spcPct val="0"/>
              </a:spcBef>
              <a:spcAft>
                <a:spcPct val="0"/>
              </a:spcAft>
            </a:pPr>
            <a:r>
              <a:rPr lang="en-US" altLang="zh-TW" sz="1000" b="1">
                <a:solidFill>
                  <a:schemeClr val="bg1"/>
                </a:solidFill>
                <a:latin typeface="Arial"/>
                <a:cs typeface="Arial"/>
              </a:rPr>
              <a:t>QoQ</a:t>
            </a:r>
            <a:r>
              <a:rPr lang="en-US" sz="1000" b="1">
                <a:solidFill>
                  <a:schemeClr val="bg1"/>
                </a:solidFill>
                <a:latin typeface="Arial"/>
                <a:cs typeface="Arial"/>
              </a:rPr>
              <a:t> +19.6%</a:t>
            </a:r>
            <a:endParaRPr lang="en-US">
              <a:solidFill>
                <a:schemeClr val="bg1"/>
              </a:solidFill>
            </a:endParaRPr>
          </a:p>
        </p:txBody>
      </p:sp>
      <p:sp>
        <p:nvSpPr>
          <p:cNvPr id="31" name="Rectangle 30">
            <a:extLst>
              <a:ext uri="{FF2B5EF4-FFF2-40B4-BE49-F238E27FC236}">
                <a16:creationId xmlns:a16="http://schemas.microsoft.com/office/drawing/2014/main" id="{34B94431-8DBE-79E8-D37B-DFC22FFB7A74}"/>
              </a:ext>
            </a:extLst>
          </p:cNvPr>
          <p:cNvSpPr/>
          <p:nvPr/>
        </p:nvSpPr>
        <p:spPr bwMode="auto">
          <a:xfrm>
            <a:off x="5176240" y="1887029"/>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a:spcBef>
                <a:spcPct val="0"/>
              </a:spcBef>
              <a:spcAft>
                <a:spcPct val="0"/>
              </a:spcAft>
            </a:pPr>
            <a:r>
              <a:rPr lang="en-US" sz="1000" b="1">
                <a:solidFill>
                  <a:schemeClr val="bg1"/>
                </a:solidFill>
                <a:latin typeface="Arial"/>
                <a:cs typeface="Arial"/>
              </a:rPr>
              <a:t>Q225 </a:t>
            </a:r>
            <a:r>
              <a:rPr kumimoji="0" lang="en-US" sz="1000" b="1" i="0" u="none" strike="noStrike" cap="none" normalizeH="0" baseline="0">
                <a:ln>
                  <a:noFill/>
                </a:ln>
                <a:solidFill>
                  <a:schemeClr val="bg1"/>
                </a:solidFill>
                <a:effectLst/>
                <a:latin typeface="Arial"/>
                <a:cs typeface="Arial"/>
              </a:rPr>
              <a:t>Revenue</a:t>
            </a:r>
            <a:endParaRPr lang="en-US" sz="1000" i="0" u="none" strike="noStrike" cap="none" normalizeH="0" baseline="0">
              <a:ln>
                <a:noFill/>
              </a:ln>
              <a:solidFill>
                <a:schemeClr val="bg1"/>
              </a:solidFill>
              <a:effectLst/>
              <a:latin typeface="Arial"/>
              <a:cs typeface="Arial"/>
            </a:endParaRPr>
          </a:p>
          <a:p>
            <a:pPr algn="ctr" defTabSz="914400">
              <a:spcBef>
                <a:spcPct val="0"/>
              </a:spcBef>
              <a:spcAft>
                <a:spcPct val="0"/>
              </a:spcAft>
            </a:pPr>
            <a:r>
              <a:rPr lang="en-US" altLang="zh-TW" sz="1000" b="1">
                <a:solidFill>
                  <a:schemeClr val="bg1"/>
                </a:solidFill>
                <a:latin typeface="Arial"/>
                <a:cs typeface="Arial"/>
              </a:rPr>
              <a:t>QoQ </a:t>
            </a:r>
            <a:r>
              <a:rPr lang="en-US" sz="1000" b="1">
                <a:solidFill>
                  <a:schemeClr val="bg1"/>
                </a:solidFill>
                <a:latin typeface="Arial"/>
                <a:cs typeface="Arial"/>
              </a:rPr>
              <a:t>+2.2%</a:t>
            </a:r>
            <a:endParaRPr lang="en-US">
              <a:solidFill>
                <a:schemeClr val="bg1"/>
              </a:solidFill>
            </a:endParaRPr>
          </a:p>
        </p:txBody>
      </p:sp>
      <p:sp>
        <p:nvSpPr>
          <p:cNvPr id="6" name="Rectangle 30">
            <a:extLst>
              <a:ext uri="{FF2B5EF4-FFF2-40B4-BE49-F238E27FC236}">
                <a16:creationId xmlns:a16="http://schemas.microsoft.com/office/drawing/2014/main" id="{E057AEAF-9564-E30E-2065-ABB01F7FEE60}"/>
              </a:ext>
            </a:extLst>
          </p:cNvPr>
          <p:cNvSpPr/>
          <p:nvPr/>
        </p:nvSpPr>
        <p:spPr bwMode="auto">
          <a:xfrm>
            <a:off x="289456" y="1885649"/>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a:solidFill>
                  <a:schemeClr val="bg1"/>
                </a:solidFill>
                <a:latin typeface="Arial"/>
                <a:cs typeface="Arial"/>
              </a:rPr>
              <a:t>Q225</a:t>
            </a:r>
            <a:r>
              <a:rPr kumimoji="0" lang="en-US" sz="1000" b="1" i="0" u="none" strike="noStrike" cap="none" normalizeH="0" baseline="0">
                <a:ln>
                  <a:noFill/>
                </a:ln>
                <a:solidFill>
                  <a:schemeClr val="bg1"/>
                </a:solidFill>
                <a:effectLst/>
                <a:latin typeface="Arial"/>
                <a:cs typeface="Arial"/>
              </a:rPr>
              <a:t> Revenue</a:t>
            </a:r>
          </a:p>
          <a:p>
            <a:pPr algn="ctr" defTabSz="914400" eaLnBrk="0" fontAlgn="base" hangingPunct="0">
              <a:spcBef>
                <a:spcPct val="0"/>
              </a:spcBef>
              <a:spcAft>
                <a:spcPct val="0"/>
              </a:spcAft>
            </a:pPr>
            <a:r>
              <a:rPr lang="en-US" altLang="zh-TW" sz="1000" b="1">
                <a:solidFill>
                  <a:schemeClr val="bg1"/>
                </a:solidFill>
                <a:latin typeface="Arial"/>
                <a:cs typeface="Arial"/>
              </a:rPr>
              <a:t>Q</a:t>
            </a:r>
            <a:r>
              <a:rPr lang="en-US" sz="1000" b="1">
                <a:solidFill>
                  <a:schemeClr val="bg1"/>
                </a:solidFill>
                <a:latin typeface="Arial"/>
                <a:cs typeface="Arial"/>
              </a:rPr>
              <a:t>o</a:t>
            </a:r>
            <a:r>
              <a:rPr lang="en-US" altLang="zh-TW" sz="1000" b="1">
                <a:solidFill>
                  <a:schemeClr val="bg1"/>
                </a:solidFill>
                <a:latin typeface="Arial"/>
                <a:cs typeface="Arial"/>
              </a:rPr>
              <a:t>Q</a:t>
            </a:r>
            <a:r>
              <a:rPr lang="en-US" sz="1000" b="1">
                <a:solidFill>
                  <a:schemeClr val="bg1"/>
                </a:solidFill>
                <a:latin typeface="Arial"/>
                <a:cs typeface="Arial"/>
              </a:rPr>
              <a:t> +2.7%</a:t>
            </a:r>
            <a:endParaRPr lang="en-US" sz="1000" b="1" i="0" u="none" strike="noStrike" cap="none" normalizeH="0" baseline="0">
              <a:ln>
                <a:noFill/>
              </a:ln>
              <a:solidFill>
                <a:schemeClr val="bg1"/>
              </a:solidFill>
              <a:effectLst/>
              <a:latin typeface="Arial"/>
              <a:cs typeface="Arial"/>
            </a:endParaRPr>
          </a:p>
        </p:txBody>
      </p:sp>
      <p:sp>
        <p:nvSpPr>
          <p:cNvPr id="2" name="Rectangle 1">
            <a:extLst>
              <a:ext uri="{FF2B5EF4-FFF2-40B4-BE49-F238E27FC236}">
                <a16:creationId xmlns:a16="http://schemas.microsoft.com/office/drawing/2014/main" id="{8CA7C887-FFA0-58D4-0088-E9524022FF29}"/>
              </a:ext>
            </a:extLst>
          </p:cNvPr>
          <p:cNvSpPr/>
          <p:nvPr/>
        </p:nvSpPr>
        <p:spPr bwMode="auto">
          <a:xfrm>
            <a:off x="8672400" y="1535579"/>
            <a:ext cx="892800" cy="216000"/>
          </a:xfrm>
          <a:prstGeom prst="rect">
            <a:avLst/>
          </a:pr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bg2">
                    <a:lumMod val="25000"/>
                  </a:schemeClr>
                </a:solidFill>
                <a:effectLst/>
                <a:latin typeface="Arial" charset="0"/>
              </a:rPr>
              <a:t>Record High</a:t>
            </a:r>
            <a:endParaRPr kumimoji="0" lang="en-US" sz="1000" b="1" i="0" u="none" strike="noStrike" cap="none" normalizeH="0" baseline="0">
              <a:ln>
                <a:noFill/>
              </a:ln>
              <a:solidFill>
                <a:schemeClr val="bg2">
                  <a:lumMod val="25000"/>
                </a:schemeClr>
              </a:solidFill>
              <a:effectLst/>
              <a:latin typeface="Arial" charset="0"/>
            </a:endParaRPr>
          </a:p>
        </p:txBody>
      </p:sp>
      <p:sp>
        <p:nvSpPr>
          <p:cNvPr id="8" name="Rectangle 7">
            <a:extLst>
              <a:ext uri="{FF2B5EF4-FFF2-40B4-BE49-F238E27FC236}">
                <a16:creationId xmlns:a16="http://schemas.microsoft.com/office/drawing/2014/main" id="{8321E38E-C360-0927-330A-FBF12A92700D}"/>
              </a:ext>
            </a:extLst>
          </p:cNvPr>
          <p:cNvSpPr/>
          <p:nvPr/>
        </p:nvSpPr>
        <p:spPr bwMode="auto">
          <a:xfrm>
            <a:off x="8649576" y="4117220"/>
            <a:ext cx="892800" cy="216000"/>
          </a:xfrm>
          <a:prstGeom prst="rect">
            <a:avLst/>
          </a:pr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a:spcBef>
                <a:spcPct val="0"/>
              </a:spcBef>
              <a:spcAft>
                <a:spcPct val="0"/>
              </a:spcAft>
            </a:pPr>
            <a:r>
              <a:rPr lang="en-US" sz="1000" b="1">
                <a:solidFill>
                  <a:schemeClr val="bg2">
                    <a:lumMod val="25000"/>
                  </a:schemeClr>
                </a:solidFill>
                <a:latin typeface="Arial"/>
                <a:cs typeface="Arial"/>
              </a:rPr>
              <a:t>3</a:t>
            </a:r>
            <a:r>
              <a:rPr lang="en-US" sz="700" b="1" baseline="30000">
                <a:solidFill>
                  <a:schemeClr val="bg2">
                    <a:lumMod val="25000"/>
                  </a:schemeClr>
                </a:solidFill>
                <a:latin typeface="Arial"/>
                <a:cs typeface="Arial"/>
              </a:rPr>
              <a:t>rd</a:t>
            </a:r>
            <a:r>
              <a:rPr lang="en-US" sz="1000" b="1">
                <a:solidFill>
                  <a:schemeClr val="bg2">
                    <a:lumMod val="25000"/>
                  </a:schemeClr>
                </a:solidFill>
                <a:latin typeface="Arial"/>
                <a:cs typeface="Arial"/>
              </a:rPr>
              <a:t> Highest</a:t>
            </a:r>
            <a:endParaRPr lang="zh-TW" altLang="en-US"/>
          </a:p>
        </p:txBody>
      </p:sp>
      <p:sp>
        <p:nvSpPr>
          <p:cNvPr id="3" name="投影片編號版面配置區 6">
            <a:extLst>
              <a:ext uri="{FF2B5EF4-FFF2-40B4-BE49-F238E27FC236}">
                <a16:creationId xmlns:a16="http://schemas.microsoft.com/office/drawing/2014/main" id="{F5641C5A-3956-21D1-5C27-24D602D33A9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20</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Rectangle 30">
            <a:extLst>
              <a:ext uri="{FF2B5EF4-FFF2-40B4-BE49-F238E27FC236}">
                <a16:creationId xmlns:a16="http://schemas.microsoft.com/office/drawing/2014/main" id="{F91D18E2-CEE6-5E9A-BD21-A36983901768}"/>
              </a:ext>
            </a:extLst>
          </p:cNvPr>
          <p:cNvSpPr/>
          <p:nvPr/>
        </p:nvSpPr>
        <p:spPr bwMode="auto">
          <a:xfrm>
            <a:off x="266399" y="4507463"/>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a:solidFill>
                  <a:schemeClr val="bg1"/>
                </a:solidFill>
                <a:latin typeface="Arial"/>
                <a:cs typeface="Arial"/>
              </a:rPr>
              <a:t>Q225</a:t>
            </a:r>
            <a:r>
              <a:rPr kumimoji="0" lang="en-US" sz="1000" b="1" i="0" u="none" strike="noStrike" cap="none" normalizeH="0" baseline="0">
                <a:ln>
                  <a:noFill/>
                </a:ln>
                <a:solidFill>
                  <a:schemeClr val="bg1"/>
                </a:solidFill>
                <a:effectLst/>
                <a:latin typeface="Arial"/>
                <a:cs typeface="Arial"/>
              </a:rPr>
              <a:t> Revenue</a:t>
            </a:r>
          </a:p>
          <a:p>
            <a:pPr algn="ctr" defTabSz="914400" eaLnBrk="0" fontAlgn="base" hangingPunct="0">
              <a:spcBef>
                <a:spcPct val="0"/>
              </a:spcBef>
              <a:spcAft>
                <a:spcPct val="0"/>
              </a:spcAft>
            </a:pPr>
            <a:r>
              <a:rPr lang="en-US" altLang="zh-TW" sz="1000" b="1">
                <a:solidFill>
                  <a:schemeClr val="bg1"/>
                </a:solidFill>
                <a:latin typeface="Arial"/>
                <a:cs typeface="Arial"/>
              </a:rPr>
              <a:t>QoQ</a:t>
            </a:r>
            <a:r>
              <a:rPr lang="en-US" sz="1000" b="1">
                <a:solidFill>
                  <a:schemeClr val="bg1"/>
                </a:solidFill>
                <a:latin typeface="Arial"/>
                <a:cs typeface="Arial"/>
              </a:rPr>
              <a:t> </a:t>
            </a:r>
            <a:r>
              <a:rPr lang="en-US" altLang="zh-TW" sz="1000" b="1">
                <a:solidFill>
                  <a:schemeClr val="bg1"/>
                </a:solidFill>
                <a:latin typeface="Arial"/>
                <a:cs typeface="Arial"/>
              </a:rPr>
              <a:t>+</a:t>
            </a:r>
            <a:r>
              <a:rPr lang="en-US" sz="1000" b="1">
                <a:solidFill>
                  <a:schemeClr val="bg1"/>
                </a:solidFill>
                <a:latin typeface="Arial"/>
                <a:cs typeface="Arial"/>
              </a:rPr>
              <a:t>26.3%</a:t>
            </a:r>
            <a:endParaRPr lang="en-US" sz="1000" b="1" i="0" u="none" strike="noStrike" cap="none" normalizeH="0" baseline="0">
              <a:ln>
                <a:noFill/>
              </a:ln>
              <a:solidFill>
                <a:schemeClr val="bg1"/>
              </a:solidFill>
              <a:effectLst/>
              <a:latin typeface="Arial"/>
              <a:cs typeface="Arial"/>
            </a:endParaRPr>
          </a:p>
        </p:txBody>
      </p:sp>
      <p:sp>
        <p:nvSpPr>
          <p:cNvPr id="55" name="標題 1">
            <a:extLst>
              <a:ext uri="{FF2B5EF4-FFF2-40B4-BE49-F238E27FC236}">
                <a16:creationId xmlns:a16="http://schemas.microsoft.com/office/drawing/2014/main" id="{3794D947-7AC9-CDF4-A60C-4AFC8A8C4B97}"/>
              </a:ext>
            </a:extLst>
          </p:cNvPr>
          <p:cNvSpPr txBox="1">
            <a:spLocks/>
          </p:cNvSpPr>
          <p:nvPr/>
        </p:nvSpPr>
        <p:spPr>
          <a:xfrm>
            <a:off x="311766" y="409087"/>
            <a:ext cx="8641425" cy="777873"/>
          </a:xfrm>
          <a:prstGeom prst="rect">
            <a:avLst/>
          </a:prstGeom>
        </p:spPr>
        <p:txBody>
          <a:bodyPr vert="horz" lIns="0" tIns="0" rIns="0" bIns="0" rtlCol="0" anchor="ctr" anchorCtr="0">
            <a:normAutofit/>
          </a:bodyPr>
          <a:lstStyle>
            <a:lvl1pPr algn="l" defTabSz="957263" rtl="0" eaLnBrk="1" fontAlgn="base" latinLnBrk="0" hangingPunct="1">
              <a:lnSpc>
                <a:spcPct val="120000"/>
              </a:lnSpc>
              <a:spcBef>
                <a:spcPct val="0"/>
              </a:spcBef>
              <a:spcAft>
                <a:spcPct val="0"/>
              </a:spcAft>
              <a:buNone/>
              <a:defRPr lang="en-GB" sz="2000" b="1" kern="1200" baseline="0" dirty="0">
                <a:solidFill>
                  <a:schemeClr val="accent1"/>
                </a:solidFill>
                <a:latin typeface="+mj-lt"/>
                <a:ea typeface="MS PGothic" pitchFamily="34" charset="-128"/>
                <a:cs typeface="Arial Unicode MS" pitchFamily="34" charset="-128"/>
              </a:defRPr>
            </a:lvl1pPr>
          </a:lstStyle>
          <a:p>
            <a:r>
              <a:rPr lang="en-US" altLang="zh-TW" sz="2400">
                <a:solidFill>
                  <a:srgbClr val="2B505B"/>
                </a:solidFill>
                <a:latin typeface="Arial" panose="020B0604020202020204" pitchFamily="34" charset="0"/>
                <a:cs typeface="Arial" panose="020B0604020202020204" pitchFamily="34" charset="0"/>
              </a:rPr>
              <a:t>Performance of Key Group Companies – (2) </a:t>
            </a:r>
            <a:endParaRPr lang="zh-TW" altLang="en-US" sz="2400">
              <a:solidFill>
                <a:srgbClr val="2B50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683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F180E-2E9E-FCD6-7D9F-98755A7F1DB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CCAABF7-3D0E-169E-E9AD-1282AF3A60A1}"/>
              </a:ext>
            </a:extLst>
          </p:cNvPr>
          <p:cNvSpPr>
            <a:spLocks noGrp="1"/>
          </p:cNvSpPr>
          <p:nvPr>
            <p:ph type="body" sz="quarter" idx="15"/>
          </p:nvPr>
        </p:nvSpPr>
        <p:spPr>
          <a:xfrm>
            <a:off x="266400" y="1056443"/>
            <a:ext cx="9370800" cy="428400"/>
          </a:xfrm>
        </p:spPr>
        <p:txBody>
          <a:bodyPr vert="horz" lIns="0" tIns="0" rIns="0" bIns="0" rtlCol="0" anchor="t">
            <a:normAutofit/>
          </a:bodyPr>
          <a:lstStyle/>
          <a:p>
            <a:pPr marL="179070" lvl="1" indent="-177800" defTabSz="815780" fontAlgn="base">
              <a:lnSpc>
                <a:spcPct val="120000"/>
              </a:lnSpc>
              <a:spcBef>
                <a:spcPts val="300"/>
              </a:spcBef>
              <a:spcAft>
                <a:spcPts val="300"/>
              </a:spcAft>
              <a:buClr>
                <a:srgbClr val="2B505B"/>
              </a:buClr>
              <a:buSzPct val="80000"/>
              <a:buFont typeface="Wingdings" pitchFamily="2" charset="2"/>
              <a:buChar char="n"/>
              <a:defRPr/>
            </a:pPr>
            <a:r>
              <a:rPr kumimoji="0" lang="en-US" sz="1200" b="0" i="0" u="none" strike="noStrike" kern="0" cap="none" spc="0" normalizeH="0" baseline="0" noProof="0">
                <a:ln>
                  <a:noFill/>
                </a:ln>
                <a:solidFill>
                  <a:srgbClr val="2B505B"/>
                </a:solidFill>
                <a:effectLst/>
                <a:uLnTx/>
                <a:uFillTx/>
                <a:latin typeface="Arial"/>
                <a:ea typeface="MS PGothic"/>
                <a:cs typeface="+mn-cs"/>
              </a:rPr>
              <a:t>SAS Group </a:t>
            </a:r>
            <a:r>
              <a:rPr lang="en-US" sz="1200" kern="0">
                <a:solidFill>
                  <a:srgbClr val="2B505B"/>
                </a:solidFill>
                <a:latin typeface="Arial"/>
                <a:ea typeface="MS PGothic"/>
              </a:rPr>
              <a:t>Companies: </a:t>
            </a:r>
            <a:r>
              <a:rPr lang="en-US" sz="1200" kern="0" err="1">
                <a:solidFill>
                  <a:srgbClr val="2B505B"/>
                </a:solidFill>
                <a:latin typeface="Arial"/>
                <a:ea typeface="MS PGothic"/>
              </a:rPr>
              <a:t>GlobalWafers</a:t>
            </a:r>
            <a:r>
              <a:rPr lang="en-US" sz="1200" kern="0">
                <a:solidFill>
                  <a:srgbClr val="2B505B"/>
                </a:solidFill>
                <a:latin typeface="Arial"/>
                <a:ea typeface="MS PGothic"/>
              </a:rPr>
              <a:t>, </a:t>
            </a:r>
            <a:r>
              <a:rPr lang="en-US" altLang="zh-TW" sz="1200" kern="0">
                <a:solidFill>
                  <a:srgbClr val="2B505B"/>
                </a:solidFill>
                <a:latin typeface="Arial"/>
                <a:ea typeface="MS PGothic"/>
              </a:rPr>
              <a:t>Advanced Wireless Semiconductor and </a:t>
            </a:r>
            <a:r>
              <a:rPr lang="en-US" sz="1200" kern="0">
                <a:solidFill>
                  <a:srgbClr val="2B505B"/>
                </a:solidFill>
                <a:latin typeface="Arial"/>
                <a:ea typeface="MS PGothic"/>
              </a:rPr>
              <a:t>Taiwan </a:t>
            </a:r>
            <a:r>
              <a:rPr kumimoji="0" lang="en-US" sz="1200" b="0" i="0" u="none" strike="noStrike" kern="0" cap="none" spc="0" normalizeH="0" baseline="0" noProof="0">
                <a:ln>
                  <a:noFill/>
                </a:ln>
                <a:solidFill>
                  <a:srgbClr val="2B505B"/>
                </a:solidFill>
                <a:effectLst/>
                <a:uLnTx/>
                <a:uFillTx/>
                <a:latin typeface="Arial"/>
                <a:ea typeface="MS PGothic"/>
                <a:cs typeface="+mn-cs"/>
              </a:rPr>
              <a:t>Specialty Chemicals delivered impressive EPS performance </a:t>
            </a:r>
            <a:r>
              <a:rPr lang="en-US" sz="1200">
                <a:solidFill>
                  <a:srgbClr val="2B505B"/>
                </a:solidFill>
                <a:latin typeface="Arial"/>
                <a:ea typeface="MS PGothic"/>
                <a:cs typeface="+mn-cs"/>
              </a:rPr>
              <a:t>in </a:t>
            </a:r>
            <a:r>
              <a:rPr lang="en-US" sz="1200">
                <a:solidFill>
                  <a:srgbClr val="2B505B"/>
                </a:solidFill>
                <a:latin typeface="Arial"/>
                <a:ea typeface="MS PGothic"/>
              </a:rPr>
              <a:t>2025Q2</a:t>
            </a:r>
            <a:endParaRPr lang="zh-TW" altLang="en-US">
              <a:solidFill>
                <a:srgbClr val="2B505B"/>
              </a:solidFill>
              <a:cs typeface="+mn-cs"/>
            </a:endParaRPr>
          </a:p>
        </p:txBody>
      </p:sp>
      <p:sp>
        <p:nvSpPr>
          <p:cNvPr id="14" name="Text Placeholder 13">
            <a:extLst>
              <a:ext uri="{FF2B5EF4-FFF2-40B4-BE49-F238E27FC236}">
                <a16:creationId xmlns:a16="http://schemas.microsoft.com/office/drawing/2014/main" id="{2AE36A50-B88F-E7CF-FAF5-2F71C2E70DBF}"/>
              </a:ext>
            </a:extLst>
          </p:cNvPr>
          <p:cNvSpPr>
            <a:spLocks noGrp="1"/>
          </p:cNvSpPr>
          <p:nvPr>
            <p:ph type="body" idx="1"/>
          </p:nvPr>
        </p:nvSpPr>
        <p:spPr>
          <a:xfrm>
            <a:off x="266401" y="1590522"/>
            <a:ext cx="4434840" cy="216000"/>
          </a:xfrm>
        </p:spPr>
        <p:txBody>
          <a:bodyPr>
            <a:noAutofit/>
          </a:bodyPr>
          <a:lstStyle/>
          <a:p>
            <a:r>
              <a:rPr lang="en-US" altLang="zh-TW" err="1"/>
              <a:t>GlobalWafers</a:t>
            </a:r>
            <a:endParaRPr lang="en-GB"/>
          </a:p>
        </p:txBody>
      </p:sp>
      <p:sp>
        <p:nvSpPr>
          <p:cNvPr id="13" name="Text Placeholder 12">
            <a:extLst>
              <a:ext uri="{FF2B5EF4-FFF2-40B4-BE49-F238E27FC236}">
                <a16:creationId xmlns:a16="http://schemas.microsoft.com/office/drawing/2014/main" id="{6F1CC738-9C26-A390-4B64-FC47088208EA}"/>
              </a:ext>
            </a:extLst>
          </p:cNvPr>
          <p:cNvSpPr>
            <a:spLocks noGrp="1"/>
          </p:cNvSpPr>
          <p:nvPr>
            <p:ph type="body" idx="22"/>
          </p:nvPr>
        </p:nvSpPr>
        <p:spPr>
          <a:xfrm>
            <a:off x="5141174" y="1590522"/>
            <a:ext cx="4434840" cy="216000"/>
          </a:xfrm>
        </p:spPr>
        <p:txBody>
          <a:bodyPr>
            <a:noAutofit/>
          </a:bodyPr>
          <a:lstStyle/>
          <a:p>
            <a:r>
              <a:rPr lang="en-US" err="1"/>
              <a:t>Actron</a:t>
            </a:r>
            <a:r>
              <a:rPr lang="en-US"/>
              <a:t> </a:t>
            </a:r>
            <a:r>
              <a:rPr lang="en-US" altLang="zh-CN"/>
              <a:t>Technology</a:t>
            </a:r>
            <a:endParaRPr lang="en-US"/>
          </a:p>
        </p:txBody>
      </p:sp>
      <p:sp>
        <p:nvSpPr>
          <p:cNvPr id="19" name="Text Placeholder 18">
            <a:extLst>
              <a:ext uri="{FF2B5EF4-FFF2-40B4-BE49-F238E27FC236}">
                <a16:creationId xmlns:a16="http://schemas.microsoft.com/office/drawing/2014/main" id="{43B5C7A6-DF18-5643-BACC-77FD9A03BBE1}"/>
              </a:ext>
            </a:extLst>
          </p:cNvPr>
          <p:cNvSpPr>
            <a:spLocks noGrp="1"/>
          </p:cNvSpPr>
          <p:nvPr>
            <p:ph type="body" idx="23"/>
          </p:nvPr>
        </p:nvSpPr>
        <p:spPr>
          <a:xfrm>
            <a:off x="5176240" y="4161658"/>
            <a:ext cx="4434840" cy="216000"/>
          </a:xfrm>
        </p:spPr>
        <p:txBody>
          <a:bodyPr>
            <a:noAutofit/>
          </a:bodyPr>
          <a:lstStyle/>
          <a:p>
            <a:r>
              <a:rPr lang="en-US"/>
              <a:t>Taiwan Speciality Chemicals</a:t>
            </a:r>
          </a:p>
        </p:txBody>
      </p:sp>
      <p:sp>
        <p:nvSpPr>
          <p:cNvPr id="20" name="Text Placeholder 19">
            <a:extLst>
              <a:ext uri="{FF2B5EF4-FFF2-40B4-BE49-F238E27FC236}">
                <a16:creationId xmlns:a16="http://schemas.microsoft.com/office/drawing/2014/main" id="{02B9EE84-3DDB-0693-1437-D514B90F71DD}"/>
              </a:ext>
            </a:extLst>
          </p:cNvPr>
          <p:cNvSpPr>
            <a:spLocks noGrp="1"/>
          </p:cNvSpPr>
          <p:nvPr>
            <p:ph type="body" idx="24"/>
          </p:nvPr>
        </p:nvSpPr>
        <p:spPr>
          <a:xfrm>
            <a:off x="294920" y="4167924"/>
            <a:ext cx="4434840" cy="216000"/>
          </a:xfrm>
        </p:spPr>
        <p:txBody>
          <a:bodyPr>
            <a:noAutofit/>
          </a:bodyPr>
          <a:lstStyle/>
          <a:p>
            <a:r>
              <a:rPr lang="en-US"/>
              <a:t>Advanced Wireless Semiconductor</a:t>
            </a:r>
          </a:p>
        </p:txBody>
      </p:sp>
      <p:graphicFrame>
        <p:nvGraphicFramePr>
          <p:cNvPr id="10" name="Content Placeholder 15">
            <a:extLst>
              <a:ext uri="{FF2B5EF4-FFF2-40B4-BE49-F238E27FC236}">
                <a16:creationId xmlns:a16="http://schemas.microsoft.com/office/drawing/2014/main" id="{8BE4DA55-1267-B1C9-BD26-E973C770EB73}"/>
              </a:ext>
            </a:extLst>
          </p:cNvPr>
          <p:cNvGraphicFramePr>
            <a:graphicFrameLocks/>
          </p:cNvGraphicFramePr>
          <p:nvPr>
            <p:extLst>
              <p:ext uri="{D42A27DB-BD31-4B8C-83A1-F6EECF244321}">
                <p14:modId xmlns:p14="http://schemas.microsoft.com/office/powerpoint/2010/main" val="2880849011"/>
              </p:ext>
            </p:extLst>
          </p:nvPr>
        </p:nvGraphicFramePr>
        <p:xfrm>
          <a:off x="5141174" y="1831396"/>
          <a:ext cx="4434840" cy="2080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ontent Placeholder 15">
            <a:extLst>
              <a:ext uri="{FF2B5EF4-FFF2-40B4-BE49-F238E27FC236}">
                <a16:creationId xmlns:a16="http://schemas.microsoft.com/office/drawing/2014/main" id="{1D236912-C2F5-BE05-9702-3F22DAE07F95}"/>
              </a:ext>
            </a:extLst>
          </p:cNvPr>
          <p:cNvGraphicFramePr>
            <a:graphicFrameLocks/>
          </p:cNvGraphicFramePr>
          <p:nvPr>
            <p:extLst>
              <p:ext uri="{D42A27DB-BD31-4B8C-83A1-F6EECF244321}">
                <p14:modId xmlns:p14="http://schemas.microsoft.com/office/powerpoint/2010/main" val="2482335780"/>
              </p:ext>
            </p:extLst>
          </p:nvPr>
        </p:nvGraphicFramePr>
        <p:xfrm>
          <a:off x="5176238" y="4457774"/>
          <a:ext cx="4434840" cy="20801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ontent Placeholder 15">
            <a:extLst>
              <a:ext uri="{FF2B5EF4-FFF2-40B4-BE49-F238E27FC236}">
                <a16:creationId xmlns:a16="http://schemas.microsoft.com/office/drawing/2014/main" id="{2516CC9A-D59D-1C16-DE64-05F0042E1B2E}"/>
              </a:ext>
            </a:extLst>
          </p:cNvPr>
          <p:cNvGraphicFramePr>
            <a:graphicFrameLocks/>
          </p:cNvGraphicFramePr>
          <p:nvPr>
            <p:extLst>
              <p:ext uri="{D42A27DB-BD31-4B8C-83A1-F6EECF244321}">
                <p14:modId xmlns:p14="http://schemas.microsoft.com/office/powerpoint/2010/main" val="232905309"/>
              </p:ext>
            </p:extLst>
          </p:nvPr>
        </p:nvGraphicFramePr>
        <p:xfrm>
          <a:off x="294920" y="4464040"/>
          <a:ext cx="4434840" cy="20801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7" name="Content Placeholder 15">
            <a:extLst>
              <a:ext uri="{FF2B5EF4-FFF2-40B4-BE49-F238E27FC236}">
                <a16:creationId xmlns:a16="http://schemas.microsoft.com/office/drawing/2014/main" id="{C9DD5632-ADCA-F3DA-0BFC-247FD800E7CB}"/>
              </a:ext>
            </a:extLst>
          </p:cNvPr>
          <p:cNvGraphicFramePr>
            <a:graphicFrameLocks/>
          </p:cNvGraphicFramePr>
          <p:nvPr>
            <p:extLst>
              <p:ext uri="{D42A27DB-BD31-4B8C-83A1-F6EECF244321}">
                <p14:modId xmlns:p14="http://schemas.microsoft.com/office/powerpoint/2010/main" val="538229170"/>
              </p:ext>
            </p:extLst>
          </p:nvPr>
        </p:nvGraphicFramePr>
        <p:xfrm>
          <a:off x="295153" y="1912201"/>
          <a:ext cx="4434840" cy="1999318"/>
        </p:xfrm>
        <a:graphic>
          <a:graphicData uri="http://schemas.openxmlformats.org/drawingml/2006/chart">
            <c:chart xmlns:c="http://schemas.openxmlformats.org/drawingml/2006/chart" xmlns:r="http://schemas.openxmlformats.org/officeDocument/2006/relationships" r:id="rId6"/>
          </a:graphicData>
        </a:graphic>
      </p:graphicFrame>
      <p:cxnSp>
        <p:nvCxnSpPr>
          <p:cNvPr id="4" name="Straight Connector 3">
            <a:extLst>
              <a:ext uri="{FF2B5EF4-FFF2-40B4-BE49-F238E27FC236}">
                <a16:creationId xmlns:a16="http://schemas.microsoft.com/office/drawing/2014/main" id="{09D864CF-4BAD-4341-6FEF-4EDCB7FEDE52}"/>
              </a:ext>
            </a:extLst>
          </p:cNvPr>
          <p:cNvCxnSpPr>
            <a:cxnSpLocks/>
          </p:cNvCxnSpPr>
          <p:nvPr/>
        </p:nvCxnSpPr>
        <p:spPr bwMode="auto">
          <a:xfrm>
            <a:off x="3811016" y="2169870"/>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18" name="Straight Connector 17">
            <a:extLst>
              <a:ext uri="{FF2B5EF4-FFF2-40B4-BE49-F238E27FC236}">
                <a16:creationId xmlns:a16="http://schemas.microsoft.com/office/drawing/2014/main" id="{87503E35-DDDA-0F7C-47BB-AAEDEFA4C397}"/>
              </a:ext>
            </a:extLst>
          </p:cNvPr>
          <p:cNvCxnSpPr>
            <a:cxnSpLocks/>
          </p:cNvCxnSpPr>
          <p:nvPr/>
        </p:nvCxnSpPr>
        <p:spPr bwMode="auto">
          <a:xfrm>
            <a:off x="8695455" y="4672189"/>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9964C52F-6B4B-02CB-5A70-362C20CA09E4}"/>
              </a:ext>
            </a:extLst>
          </p:cNvPr>
          <p:cNvCxnSpPr>
            <a:cxnSpLocks/>
          </p:cNvCxnSpPr>
          <p:nvPr/>
        </p:nvCxnSpPr>
        <p:spPr bwMode="auto">
          <a:xfrm>
            <a:off x="8658784" y="2169870"/>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23" name="Straight Connector 22">
            <a:extLst>
              <a:ext uri="{FF2B5EF4-FFF2-40B4-BE49-F238E27FC236}">
                <a16:creationId xmlns:a16="http://schemas.microsoft.com/office/drawing/2014/main" id="{EDF2CAB9-75A9-E6A7-44E6-C2DD02815B54}"/>
              </a:ext>
            </a:extLst>
          </p:cNvPr>
          <p:cNvCxnSpPr>
            <a:cxnSpLocks/>
          </p:cNvCxnSpPr>
          <p:nvPr/>
        </p:nvCxnSpPr>
        <p:spPr bwMode="auto">
          <a:xfrm>
            <a:off x="3819815" y="4721095"/>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sp>
        <p:nvSpPr>
          <p:cNvPr id="29" name="Rectangle 28">
            <a:extLst>
              <a:ext uri="{FF2B5EF4-FFF2-40B4-BE49-F238E27FC236}">
                <a16:creationId xmlns:a16="http://schemas.microsoft.com/office/drawing/2014/main" id="{D708B9F2-86DD-F523-FA94-CB1AB6FD2F80}"/>
              </a:ext>
            </a:extLst>
          </p:cNvPr>
          <p:cNvSpPr/>
          <p:nvPr/>
        </p:nvSpPr>
        <p:spPr bwMode="auto">
          <a:xfrm>
            <a:off x="5204904" y="4448035"/>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a:spcBef>
                <a:spcPct val="0"/>
              </a:spcBef>
              <a:spcAft>
                <a:spcPct val="0"/>
              </a:spcAft>
            </a:pPr>
            <a:r>
              <a:rPr lang="en-US" sz="1000" b="1">
                <a:solidFill>
                  <a:schemeClr val="bg1"/>
                </a:solidFill>
                <a:latin typeface="Arial"/>
                <a:cs typeface="Arial"/>
              </a:rPr>
              <a:t>Q225 </a:t>
            </a:r>
            <a:r>
              <a:rPr kumimoji="0" lang="en-US" sz="1000" b="1" i="0" u="none" strike="noStrike" cap="none" normalizeH="0" baseline="0">
                <a:ln>
                  <a:noFill/>
                </a:ln>
                <a:solidFill>
                  <a:schemeClr val="bg1"/>
                </a:solidFill>
                <a:effectLst/>
                <a:latin typeface="Arial"/>
                <a:cs typeface="Arial"/>
              </a:rPr>
              <a:t>EPS</a:t>
            </a:r>
            <a:endParaRPr lang="en-US" sz="1000" i="0" u="none" strike="noStrike" cap="none" normalizeH="0" baseline="0">
              <a:ln>
                <a:noFill/>
              </a:ln>
              <a:solidFill>
                <a:schemeClr val="bg1"/>
              </a:solidFill>
              <a:effectLst/>
              <a:latin typeface="Arial"/>
              <a:cs typeface="Arial"/>
            </a:endParaRPr>
          </a:p>
          <a:p>
            <a:pPr algn="ctr" defTabSz="914400">
              <a:spcBef>
                <a:spcPct val="0"/>
              </a:spcBef>
              <a:spcAft>
                <a:spcPct val="0"/>
              </a:spcAft>
            </a:pPr>
            <a:r>
              <a:rPr lang="en-US" sz="1000" b="1">
                <a:solidFill>
                  <a:schemeClr val="bg1"/>
                </a:solidFill>
                <a:latin typeface="Arial"/>
                <a:cs typeface="Arial"/>
              </a:rPr>
              <a:t>QoQ +12.9%</a:t>
            </a:r>
            <a:endParaRPr lang="en-US" sz="1000">
              <a:solidFill>
                <a:schemeClr val="bg1"/>
              </a:solidFill>
              <a:latin typeface="Arial"/>
              <a:cs typeface="Arial"/>
            </a:endParaRPr>
          </a:p>
        </p:txBody>
      </p:sp>
      <p:sp>
        <p:nvSpPr>
          <p:cNvPr id="30" name="Rectangle 29">
            <a:extLst>
              <a:ext uri="{FF2B5EF4-FFF2-40B4-BE49-F238E27FC236}">
                <a16:creationId xmlns:a16="http://schemas.microsoft.com/office/drawing/2014/main" id="{2945AD03-D143-A70B-F3B2-0F4E7D008FC7}"/>
              </a:ext>
            </a:extLst>
          </p:cNvPr>
          <p:cNvSpPr/>
          <p:nvPr/>
        </p:nvSpPr>
        <p:spPr bwMode="auto">
          <a:xfrm>
            <a:off x="333682" y="4454301"/>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a:spcBef>
                <a:spcPct val="0"/>
              </a:spcBef>
              <a:spcAft>
                <a:spcPct val="0"/>
              </a:spcAft>
            </a:pPr>
            <a:r>
              <a:rPr lang="en-US" sz="1000" b="1">
                <a:solidFill>
                  <a:schemeClr val="bg1"/>
                </a:solidFill>
                <a:latin typeface="Arial"/>
                <a:cs typeface="Arial"/>
              </a:rPr>
              <a:t>Q225 EPS</a:t>
            </a:r>
            <a:endParaRPr lang="en-US" sz="1000">
              <a:solidFill>
                <a:schemeClr val="bg1"/>
              </a:solidFill>
              <a:latin typeface="Arial"/>
              <a:cs typeface="Arial"/>
            </a:endParaRPr>
          </a:p>
          <a:p>
            <a:pPr algn="ctr" defTabSz="914400">
              <a:spcBef>
                <a:spcPct val="0"/>
              </a:spcBef>
              <a:spcAft>
                <a:spcPct val="0"/>
              </a:spcAft>
            </a:pPr>
            <a:r>
              <a:rPr lang="en-US" sz="1000" b="1">
                <a:solidFill>
                  <a:schemeClr val="bg1"/>
                </a:solidFill>
                <a:latin typeface="Arial"/>
                <a:cs typeface="Arial"/>
              </a:rPr>
              <a:t>QoQ +19.0%</a:t>
            </a:r>
            <a:endParaRPr lang="en-US" sz="1000">
              <a:solidFill>
                <a:schemeClr val="bg1"/>
              </a:solidFill>
              <a:latin typeface="Arial"/>
              <a:cs typeface="Arial"/>
            </a:endParaRPr>
          </a:p>
        </p:txBody>
      </p:sp>
      <p:sp>
        <p:nvSpPr>
          <p:cNvPr id="15" name="Text Placeholder 2">
            <a:extLst>
              <a:ext uri="{FF2B5EF4-FFF2-40B4-BE49-F238E27FC236}">
                <a16:creationId xmlns:a16="http://schemas.microsoft.com/office/drawing/2014/main" id="{D4CCE153-B2DF-0838-8D5C-E3B5B2AF282E}"/>
              </a:ext>
            </a:extLst>
          </p:cNvPr>
          <p:cNvSpPr txBox="1">
            <a:spLocks/>
          </p:cNvSpPr>
          <p:nvPr/>
        </p:nvSpPr>
        <p:spPr>
          <a:xfrm>
            <a:off x="266400" y="6525344"/>
            <a:ext cx="8568000" cy="231856"/>
          </a:xfrm>
          <a:prstGeom prst="rect">
            <a:avLst/>
          </a:prstGeom>
        </p:spPr>
        <p:txBody>
          <a:bodyPr lIns="0" tIns="0" rIns="0" bIns="0" anchor="b" anchorCtr="0"/>
          <a:lstStyle>
            <a:lvl1pPr marL="228600" indent="-228600" algn="l" defTabSz="957263" rtl="0" eaLnBrk="1" fontAlgn="base" hangingPunct="1">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endParaRPr lang="en-US">
              <a:solidFill>
                <a:srgbClr val="2B505B"/>
              </a:solidFill>
            </a:endParaRPr>
          </a:p>
          <a:p>
            <a:r>
              <a:rPr lang="en-US">
                <a:solidFill>
                  <a:srgbClr val="2B505B"/>
                </a:solidFill>
              </a:rPr>
              <a:t>Note: </a:t>
            </a:r>
            <a:r>
              <a:rPr lang="en-US" altLang="zh-TW">
                <a:solidFill>
                  <a:srgbClr val="2B505B"/>
                </a:solidFill>
              </a:rPr>
              <a:t>1.</a:t>
            </a:r>
            <a:r>
              <a:rPr lang="en-US">
                <a:solidFill>
                  <a:srgbClr val="2B505B"/>
                </a:solidFill>
              </a:rPr>
              <a:t> EPS increased if </a:t>
            </a:r>
            <a:r>
              <a:rPr lang="en-US" altLang="zh-TW">
                <a:solidFill>
                  <a:srgbClr val="2B505B"/>
                </a:solidFill>
              </a:rPr>
              <a:t>excluding valuation changes of Siltronic AG shares held by its subsidiary, </a:t>
            </a:r>
            <a:r>
              <a:rPr lang="en-US" altLang="zh-TW" err="1">
                <a:solidFill>
                  <a:srgbClr val="2B505B"/>
                </a:solidFill>
              </a:rPr>
              <a:t>GlobalWafers</a:t>
            </a:r>
            <a:r>
              <a:rPr lang="en-US" altLang="zh-TW">
                <a:solidFill>
                  <a:srgbClr val="2B505B"/>
                </a:solidFill>
              </a:rPr>
              <a:t>, as well as the Exchangeable Units issued based on the holdings.</a:t>
            </a:r>
            <a:endParaRPr lang="en-US">
              <a:solidFill>
                <a:srgbClr val="2B505B"/>
              </a:solidFill>
            </a:endParaRPr>
          </a:p>
        </p:txBody>
      </p:sp>
      <p:sp>
        <p:nvSpPr>
          <p:cNvPr id="8" name="標題 1">
            <a:extLst>
              <a:ext uri="{FF2B5EF4-FFF2-40B4-BE49-F238E27FC236}">
                <a16:creationId xmlns:a16="http://schemas.microsoft.com/office/drawing/2014/main" id="{AF678BF9-13C9-29D9-6D7A-5F37E53EB99C}"/>
              </a:ext>
            </a:extLst>
          </p:cNvPr>
          <p:cNvSpPr txBox="1">
            <a:spLocks/>
          </p:cNvSpPr>
          <p:nvPr/>
        </p:nvSpPr>
        <p:spPr>
          <a:xfrm>
            <a:off x="311766" y="409087"/>
            <a:ext cx="8641425" cy="777873"/>
          </a:xfrm>
          <a:prstGeom prst="rect">
            <a:avLst/>
          </a:prstGeom>
        </p:spPr>
        <p:txBody>
          <a:bodyPr vert="horz" lIns="0" tIns="0" rIns="0" bIns="0" rtlCol="0" anchor="ctr" anchorCtr="0">
            <a:normAutofit/>
          </a:bodyPr>
          <a:lstStyle>
            <a:lvl1pPr algn="l" defTabSz="957263" rtl="0" eaLnBrk="1" fontAlgn="base" latinLnBrk="0" hangingPunct="1">
              <a:lnSpc>
                <a:spcPct val="120000"/>
              </a:lnSpc>
              <a:spcBef>
                <a:spcPct val="0"/>
              </a:spcBef>
              <a:spcAft>
                <a:spcPct val="0"/>
              </a:spcAft>
              <a:buNone/>
              <a:defRPr lang="en-GB" sz="2000" b="1" kern="1200" baseline="0" dirty="0">
                <a:solidFill>
                  <a:schemeClr val="accent1"/>
                </a:solidFill>
                <a:latin typeface="+mj-lt"/>
                <a:ea typeface="MS PGothic" pitchFamily="34" charset="-128"/>
                <a:cs typeface="Arial Unicode MS" pitchFamily="34" charset="-128"/>
              </a:defRPr>
            </a:lvl1pPr>
          </a:lstStyle>
          <a:p>
            <a:r>
              <a:rPr lang="en-US" altLang="zh-TW" sz="2400">
                <a:solidFill>
                  <a:srgbClr val="2B505B"/>
                </a:solidFill>
                <a:latin typeface="Arial" panose="020B0604020202020204" pitchFamily="34" charset="0"/>
                <a:cs typeface="Arial" panose="020B0604020202020204" pitchFamily="34" charset="0"/>
              </a:rPr>
              <a:t>Performance of Key Group Companies – (3) </a:t>
            </a:r>
            <a:endParaRPr lang="zh-TW" altLang="en-US" sz="2400">
              <a:solidFill>
                <a:srgbClr val="2B505B"/>
              </a:solidFill>
              <a:latin typeface="Arial" panose="020B0604020202020204" pitchFamily="34" charset="0"/>
              <a:cs typeface="Arial" panose="020B0604020202020204" pitchFamily="34" charset="0"/>
            </a:endParaRPr>
          </a:p>
        </p:txBody>
      </p:sp>
      <p:sp>
        <p:nvSpPr>
          <p:cNvPr id="3" name="投影片編號版面配置區 6">
            <a:extLst>
              <a:ext uri="{FF2B5EF4-FFF2-40B4-BE49-F238E27FC236}">
                <a16:creationId xmlns:a16="http://schemas.microsoft.com/office/drawing/2014/main" id="{2E9CFCE9-5279-4079-CD3F-A97FDBB60105}"/>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21</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Rectangle 29">
            <a:extLst>
              <a:ext uri="{FF2B5EF4-FFF2-40B4-BE49-F238E27FC236}">
                <a16:creationId xmlns:a16="http://schemas.microsoft.com/office/drawing/2014/main" id="{109D70B1-B5A2-2151-B1AF-94C7F74735D4}"/>
              </a:ext>
            </a:extLst>
          </p:cNvPr>
          <p:cNvSpPr/>
          <p:nvPr/>
        </p:nvSpPr>
        <p:spPr bwMode="auto">
          <a:xfrm>
            <a:off x="294920" y="1914638"/>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a:spcBef>
                <a:spcPct val="0"/>
              </a:spcBef>
              <a:spcAft>
                <a:spcPct val="0"/>
              </a:spcAft>
            </a:pPr>
            <a:r>
              <a:rPr lang="en-US" sz="1000" b="1">
                <a:solidFill>
                  <a:schemeClr val="bg1"/>
                </a:solidFill>
                <a:latin typeface="Arial"/>
                <a:cs typeface="Arial"/>
              </a:rPr>
              <a:t>Q225 EPS</a:t>
            </a:r>
            <a:endParaRPr lang="zh-TW">
              <a:solidFill>
                <a:schemeClr val="bg1"/>
              </a:solidFill>
            </a:endParaRPr>
          </a:p>
          <a:p>
            <a:pPr algn="ctr" defTabSz="914400">
              <a:spcBef>
                <a:spcPct val="0"/>
              </a:spcBef>
              <a:spcAft>
                <a:spcPct val="0"/>
              </a:spcAft>
            </a:pPr>
            <a:r>
              <a:rPr lang="en-US" sz="1000" b="1">
                <a:solidFill>
                  <a:schemeClr val="bg1"/>
                </a:solidFill>
                <a:latin typeface="Arial"/>
                <a:cs typeface="Arial"/>
              </a:rPr>
              <a:t>QoQ +15.4%</a:t>
            </a:r>
          </a:p>
        </p:txBody>
      </p:sp>
      <p:sp>
        <p:nvSpPr>
          <p:cNvPr id="11" name="Rectangle 29">
            <a:extLst>
              <a:ext uri="{FF2B5EF4-FFF2-40B4-BE49-F238E27FC236}">
                <a16:creationId xmlns:a16="http://schemas.microsoft.com/office/drawing/2014/main" id="{65E10D28-1AE3-6BC1-DDA8-C493009ABBDD}"/>
              </a:ext>
            </a:extLst>
          </p:cNvPr>
          <p:cNvSpPr/>
          <p:nvPr/>
        </p:nvSpPr>
        <p:spPr bwMode="auto">
          <a:xfrm>
            <a:off x="5141174" y="1914637"/>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a:spcBef>
                <a:spcPct val="0"/>
              </a:spcBef>
              <a:spcAft>
                <a:spcPct val="0"/>
              </a:spcAft>
            </a:pPr>
            <a:r>
              <a:rPr lang="en-US" sz="1000" b="1">
                <a:solidFill>
                  <a:schemeClr val="bg1"/>
                </a:solidFill>
                <a:latin typeface="Arial"/>
                <a:cs typeface="Arial"/>
              </a:rPr>
              <a:t>Q225 EPS</a:t>
            </a:r>
            <a:endParaRPr lang="zh-TW">
              <a:solidFill>
                <a:schemeClr val="bg1"/>
              </a:solidFill>
            </a:endParaRPr>
          </a:p>
          <a:p>
            <a:pPr algn="ctr" defTabSz="914400">
              <a:spcBef>
                <a:spcPct val="0"/>
              </a:spcBef>
              <a:spcAft>
                <a:spcPct val="0"/>
              </a:spcAft>
            </a:pPr>
            <a:r>
              <a:rPr lang="en-US" sz="1000" b="1">
                <a:solidFill>
                  <a:schemeClr val="bg1"/>
                </a:solidFill>
                <a:latin typeface="Arial"/>
                <a:cs typeface="Arial"/>
              </a:rPr>
              <a:t>QoQ -86.3%</a:t>
            </a:r>
          </a:p>
        </p:txBody>
      </p:sp>
    </p:spTree>
    <p:extLst>
      <p:ext uri="{BB962C8B-B14F-4D97-AF65-F5344CB8AC3E}">
        <p14:creationId xmlns:p14="http://schemas.microsoft.com/office/powerpoint/2010/main" val="1712196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3C516-1846-5C7A-21C1-0425A876ED6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DA1EFDB-1D2E-2050-7B1B-1ED339A7403F}"/>
              </a:ext>
            </a:extLst>
          </p:cNvPr>
          <p:cNvSpPr>
            <a:spLocks noGrp="1"/>
          </p:cNvSpPr>
          <p:nvPr>
            <p:ph type="title"/>
          </p:nvPr>
        </p:nvSpPr>
        <p:spPr/>
        <p:txBody>
          <a:bodyPr/>
          <a:lstStyle/>
          <a:p>
            <a:r>
              <a:rPr lang="en-US" altLang="zh-TW"/>
              <a:t>Start-up Preparation for the Renewable Energy Business</a:t>
            </a:r>
            <a:endParaRPr lang="zh-TW" altLang="en-US"/>
          </a:p>
        </p:txBody>
      </p:sp>
      <p:sp>
        <p:nvSpPr>
          <p:cNvPr id="3" name="內容版面配置區 2">
            <a:extLst>
              <a:ext uri="{FF2B5EF4-FFF2-40B4-BE49-F238E27FC236}">
                <a16:creationId xmlns:a16="http://schemas.microsoft.com/office/drawing/2014/main" id="{5322FF9E-9008-607B-E034-7CEB33BB5E8C}"/>
              </a:ext>
            </a:extLst>
          </p:cNvPr>
          <p:cNvSpPr>
            <a:spLocks noGrp="1"/>
          </p:cNvSpPr>
          <p:nvPr>
            <p:ph idx="1"/>
          </p:nvPr>
        </p:nvSpPr>
        <p:spPr>
          <a:xfrm>
            <a:off x="373310" y="1068608"/>
            <a:ext cx="9245475" cy="743981"/>
          </a:xfrm>
        </p:spPr>
        <p:txBody>
          <a:bodyPr>
            <a:noAutofit/>
          </a:bodyPr>
          <a:lstStyle/>
          <a:p>
            <a:pPr algn="just">
              <a:lnSpc>
                <a:spcPct val="120000"/>
              </a:lnSpc>
            </a:pPr>
            <a:r>
              <a:rPr lang="en-US" altLang="zh-TW"/>
              <a:t>The previous organizational restructuring was aimed at </a:t>
            </a:r>
            <a:r>
              <a:rPr lang="en-US" altLang="zh-TW">
                <a:solidFill>
                  <a:srgbClr val="ED972F"/>
                </a:solidFill>
              </a:rPr>
              <a:t>specializing in the development of renewable energy manufacturing and renewable energy solutions service department</a:t>
            </a:r>
            <a:r>
              <a:rPr lang="en-US" altLang="zh-TW"/>
              <a:t>. In addition to our original manufacturing department, SAS </a:t>
            </a:r>
            <a:r>
              <a:rPr lang="en-US" altLang="zh-TW">
                <a:solidFill>
                  <a:srgbClr val="ED972F"/>
                </a:solidFill>
              </a:rPr>
              <a:t>has expanded into a light asset service</a:t>
            </a:r>
            <a:r>
              <a:rPr lang="en-US" altLang="zh-TW"/>
              <a:t> such as renewable energy sales, energy storage management and energy service company, preparing for the future growth.</a:t>
            </a:r>
          </a:p>
          <a:p>
            <a:pPr marL="0" indent="0" algn="just">
              <a:lnSpc>
                <a:spcPct val="120000"/>
              </a:lnSpc>
              <a:buNone/>
            </a:pPr>
            <a:endParaRPr lang="zh-TW" altLang="en-US" sz="200"/>
          </a:p>
        </p:txBody>
      </p:sp>
      <p:sp>
        <p:nvSpPr>
          <p:cNvPr id="5" name="投影片編號版面配置區 6">
            <a:extLst>
              <a:ext uri="{FF2B5EF4-FFF2-40B4-BE49-F238E27FC236}">
                <a16:creationId xmlns:a16="http://schemas.microsoft.com/office/drawing/2014/main" id="{014B5CC7-291A-052C-A65B-70661F6B46BF}"/>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22</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文字方塊 5">
            <a:extLst>
              <a:ext uri="{FF2B5EF4-FFF2-40B4-BE49-F238E27FC236}">
                <a16:creationId xmlns:a16="http://schemas.microsoft.com/office/drawing/2014/main" id="{0069ECA4-B578-1262-C986-623CB100E85D}"/>
              </a:ext>
            </a:extLst>
          </p:cNvPr>
          <p:cNvSpPr txBox="1"/>
          <p:nvPr/>
        </p:nvSpPr>
        <p:spPr>
          <a:xfrm>
            <a:off x="223177" y="6514702"/>
            <a:ext cx="7124640" cy="461665"/>
          </a:xfrm>
          <a:prstGeom prst="rect">
            <a:avLst/>
          </a:prstGeom>
          <a:noFill/>
        </p:spPr>
        <p:txBody>
          <a:bodyPr wrap="square">
            <a:spAutoFit/>
          </a:bodyPr>
          <a:lstStyle/>
          <a:p>
            <a:r>
              <a:rPr lang="en-US" altLang="zh-TW" sz="800" i="1">
                <a:solidFill>
                  <a:srgbClr val="2B505B"/>
                </a:solidFill>
                <a:latin typeface="Arial" panose="020B0604020202020204" pitchFamily="34" charset="0"/>
                <a:cs typeface="Arial" panose="020B0604020202020204" pitchFamily="34" charset="0"/>
              </a:rPr>
              <a:t>Note: 1. Change of company name: the original name of Susen Green Energy Co., Ltd.(SGE) is known as Sunrise PV Three</a:t>
            </a:r>
            <a:r>
              <a:rPr lang="zh-TW" altLang="en-US" sz="800" i="1">
                <a:solidFill>
                  <a:srgbClr val="2B505B"/>
                </a:solidFill>
                <a:latin typeface="Arial" panose="020B0604020202020204" pitchFamily="34" charset="0"/>
                <a:cs typeface="Arial" panose="020B0604020202020204" pitchFamily="34" charset="0"/>
              </a:rPr>
              <a:t> </a:t>
            </a:r>
            <a:r>
              <a:rPr lang="en-US" altLang="zh-TW" sz="800" i="1">
                <a:solidFill>
                  <a:srgbClr val="2B505B"/>
                </a:solidFill>
                <a:latin typeface="Arial" panose="020B0604020202020204" pitchFamily="34" charset="0"/>
                <a:cs typeface="Arial" panose="020B0604020202020204" pitchFamily="34" charset="0"/>
              </a:rPr>
              <a:t>Co., Ltd.(SPV3).</a:t>
            </a:r>
          </a:p>
          <a:p>
            <a:r>
              <a:rPr lang="en-US" altLang="zh-TW" sz="800" i="1">
                <a:solidFill>
                  <a:srgbClr val="2B505B"/>
                </a:solidFill>
                <a:latin typeface="Arial" panose="020B0604020202020204" pitchFamily="34" charset="0"/>
                <a:cs typeface="Arial" panose="020B0604020202020204" pitchFamily="34" charset="0"/>
              </a:rPr>
              <a:t>          2. Relocate Energy Storage Co., Ltd.</a:t>
            </a:r>
            <a:r>
              <a:rPr lang="zh-TW" altLang="en-US" sz="800" i="1">
                <a:solidFill>
                  <a:srgbClr val="2B505B"/>
                </a:solidFill>
                <a:latin typeface="Arial" panose="020B0604020202020204" pitchFamily="34" charset="0"/>
                <a:cs typeface="Arial" panose="020B0604020202020204" pitchFamily="34" charset="0"/>
              </a:rPr>
              <a:t>；</a:t>
            </a:r>
            <a:r>
              <a:rPr lang="en-US" altLang="zh-TW" sz="800" i="1">
                <a:solidFill>
                  <a:srgbClr val="2B505B"/>
                </a:solidFill>
                <a:latin typeface="Arial" panose="020B0604020202020204" pitchFamily="34" charset="0"/>
                <a:cs typeface="Arial" panose="020B0604020202020204" pitchFamily="34" charset="0"/>
              </a:rPr>
              <a:t>3. </a:t>
            </a:r>
            <a:r>
              <a:rPr lang="en-US" altLang="zh-TW" sz="800" i="1" err="1">
                <a:solidFill>
                  <a:srgbClr val="2B505B"/>
                </a:solidFill>
                <a:latin typeface="Arial" panose="020B0604020202020204" pitchFamily="34" charset="0"/>
                <a:cs typeface="Arial" panose="020B0604020202020204" pitchFamily="34" charset="0"/>
              </a:rPr>
              <a:t>EcoSoar</a:t>
            </a:r>
            <a:r>
              <a:rPr lang="en-US" altLang="zh-TW" sz="800" i="1">
                <a:solidFill>
                  <a:srgbClr val="2B505B"/>
                </a:solidFill>
                <a:latin typeface="Arial" panose="020B0604020202020204" pitchFamily="34" charset="0"/>
                <a:cs typeface="Arial" panose="020B0604020202020204" pitchFamily="34" charset="0"/>
              </a:rPr>
              <a:t> Energy Service Co., Ltd.</a:t>
            </a:r>
          </a:p>
          <a:p>
            <a:r>
              <a:rPr lang="en-US" altLang="zh-TW" sz="800" i="1">
                <a:solidFill>
                  <a:srgbClr val="2B505B"/>
                </a:solidFill>
                <a:latin typeface="Arial" panose="020B0604020202020204" pitchFamily="34" charset="0"/>
                <a:cs typeface="Arial" panose="020B0604020202020204" pitchFamily="34" charset="0"/>
              </a:rPr>
              <a:t>.</a:t>
            </a:r>
            <a:endParaRPr lang="zh-TW" altLang="en-US"/>
          </a:p>
        </p:txBody>
      </p:sp>
      <p:grpSp>
        <p:nvGrpSpPr>
          <p:cNvPr id="69" name="群組 68">
            <a:extLst>
              <a:ext uri="{FF2B5EF4-FFF2-40B4-BE49-F238E27FC236}">
                <a16:creationId xmlns:a16="http://schemas.microsoft.com/office/drawing/2014/main" id="{6A745365-49C3-EC5C-88BF-10DC93587AB1}"/>
              </a:ext>
            </a:extLst>
          </p:cNvPr>
          <p:cNvGrpSpPr/>
          <p:nvPr/>
        </p:nvGrpSpPr>
        <p:grpSpPr>
          <a:xfrm>
            <a:off x="140651" y="2039330"/>
            <a:ext cx="10056505" cy="4418225"/>
            <a:chOff x="140651" y="2096480"/>
            <a:chExt cx="10056505" cy="4418225"/>
          </a:xfrm>
        </p:grpSpPr>
        <p:grpSp>
          <p:nvGrpSpPr>
            <p:cNvPr id="66" name="群組 65">
              <a:extLst>
                <a:ext uri="{FF2B5EF4-FFF2-40B4-BE49-F238E27FC236}">
                  <a16:creationId xmlns:a16="http://schemas.microsoft.com/office/drawing/2014/main" id="{5D7FE804-B6E8-ED95-316E-0E711DFF0D0A}"/>
                </a:ext>
              </a:extLst>
            </p:cNvPr>
            <p:cNvGrpSpPr/>
            <p:nvPr/>
          </p:nvGrpSpPr>
          <p:grpSpPr>
            <a:xfrm>
              <a:off x="140651" y="2096480"/>
              <a:ext cx="10056505" cy="4418225"/>
              <a:chOff x="73976" y="1911252"/>
              <a:chExt cx="10056505" cy="4612324"/>
            </a:xfrm>
          </p:grpSpPr>
          <p:grpSp>
            <p:nvGrpSpPr>
              <p:cNvPr id="39" name="群組 38">
                <a:extLst>
                  <a:ext uri="{FF2B5EF4-FFF2-40B4-BE49-F238E27FC236}">
                    <a16:creationId xmlns:a16="http://schemas.microsoft.com/office/drawing/2014/main" id="{E6C2BA2E-9273-111D-1DF4-2A930EA02253}"/>
                  </a:ext>
                </a:extLst>
              </p:cNvPr>
              <p:cNvGrpSpPr/>
              <p:nvPr/>
            </p:nvGrpSpPr>
            <p:grpSpPr>
              <a:xfrm>
                <a:off x="73976" y="2904682"/>
                <a:ext cx="10056505" cy="1101615"/>
                <a:chOff x="89749" y="3145221"/>
                <a:chExt cx="10056505" cy="1101615"/>
              </a:xfrm>
            </p:grpSpPr>
            <p:sp>
              <p:nvSpPr>
                <p:cNvPr id="16" name="文字方塊 15">
                  <a:extLst>
                    <a:ext uri="{FF2B5EF4-FFF2-40B4-BE49-F238E27FC236}">
                      <a16:creationId xmlns:a16="http://schemas.microsoft.com/office/drawing/2014/main" id="{E93EE312-0560-FA51-9541-539E1B41EA28}"/>
                    </a:ext>
                  </a:extLst>
                </p:cNvPr>
                <p:cNvSpPr txBox="1"/>
                <p:nvPr/>
              </p:nvSpPr>
              <p:spPr>
                <a:xfrm>
                  <a:off x="1079340" y="3145221"/>
                  <a:ext cx="1856489" cy="276999"/>
                </a:xfrm>
                <a:prstGeom prst="rect">
                  <a:avLst/>
                </a:prstGeom>
                <a:noFill/>
              </p:spPr>
              <p:txBody>
                <a:bodyPr wrap="square" rtlCol="0">
                  <a:spAutoFit/>
                </a:bodyPr>
                <a:lstStyle/>
                <a:p>
                  <a:pPr algn="ctr"/>
                  <a:endParaRPr lang="zh-TW" altLang="en-US" sz="1200">
                    <a:solidFill>
                      <a:schemeClr val="bg2">
                        <a:lumMod val="25000"/>
                      </a:schemeClr>
                    </a:solidFill>
                    <a:latin typeface="Arial" panose="020B0604020202020204" pitchFamily="34" charset="0"/>
                    <a:ea typeface="+mj-ea"/>
                    <a:cs typeface="Arial" panose="020B0604020202020204" pitchFamily="34" charset="0"/>
                  </a:endParaRPr>
                </a:p>
              </p:txBody>
            </p:sp>
            <p:sp>
              <p:nvSpPr>
                <p:cNvPr id="33" name="文字方塊 32">
                  <a:extLst>
                    <a:ext uri="{FF2B5EF4-FFF2-40B4-BE49-F238E27FC236}">
                      <a16:creationId xmlns:a16="http://schemas.microsoft.com/office/drawing/2014/main" id="{A448C6A8-9D93-2851-9726-B534CFC15F4F}"/>
                    </a:ext>
                  </a:extLst>
                </p:cNvPr>
                <p:cNvSpPr txBox="1"/>
                <p:nvPr/>
              </p:nvSpPr>
              <p:spPr>
                <a:xfrm>
                  <a:off x="6222592" y="3657328"/>
                  <a:ext cx="3923662" cy="589508"/>
                </a:xfrm>
                <a:prstGeom prst="rect">
                  <a:avLst/>
                </a:prstGeom>
                <a:noFill/>
              </p:spPr>
              <p:txBody>
                <a:bodyPr wrap="square" rtlCol="0" anchor="t">
                  <a:noAutofit/>
                </a:bodyPr>
                <a:lstStyle>
                  <a:defPPr>
                    <a:defRPr lang="en-US"/>
                  </a:defPPr>
                  <a:lvl1pPr marL="171450" indent="-171450">
                    <a:lnSpc>
                      <a:spcPct val="150000"/>
                    </a:lnSpc>
                    <a:buFont typeface="Arial" panose="020B0604020202090204" pitchFamily="34" charset="0"/>
                    <a:buChar char="•"/>
                    <a:defRPr sz="1000">
                      <a:solidFill>
                        <a:schemeClr val="bg2">
                          <a:lumMod val="25000"/>
                        </a:schemeClr>
                      </a:solidFill>
                      <a:latin typeface="+mj-ea"/>
                      <a:ea typeface="+mj-ea"/>
                    </a:defRPr>
                  </a:lvl1pPr>
                </a:lstStyle>
                <a:p>
                  <a:pPr>
                    <a:lnSpc>
                      <a:spcPct val="100000"/>
                    </a:lnSpc>
                  </a:pPr>
                  <a:r>
                    <a:rPr lang="en-US" altLang="zh-TW" sz="1050">
                      <a:solidFill>
                        <a:srgbClr val="1E5F7C"/>
                      </a:solidFill>
                      <a:latin typeface="Arial" panose="020B0604020202020204" pitchFamily="34" charset="0"/>
                      <a:ea typeface="+mn-ea"/>
                      <a:cs typeface="Arial" panose="020B0604020202020204" pitchFamily="34" charset="0"/>
                    </a:rPr>
                    <a:t>Focus on improving manufacturing efficiency</a:t>
                  </a:r>
                </a:p>
                <a:p>
                  <a:pPr>
                    <a:lnSpc>
                      <a:spcPct val="100000"/>
                    </a:lnSpc>
                  </a:pPr>
                  <a:r>
                    <a:rPr lang="en-US" altLang="zh-TW" sz="1050">
                      <a:solidFill>
                        <a:srgbClr val="1E5F7C"/>
                      </a:solidFill>
                      <a:latin typeface="Arial" panose="020B0604020202020204" pitchFamily="34" charset="0"/>
                      <a:ea typeface="+mn-ea"/>
                      <a:cs typeface="Arial" panose="020B0604020202020204" pitchFamily="34" charset="0"/>
                    </a:rPr>
                    <a:t>Increase opportunities for strategic external partnerships</a:t>
                  </a:r>
                </a:p>
              </p:txBody>
            </p:sp>
            <p:sp>
              <p:nvSpPr>
                <p:cNvPr id="36" name="文字方塊 35">
                  <a:extLst>
                    <a:ext uri="{FF2B5EF4-FFF2-40B4-BE49-F238E27FC236}">
                      <a16:creationId xmlns:a16="http://schemas.microsoft.com/office/drawing/2014/main" id="{141BECCE-B29D-8A58-5F8D-C958DD4804C4}"/>
                    </a:ext>
                  </a:extLst>
                </p:cNvPr>
                <p:cNvSpPr txBox="1"/>
                <p:nvPr/>
              </p:nvSpPr>
              <p:spPr>
                <a:xfrm>
                  <a:off x="89749" y="3640121"/>
                  <a:ext cx="3409646" cy="558289"/>
                </a:xfrm>
                <a:prstGeom prst="rect">
                  <a:avLst/>
                </a:prstGeom>
                <a:noFill/>
              </p:spPr>
              <p:txBody>
                <a:bodyPr wrap="square" rtlCol="0" anchor="t">
                  <a:noAutofit/>
                </a:bodyPr>
                <a:lstStyle/>
                <a:p>
                  <a:pPr marL="171450" indent="-171450">
                    <a:buFont typeface="Arial" panose="020B0604020202090204" pitchFamily="34" charset="0"/>
                    <a:buChar char="•"/>
                  </a:pPr>
                  <a:r>
                    <a:rPr lang="en-US" altLang="zh-TW" sz="1050" b="1">
                      <a:solidFill>
                        <a:srgbClr val="2A6377"/>
                      </a:solidFill>
                      <a:latin typeface="Arial" panose="020B0604020202020204" pitchFamily="34" charset="0"/>
                      <a:cs typeface="Arial" panose="020B0604020202020204" pitchFamily="34" charset="0"/>
                    </a:rPr>
                    <a:t>Include renewable energy services department </a:t>
                  </a:r>
                </a:p>
                <a:p>
                  <a:pPr marL="171450" indent="-171450">
                    <a:buFont typeface="Arial" panose="020B0604020202090204" pitchFamily="34" charset="0"/>
                    <a:buChar char="•"/>
                  </a:pPr>
                  <a:r>
                    <a:rPr lang="en-US" altLang="zh-TW" sz="1050">
                      <a:solidFill>
                        <a:srgbClr val="1E5F7C"/>
                      </a:solidFill>
                      <a:latin typeface="Arial" panose="020B0604020202020204" pitchFamily="34" charset="0"/>
                      <a:cs typeface="Arial" panose="020B0604020202020204" pitchFamily="34" charset="0"/>
                    </a:rPr>
                    <a:t>Become the leading provider of renewable energy services in the country</a:t>
                  </a:r>
                </a:p>
              </p:txBody>
            </p:sp>
            <p:sp>
              <p:nvSpPr>
                <p:cNvPr id="20" name="矩形: 圓角 19">
                  <a:extLst>
                    <a:ext uri="{FF2B5EF4-FFF2-40B4-BE49-F238E27FC236}">
                      <a16:creationId xmlns:a16="http://schemas.microsoft.com/office/drawing/2014/main" id="{9159D816-6899-9D67-19D2-661C50ACE202}"/>
                    </a:ext>
                  </a:extLst>
                </p:cNvPr>
                <p:cNvSpPr/>
                <p:nvPr/>
              </p:nvSpPr>
              <p:spPr>
                <a:xfrm>
                  <a:off x="2252025" y="3155525"/>
                  <a:ext cx="2408607" cy="452028"/>
                </a:xfrm>
                <a:prstGeom prst="roundRect">
                  <a:avLst/>
                </a:prstGeom>
                <a:solidFill>
                  <a:srgbClr val="ED972F"/>
                </a:solidFill>
                <a:ln w="28575">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TW" sz="1300" b="1">
                      <a:solidFill>
                        <a:schemeClr val="bg1"/>
                      </a:solidFill>
                      <a:latin typeface="Arial" panose="020B0604020202020204" pitchFamily="34" charset="0"/>
                      <a:cs typeface="Arial" panose="020B0604020202020204" pitchFamily="34" charset="0"/>
                    </a:rPr>
                    <a:t>Renewable Energy </a:t>
                  </a:r>
                </a:p>
                <a:p>
                  <a:pPr algn="ctr"/>
                  <a:r>
                    <a:rPr lang="en-US" altLang="zh-TW" sz="1300" b="1">
                      <a:solidFill>
                        <a:schemeClr val="bg1"/>
                      </a:solidFill>
                      <a:latin typeface="Arial" panose="020B0604020202020204" pitchFamily="34" charset="0"/>
                      <a:cs typeface="Arial" panose="020B0604020202020204" pitchFamily="34" charset="0"/>
                    </a:rPr>
                    <a:t>Sales and Service Solution</a:t>
                  </a:r>
                </a:p>
              </p:txBody>
            </p:sp>
            <p:sp>
              <p:nvSpPr>
                <p:cNvPr id="15" name="矩形: 圓角 14">
                  <a:extLst>
                    <a:ext uri="{FF2B5EF4-FFF2-40B4-BE49-F238E27FC236}">
                      <a16:creationId xmlns:a16="http://schemas.microsoft.com/office/drawing/2014/main" id="{69F6648A-DE34-43DF-06E3-AA9B0EE4895D}"/>
                    </a:ext>
                  </a:extLst>
                </p:cNvPr>
                <p:cNvSpPr/>
                <p:nvPr/>
              </p:nvSpPr>
              <p:spPr>
                <a:xfrm>
                  <a:off x="5377274" y="3149976"/>
                  <a:ext cx="1935373" cy="445807"/>
                </a:xfrm>
                <a:prstGeom prst="roundRect">
                  <a:avLst/>
                </a:prstGeom>
                <a:solidFill>
                  <a:srgbClr val="ED972F"/>
                </a:solidFill>
                <a:ln w="28575">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TW" sz="1300" b="1">
                      <a:solidFill>
                        <a:schemeClr val="bg1"/>
                      </a:solidFill>
                      <a:latin typeface="Arial" panose="020B0604020202020204" pitchFamily="34" charset="0"/>
                      <a:cs typeface="Arial" panose="020B0604020202020204" pitchFamily="34" charset="0"/>
                    </a:rPr>
                    <a:t>Renewable Energy Production Business</a:t>
                  </a:r>
                </a:p>
              </p:txBody>
            </p:sp>
          </p:grpSp>
          <p:grpSp>
            <p:nvGrpSpPr>
              <p:cNvPr id="64" name="群組 63">
                <a:extLst>
                  <a:ext uri="{FF2B5EF4-FFF2-40B4-BE49-F238E27FC236}">
                    <a16:creationId xmlns:a16="http://schemas.microsoft.com/office/drawing/2014/main" id="{A677CCE7-4D62-AE24-CA00-863E8D824683}"/>
                  </a:ext>
                </a:extLst>
              </p:cNvPr>
              <p:cNvGrpSpPr/>
              <p:nvPr/>
            </p:nvGrpSpPr>
            <p:grpSpPr>
              <a:xfrm>
                <a:off x="83472" y="1911252"/>
                <a:ext cx="9418666" cy="4612324"/>
                <a:chOff x="83472" y="1911252"/>
                <a:chExt cx="9418666" cy="4612324"/>
              </a:xfrm>
            </p:grpSpPr>
            <p:cxnSp>
              <p:nvCxnSpPr>
                <p:cNvPr id="17" name="直線接點 16">
                  <a:extLst>
                    <a:ext uri="{FF2B5EF4-FFF2-40B4-BE49-F238E27FC236}">
                      <a16:creationId xmlns:a16="http://schemas.microsoft.com/office/drawing/2014/main" id="{ED243CA0-75BA-7B4B-152C-27EF322D6AB8}"/>
                    </a:ext>
                  </a:extLst>
                </p:cNvPr>
                <p:cNvCxnSpPr>
                  <a:cxnSpLocks/>
                </p:cNvCxnSpPr>
                <p:nvPr/>
              </p:nvCxnSpPr>
              <p:spPr>
                <a:xfrm>
                  <a:off x="6424613" y="2720786"/>
                  <a:ext cx="0" cy="19420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913235E-9754-D8C2-46F7-21D47058C8A1}"/>
                    </a:ext>
                  </a:extLst>
                </p:cNvPr>
                <p:cNvCxnSpPr>
                  <a:cxnSpLocks/>
                </p:cNvCxnSpPr>
                <p:nvPr/>
              </p:nvCxnSpPr>
              <p:spPr>
                <a:xfrm>
                  <a:off x="5039902" y="2484582"/>
                  <a:ext cx="0" cy="243833"/>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80FA3B10-346F-4C01-CE56-0C2DC29ADAD4}"/>
                    </a:ext>
                  </a:extLst>
                </p:cNvPr>
                <p:cNvGrpSpPr/>
                <p:nvPr/>
              </p:nvGrpSpPr>
              <p:grpSpPr>
                <a:xfrm>
                  <a:off x="989501" y="3368480"/>
                  <a:ext cx="5219868" cy="952907"/>
                  <a:chOff x="989501" y="3844557"/>
                  <a:chExt cx="5219868" cy="952907"/>
                </a:xfrm>
              </p:grpSpPr>
              <p:cxnSp>
                <p:nvCxnSpPr>
                  <p:cNvPr id="43" name="直線單箭頭接點 42">
                    <a:extLst>
                      <a:ext uri="{FF2B5EF4-FFF2-40B4-BE49-F238E27FC236}">
                        <a16:creationId xmlns:a16="http://schemas.microsoft.com/office/drawing/2014/main" id="{57495327-2107-2EA1-8F52-C051939D0E43}"/>
                      </a:ext>
                    </a:extLst>
                  </p:cNvPr>
                  <p:cNvCxnSpPr>
                    <a:cxnSpLocks/>
                  </p:cNvCxnSpPr>
                  <p:nvPr/>
                </p:nvCxnSpPr>
                <p:spPr>
                  <a:xfrm>
                    <a:off x="4467381" y="4571576"/>
                    <a:ext cx="0" cy="224337"/>
                  </a:xfrm>
                  <a:prstGeom prst="straightConnector1">
                    <a:avLst/>
                  </a:prstGeom>
                  <a:ln w="12700">
                    <a:solidFill>
                      <a:srgbClr val="3A3A3A"/>
                    </a:solidFill>
                    <a:tailEnd type="triangle"/>
                  </a:ln>
                </p:spPr>
                <p:style>
                  <a:lnRef idx="2">
                    <a:schemeClr val="accent1"/>
                  </a:lnRef>
                  <a:fillRef idx="0">
                    <a:schemeClr val="accent1"/>
                  </a:fillRef>
                  <a:effectRef idx="1">
                    <a:schemeClr val="accent1"/>
                  </a:effectRef>
                  <a:fontRef idx="minor">
                    <a:schemeClr val="tx1"/>
                  </a:fontRef>
                </p:style>
              </p:cxnSp>
              <p:cxnSp>
                <p:nvCxnSpPr>
                  <p:cNvPr id="54" name="直線單箭頭接點 53">
                    <a:extLst>
                      <a:ext uri="{FF2B5EF4-FFF2-40B4-BE49-F238E27FC236}">
                        <a16:creationId xmlns:a16="http://schemas.microsoft.com/office/drawing/2014/main" id="{F43C50B6-6D9A-2C00-8918-384755D00473}"/>
                      </a:ext>
                    </a:extLst>
                  </p:cNvPr>
                  <p:cNvCxnSpPr>
                    <a:cxnSpLocks/>
                  </p:cNvCxnSpPr>
                  <p:nvPr/>
                </p:nvCxnSpPr>
                <p:spPr>
                  <a:xfrm>
                    <a:off x="2618812" y="4573127"/>
                    <a:ext cx="0" cy="224337"/>
                  </a:xfrm>
                  <a:prstGeom prst="straightConnector1">
                    <a:avLst/>
                  </a:prstGeom>
                  <a:ln w="12700">
                    <a:solidFill>
                      <a:srgbClr val="3A3A3A"/>
                    </a:solidFill>
                    <a:tailEnd type="triangle"/>
                  </a:ln>
                </p:spPr>
                <p:style>
                  <a:lnRef idx="2">
                    <a:schemeClr val="accent1"/>
                  </a:lnRef>
                  <a:fillRef idx="0">
                    <a:schemeClr val="accent1"/>
                  </a:fillRef>
                  <a:effectRef idx="1">
                    <a:schemeClr val="accent1"/>
                  </a:effectRef>
                  <a:fontRef idx="minor">
                    <a:schemeClr val="tx1"/>
                  </a:fontRef>
                </p:style>
              </p:cxnSp>
              <p:grpSp>
                <p:nvGrpSpPr>
                  <p:cNvPr id="11" name="群組 10">
                    <a:extLst>
                      <a:ext uri="{FF2B5EF4-FFF2-40B4-BE49-F238E27FC236}">
                        <a16:creationId xmlns:a16="http://schemas.microsoft.com/office/drawing/2014/main" id="{E91CA47D-149E-E70E-8539-CD8FC039EF07}"/>
                      </a:ext>
                    </a:extLst>
                  </p:cNvPr>
                  <p:cNvGrpSpPr/>
                  <p:nvPr/>
                </p:nvGrpSpPr>
                <p:grpSpPr>
                  <a:xfrm>
                    <a:off x="989501" y="3844557"/>
                    <a:ext cx="5219868" cy="949974"/>
                    <a:chOff x="3757611" y="3572878"/>
                    <a:chExt cx="5219868" cy="949974"/>
                  </a:xfrm>
                </p:grpSpPr>
                <p:cxnSp>
                  <p:nvCxnSpPr>
                    <p:cNvPr id="7" name="直線單箭頭接點 6">
                      <a:extLst>
                        <a:ext uri="{FF2B5EF4-FFF2-40B4-BE49-F238E27FC236}">
                          <a16:creationId xmlns:a16="http://schemas.microsoft.com/office/drawing/2014/main" id="{6DA0A099-A61F-A859-91CF-DE6A8E094E0A}"/>
                        </a:ext>
                      </a:extLst>
                    </p:cNvPr>
                    <p:cNvCxnSpPr/>
                    <p:nvPr/>
                  </p:nvCxnSpPr>
                  <p:spPr bwMode="auto">
                    <a:xfrm>
                      <a:off x="3757611" y="4298515"/>
                      <a:ext cx="0" cy="224337"/>
                    </a:xfrm>
                    <a:prstGeom prst="straightConnector1">
                      <a:avLst/>
                    </a:prstGeom>
                    <a:solidFill>
                      <a:srgbClr val="FFFFFF"/>
                    </a:solidFill>
                    <a:ln w="9525" cap="flat" cmpd="sng" algn="ctr">
                      <a:solidFill>
                        <a:schemeClr val="bg2">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直線單箭頭接點 7">
                      <a:extLst>
                        <a:ext uri="{FF2B5EF4-FFF2-40B4-BE49-F238E27FC236}">
                          <a16:creationId xmlns:a16="http://schemas.microsoft.com/office/drawing/2014/main" id="{8CD72D12-6E1C-22E1-FCB2-B332C613BF8D}"/>
                        </a:ext>
                      </a:extLst>
                    </p:cNvPr>
                    <p:cNvCxnSpPr/>
                    <p:nvPr/>
                  </p:nvCxnSpPr>
                  <p:spPr bwMode="auto">
                    <a:xfrm>
                      <a:off x="8974929" y="4288355"/>
                      <a:ext cx="0" cy="224337"/>
                    </a:xfrm>
                    <a:prstGeom prst="straightConnector1">
                      <a:avLst/>
                    </a:prstGeom>
                    <a:solidFill>
                      <a:srgbClr val="FFFFFF"/>
                    </a:solidFill>
                    <a:ln w="9525" cap="flat" cmpd="sng" algn="ctr">
                      <a:solidFill>
                        <a:schemeClr val="bg2">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直線接點 8">
                      <a:extLst>
                        <a:ext uri="{FF2B5EF4-FFF2-40B4-BE49-F238E27FC236}">
                          <a16:creationId xmlns:a16="http://schemas.microsoft.com/office/drawing/2014/main" id="{AE32AD88-0996-96B5-803D-FCD44E19F330}"/>
                        </a:ext>
                      </a:extLst>
                    </p:cNvPr>
                    <p:cNvCxnSpPr>
                      <a:cxnSpLocks/>
                    </p:cNvCxnSpPr>
                    <p:nvPr/>
                  </p:nvCxnSpPr>
                  <p:spPr>
                    <a:xfrm>
                      <a:off x="3757611" y="4298515"/>
                      <a:ext cx="5219868"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5A877AA0-C2C9-20D1-D2E2-3234D4FD7BA8}"/>
                        </a:ext>
                      </a:extLst>
                    </p:cNvPr>
                    <p:cNvCxnSpPr>
                      <a:cxnSpLocks/>
                    </p:cNvCxnSpPr>
                    <p:nvPr/>
                  </p:nvCxnSpPr>
                  <p:spPr>
                    <a:xfrm flipV="1">
                      <a:off x="6190667" y="3572878"/>
                      <a:ext cx="0" cy="72605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sp>
              <p:nvSpPr>
                <p:cNvPr id="30" name="箭號: 向下 29">
                  <a:extLst>
                    <a:ext uri="{FF2B5EF4-FFF2-40B4-BE49-F238E27FC236}">
                      <a16:creationId xmlns:a16="http://schemas.microsoft.com/office/drawing/2014/main" id="{FE65340F-0D84-4674-5AFE-8CB8A18483E0}"/>
                    </a:ext>
                  </a:extLst>
                </p:cNvPr>
                <p:cNvSpPr/>
                <p:nvPr/>
              </p:nvSpPr>
              <p:spPr>
                <a:xfrm>
                  <a:off x="8121464" y="3975880"/>
                  <a:ext cx="243840" cy="217290"/>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3BF1C9EB-68BD-906A-109E-D3B2B71EA4F3}"/>
                    </a:ext>
                  </a:extLst>
                </p:cNvPr>
                <p:cNvSpPr txBox="1"/>
                <p:nvPr/>
              </p:nvSpPr>
              <p:spPr>
                <a:xfrm>
                  <a:off x="7347817" y="4276575"/>
                  <a:ext cx="2154321" cy="680240"/>
                </a:xfrm>
                <a:prstGeom prst="rect">
                  <a:avLst/>
                </a:prstGeom>
                <a:noFill/>
              </p:spPr>
              <p:txBody>
                <a:bodyPr wrap="square" rtlCol="0" anchor="t">
                  <a:noAutofit/>
                </a:bodyPr>
                <a:lstStyle>
                  <a:defPPr>
                    <a:defRPr lang="en-US"/>
                  </a:defPPr>
                  <a:lvl1pPr marL="171450" indent="-171450">
                    <a:lnSpc>
                      <a:spcPct val="100000"/>
                    </a:lnSpc>
                    <a:buFont typeface="Arial" panose="020B0604020202090204" pitchFamily="34" charset="0"/>
                    <a:buChar char="•"/>
                    <a:defRPr sz="1000">
                      <a:solidFill>
                        <a:srgbClr val="1E5F7C"/>
                      </a:solidFill>
                      <a:latin typeface="Arial"/>
                    </a:defRPr>
                  </a:lvl1pPr>
                </a:lstStyle>
                <a:p>
                  <a:pPr marL="0" indent="0">
                    <a:buNone/>
                  </a:pPr>
                  <a:r>
                    <a:rPr lang="en-US" altLang="zh-TW" sz="1050">
                      <a:latin typeface="Arial" panose="020B0604020202020204" pitchFamily="34" charset="0"/>
                      <a:cs typeface="Arial" panose="020B0604020202020204" pitchFamily="34" charset="0"/>
                    </a:rPr>
                    <a:t>The Group’s solar cells </a:t>
                  </a:r>
                  <a:r>
                    <a:rPr lang="en-US" altLang="zh-TW" sz="1050" u="sng">
                      <a:latin typeface="Arial" panose="020B0604020202020204" pitchFamily="34" charset="0"/>
                      <a:cs typeface="Arial" panose="020B0604020202020204" pitchFamily="34" charset="0"/>
                    </a:rPr>
                    <a:t>have successfully qualified by overseas customers recently</a:t>
                  </a:r>
                  <a:r>
                    <a:rPr lang="en-US" altLang="zh-TW" sz="1050">
                      <a:latin typeface="Arial" panose="020B0604020202020204" pitchFamily="34" charset="0"/>
                      <a:cs typeface="Arial" panose="020B0604020202020204" pitchFamily="34" charset="0"/>
                    </a:rPr>
                    <a:t>, are poised to ramp up!</a:t>
                  </a:r>
                  <a:endParaRPr lang="zh-TW" altLang="en-US" sz="1050">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E2B2C43A-4DE3-7B4A-E6F6-D367D845BB66}"/>
                    </a:ext>
                  </a:extLst>
                </p:cNvPr>
                <p:cNvSpPr txBox="1"/>
                <p:nvPr/>
              </p:nvSpPr>
              <p:spPr>
                <a:xfrm>
                  <a:off x="963756" y="2731184"/>
                  <a:ext cx="1105526" cy="738664"/>
                </a:xfrm>
                <a:prstGeom prst="rect">
                  <a:avLst/>
                </a:prstGeom>
                <a:noFill/>
              </p:spPr>
              <p:txBody>
                <a:bodyPr wrap="square">
                  <a:spAutoFit/>
                </a:bodyPr>
                <a:lstStyle/>
                <a:p>
                  <a:pPr algn="ctr"/>
                  <a:r>
                    <a:rPr lang="en-US" altLang="zh-TW" sz="1400" b="1">
                      <a:solidFill>
                        <a:srgbClr val="2A6377"/>
                      </a:solidFill>
                      <a:latin typeface="Arial" panose="020B0604020202020204" pitchFamily="34" charset="0"/>
                      <a:cs typeface="Arial" panose="020B0604020202020204" pitchFamily="34" charset="0"/>
                    </a:rPr>
                    <a:t>Subsidiary</a:t>
                  </a:r>
                </a:p>
                <a:p>
                  <a:pPr algn="ctr"/>
                  <a:r>
                    <a:rPr lang="en-US" altLang="zh-TW" sz="1400" b="1">
                      <a:solidFill>
                        <a:srgbClr val="2A6377"/>
                      </a:solidFill>
                      <a:latin typeface="Arial" panose="020B0604020202020204" pitchFamily="34" charset="0"/>
                      <a:cs typeface="Arial" panose="020B0604020202020204" pitchFamily="34" charset="0"/>
                    </a:rPr>
                    <a:t>SGE</a:t>
                  </a:r>
                  <a:r>
                    <a:rPr lang="en-US" altLang="zh-TW" sz="1400" b="1" baseline="30000">
                      <a:solidFill>
                        <a:schemeClr val="tx1">
                          <a:lumMod val="50000"/>
                          <a:lumOff val="50000"/>
                        </a:schemeClr>
                      </a:solidFill>
                    </a:rPr>
                    <a:t>1</a:t>
                  </a:r>
                  <a:endParaRPr lang="zh-TW" altLang="en-US" sz="1400" b="1">
                    <a:solidFill>
                      <a:srgbClr val="2B505B"/>
                    </a:solidFill>
                    <a:latin typeface="Arial" panose="020B0604020202020204" pitchFamily="34" charset="0"/>
                    <a:cs typeface="Arial" panose="020B0604020202020204" pitchFamily="34" charset="0"/>
                  </a:endParaRPr>
                </a:p>
                <a:p>
                  <a:pPr algn="ctr"/>
                  <a:endParaRPr lang="en-US" altLang="zh-TW" sz="1400" b="1">
                    <a:solidFill>
                      <a:srgbClr val="2A6377"/>
                    </a:solidFill>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F9A8AB88-00E5-4CD9-F473-1AFA0D308F66}"/>
                    </a:ext>
                  </a:extLst>
                </p:cNvPr>
                <p:cNvSpPr txBox="1"/>
                <p:nvPr/>
              </p:nvSpPr>
              <p:spPr>
                <a:xfrm>
                  <a:off x="7403231" y="2708948"/>
                  <a:ext cx="1105526" cy="523220"/>
                </a:xfrm>
                <a:prstGeom prst="rect">
                  <a:avLst/>
                </a:prstGeom>
                <a:noFill/>
              </p:spPr>
              <p:txBody>
                <a:bodyPr wrap="square">
                  <a:spAutoFit/>
                </a:bodyPr>
                <a:lstStyle/>
                <a:p>
                  <a:pPr algn="ctr"/>
                  <a:r>
                    <a:rPr lang="en-US" altLang="zh-TW" sz="1400" b="1">
                      <a:solidFill>
                        <a:srgbClr val="2A6377"/>
                      </a:solidFill>
                      <a:latin typeface="Arial" panose="020B0604020202020204" pitchFamily="34" charset="0"/>
                      <a:cs typeface="Arial" panose="020B0604020202020204" pitchFamily="34" charset="0"/>
                    </a:rPr>
                    <a:t>Subsidiary</a:t>
                  </a:r>
                </a:p>
                <a:p>
                  <a:pPr algn="ctr"/>
                  <a:r>
                    <a:rPr lang="en-US" altLang="zh-TW" sz="1400" b="1">
                      <a:solidFill>
                        <a:srgbClr val="2A6377"/>
                      </a:solidFill>
                      <a:latin typeface="Arial" panose="020B0604020202020204" pitchFamily="34" charset="0"/>
                      <a:cs typeface="Arial" panose="020B0604020202020204" pitchFamily="34" charset="0"/>
                    </a:rPr>
                    <a:t>SUN</a:t>
                  </a:r>
                </a:p>
              </p:txBody>
            </p:sp>
            <p:grpSp>
              <p:nvGrpSpPr>
                <p:cNvPr id="82" name="群組 81">
                  <a:extLst>
                    <a:ext uri="{FF2B5EF4-FFF2-40B4-BE49-F238E27FC236}">
                      <a16:creationId xmlns:a16="http://schemas.microsoft.com/office/drawing/2014/main" id="{CF4E821D-2B28-095C-5327-A4F12334ED7E}"/>
                    </a:ext>
                  </a:extLst>
                </p:cNvPr>
                <p:cNvGrpSpPr/>
                <p:nvPr/>
              </p:nvGrpSpPr>
              <p:grpSpPr>
                <a:xfrm>
                  <a:off x="83472" y="4358653"/>
                  <a:ext cx="6937338" cy="2081400"/>
                  <a:chOff x="83472" y="4583524"/>
                  <a:chExt cx="6937338" cy="2081400"/>
                </a:xfrm>
              </p:grpSpPr>
              <p:pic>
                <p:nvPicPr>
                  <p:cNvPr id="58" name="圖片 57">
                    <a:extLst>
                      <a:ext uri="{FF2B5EF4-FFF2-40B4-BE49-F238E27FC236}">
                        <a16:creationId xmlns:a16="http://schemas.microsoft.com/office/drawing/2014/main" id="{CEB52850-70B0-B482-4AF5-501EDB88E20C}"/>
                      </a:ext>
                    </a:extLst>
                  </p:cNvPr>
                  <p:cNvPicPr>
                    <a:picLocks noChangeAspect="1"/>
                  </p:cNvPicPr>
                  <p:nvPr/>
                </p:nvPicPr>
                <p:blipFill>
                  <a:blip r:embed="rId3"/>
                  <a:stretch>
                    <a:fillRect/>
                  </a:stretch>
                </p:blipFill>
                <p:spPr>
                  <a:xfrm>
                    <a:off x="1750157" y="5979149"/>
                    <a:ext cx="483307" cy="487846"/>
                  </a:xfrm>
                  <a:prstGeom prst="rect">
                    <a:avLst/>
                  </a:prstGeom>
                </p:spPr>
              </p:pic>
              <p:pic>
                <p:nvPicPr>
                  <p:cNvPr id="47" name="Picture 11" descr="A yellow lightning bolt in a circle&#10;&#10;Description automatically generated">
                    <a:extLst>
                      <a:ext uri="{FF2B5EF4-FFF2-40B4-BE49-F238E27FC236}">
                        <a16:creationId xmlns:a16="http://schemas.microsoft.com/office/drawing/2014/main" id="{62D64334-9DB1-BC38-5891-D8CE4F5F7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5971610"/>
                    <a:ext cx="522587" cy="522587"/>
                  </a:xfrm>
                  <a:prstGeom prst="rect">
                    <a:avLst/>
                  </a:prstGeom>
                </p:spPr>
              </p:pic>
              <p:sp>
                <p:nvSpPr>
                  <p:cNvPr id="34" name="文字方塊 33">
                    <a:extLst>
                      <a:ext uri="{FF2B5EF4-FFF2-40B4-BE49-F238E27FC236}">
                        <a16:creationId xmlns:a16="http://schemas.microsoft.com/office/drawing/2014/main" id="{A62BC117-D871-8CD8-24AF-11D377DEBB22}"/>
                      </a:ext>
                    </a:extLst>
                  </p:cNvPr>
                  <p:cNvSpPr txBox="1"/>
                  <p:nvPr/>
                </p:nvSpPr>
                <p:spPr>
                  <a:xfrm>
                    <a:off x="2898830" y="5449889"/>
                    <a:ext cx="811685" cy="738664"/>
                  </a:xfrm>
                  <a:prstGeom prst="rect">
                    <a:avLst/>
                  </a:prstGeom>
                  <a:noFill/>
                </p:spPr>
                <p:txBody>
                  <a:bodyPr wrap="square" rtlCol="0">
                    <a:spAutoFit/>
                  </a:bodyPr>
                  <a:lstStyle/>
                  <a:p>
                    <a:pPr algn="ctr"/>
                    <a:r>
                      <a:rPr lang="en-US" altLang="zh-TW" sz="1400" b="1">
                        <a:solidFill>
                          <a:schemeClr val="accent2">
                            <a:lumMod val="75000"/>
                          </a:schemeClr>
                        </a:solidFill>
                        <a:latin typeface="Arial" panose="020B0604020202020204" pitchFamily="34" charset="0"/>
                        <a:ea typeface="+mj-ea"/>
                        <a:cs typeface="Arial" panose="020B0604020202020204" pitchFamily="34" charset="0"/>
                      </a:rPr>
                      <a:t> Anneal</a:t>
                    </a:r>
                    <a:endParaRPr lang="zh-TW" altLang="en-US" sz="1400" b="1">
                      <a:solidFill>
                        <a:schemeClr val="accent2">
                          <a:lumMod val="75000"/>
                        </a:schemeClr>
                      </a:solidFill>
                      <a:latin typeface="Arial" panose="020B0604020202020204" pitchFamily="34" charset="0"/>
                      <a:ea typeface="+mj-ea"/>
                      <a:cs typeface="Arial" panose="020B0604020202020204" pitchFamily="34" charset="0"/>
                    </a:endParaRPr>
                  </a:p>
                  <a:p>
                    <a:pPr algn="ctr"/>
                    <a:endParaRPr lang="en-US" altLang="zh-TW" sz="1400" b="1">
                      <a:solidFill>
                        <a:schemeClr val="accent2">
                          <a:lumMod val="75000"/>
                        </a:schemeClr>
                      </a:solidFill>
                      <a:latin typeface="Arial" panose="020B0604020202020204" pitchFamily="34" charset="0"/>
                      <a:ea typeface="+mj-ea"/>
                      <a:cs typeface="Arial" panose="020B0604020202020204" pitchFamily="34" charset="0"/>
                    </a:endParaRPr>
                  </a:p>
                </p:txBody>
              </p:sp>
              <p:sp>
                <p:nvSpPr>
                  <p:cNvPr id="49" name="文字方塊 48">
                    <a:extLst>
                      <a:ext uri="{FF2B5EF4-FFF2-40B4-BE49-F238E27FC236}">
                        <a16:creationId xmlns:a16="http://schemas.microsoft.com/office/drawing/2014/main" id="{A5EEBCC5-A91B-06D1-9941-52AB92065456}"/>
                      </a:ext>
                    </a:extLst>
                  </p:cNvPr>
                  <p:cNvSpPr txBox="1"/>
                  <p:nvPr/>
                </p:nvSpPr>
                <p:spPr>
                  <a:xfrm>
                    <a:off x="1554511" y="5655896"/>
                    <a:ext cx="811685" cy="307777"/>
                  </a:xfrm>
                  <a:prstGeom prst="rect">
                    <a:avLst/>
                  </a:prstGeom>
                  <a:noFill/>
                </p:spPr>
                <p:txBody>
                  <a:bodyPr wrap="square" rtlCol="0">
                    <a:spAutoFit/>
                  </a:bodyPr>
                  <a:lstStyle/>
                  <a:p>
                    <a:pPr algn="ctr"/>
                    <a:r>
                      <a:rPr lang="en-US" altLang="zh-TW" sz="1400" b="1">
                        <a:solidFill>
                          <a:schemeClr val="accent2">
                            <a:lumMod val="75000"/>
                          </a:schemeClr>
                        </a:solidFill>
                        <a:latin typeface="Arial" panose="020B0604020202020204" pitchFamily="34" charset="0"/>
                        <a:ea typeface="+mj-ea"/>
                        <a:cs typeface="Arial" panose="020B0604020202020204" pitchFamily="34" charset="0"/>
                      </a:rPr>
                      <a:t>SES</a:t>
                    </a:r>
                  </a:p>
                </p:txBody>
              </p:sp>
              <p:sp>
                <p:nvSpPr>
                  <p:cNvPr id="61" name="文字方塊 60">
                    <a:extLst>
                      <a:ext uri="{FF2B5EF4-FFF2-40B4-BE49-F238E27FC236}">
                        <a16:creationId xmlns:a16="http://schemas.microsoft.com/office/drawing/2014/main" id="{9454A870-1880-38DF-4E95-A53D9B525F41}"/>
                      </a:ext>
                    </a:extLst>
                  </p:cNvPr>
                  <p:cNvSpPr txBox="1"/>
                  <p:nvPr/>
                </p:nvSpPr>
                <p:spPr>
                  <a:xfrm>
                    <a:off x="4103907" y="5692979"/>
                    <a:ext cx="811685" cy="307777"/>
                  </a:xfrm>
                  <a:prstGeom prst="rect">
                    <a:avLst/>
                  </a:prstGeom>
                  <a:noFill/>
                </p:spPr>
                <p:txBody>
                  <a:bodyPr wrap="square" rtlCol="0">
                    <a:spAutoFit/>
                  </a:bodyPr>
                  <a:lstStyle/>
                  <a:p>
                    <a:pPr algn="ctr"/>
                    <a:r>
                      <a:rPr lang="en-US" altLang="zh-TW" sz="14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RES</a:t>
                    </a:r>
                    <a:r>
                      <a:rPr lang="en-US" altLang="zh-TW" sz="1400" b="1" baseline="300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2</a:t>
                    </a:r>
                  </a:p>
                </p:txBody>
              </p:sp>
              <p:sp>
                <p:nvSpPr>
                  <p:cNvPr id="62" name="文字方塊 61">
                    <a:extLst>
                      <a:ext uri="{FF2B5EF4-FFF2-40B4-BE49-F238E27FC236}">
                        <a16:creationId xmlns:a16="http://schemas.microsoft.com/office/drawing/2014/main" id="{BF09D9E3-EDD9-58CE-9BB5-716033C3C186}"/>
                      </a:ext>
                    </a:extLst>
                  </p:cNvPr>
                  <p:cNvSpPr txBox="1"/>
                  <p:nvPr/>
                </p:nvSpPr>
                <p:spPr>
                  <a:xfrm>
                    <a:off x="5914133" y="5695038"/>
                    <a:ext cx="811685" cy="307777"/>
                  </a:xfrm>
                  <a:prstGeom prst="rect">
                    <a:avLst/>
                  </a:prstGeom>
                  <a:noFill/>
                </p:spPr>
                <p:txBody>
                  <a:bodyPr wrap="square" rtlCol="0">
                    <a:spAutoFit/>
                  </a:bodyPr>
                  <a:lstStyle/>
                  <a:p>
                    <a:pPr algn="ctr"/>
                    <a:r>
                      <a:rPr lang="en-US" altLang="zh-TW" sz="14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EES</a:t>
                    </a:r>
                    <a:r>
                      <a:rPr lang="en-US" altLang="zh-TW" sz="1400" b="1" baseline="300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3</a:t>
                    </a:r>
                  </a:p>
                </p:txBody>
              </p:sp>
              <p:grpSp>
                <p:nvGrpSpPr>
                  <p:cNvPr id="52" name="群組 51">
                    <a:extLst>
                      <a:ext uri="{FF2B5EF4-FFF2-40B4-BE49-F238E27FC236}">
                        <a16:creationId xmlns:a16="http://schemas.microsoft.com/office/drawing/2014/main" id="{F5325151-0C7F-0177-67F2-0BFA1DD99AAE}"/>
                      </a:ext>
                    </a:extLst>
                  </p:cNvPr>
                  <p:cNvGrpSpPr/>
                  <p:nvPr/>
                </p:nvGrpSpPr>
                <p:grpSpPr>
                  <a:xfrm>
                    <a:off x="252132" y="4662100"/>
                    <a:ext cx="1319543" cy="475264"/>
                    <a:chOff x="232533" y="4874291"/>
                    <a:chExt cx="1319543" cy="475264"/>
                  </a:xfrm>
                </p:grpSpPr>
                <p:sp>
                  <p:nvSpPr>
                    <p:cNvPr id="25" name="矩形: 圓角 24">
                      <a:extLst>
                        <a:ext uri="{FF2B5EF4-FFF2-40B4-BE49-F238E27FC236}">
                          <a16:creationId xmlns:a16="http://schemas.microsoft.com/office/drawing/2014/main" id="{62CBA643-EFB2-8E4D-74AA-7C709ED33576}"/>
                        </a:ext>
                      </a:extLst>
                    </p:cNvPr>
                    <p:cNvSpPr/>
                    <p:nvPr/>
                  </p:nvSpPr>
                  <p:spPr>
                    <a:xfrm>
                      <a:off x="232533" y="4874291"/>
                      <a:ext cx="1319543" cy="475264"/>
                    </a:xfrm>
                    <a:prstGeom prst="roundRect">
                      <a:avLst/>
                    </a:prstGeom>
                    <a:solidFill>
                      <a:srgbClr val="EBD426"/>
                    </a:solidFill>
                    <a:ln w="19050">
                      <a:solidFill>
                        <a:srgbClr val="EBD4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           O&amp;M</a:t>
                      </a:r>
                      <a:r>
                        <a:rPr lang="zh-TW" altLang="en-US" sz="1200" b="1">
                          <a:solidFill>
                            <a:schemeClr val="bg1"/>
                          </a:solidFill>
                          <a:latin typeface="Arial" panose="020B0604020202020204" pitchFamily="34" charset="0"/>
                          <a:cs typeface="Arial" panose="020B0604020202020204" pitchFamily="34" charset="0"/>
                        </a:rPr>
                        <a:t>     </a:t>
                      </a:r>
                      <a:endParaRPr lang="en-US" altLang="zh-TW" sz="1200" b="1">
                        <a:solidFill>
                          <a:schemeClr val="bg1"/>
                        </a:solidFill>
                        <a:latin typeface="Arial" panose="020B0604020202020204" pitchFamily="34" charset="0"/>
                        <a:cs typeface="Arial" panose="020B0604020202020204" pitchFamily="34" charset="0"/>
                      </a:endParaRPr>
                    </a:p>
                    <a:p>
                      <a:pPr algn="ctr"/>
                      <a:r>
                        <a:rPr lang="en-US" altLang="zh-TW" sz="1200" b="1">
                          <a:solidFill>
                            <a:schemeClr val="bg1"/>
                          </a:solidFill>
                          <a:latin typeface="Arial" panose="020B0604020202020204" pitchFamily="34" charset="0"/>
                          <a:cs typeface="Arial" panose="020B0604020202020204" pitchFamily="34" charset="0"/>
                        </a:rPr>
                        <a:t>            EPC</a:t>
                      </a:r>
                      <a:endParaRPr lang="zh-TW" altLang="en-US" sz="1200" b="1">
                        <a:solidFill>
                          <a:schemeClr val="bg1"/>
                        </a:solidFill>
                        <a:latin typeface="Arial" panose="020B0604020202020204" pitchFamily="34" charset="0"/>
                        <a:cs typeface="Arial" panose="020B0604020202020204" pitchFamily="34" charset="0"/>
                      </a:endParaRPr>
                    </a:p>
                  </p:txBody>
                </p:sp>
                <p:pic>
                  <p:nvPicPr>
                    <p:cNvPr id="29" name="圖片 28">
                      <a:extLst>
                        <a:ext uri="{FF2B5EF4-FFF2-40B4-BE49-F238E27FC236}">
                          <a16:creationId xmlns:a16="http://schemas.microsoft.com/office/drawing/2014/main" id="{3F420752-6A82-B70B-2F33-634958419C9C}"/>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Lst>
                    </a:blip>
                    <a:stretch>
                      <a:fillRect/>
                    </a:stretch>
                  </p:blipFill>
                  <p:spPr>
                    <a:xfrm>
                      <a:off x="454922" y="4948639"/>
                      <a:ext cx="371686" cy="343604"/>
                    </a:xfrm>
                    <a:prstGeom prst="rect">
                      <a:avLst/>
                    </a:prstGeom>
                  </p:spPr>
                </p:pic>
              </p:grpSp>
              <p:grpSp>
                <p:nvGrpSpPr>
                  <p:cNvPr id="53" name="群組 52">
                    <a:extLst>
                      <a:ext uri="{FF2B5EF4-FFF2-40B4-BE49-F238E27FC236}">
                        <a16:creationId xmlns:a16="http://schemas.microsoft.com/office/drawing/2014/main" id="{6E50BBFD-B8E3-FAA6-3B75-3F01C016C52F}"/>
                      </a:ext>
                    </a:extLst>
                  </p:cNvPr>
                  <p:cNvGrpSpPr/>
                  <p:nvPr/>
                </p:nvGrpSpPr>
                <p:grpSpPr>
                  <a:xfrm>
                    <a:off x="1593369" y="4583524"/>
                    <a:ext cx="2043995" cy="663154"/>
                    <a:chOff x="1651962" y="4794532"/>
                    <a:chExt cx="1871866" cy="663154"/>
                  </a:xfrm>
                </p:grpSpPr>
                <p:sp>
                  <p:nvSpPr>
                    <p:cNvPr id="35" name="矩形: 圓角 34">
                      <a:extLst>
                        <a:ext uri="{FF2B5EF4-FFF2-40B4-BE49-F238E27FC236}">
                          <a16:creationId xmlns:a16="http://schemas.microsoft.com/office/drawing/2014/main" id="{80635F26-F8EC-79EB-0BDD-F636C2CC4733}"/>
                        </a:ext>
                      </a:extLst>
                    </p:cNvPr>
                    <p:cNvSpPr/>
                    <p:nvPr/>
                  </p:nvSpPr>
                  <p:spPr>
                    <a:xfrm>
                      <a:off x="1741408" y="4873108"/>
                      <a:ext cx="1782420" cy="475264"/>
                    </a:xfrm>
                    <a:prstGeom prst="roundRect">
                      <a:avLst/>
                    </a:prstGeom>
                    <a:solidFill>
                      <a:srgbClr val="EBD426"/>
                    </a:solidFill>
                    <a:ln w="19050">
                      <a:solidFill>
                        <a:srgbClr val="EBD4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400" b="1">
                          <a:solidFill>
                            <a:schemeClr val="bg1"/>
                          </a:solidFill>
                          <a:latin typeface="Arial" panose="020B0604020202020204" pitchFamily="34" charset="0"/>
                          <a:cs typeface="Arial" panose="020B0604020202020204" pitchFamily="34" charset="0"/>
                        </a:rPr>
                        <a:t>      </a:t>
                      </a:r>
                      <a:r>
                        <a:rPr lang="en-US" altLang="zh-TW" sz="1200" b="1">
                          <a:solidFill>
                            <a:schemeClr val="bg1"/>
                          </a:solidFill>
                          <a:latin typeface="Arial" panose="020B0604020202020204" pitchFamily="34" charset="0"/>
                          <a:cs typeface="Arial" panose="020B0604020202020204" pitchFamily="34" charset="0"/>
                        </a:rPr>
                        <a:t>Renewable Energy Service</a:t>
                      </a:r>
                      <a:r>
                        <a:rPr lang="zh-TW" altLang="en-US" sz="1200" b="1">
                          <a:solidFill>
                            <a:schemeClr val="bg1"/>
                          </a:solidFill>
                          <a:latin typeface="Arial" panose="020B0604020202020204" pitchFamily="34" charset="0"/>
                          <a:cs typeface="Arial" panose="020B0604020202020204" pitchFamily="34" charset="0"/>
                        </a:rPr>
                        <a:t> </a:t>
                      </a:r>
                      <a:endParaRPr lang="zh-TW" altLang="en-US" sz="1400" b="1">
                        <a:solidFill>
                          <a:schemeClr val="bg1"/>
                        </a:solidFill>
                        <a:latin typeface="Arial" panose="020B0604020202020204" pitchFamily="34" charset="0"/>
                        <a:cs typeface="Arial" panose="020B0604020202020204" pitchFamily="34" charset="0"/>
                      </a:endParaRPr>
                    </a:p>
                  </p:txBody>
                </p:sp>
                <p:pic>
                  <p:nvPicPr>
                    <p:cNvPr id="38" name="圖片 37">
                      <a:extLst>
                        <a:ext uri="{FF2B5EF4-FFF2-40B4-BE49-F238E27FC236}">
                          <a16:creationId xmlns:a16="http://schemas.microsoft.com/office/drawing/2014/main" id="{E4E90534-CB4E-0979-F414-8BA37036EB29}"/>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backgroundRemoval t="10000" b="90000" l="10000" r="90000">
                                  <a14:foregroundMark x1="46394" y1="56010" x2="47115" y2="61538"/>
                                  <a14:foregroundMark x1="53846" y1="56490" x2="54087" y2="60577"/>
                                </a14:backgroundRemoval>
                              </a14:imgEffect>
                              <a14:imgEffect>
                                <a14:colorTemperature colorTemp="4700"/>
                              </a14:imgEffect>
                            </a14:imgLayer>
                          </a14:imgProps>
                        </a:ext>
                      </a:extLst>
                    </a:blip>
                    <a:stretch>
                      <a:fillRect/>
                    </a:stretch>
                  </p:blipFill>
                  <p:spPr>
                    <a:xfrm>
                      <a:off x="1651962" y="4794532"/>
                      <a:ext cx="640313" cy="663154"/>
                    </a:xfrm>
                    <a:prstGeom prst="rect">
                      <a:avLst/>
                    </a:prstGeom>
                  </p:spPr>
                </p:pic>
              </p:grpSp>
              <p:grpSp>
                <p:nvGrpSpPr>
                  <p:cNvPr id="63" name="群組 62">
                    <a:extLst>
                      <a:ext uri="{FF2B5EF4-FFF2-40B4-BE49-F238E27FC236}">
                        <a16:creationId xmlns:a16="http://schemas.microsoft.com/office/drawing/2014/main" id="{6A65F6FC-E846-88C4-215A-3C8D37E9808B}"/>
                      </a:ext>
                    </a:extLst>
                  </p:cNvPr>
                  <p:cNvGrpSpPr/>
                  <p:nvPr/>
                </p:nvGrpSpPr>
                <p:grpSpPr>
                  <a:xfrm>
                    <a:off x="3740709" y="4662100"/>
                    <a:ext cx="1601051" cy="475264"/>
                    <a:chOff x="3416623" y="4866793"/>
                    <a:chExt cx="1601051" cy="475264"/>
                  </a:xfrm>
                </p:grpSpPr>
                <p:sp>
                  <p:nvSpPr>
                    <p:cNvPr id="44" name="矩形: 圓角 43">
                      <a:extLst>
                        <a:ext uri="{FF2B5EF4-FFF2-40B4-BE49-F238E27FC236}">
                          <a16:creationId xmlns:a16="http://schemas.microsoft.com/office/drawing/2014/main" id="{DB31563E-0819-D82F-52F5-47A32DA66792}"/>
                        </a:ext>
                      </a:extLst>
                    </p:cNvPr>
                    <p:cNvSpPr/>
                    <p:nvPr/>
                  </p:nvSpPr>
                  <p:spPr>
                    <a:xfrm>
                      <a:off x="3416623" y="4866793"/>
                      <a:ext cx="1601051" cy="475264"/>
                    </a:xfrm>
                    <a:prstGeom prst="roundRect">
                      <a:avLst/>
                    </a:prstGeom>
                    <a:solidFill>
                      <a:srgbClr val="EBD426"/>
                    </a:solidFill>
                    <a:ln w="19050">
                      <a:solidFill>
                        <a:srgbClr val="EBD4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zh-TW" altLang="en-US" sz="1100" b="1">
                          <a:solidFill>
                            <a:schemeClr val="bg1"/>
                          </a:solidFill>
                          <a:latin typeface="Arial" panose="020B0604020202020204" pitchFamily="34" charset="0"/>
                          <a:cs typeface="Arial" panose="020B0604020202020204" pitchFamily="34" charset="0"/>
                        </a:rPr>
                        <a:t>     </a:t>
                      </a:r>
                      <a:r>
                        <a:rPr lang="en-US" altLang="zh-TW" sz="1100" b="1">
                          <a:solidFill>
                            <a:schemeClr val="bg1"/>
                          </a:solidFill>
                          <a:latin typeface="Arial" panose="020B0604020202020204" pitchFamily="34" charset="0"/>
                          <a:cs typeface="Arial" panose="020B0604020202020204" pitchFamily="34" charset="0"/>
                        </a:rPr>
                        <a:t>Energy Storage Management</a:t>
                      </a:r>
                      <a:endParaRPr lang="zh-TW" altLang="en-US" sz="1100" b="1">
                        <a:solidFill>
                          <a:schemeClr val="bg1"/>
                        </a:solidFill>
                        <a:latin typeface="Arial" panose="020B0604020202020204" pitchFamily="34" charset="0"/>
                        <a:cs typeface="Arial" panose="020B0604020202020204" pitchFamily="34" charset="0"/>
                      </a:endParaRPr>
                    </a:p>
                  </p:txBody>
                </p:sp>
                <p:pic>
                  <p:nvPicPr>
                    <p:cNvPr id="45" name="圖片 44">
                      <a:extLst>
                        <a:ext uri="{FF2B5EF4-FFF2-40B4-BE49-F238E27FC236}">
                          <a16:creationId xmlns:a16="http://schemas.microsoft.com/office/drawing/2014/main" id="{3742EA39-0B8D-316F-8B2C-EA77AD507F3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66" b="89844" l="2344" r="90234">
                                  <a14:foregroundMark x1="52344" y1="37891" x2="51953" y2="61328"/>
                                  <a14:foregroundMark x1="51953" y1="61328" x2="50000" y2="40625"/>
                                  <a14:foregroundMark x1="50000" y1="40625" x2="53125" y2="60938"/>
                                  <a14:foregroundMark x1="53125" y1="60938" x2="42188" y2="44531"/>
                                  <a14:foregroundMark x1="42188" y1="44531" x2="48438" y2="44922"/>
                                  <a14:foregroundMark x1="9375" y1="34766" x2="10156" y2="76172"/>
                                  <a14:foregroundMark x1="1172" y1="75391" x2="65625" y2="73438"/>
                                  <a14:foregroundMark x1="65625" y1="73438" x2="94922" y2="77344"/>
                                  <a14:foregroundMark x1="94922" y1="77344" x2="10156" y2="80859"/>
                                  <a14:foregroundMark x1="10156" y1="80859" x2="2344" y2="78906"/>
                                  <a14:foregroundMark x1="89063" y1="32813" x2="90234" y2="73438"/>
                                </a14:backgroundRemoval>
                              </a14:imgEffect>
                            </a14:imgLayer>
                          </a14:imgProps>
                        </a:ext>
                      </a:extLst>
                    </a:blip>
                    <a:stretch>
                      <a:fillRect/>
                    </a:stretch>
                  </p:blipFill>
                  <p:spPr>
                    <a:xfrm>
                      <a:off x="3490716" y="4970791"/>
                      <a:ext cx="352688" cy="343604"/>
                    </a:xfrm>
                    <a:prstGeom prst="rect">
                      <a:avLst/>
                    </a:prstGeom>
                  </p:spPr>
                </p:pic>
              </p:grpSp>
              <p:grpSp>
                <p:nvGrpSpPr>
                  <p:cNvPr id="65" name="群組 64">
                    <a:extLst>
                      <a:ext uri="{FF2B5EF4-FFF2-40B4-BE49-F238E27FC236}">
                        <a16:creationId xmlns:a16="http://schemas.microsoft.com/office/drawing/2014/main" id="{1C20DD39-5A04-A487-86F3-06AA2CC89CE4}"/>
                      </a:ext>
                    </a:extLst>
                  </p:cNvPr>
                  <p:cNvGrpSpPr/>
                  <p:nvPr/>
                </p:nvGrpSpPr>
                <p:grpSpPr>
                  <a:xfrm>
                    <a:off x="5452884" y="4654742"/>
                    <a:ext cx="1567926" cy="475264"/>
                    <a:chOff x="5226069" y="4865402"/>
                    <a:chExt cx="1567926" cy="475264"/>
                  </a:xfrm>
                </p:grpSpPr>
                <p:sp>
                  <p:nvSpPr>
                    <p:cNvPr id="46" name="矩形: 圓角 45">
                      <a:extLst>
                        <a:ext uri="{FF2B5EF4-FFF2-40B4-BE49-F238E27FC236}">
                          <a16:creationId xmlns:a16="http://schemas.microsoft.com/office/drawing/2014/main" id="{D4D3D47E-1490-B91E-E7DE-1DE8AFEE37AF}"/>
                        </a:ext>
                      </a:extLst>
                    </p:cNvPr>
                    <p:cNvSpPr/>
                    <p:nvPr/>
                  </p:nvSpPr>
                  <p:spPr>
                    <a:xfrm>
                      <a:off x="5226069" y="4865402"/>
                      <a:ext cx="1567926" cy="475264"/>
                    </a:xfrm>
                    <a:prstGeom prst="roundRect">
                      <a:avLst/>
                    </a:prstGeom>
                    <a:solidFill>
                      <a:srgbClr val="EBD426"/>
                    </a:solidFill>
                    <a:ln w="19050">
                      <a:solidFill>
                        <a:srgbClr val="EBD4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cs typeface="Arial" panose="020B0604020202020204" pitchFamily="34" charset="0"/>
                        </a:rPr>
                        <a:t>        Energy Service (ESCO)</a:t>
                      </a:r>
                      <a:endParaRPr lang="zh-TW" altLang="en-US" sz="1100" b="1">
                        <a:solidFill>
                          <a:schemeClr val="bg1"/>
                        </a:solidFill>
                        <a:latin typeface="Arial" panose="020B0604020202020204" pitchFamily="34" charset="0"/>
                        <a:cs typeface="Arial" panose="020B0604020202020204" pitchFamily="34" charset="0"/>
                      </a:endParaRPr>
                    </a:p>
                  </p:txBody>
                </p:sp>
                <p:pic>
                  <p:nvPicPr>
                    <p:cNvPr id="48" name="圖片 47">
                      <a:extLst>
                        <a:ext uri="{FF2B5EF4-FFF2-40B4-BE49-F238E27FC236}">
                          <a16:creationId xmlns:a16="http://schemas.microsoft.com/office/drawing/2014/main" id="{2944C455-C3F0-5404-7A40-BE3FFBE4742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4141" y1="57031" x2="59375" y2="69922"/>
                                  <a14:foregroundMark x1="59375" y1="69922" x2="39844" y2="62500"/>
                                  <a14:foregroundMark x1="39844" y1="47266" x2="59375" y2="44531"/>
                                  <a14:foregroundMark x1="59375" y1="44531" x2="46875" y2="42578"/>
                                </a14:backgroundRemoval>
                              </a14:imgEffect>
                            </a14:imgLayer>
                          </a14:imgProps>
                        </a:ext>
                      </a:extLst>
                    </a:blip>
                    <a:stretch>
                      <a:fillRect/>
                    </a:stretch>
                  </p:blipFill>
                  <p:spPr>
                    <a:xfrm>
                      <a:off x="5276454" y="4913478"/>
                      <a:ext cx="410864" cy="410864"/>
                    </a:xfrm>
                    <a:prstGeom prst="rect">
                      <a:avLst/>
                    </a:prstGeom>
                  </p:spPr>
                </p:pic>
              </p:grpSp>
              <p:cxnSp>
                <p:nvCxnSpPr>
                  <p:cNvPr id="68" name="直線接點 67">
                    <a:extLst>
                      <a:ext uri="{FF2B5EF4-FFF2-40B4-BE49-F238E27FC236}">
                        <a16:creationId xmlns:a16="http://schemas.microsoft.com/office/drawing/2014/main" id="{D47B6242-CDB7-0C2E-07FD-637EE7776731}"/>
                      </a:ext>
                    </a:extLst>
                  </p:cNvPr>
                  <p:cNvCxnSpPr>
                    <a:cxnSpLocks/>
                  </p:cNvCxnSpPr>
                  <p:nvPr/>
                </p:nvCxnSpPr>
                <p:spPr>
                  <a:xfrm flipV="1">
                    <a:off x="1005083" y="5323304"/>
                    <a:ext cx="0" cy="25317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0" name="文字方塊 69">
                    <a:extLst>
                      <a:ext uri="{FF2B5EF4-FFF2-40B4-BE49-F238E27FC236}">
                        <a16:creationId xmlns:a16="http://schemas.microsoft.com/office/drawing/2014/main" id="{700B2C27-6C63-3B4A-2075-0F87FA7CFE46}"/>
                      </a:ext>
                    </a:extLst>
                  </p:cNvPr>
                  <p:cNvSpPr txBox="1"/>
                  <p:nvPr/>
                </p:nvSpPr>
                <p:spPr>
                  <a:xfrm>
                    <a:off x="608106" y="5684151"/>
                    <a:ext cx="811685" cy="307777"/>
                  </a:xfrm>
                  <a:prstGeom prst="rect">
                    <a:avLst/>
                  </a:prstGeom>
                  <a:noFill/>
                </p:spPr>
                <p:txBody>
                  <a:bodyPr wrap="square" rtlCol="0">
                    <a:spAutoFit/>
                  </a:bodyPr>
                  <a:lstStyle/>
                  <a:p>
                    <a:pPr algn="ctr"/>
                    <a:r>
                      <a:rPr lang="en-US" altLang="zh-TW" sz="1400" b="1">
                        <a:solidFill>
                          <a:schemeClr val="accent2">
                            <a:lumMod val="75000"/>
                          </a:schemeClr>
                        </a:solidFill>
                        <a:latin typeface="Arial" panose="020B0604020202020204" pitchFamily="34" charset="0"/>
                        <a:ea typeface="+mj-ea"/>
                        <a:cs typeface="Arial" panose="020B0604020202020204" pitchFamily="34" charset="0"/>
                      </a:rPr>
                      <a:t>SPW</a:t>
                    </a:r>
                  </a:p>
                </p:txBody>
              </p:sp>
              <p:sp>
                <p:nvSpPr>
                  <p:cNvPr id="71" name="矩形: 圓角 70">
                    <a:extLst>
                      <a:ext uri="{FF2B5EF4-FFF2-40B4-BE49-F238E27FC236}">
                        <a16:creationId xmlns:a16="http://schemas.microsoft.com/office/drawing/2014/main" id="{3DE98FA7-D167-15A0-98D0-CAA226126DD9}"/>
                      </a:ext>
                    </a:extLst>
                  </p:cNvPr>
                  <p:cNvSpPr/>
                  <p:nvPr/>
                </p:nvSpPr>
                <p:spPr>
                  <a:xfrm>
                    <a:off x="83472" y="5772515"/>
                    <a:ext cx="1668778" cy="8924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1E5F7C"/>
                        </a:solidFill>
                        <a:latin typeface="Arial" panose="020B0604020202020204" pitchFamily="34" charset="0"/>
                        <a:cs typeface="Arial" panose="020B0604020202020204" pitchFamily="34" charset="0"/>
                      </a:rPr>
                      <a:t>(Branch of SGE,</a:t>
                    </a:r>
                  </a:p>
                  <a:p>
                    <a:pPr algn="ctr"/>
                    <a:r>
                      <a:rPr lang="en-US" altLang="zh-TW" sz="1000">
                        <a:solidFill>
                          <a:srgbClr val="1E5F7C"/>
                        </a:solidFill>
                        <a:latin typeface="Arial" panose="020B0604020202020204" pitchFamily="34" charset="0"/>
                        <a:cs typeface="Arial" panose="020B0604020202020204" pitchFamily="34" charset="0"/>
                      </a:rPr>
                      <a:t>100 % owned by SGE)</a:t>
                    </a:r>
                  </a:p>
                </p:txBody>
              </p:sp>
              <p:grpSp>
                <p:nvGrpSpPr>
                  <p:cNvPr id="78" name="群組 77">
                    <a:extLst>
                      <a:ext uri="{FF2B5EF4-FFF2-40B4-BE49-F238E27FC236}">
                        <a16:creationId xmlns:a16="http://schemas.microsoft.com/office/drawing/2014/main" id="{7212CA67-4456-93C3-53B0-35D1847877F9}"/>
                      </a:ext>
                    </a:extLst>
                  </p:cNvPr>
                  <p:cNvGrpSpPr/>
                  <p:nvPr/>
                </p:nvGrpSpPr>
                <p:grpSpPr>
                  <a:xfrm>
                    <a:off x="1955732" y="5294193"/>
                    <a:ext cx="1325880" cy="321226"/>
                    <a:chOff x="3038537" y="2964980"/>
                    <a:chExt cx="1325880" cy="510808"/>
                  </a:xfrm>
                </p:grpSpPr>
                <p:cxnSp>
                  <p:nvCxnSpPr>
                    <p:cNvPr id="74" name="直線接點 73">
                      <a:extLst>
                        <a:ext uri="{FF2B5EF4-FFF2-40B4-BE49-F238E27FC236}">
                          <a16:creationId xmlns:a16="http://schemas.microsoft.com/office/drawing/2014/main" id="{DA38D164-CA08-C6F8-9F45-D5E9EE30C6C4}"/>
                        </a:ext>
                      </a:extLst>
                    </p:cNvPr>
                    <p:cNvCxnSpPr/>
                    <p:nvPr/>
                  </p:nvCxnSpPr>
                  <p:spPr>
                    <a:xfrm>
                      <a:off x="3702377" y="2964980"/>
                      <a:ext cx="0" cy="259976"/>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CB616B2A-62D0-6E95-F5EE-4D96E5C6EFFE}"/>
                        </a:ext>
                      </a:extLst>
                    </p:cNvPr>
                    <p:cNvCxnSpPr/>
                    <p:nvPr/>
                  </p:nvCxnSpPr>
                  <p:spPr>
                    <a:xfrm>
                      <a:off x="3038537" y="3224956"/>
                      <a:ext cx="132588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57A5321F-7595-8DC2-AB01-F3C0C1E06B0F}"/>
                        </a:ext>
                      </a:extLst>
                    </p:cNvPr>
                    <p:cNvCxnSpPr/>
                    <p:nvPr/>
                  </p:nvCxnSpPr>
                  <p:spPr>
                    <a:xfrm>
                      <a:off x="4364417" y="3215812"/>
                      <a:ext cx="0" cy="259976"/>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8297BDB5-215D-255D-F9C4-9ACAF205E274}"/>
                        </a:ext>
                      </a:extLst>
                    </p:cNvPr>
                    <p:cNvCxnSpPr/>
                    <p:nvPr/>
                  </p:nvCxnSpPr>
                  <p:spPr>
                    <a:xfrm>
                      <a:off x="3038537" y="3215812"/>
                      <a:ext cx="0" cy="259976"/>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79" name="直線接點 78">
                    <a:extLst>
                      <a:ext uri="{FF2B5EF4-FFF2-40B4-BE49-F238E27FC236}">
                        <a16:creationId xmlns:a16="http://schemas.microsoft.com/office/drawing/2014/main" id="{A55246CB-C0DA-4E79-E072-D30AD4D4EF8A}"/>
                      </a:ext>
                    </a:extLst>
                  </p:cNvPr>
                  <p:cNvCxnSpPr>
                    <a:cxnSpLocks/>
                  </p:cNvCxnSpPr>
                  <p:nvPr/>
                </p:nvCxnSpPr>
                <p:spPr>
                  <a:xfrm flipV="1">
                    <a:off x="4500446" y="5334602"/>
                    <a:ext cx="0" cy="25317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48BD8777-CEBE-A9B0-1530-B5930AB84993}"/>
                      </a:ext>
                    </a:extLst>
                  </p:cNvPr>
                  <p:cNvCxnSpPr>
                    <a:cxnSpLocks/>
                  </p:cNvCxnSpPr>
                  <p:nvPr/>
                </p:nvCxnSpPr>
                <p:spPr>
                  <a:xfrm flipV="1">
                    <a:off x="6262114" y="5334748"/>
                    <a:ext cx="0" cy="25317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4" name="文字方塊 83">
                  <a:extLst>
                    <a:ext uri="{FF2B5EF4-FFF2-40B4-BE49-F238E27FC236}">
                      <a16:creationId xmlns:a16="http://schemas.microsoft.com/office/drawing/2014/main" id="{BA06E48D-4E70-16C0-DB60-A427F54FED84}"/>
                    </a:ext>
                  </a:extLst>
                </p:cNvPr>
                <p:cNvSpPr txBox="1"/>
                <p:nvPr/>
              </p:nvSpPr>
              <p:spPr>
                <a:xfrm>
                  <a:off x="1325111" y="6277355"/>
                  <a:ext cx="1488426" cy="246221"/>
                </a:xfrm>
                <a:prstGeom prst="rect">
                  <a:avLst/>
                </a:prstGeom>
                <a:noFill/>
              </p:spPr>
              <p:txBody>
                <a:bodyPr wrap="square">
                  <a:spAutoFit/>
                </a:bodyPr>
                <a:lstStyle/>
                <a:p>
                  <a:r>
                    <a:rPr lang="en-US" altLang="zh-TW" sz="1000">
                      <a:solidFill>
                        <a:srgbClr val="1E5F7C"/>
                      </a:solidFill>
                      <a:latin typeface="Arial" panose="020B0604020202020204" pitchFamily="34" charset="0"/>
                      <a:cs typeface="Arial" panose="020B0604020202020204" pitchFamily="34" charset="0"/>
                    </a:rPr>
                    <a:t>(100% owned by SGE)</a:t>
                  </a:r>
                  <a:endParaRPr lang="zh-TW" altLang="en-US" sz="1000">
                    <a:latin typeface="Arial" panose="020B0604020202020204" pitchFamily="34" charset="0"/>
                    <a:cs typeface="Arial" panose="020B0604020202020204" pitchFamily="34" charset="0"/>
                  </a:endParaRPr>
                </a:p>
              </p:txBody>
            </p:sp>
            <p:sp>
              <p:nvSpPr>
                <p:cNvPr id="85" name="文字方塊 84">
                  <a:extLst>
                    <a:ext uri="{FF2B5EF4-FFF2-40B4-BE49-F238E27FC236}">
                      <a16:creationId xmlns:a16="http://schemas.microsoft.com/office/drawing/2014/main" id="{178849D2-9701-707F-40CE-B9894B85A06D}"/>
                    </a:ext>
                  </a:extLst>
                </p:cNvPr>
                <p:cNvSpPr txBox="1"/>
                <p:nvPr/>
              </p:nvSpPr>
              <p:spPr>
                <a:xfrm>
                  <a:off x="2647864" y="6277354"/>
                  <a:ext cx="1488426" cy="246221"/>
                </a:xfrm>
                <a:prstGeom prst="rect">
                  <a:avLst/>
                </a:prstGeom>
                <a:noFill/>
              </p:spPr>
              <p:txBody>
                <a:bodyPr wrap="square">
                  <a:spAutoFit/>
                </a:bodyPr>
                <a:lstStyle/>
                <a:p>
                  <a:r>
                    <a:rPr lang="en-US" altLang="zh-TW" sz="1000">
                      <a:solidFill>
                        <a:srgbClr val="1E5F7C"/>
                      </a:solidFill>
                      <a:latin typeface="Arial" panose="020B0604020202020204" pitchFamily="34" charset="0"/>
                      <a:cs typeface="Arial" panose="020B0604020202020204" pitchFamily="34" charset="0"/>
                    </a:rPr>
                    <a:t>(48.3% owned by SGE)</a:t>
                  </a:r>
                  <a:endParaRPr lang="zh-TW" altLang="en-US" sz="1000">
                    <a:latin typeface="Arial" panose="020B0604020202020204" pitchFamily="34" charset="0"/>
                    <a:cs typeface="Arial" panose="020B0604020202020204" pitchFamily="34" charset="0"/>
                  </a:endParaRPr>
                </a:p>
              </p:txBody>
            </p:sp>
            <p:sp>
              <p:nvSpPr>
                <p:cNvPr id="86" name="文字方塊 85">
                  <a:extLst>
                    <a:ext uri="{FF2B5EF4-FFF2-40B4-BE49-F238E27FC236}">
                      <a16:creationId xmlns:a16="http://schemas.microsoft.com/office/drawing/2014/main" id="{72CBAB9E-8C15-E8AD-6575-FBF24A6704D8}"/>
                    </a:ext>
                  </a:extLst>
                </p:cNvPr>
                <p:cNvSpPr txBox="1"/>
                <p:nvPr/>
              </p:nvSpPr>
              <p:spPr>
                <a:xfrm>
                  <a:off x="3845015" y="5850216"/>
                  <a:ext cx="1488426" cy="246221"/>
                </a:xfrm>
                <a:prstGeom prst="rect">
                  <a:avLst/>
                </a:prstGeom>
                <a:noFill/>
              </p:spPr>
              <p:txBody>
                <a:bodyPr wrap="square">
                  <a:spAutoFit/>
                </a:bodyPr>
                <a:lstStyle/>
                <a:p>
                  <a:r>
                    <a:rPr lang="en-US" altLang="zh-TW" sz="1000">
                      <a:solidFill>
                        <a:srgbClr val="1E5F7C"/>
                      </a:solidFill>
                      <a:latin typeface="Arial" panose="020B0604020202020204" pitchFamily="34" charset="0"/>
                      <a:cs typeface="Arial" panose="020B0604020202020204" pitchFamily="34" charset="0"/>
                    </a:rPr>
                    <a:t>(60% owned by SGE)</a:t>
                  </a:r>
                  <a:endParaRPr lang="zh-TW" altLang="en-US" sz="1000">
                    <a:latin typeface="Arial" panose="020B0604020202020204" pitchFamily="34" charset="0"/>
                    <a:cs typeface="Arial" panose="020B0604020202020204" pitchFamily="34" charset="0"/>
                  </a:endParaRPr>
                </a:p>
              </p:txBody>
            </p:sp>
            <p:sp>
              <p:nvSpPr>
                <p:cNvPr id="88" name="文字方塊 87">
                  <a:extLst>
                    <a:ext uri="{FF2B5EF4-FFF2-40B4-BE49-F238E27FC236}">
                      <a16:creationId xmlns:a16="http://schemas.microsoft.com/office/drawing/2014/main" id="{111CD0AF-6616-01D5-2CF7-BB7D65223C13}"/>
                    </a:ext>
                  </a:extLst>
                </p:cNvPr>
                <p:cNvSpPr txBox="1"/>
                <p:nvPr/>
              </p:nvSpPr>
              <p:spPr>
                <a:xfrm>
                  <a:off x="5673712" y="5821115"/>
                  <a:ext cx="1488426" cy="246221"/>
                </a:xfrm>
                <a:prstGeom prst="rect">
                  <a:avLst/>
                </a:prstGeom>
                <a:noFill/>
              </p:spPr>
              <p:txBody>
                <a:bodyPr wrap="square">
                  <a:spAutoFit/>
                </a:bodyPr>
                <a:lstStyle/>
                <a:p>
                  <a:r>
                    <a:rPr lang="en-US" altLang="zh-TW" sz="1000">
                      <a:solidFill>
                        <a:srgbClr val="1E5F7C"/>
                      </a:solidFill>
                      <a:latin typeface="Arial" panose="020B0604020202020204" pitchFamily="34" charset="0"/>
                      <a:cs typeface="Arial" panose="020B0604020202020204" pitchFamily="34" charset="0"/>
                    </a:rPr>
                    <a:t>(60% owned by SGE)</a:t>
                  </a:r>
                  <a:endParaRPr lang="zh-TW" altLang="en-US" sz="1000">
                    <a:latin typeface="Arial" panose="020B0604020202020204" pitchFamily="34" charset="0"/>
                    <a:cs typeface="Arial" panose="020B0604020202020204" pitchFamily="34" charset="0"/>
                  </a:endParaRPr>
                </a:p>
              </p:txBody>
            </p:sp>
            <p:sp>
              <p:nvSpPr>
                <p:cNvPr id="4" name="文字方塊 3">
                  <a:extLst>
                    <a:ext uri="{FF2B5EF4-FFF2-40B4-BE49-F238E27FC236}">
                      <a16:creationId xmlns:a16="http://schemas.microsoft.com/office/drawing/2014/main" id="{A1D3E880-8136-5025-FBDB-82B079BC01E6}"/>
                    </a:ext>
                  </a:extLst>
                </p:cNvPr>
                <p:cNvSpPr txBox="1"/>
                <p:nvPr/>
              </p:nvSpPr>
              <p:spPr>
                <a:xfrm>
                  <a:off x="741828" y="3180236"/>
                  <a:ext cx="1488426" cy="246221"/>
                </a:xfrm>
                <a:prstGeom prst="rect">
                  <a:avLst/>
                </a:prstGeom>
                <a:noFill/>
              </p:spPr>
              <p:txBody>
                <a:bodyPr wrap="square">
                  <a:spAutoFit/>
                </a:bodyPr>
                <a:lstStyle/>
                <a:p>
                  <a:r>
                    <a:rPr lang="en-US" altLang="zh-TW" sz="1000">
                      <a:solidFill>
                        <a:srgbClr val="1E5F7C"/>
                      </a:solidFill>
                      <a:latin typeface="Arial" panose="020B0604020202020204" pitchFamily="34" charset="0"/>
                      <a:cs typeface="Arial" panose="020B0604020202020204" pitchFamily="34" charset="0"/>
                    </a:rPr>
                    <a:t>(100% owned by SAS)</a:t>
                  </a:r>
                  <a:endParaRPr lang="zh-TW" altLang="en-US" sz="1000">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06DFAB59-EE8F-E865-9100-B754348BAEC2}"/>
                    </a:ext>
                  </a:extLst>
                </p:cNvPr>
                <p:cNvSpPr txBox="1"/>
                <p:nvPr/>
              </p:nvSpPr>
              <p:spPr>
                <a:xfrm>
                  <a:off x="7253770" y="3181681"/>
                  <a:ext cx="1488426" cy="246221"/>
                </a:xfrm>
                <a:prstGeom prst="rect">
                  <a:avLst/>
                </a:prstGeom>
                <a:noFill/>
              </p:spPr>
              <p:txBody>
                <a:bodyPr wrap="square">
                  <a:spAutoFit/>
                </a:bodyPr>
                <a:lstStyle/>
                <a:p>
                  <a:r>
                    <a:rPr lang="en-US" altLang="zh-TW" sz="1000">
                      <a:solidFill>
                        <a:srgbClr val="1E5F7C"/>
                      </a:solidFill>
                      <a:latin typeface="Arial" panose="020B0604020202020204" pitchFamily="34" charset="0"/>
                      <a:cs typeface="Arial" panose="020B0604020202020204" pitchFamily="34" charset="0"/>
                    </a:rPr>
                    <a:t>(100% owned by SAS)</a:t>
                  </a:r>
                  <a:endParaRPr lang="zh-TW" altLang="en-US" sz="1000">
                    <a:latin typeface="Arial" panose="020B0604020202020204" pitchFamily="34" charset="0"/>
                    <a:cs typeface="Arial" panose="020B0604020202020204" pitchFamily="34" charset="0"/>
                  </a:endParaRPr>
                </a:p>
              </p:txBody>
            </p:sp>
            <p:cxnSp>
              <p:nvCxnSpPr>
                <p:cNvPr id="14" name="直線接點 13">
                  <a:extLst>
                    <a:ext uri="{FF2B5EF4-FFF2-40B4-BE49-F238E27FC236}">
                      <a16:creationId xmlns:a16="http://schemas.microsoft.com/office/drawing/2014/main" id="{271801A3-1100-E852-C7FB-4F736A2099CA}"/>
                    </a:ext>
                  </a:extLst>
                </p:cNvPr>
                <p:cNvCxnSpPr>
                  <a:cxnSpLocks/>
                </p:cNvCxnSpPr>
                <p:nvPr/>
              </p:nvCxnSpPr>
              <p:spPr>
                <a:xfrm flipV="1">
                  <a:off x="3361112" y="2710679"/>
                  <a:ext cx="3063501" cy="20215"/>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3" name="圖片 11">
                  <a:extLst>
                    <a:ext uri="{FF2B5EF4-FFF2-40B4-BE49-F238E27FC236}">
                      <a16:creationId xmlns:a16="http://schemas.microsoft.com/office/drawing/2014/main" id="{93EAF849-C3C2-32C4-36F0-C760610696BF}"/>
                    </a:ext>
                  </a:extLst>
                </p:cNvPr>
                <p:cNvPicPr>
                  <a:picLocks noChangeAspect="1"/>
                </p:cNvPicPr>
                <p:nvPr/>
              </p:nvPicPr>
              <p:blipFill>
                <a:blip r:embed="rId13">
                  <a:extLst>
                    <a:ext uri="{28A0092B-C50C-407E-A947-70E740481C1C}">
                      <a14:useLocalDpi xmlns:a14="http://schemas.microsoft.com/office/drawing/2010/main" val="0"/>
                    </a:ext>
                  </a:extLst>
                </a:blip>
                <a:srcRect r="79870" b="-2813"/>
                <a:stretch>
                  <a:fillRect/>
                </a:stretch>
              </p:blipFill>
              <p:spPr>
                <a:xfrm>
                  <a:off x="4692926" y="1911252"/>
                  <a:ext cx="762718" cy="688857"/>
                </a:xfrm>
                <a:prstGeom prst="rect">
                  <a:avLst/>
                </a:prstGeom>
              </p:spPr>
            </p:pic>
          </p:grpSp>
        </p:grpSp>
        <p:cxnSp>
          <p:nvCxnSpPr>
            <p:cNvPr id="67" name="直線接點 66">
              <a:extLst>
                <a:ext uri="{FF2B5EF4-FFF2-40B4-BE49-F238E27FC236}">
                  <a16:creationId xmlns:a16="http://schemas.microsoft.com/office/drawing/2014/main" id="{1CAF3A16-BAAD-4F54-8233-80444875A15F}"/>
                </a:ext>
              </a:extLst>
            </p:cNvPr>
            <p:cNvCxnSpPr>
              <a:cxnSpLocks/>
            </p:cNvCxnSpPr>
            <p:nvPr/>
          </p:nvCxnSpPr>
          <p:spPr>
            <a:xfrm>
              <a:off x="3432082" y="2876467"/>
              <a:ext cx="0" cy="186644"/>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0044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AAD5-04B2-BD45-1E0A-00CA783709D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FFE06E8-365B-C500-B73D-0178BC5AA819}"/>
              </a:ext>
            </a:extLst>
          </p:cNvPr>
          <p:cNvSpPr>
            <a:spLocks noGrp="1"/>
          </p:cNvSpPr>
          <p:nvPr>
            <p:ph type="title"/>
          </p:nvPr>
        </p:nvSpPr>
        <p:spPr>
          <a:xfrm>
            <a:off x="311766" y="409087"/>
            <a:ext cx="9220924" cy="777873"/>
          </a:xfrm>
        </p:spPr>
        <p:txBody>
          <a:bodyPr/>
          <a:lstStyle/>
          <a:p>
            <a:r>
              <a:rPr lang="fr-FR" altLang="zh-TW"/>
              <a:t>SES &amp; Anneal - Client-Centric Renewable Energy Services</a:t>
            </a:r>
            <a:endParaRPr lang="zh-TW" altLang="en-US"/>
          </a:p>
        </p:txBody>
      </p:sp>
      <p:sp>
        <p:nvSpPr>
          <p:cNvPr id="37" name="內容版面配置區 2">
            <a:extLst>
              <a:ext uri="{FF2B5EF4-FFF2-40B4-BE49-F238E27FC236}">
                <a16:creationId xmlns:a16="http://schemas.microsoft.com/office/drawing/2014/main" id="{310B14C8-7517-AD20-1EC9-25B2E6E57B93}"/>
              </a:ext>
            </a:extLst>
          </p:cNvPr>
          <p:cNvSpPr txBox="1">
            <a:spLocks/>
          </p:cNvSpPr>
          <p:nvPr/>
        </p:nvSpPr>
        <p:spPr>
          <a:xfrm>
            <a:off x="373310" y="1146085"/>
            <a:ext cx="9245475" cy="194325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zh-TW"/>
              <a:t>With a </a:t>
            </a:r>
            <a:r>
              <a:rPr lang="en-US" altLang="zh-TW">
                <a:solidFill>
                  <a:srgbClr val="ED972F"/>
                </a:solidFill>
              </a:rPr>
              <a:t>diversified energy mix </a:t>
            </a:r>
            <a:r>
              <a:rPr lang="en-US" altLang="zh-TW"/>
              <a:t>and </a:t>
            </a:r>
            <a:r>
              <a:rPr lang="en-US" altLang="zh-TW">
                <a:solidFill>
                  <a:srgbClr val="ED972F"/>
                </a:solidFill>
              </a:rPr>
              <a:t>one-stop green power solutions</a:t>
            </a:r>
            <a:r>
              <a:rPr lang="en-US" altLang="zh-TW"/>
              <a:t>, SES and Anneal help customers advance the energy transition and reach RE100 goals.</a:t>
            </a:r>
          </a:p>
          <a:p>
            <a:pPr algn="just"/>
            <a:r>
              <a:rPr lang="en-US" altLang="zh-TW"/>
              <a:t>As of June 2025, </a:t>
            </a:r>
            <a:r>
              <a:rPr lang="en-US" altLang="zh-TW">
                <a:solidFill>
                  <a:srgbClr val="ED972F"/>
                </a:solidFill>
              </a:rPr>
              <a:t>SES and Anneal rank at the top of the list in solar REC volume</a:t>
            </a:r>
            <a:r>
              <a:rPr lang="en-US" altLang="zh-TW"/>
              <a:t>, with exceed 16 billion kWh Signed Renewable Energy Contract Order—highlighting their reliable supply capacity and strong market credibility.</a:t>
            </a:r>
          </a:p>
          <a:p>
            <a:pPr marL="0" indent="0" algn="just">
              <a:buNone/>
            </a:pPr>
            <a:endParaRPr lang="zh-TW" altLang="en-US"/>
          </a:p>
        </p:txBody>
      </p:sp>
      <p:grpSp>
        <p:nvGrpSpPr>
          <p:cNvPr id="56" name="群組 55">
            <a:extLst>
              <a:ext uri="{FF2B5EF4-FFF2-40B4-BE49-F238E27FC236}">
                <a16:creationId xmlns:a16="http://schemas.microsoft.com/office/drawing/2014/main" id="{98ABFD94-E281-51AB-090F-4595B1A13852}"/>
              </a:ext>
            </a:extLst>
          </p:cNvPr>
          <p:cNvGrpSpPr/>
          <p:nvPr/>
        </p:nvGrpSpPr>
        <p:grpSpPr>
          <a:xfrm>
            <a:off x="3124764" y="3021796"/>
            <a:ext cx="3724440" cy="3202477"/>
            <a:chOff x="3028435" y="3009663"/>
            <a:chExt cx="3724440" cy="3202477"/>
          </a:xfrm>
        </p:grpSpPr>
        <p:grpSp>
          <p:nvGrpSpPr>
            <p:cNvPr id="51" name="群組 50">
              <a:extLst>
                <a:ext uri="{FF2B5EF4-FFF2-40B4-BE49-F238E27FC236}">
                  <a16:creationId xmlns:a16="http://schemas.microsoft.com/office/drawing/2014/main" id="{F1A34465-AF22-BB0E-5FD1-A34152A77B91}"/>
                </a:ext>
              </a:extLst>
            </p:cNvPr>
            <p:cNvGrpSpPr/>
            <p:nvPr/>
          </p:nvGrpSpPr>
          <p:grpSpPr>
            <a:xfrm flipH="1">
              <a:off x="3571544" y="3009663"/>
              <a:ext cx="3181331" cy="3182842"/>
              <a:chOff x="49150" y="3352006"/>
              <a:chExt cx="3411129" cy="3412749"/>
            </a:xfrm>
          </p:grpSpPr>
          <p:sp>
            <p:nvSpPr>
              <p:cNvPr id="52" name="局部圓 51">
                <a:extLst>
                  <a:ext uri="{FF2B5EF4-FFF2-40B4-BE49-F238E27FC236}">
                    <a16:creationId xmlns:a16="http://schemas.microsoft.com/office/drawing/2014/main" id="{08FB4CFA-6F52-F432-417A-B417E75E3011}"/>
                  </a:ext>
                </a:extLst>
              </p:cNvPr>
              <p:cNvSpPr/>
              <p:nvPr/>
            </p:nvSpPr>
            <p:spPr>
              <a:xfrm>
                <a:off x="49480" y="3353704"/>
                <a:ext cx="3409464" cy="3409464"/>
              </a:xfrm>
              <a:prstGeom prst="pie">
                <a:avLst>
                  <a:gd name="adj1" fmla="val 5387962"/>
                  <a:gd name="adj2" fmla="val 10754667"/>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53" name="局部圓 52">
                <a:extLst>
                  <a:ext uri="{FF2B5EF4-FFF2-40B4-BE49-F238E27FC236}">
                    <a16:creationId xmlns:a16="http://schemas.microsoft.com/office/drawing/2014/main" id="{E79D15F3-AF6E-DCEC-9194-5CDD8AC3114F}"/>
                  </a:ext>
                </a:extLst>
              </p:cNvPr>
              <p:cNvSpPr/>
              <p:nvPr/>
            </p:nvSpPr>
            <p:spPr>
              <a:xfrm>
                <a:off x="49315" y="3355291"/>
                <a:ext cx="3409464" cy="3409464"/>
              </a:xfrm>
              <a:prstGeom prst="pie">
                <a:avLst>
                  <a:gd name="adj1" fmla="val 10734789"/>
                  <a:gd name="adj2" fmla="val 16200000"/>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54" name="局部圓 53">
                <a:extLst>
                  <a:ext uri="{FF2B5EF4-FFF2-40B4-BE49-F238E27FC236}">
                    <a16:creationId xmlns:a16="http://schemas.microsoft.com/office/drawing/2014/main" id="{C5865236-18E3-7DA3-D783-282CF9419A33}"/>
                  </a:ext>
                </a:extLst>
              </p:cNvPr>
              <p:cNvSpPr/>
              <p:nvPr/>
            </p:nvSpPr>
            <p:spPr>
              <a:xfrm>
                <a:off x="49150" y="3353404"/>
                <a:ext cx="3409464" cy="3409464"/>
              </a:xfrm>
              <a:prstGeom prst="pie">
                <a:avLst>
                  <a:gd name="adj1" fmla="val 13112497"/>
                  <a:gd name="adj2" fmla="val 16200000"/>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55" name="局部圓 54">
                <a:extLst>
                  <a:ext uri="{FF2B5EF4-FFF2-40B4-BE49-F238E27FC236}">
                    <a16:creationId xmlns:a16="http://schemas.microsoft.com/office/drawing/2014/main" id="{55FACD1F-A20A-20A0-C3F5-01193CD094CC}"/>
                  </a:ext>
                </a:extLst>
              </p:cNvPr>
              <p:cNvSpPr/>
              <p:nvPr/>
            </p:nvSpPr>
            <p:spPr>
              <a:xfrm>
                <a:off x="50815" y="3352006"/>
                <a:ext cx="3409464" cy="3409464"/>
              </a:xfrm>
              <a:prstGeom prst="pie">
                <a:avLst>
                  <a:gd name="adj1" fmla="val 5387962"/>
                  <a:gd name="adj2" fmla="val 8341211"/>
                </a:avLst>
              </a:prstGeom>
              <a:solidFill>
                <a:srgbClr val="349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grpSp>
        <p:grpSp>
          <p:nvGrpSpPr>
            <p:cNvPr id="45" name="群組 44">
              <a:extLst>
                <a:ext uri="{FF2B5EF4-FFF2-40B4-BE49-F238E27FC236}">
                  <a16:creationId xmlns:a16="http://schemas.microsoft.com/office/drawing/2014/main" id="{B61007B2-6236-0BED-FD55-ECF8AF7A8B94}"/>
                </a:ext>
              </a:extLst>
            </p:cNvPr>
            <p:cNvGrpSpPr/>
            <p:nvPr/>
          </p:nvGrpSpPr>
          <p:grpSpPr>
            <a:xfrm>
              <a:off x="3028435" y="3029298"/>
              <a:ext cx="3181331" cy="3182842"/>
              <a:chOff x="49150" y="3352006"/>
              <a:chExt cx="3411129" cy="3412749"/>
            </a:xfrm>
          </p:grpSpPr>
          <p:sp>
            <p:nvSpPr>
              <p:cNvPr id="41" name="局部圓 40">
                <a:extLst>
                  <a:ext uri="{FF2B5EF4-FFF2-40B4-BE49-F238E27FC236}">
                    <a16:creationId xmlns:a16="http://schemas.microsoft.com/office/drawing/2014/main" id="{BD05C0CF-F9EE-6DE4-FEBC-C8CDD896C8BF}"/>
                  </a:ext>
                </a:extLst>
              </p:cNvPr>
              <p:cNvSpPr/>
              <p:nvPr/>
            </p:nvSpPr>
            <p:spPr>
              <a:xfrm>
                <a:off x="49480" y="3353704"/>
                <a:ext cx="3409464" cy="3409464"/>
              </a:xfrm>
              <a:prstGeom prst="pie">
                <a:avLst>
                  <a:gd name="adj1" fmla="val 5387962"/>
                  <a:gd name="adj2" fmla="val 10754667"/>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39" name="局部圓 38">
                <a:extLst>
                  <a:ext uri="{FF2B5EF4-FFF2-40B4-BE49-F238E27FC236}">
                    <a16:creationId xmlns:a16="http://schemas.microsoft.com/office/drawing/2014/main" id="{A9453BE2-0B17-E90C-1BAE-07CC4CEA08CF}"/>
                  </a:ext>
                </a:extLst>
              </p:cNvPr>
              <p:cNvSpPr/>
              <p:nvPr/>
            </p:nvSpPr>
            <p:spPr>
              <a:xfrm>
                <a:off x="49315" y="3355291"/>
                <a:ext cx="3409464" cy="3409464"/>
              </a:xfrm>
              <a:prstGeom prst="pie">
                <a:avLst>
                  <a:gd name="adj1" fmla="val 10734789"/>
                  <a:gd name="adj2" fmla="val 16200000"/>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40" name="局部圓 39">
                <a:extLst>
                  <a:ext uri="{FF2B5EF4-FFF2-40B4-BE49-F238E27FC236}">
                    <a16:creationId xmlns:a16="http://schemas.microsoft.com/office/drawing/2014/main" id="{BC4F0542-B379-F96D-6A9D-C59ADD6FF9C9}"/>
                  </a:ext>
                </a:extLst>
              </p:cNvPr>
              <p:cNvSpPr/>
              <p:nvPr/>
            </p:nvSpPr>
            <p:spPr>
              <a:xfrm>
                <a:off x="49150" y="3353404"/>
                <a:ext cx="3409464" cy="3409464"/>
              </a:xfrm>
              <a:prstGeom prst="pie">
                <a:avLst>
                  <a:gd name="adj1" fmla="val 13214101"/>
                  <a:gd name="adj2" fmla="val 16200000"/>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42" name="局部圓 41">
                <a:extLst>
                  <a:ext uri="{FF2B5EF4-FFF2-40B4-BE49-F238E27FC236}">
                    <a16:creationId xmlns:a16="http://schemas.microsoft.com/office/drawing/2014/main" id="{290F7771-6CA4-CC70-83A3-D6D0A7CA21E8}"/>
                  </a:ext>
                </a:extLst>
              </p:cNvPr>
              <p:cNvSpPr/>
              <p:nvPr/>
            </p:nvSpPr>
            <p:spPr>
              <a:xfrm>
                <a:off x="50815" y="3352006"/>
                <a:ext cx="3409464" cy="3409464"/>
              </a:xfrm>
              <a:prstGeom prst="pie">
                <a:avLst>
                  <a:gd name="adj1" fmla="val 5387962"/>
                  <a:gd name="adj2" fmla="val 8341211"/>
                </a:avLst>
              </a:prstGeom>
              <a:solidFill>
                <a:srgbClr val="349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grpSp>
        <p:sp>
          <p:nvSpPr>
            <p:cNvPr id="24" name="矩形: 圓角 23">
              <a:extLst>
                <a:ext uri="{FF2B5EF4-FFF2-40B4-BE49-F238E27FC236}">
                  <a16:creationId xmlns:a16="http://schemas.microsoft.com/office/drawing/2014/main" id="{692A607D-BB55-89F2-6CEC-528E1B5A82BA}"/>
                </a:ext>
              </a:extLst>
            </p:cNvPr>
            <p:cNvSpPr/>
            <p:nvPr/>
          </p:nvSpPr>
          <p:spPr>
            <a:xfrm>
              <a:off x="3808625" y="3881980"/>
              <a:ext cx="2245890" cy="1483996"/>
            </a:xfrm>
            <a:prstGeom prst="roundRect">
              <a:avLst>
                <a:gd name="adj" fmla="val 50000"/>
              </a:avLst>
            </a:prstGeom>
            <a:solidFill>
              <a:srgbClr val="CDC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28" name="矩形: 圓角 27">
            <a:extLst>
              <a:ext uri="{FF2B5EF4-FFF2-40B4-BE49-F238E27FC236}">
                <a16:creationId xmlns:a16="http://schemas.microsoft.com/office/drawing/2014/main" id="{E77AB8BC-0143-CE70-9378-CA13E3BC824E}"/>
              </a:ext>
            </a:extLst>
          </p:cNvPr>
          <p:cNvSpPr/>
          <p:nvPr/>
        </p:nvSpPr>
        <p:spPr>
          <a:xfrm>
            <a:off x="475013" y="2401702"/>
            <a:ext cx="9057677" cy="311813"/>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Track Record &amp; Expertise</a:t>
            </a:r>
          </a:p>
        </p:txBody>
      </p:sp>
      <p:pic>
        <p:nvPicPr>
          <p:cNvPr id="31" name="圖片 30" descr="一張含有 文字, 字型, 圖形, 標誌 的圖片&#10;&#10;AI 產生的內容可能不正確。">
            <a:extLst>
              <a:ext uri="{FF2B5EF4-FFF2-40B4-BE49-F238E27FC236}">
                <a16:creationId xmlns:a16="http://schemas.microsoft.com/office/drawing/2014/main" id="{D7B1B83C-3F7F-FD98-7F50-CE7DCE82E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155" y="5485225"/>
            <a:ext cx="421817" cy="421817"/>
          </a:xfrm>
          <a:prstGeom prst="rect">
            <a:avLst/>
          </a:prstGeom>
        </p:spPr>
      </p:pic>
      <p:pic>
        <p:nvPicPr>
          <p:cNvPr id="33" name="內容版面配置區 21" descr="一張含有 符號, 圖形, 標誌, 美工圖案 的圖片&#10;&#10;AI 產生的內容可能不正確。">
            <a:extLst>
              <a:ext uri="{FF2B5EF4-FFF2-40B4-BE49-F238E27FC236}">
                <a16:creationId xmlns:a16="http://schemas.microsoft.com/office/drawing/2014/main" id="{7D25356A-0FEA-3DB7-2C66-809AA906DDB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91788" y="4850600"/>
            <a:ext cx="461962" cy="461962"/>
          </a:xfrm>
        </p:spPr>
      </p:pic>
      <p:pic>
        <p:nvPicPr>
          <p:cNvPr id="35" name="圖片 34" descr="一張含有 文字, 字型, 符號, 行 的圖片&#10;&#10;AI 產生的內容可能不正確。">
            <a:extLst>
              <a:ext uri="{FF2B5EF4-FFF2-40B4-BE49-F238E27FC236}">
                <a16:creationId xmlns:a16="http://schemas.microsoft.com/office/drawing/2014/main" id="{1583A3D4-E999-F8B3-D07C-93D4F4302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845" y="4820188"/>
            <a:ext cx="455803" cy="455803"/>
          </a:xfrm>
          <a:prstGeom prst="rect">
            <a:avLst/>
          </a:prstGeom>
        </p:spPr>
      </p:pic>
      <p:sp>
        <p:nvSpPr>
          <p:cNvPr id="47" name="文字方塊 46">
            <a:extLst>
              <a:ext uri="{FF2B5EF4-FFF2-40B4-BE49-F238E27FC236}">
                <a16:creationId xmlns:a16="http://schemas.microsoft.com/office/drawing/2014/main" id="{C95D4A3E-775A-E1EE-9A76-0D8D2B9AFBBF}"/>
              </a:ext>
            </a:extLst>
          </p:cNvPr>
          <p:cNvSpPr txBox="1"/>
          <p:nvPr/>
        </p:nvSpPr>
        <p:spPr>
          <a:xfrm>
            <a:off x="693283" y="3058516"/>
            <a:ext cx="2293134" cy="688715"/>
          </a:xfrm>
          <a:prstGeom prst="rect">
            <a:avLst/>
          </a:prstGeom>
          <a:noFill/>
        </p:spPr>
        <p:txBody>
          <a:bodyPr wrap="square" rtlCol="0">
            <a:spAutoFit/>
          </a:bodyPr>
          <a:lstStyle/>
          <a:p>
            <a:pPr>
              <a:lnSpc>
                <a:spcPts val="1600"/>
              </a:lnSpc>
            </a:pPr>
            <a:r>
              <a:rPr lang="en-US" altLang="zh-TW" sz="1100" b="1">
                <a:solidFill>
                  <a:srgbClr val="307F98"/>
                </a:solidFill>
                <a:latin typeface="Arial" panose="020B0604020202020204" pitchFamily="34" charset="0"/>
                <a:cs typeface="Arial" panose="020B0604020202020204" pitchFamily="34" charset="0"/>
              </a:rPr>
              <a:t>Wind + Solar + Hydro Retailer</a:t>
            </a:r>
          </a:p>
          <a:p>
            <a:pPr>
              <a:lnSpc>
                <a:spcPts val="1600"/>
              </a:lnSpc>
            </a:pPr>
            <a:r>
              <a:rPr lang="en-US" altLang="zh-TW" sz="1000">
                <a:solidFill>
                  <a:schemeClr val="bg2">
                    <a:lumMod val="50000"/>
                  </a:schemeClr>
                </a:solidFill>
                <a:latin typeface="Arial" panose="020B0604020202020204" pitchFamily="34" charset="0"/>
                <a:cs typeface="Arial" panose="020B0604020202020204" pitchFamily="34" charset="0"/>
              </a:rPr>
              <a:t>24/7 renewable power supplier with multi-source integration</a:t>
            </a:r>
            <a:endParaRPr lang="zh-TW" altLang="en-US" sz="1000">
              <a:solidFill>
                <a:schemeClr val="bg2">
                  <a:lumMod val="50000"/>
                </a:schemeClr>
              </a:solidFill>
              <a:latin typeface="Arial" panose="020B0604020202020204" pitchFamily="34" charset="0"/>
              <a:cs typeface="Arial" panose="020B0604020202020204" pitchFamily="34" charset="0"/>
            </a:endParaRPr>
          </a:p>
        </p:txBody>
      </p:sp>
      <p:sp>
        <p:nvSpPr>
          <p:cNvPr id="57" name="文字方塊 56">
            <a:extLst>
              <a:ext uri="{FF2B5EF4-FFF2-40B4-BE49-F238E27FC236}">
                <a16:creationId xmlns:a16="http://schemas.microsoft.com/office/drawing/2014/main" id="{B03EA59F-4ECE-AC4C-4F47-7E339A143558}"/>
              </a:ext>
            </a:extLst>
          </p:cNvPr>
          <p:cNvSpPr txBox="1"/>
          <p:nvPr/>
        </p:nvSpPr>
        <p:spPr>
          <a:xfrm>
            <a:off x="693283" y="3884220"/>
            <a:ext cx="2581256" cy="890950"/>
          </a:xfrm>
          <a:prstGeom prst="rect">
            <a:avLst/>
          </a:prstGeom>
          <a:noFill/>
        </p:spPr>
        <p:txBody>
          <a:bodyPr wrap="square" rtlCol="0">
            <a:spAutoFit/>
          </a:bodyPr>
          <a:lstStyle/>
          <a:p>
            <a:pPr>
              <a:lnSpc>
                <a:spcPts val="1600"/>
              </a:lnSpc>
            </a:pPr>
            <a:r>
              <a:rPr lang="en-US" altLang="zh-TW" sz="1100" b="1">
                <a:solidFill>
                  <a:srgbClr val="307F98"/>
                </a:solidFill>
                <a:latin typeface="Arial" panose="020B0604020202020204" pitchFamily="34" charset="0"/>
                <a:cs typeface="Arial" panose="020B0604020202020204" pitchFamily="34" charset="0"/>
              </a:rPr>
              <a:t>Biomass and Green RECs</a:t>
            </a:r>
          </a:p>
          <a:p>
            <a:pPr>
              <a:lnSpc>
                <a:spcPts val="1600"/>
              </a:lnSpc>
            </a:pPr>
            <a:r>
              <a:rPr lang="en-US" altLang="zh-TW" sz="1000">
                <a:solidFill>
                  <a:schemeClr val="bg2">
                    <a:lumMod val="50000"/>
                  </a:schemeClr>
                </a:solidFill>
                <a:latin typeface="Arial" panose="020B0604020202020204" pitchFamily="34" charset="0"/>
                <a:cs typeface="Arial" panose="020B0604020202020204" pitchFamily="34" charset="0"/>
              </a:rPr>
              <a:t>Enabling customers with high renewable energy needs to meet sustainability targets</a:t>
            </a:r>
            <a:endParaRPr lang="zh-TW" altLang="en-US" sz="1000">
              <a:solidFill>
                <a:schemeClr val="bg2">
                  <a:lumMod val="50000"/>
                </a:schemeClr>
              </a:solidFill>
              <a:latin typeface="Arial" panose="020B0604020202020204" pitchFamily="34" charset="0"/>
              <a:cs typeface="Arial" panose="020B0604020202020204" pitchFamily="34" charset="0"/>
            </a:endParaRPr>
          </a:p>
        </p:txBody>
      </p:sp>
      <p:sp>
        <p:nvSpPr>
          <p:cNvPr id="58" name="文字方塊 57">
            <a:extLst>
              <a:ext uri="{FF2B5EF4-FFF2-40B4-BE49-F238E27FC236}">
                <a16:creationId xmlns:a16="http://schemas.microsoft.com/office/drawing/2014/main" id="{71D8DBFF-3A4E-20D2-F139-BC2096AE01CA}"/>
              </a:ext>
            </a:extLst>
          </p:cNvPr>
          <p:cNvSpPr txBox="1"/>
          <p:nvPr/>
        </p:nvSpPr>
        <p:spPr>
          <a:xfrm>
            <a:off x="693283" y="4885769"/>
            <a:ext cx="2599448" cy="480581"/>
          </a:xfrm>
          <a:prstGeom prst="rect">
            <a:avLst/>
          </a:prstGeom>
          <a:noFill/>
        </p:spPr>
        <p:txBody>
          <a:bodyPr wrap="square" rtlCol="0">
            <a:spAutoFit/>
          </a:bodyPr>
          <a:lstStyle/>
          <a:p>
            <a:pPr>
              <a:lnSpc>
                <a:spcPts val="1600"/>
              </a:lnSpc>
            </a:pPr>
            <a:r>
              <a:rPr lang="en-US" altLang="zh-TW" sz="1100" b="1">
                <a:solidFill>
                  <a:srgbClr val="307F98"/>
                </a:solidFill>
                <a:latin typeface="Arial" panose="020B0604020202020204" pitchFamily="34" charset="0"/>
                <a:cs typeface="Arial" panose="020B0604020202020204" pitchFamily="34" charset="0"/>
              </a:rPr>
              <a:t>Renewable Dispatching</a:t>
            </a:r>
          </a:p>
          <a:p>
            <a:pPr>
              <a:lnSpc>
                <a:spcPts val="1600"/>
              </a:lnSpc>
            </a:pPr>
            <a:r>
              <a:rPr lang="en-US" altLang="zh-TW" sz="1000">
                <a:solidFill>
                  <a:schemeClr val="bg2">
                    <a:lumMod val="50000"/>
                  </a:schemeClr>
                </a:solidFill>
                <a:latin typeface="Arial" panose="020B0604020202020204" pitchFamily="34" charset="0"/>
                <a:cs typeface="Arial" panose="020B0604020202020204" pitchFamily="34" charset="0"/>
              </a:rPr>
              <a:t>Proven surplus energy optimization</a:t>
            </a:r>
            <a:endParaRPr lang="zh-TW" altLang="en-US" sz="1000">
              <a:solidFill>
                <a:schemeClr val="bg2">
                  <a:lumMod val="50000"/>
                </a:schemeClr>
              </a:solidFill>
              <a:latin typeface="Arial" panose="020B0604020202020204" pitchFamily="34" charset="0"/>
              <a:cs typeface="Arial" panose="020B0604020202020204" pitchFamily="34" charset="0"/>
            </a:endParaRPr>
          </a:p>
        </p:txBody>
      </p:sp>
      <p:sp>
        <p:nvSpPr>
          <p:cNvPr id="59" name="文字方塊 58">
            <a:extLst>
              <a:ext uri="{FF2B5EF4-FFF2-40B4-BE49-F238E27FC236}">
                <a16:creationId xmlns:a16="http://schemas.microsoft.com/office/drawing/2014/main" id="{31D21846-97BB-65F7-CDE6-D08A08736DFA}"/>
              </a:ext>
            </a:extLst>
          </p:cNvPr>
          <p:cNvSpPr txBox="1"/>
          <p:nvPr/>
        </p:nvSpPr>
        <p:spPr>
          <a:xfrm>
            <a:off x="693283" y="5538508"/>
            <a:ext cx="2599448" cy="685765"/>
          </a:xfrm>
          <a:prstGeom prst="rect">
            <a:avLst/>
          </a:prstGeom>
          <a:noFill/>
        </p:spPr>
        <p:txBody>
          <a:bodyPr wrap="square" rtlCol="0">
            <a:spAutoFit/>
          </a:bodyPr>
          <a:lstStyle/>
          <a:p>
            <a:pPr>
              <a:lnSpc>
                <a:spcPts val="1600"/>
              </a:lnSpc>
            </a:pPr>
            <a:r>
              <a:rPr lang="en-US" altLang="zh-TW" sz="1100" b="1">
                <a:solidFill>
                  <a:srgbClr val="307F98"/>
                </a:solidFill>
                <a:latin typeface="Arial" panose="020B0604020202020204" pitchFamily="34" charset="0"/>
                <a:cs typeface="Arial" panose="020B0604020202020204" pitchFamily="34" charset="0"/>
              </a:rPr>
              <a:t>Follow RBA-Certified Process</a:t>
            </a:r>
          </a:p>
          <a:p>
            <a:pPr>
              <a:lnSpc>
                <a:spcPts val="1600"/>
              </a:lnSpc>
            </a:pPr>
            <a:r>
              <a:rPr lang="en-US" altLang="zh-TW" sz="1000">
                <a:solidFill>
                  <a:schemeClr val="bg2">
                    <a:lumMod val="50000"/>
                  </a:schemeClr>
                </a:solidFill>
                <a:latin typeface="Arial" panose="020B0604020202020204" pitchFamily="34" charset="0"/>
                <a:cs typeface="Arial" panose="020B0604020202020204" pitchFamily="34" charset="0"/>
              </a:rPr>
              <a:t>Meeting customers’ high standards for supplier responsibility</a:t>
            </a:r>
            <a:endParaRPr lang="zh-TW" altLang="en-US" sz="1000">
              <a:solidFill>
                <a:schemeClr val="bg2">
                  <a:lumMod val="50000"/>
                </a:schemeClr>
              </a:solidFill>
              <a:latin typeface="Arial" panose="020B0604020202020204" pitchFamily="34" charset="0"/>
              <a:cs typeface="Arial" panose="020B0604020202020204" pitchFamily="34" charset="0"/>
            </a:endParaRPr>
          </a:p>
        </p:txBody>
      </p:sp>
      <p:sp>
        <p:nvSpPr>
          <p:cNvPr id="69" name="文字方塊 68">
            <a:extLst>
              <a:ext uri="{FF2B5EF4-FFF2-40B4-BE49-F238E27FC236}">
                <a16:creationId xmlns:a16="http://schemas.microsoft.com/office/drawing/2014/main" id="{DDB588E7-1C38-EE39-9AFA-D81D7DE23582}"/>
              </a:ext>
            </a:extLst>
          </p:cNvPr>
          <p:cNvSpPr txBox="1"/>
          <p:nvPr/>
        </p:nvSpPr>
        <p:spPr>
          <a:xfrm>
            <a:off x="7225283" y="5015334"/>
            <a:ext cx="2601951" cy="637631"/>
          </a:xfrm>
          <a:prstGeom prst="rect">
            <a:avLst/>
          </a:prstGeom>
          <a:noFill/>
        </p:spPr>
        <p:txBody>
          <a:bodyPr wrap="square" rtlCol="0" anchor="t">
            <a:noAutofit/>
          </a:bodyPr>
          <a:lstStyle/>
          <a:p>
            <a:pPr>
              <a:lnSpc>
                <a:spcPts val="1000"/>
              </a:lnSpc>
              <a:spcBef>
                <a:spcPts val="600"/>
              </a:spcBef>
            </a:pPr>
            <a:r>
              <a:rPr lang="en-US" altLang="zh-TW" sz="1200" b="1">
                <a:solidFill>
                  <a:srgbClr val="ED972F"/>
                </a:solidFill>
                <a:latin typeface="Arial" panose="020B0604020202020204" pitchFamily="34" charset="0"/>
                <a:cs typeface="Arial" panose="020B0604020202020204" pitchFamily="34" charset="0"/>
              </a:rPr>
              <a:t>900+ </a:t>
            </a:r>
          </a:p>
          <a:p>
            <a:pPr>
              <a:lnSpc>
                <a:spcPts val="1000"/>
              </a:lnSpc>
              <a:spcBef>
                <a:spcPts val="600"/>
              </a:spcBef>
            </a:pPr>
            <a:r>
              <a:rPr lang="en-US" altLang="zh-TW" sz="1000">
                <a:solidFill>
                  <a:schemeClr val="bg2">
                    <a:lumMod val="50000"/>
                  </a:schemeClr>
                </a:solidFill>
                <a:latin typeface="Arial" panose="020B0604020202020204" pitchFamily="34" charset="0"/>
                <a:cs typeface="Arial" panose="020B0604020202020204" pitchFamily="34" charset="0"/>
              </a:rPr>
              <a:t>Renewable Power Plants Integrated</a:t>
            </a:r>
          </a:p>
        </p:txBody>
      </p:sp>
      <p:sp>
        <p:nvSpPr>
          <p:cNvPr id="70" name="文字方塊 69">
            <a:extLst>
              <a:ext uri="{FF2B5EF4-FFF2-40B4-BE49-F238E27FC236}">
                <a16:creationId xmlns:a16="http://schemas.microsoft.com/office/drawing/2014/main" id="{9CCE4770-6CA8-13DA-5BBD-E5523266492C}"/>
              </a:ext>
            </a:extLst>
          </p:cNvPr>
          <p:cNvSpPr txBox="1"/>
          <p:nvPr/>
        </p:nvSpPr>
        <p:spPr>
          <a:xfrm>
            <a:off x="7225283" y="5629838"/>
            <a:ext cx="2601951" cy="637631"/>
          </a:xfrm>
          <a:prstGeom prst="rect">
            <a:avLst/>
          </a:prstGeom>
          <a:noFill/>
        </p:spPr>
        <p:txBody>
          <a:bodyPr wrap="square" rtlCol="0" anchor="t">
            <a:noAutofit/>
          </a:bodyPr>
          <a:lstStyle/>
          <a:p>
            <a:pPr>
              <a:lnSpc>
                <a:spcPts val="1000"/>
              </a:lnSpc>
              <a:spcBef>
                <a:spcPts val="600"/>
              </a:spcBef>
            </a:pPr>
            <a:r>
              <a:rPr lang="en-US" altLang="zh-TW" sz="1200" b="1">
                <a:solidFill>
                  <a:srgbClr val="ED972F"/>
                </a:solidFill>
                <a:latin typeface="Arial" panose="020B0604020202020204" pitchFamily="34" charset="0"/>
                <a:cs typeface="Arial" panose="020B0604020202020204" pitchFamily="34" charset="0"/>
              </a:rPr>
              <a:t>Nearly 500 MW </a:t>
            </a:r>
          </a:p>
          <a:p>
            <a:pPr>
              <a:lnSpc>
                <a:spcPts val="1000"/>
              </a:lnSpc>
              <a:spcBef>
                <a:spcPts val="600"/>
              </a:spcBef>
            </a:pPr>
            <a:r>
              <a:rPr lang="en-US" altLang="zh-TW" sz="1000">
                <a:solidFill>
                  <a:schemeClr val="bg2">
                    <a:lumMod val="50000"/>
                  </a:schemeClr>
                </a:solidFill>
                <a:latin typeface="Arial" panose="020B0604020202020204" pitchFamily="34" charset="0"/>
                <a:cs typeface="Arial" panose="020B0604020202020204" pitchFamily="34" charset="0"/>
              </a:rPr>
              <a:t>Installed Solar Capacity</a:t>
            </a:r>
          </a:p>
        </p:txBody>
      </p:sp>
      <p:sp>
        <p:nvSpPr>
          <p:cNvPr id="72" name="文字方塊 71">
            <a:extLst>
              <a:ext uri="{FF2B5EF4-FFF2-40B4-BE49-F238E27FC236}">
                <a16:creationId xmlns:a16="http://schemas.microsoft.com/office/drawing/2014/main" id="{D71D87C4-D151-CB96-1CA6-C7BF61B0B662}"/>
              </a:ext>
            </a:extLst>
          </p:cNvPr>
          <p:cNvSpPr txBox="1"/>
          <p:nvPr/>
        </p:nvSpPr>
        <p:spPr>
          <a:xfrm>
            <a:off x="7220219" y="3786330"/>
            <a:ext cx="2601951" cy="637631"/>
          </a:xfrm>
          <a:prstGeom prst="rect">
            <a:avLst/>
          </a:prstGeom>
          <a:noFill/>
        </p:spPr>
        <p:txBody>
          <a:bodyPr wrap="square" rtlCol="0" anchor="t">
            <a:noAutofit/>
          </a:bodyPr>
          <a:lstStyle/>
          <a:p>
            <a:pPr>
              <a:lnSpc>
                <a:spcPts val="1000"/>
              </a:lnSpc>
              <a:spcBef>
                <a:spcPts val="600"/>
              </a:spcBef>
            </a:pPr>
            <a:r>
              <a:rPr lang="en-US" altLang="zh-TW" sz="1200" b="1">
                <a:solidFill>
                  <a:srgbClr val="ED972F"/>
                </a:solidFill>
                <a:latin typeface="Arial" panose="020B0604020202020204" pitchFamily="34" charset="0"/>
                <a:cs typeface="Arial" panose="020B0604020202020204" pitchFamily="34" charset="0"/>
              </a:rPr>
              <a:t>500+ </a:t>
            </a:r>
            <a:r>
              <a:rPr lang="en-US" altLang="zh-TW" sz="1000">
                <a:solidFill>
                  <a:schemeClr val="bg2">
                    <a:lumMod val="50000"/>
                  </a:schemeClr>
                </a:solidFill>
                <a:latin typeface="Arial" panose="020B0604020202020204" pitchFamily="34" charset="0"/>
                <a:cs typeface="Arial" panose="020B0604020202020204" pitchFamily="34" charset="0"/>
              </a:rPr>
              <a:t>Million kWh / Year</a:t>
            </a:r>
          </a:p>
          <a:p>
            <a:pPr>
              <a:lnSpc>
                <a:spcPts val="1000"/>
              </a:lnSpc>
              <a:spcBef>
                <a:spcPts val="600"/>
              </a:spcBef>
            </a:pPr>
            <a:r>
              <a:rPr lang="en-US" altLang="zh-TW" sz="1000">
                <a:solidFill>
                  <a:schemeClr val="bg2">
                    <a:lumMod val="50000"/>
                  </a:schemeClr>
                </a:solidFill>
                <a:latin typeface="Arial" panose="020B0604020202020204" pitchFamily="34" charset="0"/>
                <a:cs typeface="Arial" panose="020B0604020202020204" pitchFamily="34" charset="0"/>
              </a:rPr>
              <a:t>Annual Renewable Energy Supply</a:t>
            </a:r>
          </a:p>
        </p:txBody>
      </p:sp>
      <p:sp>
        <p:nvSpPr>
          <p:cNvPr id="73" name="文字方塊 72">
            <a:extLst>
              <a:ext uri="{FF2B5EF4-FFF2-40B4-BE49-F238E27FC236}">
                <a16:creationId xmlns:a16="http://schemas.microsoft.com/office/drawing/2014/main" id="{E5F392F5-F475-CC3A-E88F-B0A09FDCD754}"/>
              </a:ext>
            </a:extLst>
          </p:cNvPr>
          <p:cNvSpPr txBox="1"/>
          <p:nvPr/>
        </p:nvSpPr>
        <p:spPr>
          <a:xfrm>
            <a:off x="7218666" y="4400832"/>
            <a:ext cx="2601951" cy="637631"/>
          </a:xfrm>
          <a:prstGeom prst="rect">
            <a:avLst/>
          </a:prstGeom>
          <a:noFill/>
        </p:spPr>
        <p:txBody>
          <a:bodyPr wrap="square" rtlCol="0" anchor="t">
            <a:noAutofit/>
          </a:bodyPr>
          <a:lstStyle/>
          <a:p>
            <a:pPr>
              <a:lnSpc>
                <a:spcPts val="1000"/>
              </a:lnSpc>
              <a:spcBef>
                <a:spcPts val="600"/>
              </a:spcBef>
            </a:pPr>
            <a:r>
              <a:rPr lang="en-US" altLang="zh-TW" sz="1200" b="1">
                <a:solidFill>
                  <a:srgbClr val="ED972F"/>
                </a:solidFill>
                <a:latin typeface="Arial" panose="020B0604020202020204" pitchFamily="34" charset="0"/>
                <a:cs typeface="Arial" panose="020B0604020202020204" pitchFamily="34" charset="0"/>
              </a:rPr>
              <a:t>80,000+</a:t>
            </a:r>
            <a:r>
              <a:rPr lang="en-US" altLang="zh-TW" b="1">
                <a:solidFill>
                  <a:srgbClr val="ED972F"/>
                </a:solidFill>
                <a:latin typeface="Arial" panose="020B0604020202020204" pitchFamily="34" charset="0"/>
                <a:cs typeface="Arial" panose="020B0604020202020204" pitchFamily="34" charset="0"/>
              </a:rPr>
              <a:t> </a:t>
            </a:r>
          </a:p>
          <a:p>
            <a:pPr>
              <a:lnSpc>
                <a:spcPts val="1000"/>
              </a:lnSpc>
              <a:spcBef>
                <a:spcPts val="600"/>
              </a:spcBef>
            </a:pPr>
            <a:r>
              <a:rPr lang="en-US" altLang="zh-TW" sz="1000">
                <a:solidFill>
                  <a:schemeClr val="bg2">
                    <a:lumMod val="50000"/>
                  </a:schemeClr>
                </a:solidFill>
                <a:latin typeface="Arial" panose="020B0604020202020204" pitchFamily="34" charset="0"/>
                <a:cs typeface="Arial" panose="020B0604020202020204" pitchFamily="34" charset="0"/>
              </a:rPr>
              <a:t>Renewable Energy Certificates</a:t>
            </a:r>
          </a:p>
        </p:txBody>
      </p:sp>
      <p:pic>
        <p:nvPicPr>
          <p:cNvPr id="83" name="圖片 82" descr="一張含有 螢幕擷取畫面, 行, Rectangle, 設計 的圖片&#10;&#10;AI 產生的內容可能不正確。">
            <a:extLst>
              <a:ext uri="{FF2B5EF4-FFF2-40B4-BE49-F238E27FC236}">
                <a16:creationId xmlns:a16="http://schemas.microsoft.com/office/drawing/2014/main" id="{6E211D43-1EEE-7F19-E366-0FF41A0EF2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7772" y="3973608"/>
            <a:ext cx="510234" cy="510234"/>
          </a:xfrm>
          <a:prstGeom prst="rect">
            <a:avLst/>
          </a:prstGeom>
        </p:spPr>
      </p:pic>
      <p:pic>
        <p:nvPicPr>
          <p:cNvPr id="85" name="圖片 84" descr="一張含有 文字, 字型, 符號, 圖形 的圖片&#10;&#10;AI 產生的內容可能不正確。">
            <a:extLst>
              <a:ext uri="{FF2B5EF4-FFF2-40B4-BE49-F238E27FC236}">
                <a16:creationId xmlns:a16="http://schemas.microsoft.com/office/drawing/2014/main" id="{2F4E28A8-F174-C34A-099D-E590AFA4E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0505" y="5469953"/>
            <a:ext cx="511588" cy="511588"/>
          </a:xfrm>
          <a:prstGeom prst="rect">
            <a:avLst/>
          </a:prstGeom>
        </p:spPr>
      </p:pic>
      <p:pic>
        <p:nvPicPr>
          <p:cNvPr id="89" name="圖片 88" descr="一張含有 符號, 白色, 字型, 設計 的圖片&#10;&#10;AI 產生的內容可能不正確。">
            <a:extLst>
              <a:ext uri="{FF2B5EF4-FFF2-40B4-BE49-F238E27FC236}">
                <a16:creationId xmlns:a16="http://schemas.microsoft.com/office/drawing/2014/main" id="{0F1DD037-606F-38EF-3D93-88B02D849E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5305" y="3998422"/>
            <a:ext cx="511571" cy="511571"/>
          </a:xfrm>
          <a:prstGeom prst="rect">
            <a:avLst/>
          </a:prstGeom>
        </p:spPr>
      </p:pic>
      <p:pic>
        <p:nvPicPr>
          <p:cNvPr id="91" name="圖片 90" descr="一張含有 文字, 字型, 圖形, 符號 的圖片&#10;&#10;AI 產生的內容可能不正確。">
            <a:extLst>
              <a:ext uri="{FF2B5EF4-FFF2-40B4-BE49-F238E27FC236}">
                <a16:creationId xmlns:a16="http://schemas.microsoft.com/office/drawing/2014/main" id="{01009198-AC4E-84D5-71D4-1CF1E218DB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3282" y="3303583"/>
            <a:ext cx="509178" cy="509178"/>
          </a:xfrm>
          <a:prstGeom prst="rect">
            <a:avLst/>
          </a:prstGeom>
        </p:spPr>
      </p:pic>
      <p:pic>
        <p:nvPicPr>
          <p:cNvPr id="93" name="圖片 92" descr="一張含有 文字, 符號, 字型, 白色 的圖片&#10;&#10;AI 產生的內容可能不正確。">
            <a:extLst>
              <a:ext uri="{FF2B5EF4-FFF2-40B4-BE49-F238E27FC236}">
                <a16:creationId xmlns:a16="http://schemas.microsoft.com/office/drawing/2014/main" id="{A41AE73F-07FF-A9ED-1824-CF7F65C034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6958" y="3313573"/>
            <a:ext cx="509178" cy="509178"/>
          </a:xfrm>
          <a:prstGeom prst="rect">
            <a:avLst/>
          </a:prstGeom>
        </p:spPr>
      </p:pic>
      <p:sp>
        <p:nvSpPr>
          <p:cNvPr id="98" name="文字方塊 97">
            <a:extLst>
              <a:ext uri="{FF2B5EF4-FFF2-40B4-BE49-F238E27FC236}">
                <a16:creationId xmlns:a16="http://schemas.microsoft.com/office/drawing/2014/main" id="{8E3D7A87-E6A2-1408-55B1-DEE44CF030C2}"/>
              </a:ext>
            </a:extLst>
          </p:cNvPr>
          <p:cNvSpPr txBox="1"/>
          <p:nvPr/>
        </p:nvSpPr>
        <p:spPr>
          <a:xfrm>
            <a:off x="3903401" y="4369920"/>
            <a:ext cx="1081384" cy="483530"/>
          </a:xfrm>
          <a:prstGeom prst="rect">
            <a:avLst/>
          </a:prstGeom>
          <a:noFill/>
        </p:spPr>
        <p:txBody>
          <a:bodyPr wrap="square" rtlCol="0">
            <a:spAutoFit/>
          </a:bodyPr>
          <a:lstStyle/>
          <a:p>
            <a:pPr algn="ctr">
              <a:lnSpc>
                <a:spcPts val="1600"/>
              </a:lnSpc>
            </a:pPr>
            <a:r>
              <a:rPr lang="en-US" altLang="zh-TW" sz="1100" b="1">
                <a:solidFill>
                  <a:schemeClr val="bg1"/>
                </a:solidFill>
                <a:latin typeface="Arial" panose="020B0604020202020204" pitchFamily="34" charset="0"/>
                <a:cs typeface="Arial" panose="020B0604020202020204" pitchFamily="34" charset="0"/>
              </a:rPr>
              <a:t>Core Strengths</a:t>
            </a:r>
            <a:endParaRPr lang="zh-TW" altLang="en-US" sz="1000">
              <a:solidFill>
                <a:schemeClr val="bg1"/>
              </a:solidFill>
              <a:latin typeface="Arial" panose="020B0604020202020204" pitchFamily="34" charset="0"/>
              <a:cs typeface="Arial" panose="020B0604020202020204" pitchFamily="34" charset="0"/>
            </a:endParaRPr>
          </a:p>
        </p:txBody>
      </p:sp>
      <p:sp>
        <p:nvSpPr>
          <p:cNvPr id="101" name="局部圓 100">
            <a:extLst>
              <a:ext uri="{FF2B5EF4-FFF2-40B4-BE49-F238E27FC236}">
                <a16:creationId xmlns:a16="http://schemas.microsoft.com/office/drawing/2014/main" id="{ECD02445-D578-CD28-2954-80C6B738209A}"/>
              </a:ext>
            </a:extLst>
          </p:cNvPr>
          <p:cNvSpPr/>
          <p:nvPr/>
        </p:nvSpPr>
        <p:spPr>
          <a:xfrm rot="16200000">
            <a:off x="4672401" y="3891347"/>
            <a:ext cx="1485814" cy="1489977"/>
          </a:xfrm>
          <a:prstGeom prst="pie">
            <a:avLst>
              <a:gd name="adj1" fmla="val 0"/>
              <a:gd name="adj2" fmla="val 1080227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102" name="矩形 101">
            <a:extLst>
              <a:ext uri="{FF2B5EF4-FFF2-40B4-BE49-F238E27FC236}">
                <a16:creationId xmlns:a16="http://schemas.microsoft.com/office/drawing/2014/main" id="{0BC81943-A3BE-24DA-BB7B-6D7957B761CC}"/>
              </a:ext>
            </a:extLst>
          </p:cNvPr>
          <p:cNvSpPr/>
          <p:nvPr/>
        </p:nvSpPr>
        <p:spPr>
          <a:xfrm>
            <a:off x="4986338" y="3894113"/>
            <a:ext cx="431560" cy="148399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9" name="文字方塊 98">
            <a:extLst>
              <a:ext uri="{FF2B5EF4-FFF2-40B4-BE49-F238E27FC236}">
                <a16:creationId xmlns:a16="http://schemas.microsoft.com/office/drawing/2014/main" id="{645591B4-7493-0BE1-00D7-7444BACEF1E1}"/>
              </a:ext>
            </a:extLst>
          </p:cNvPr>
          <p:cNvSpPr txBox="1"/>
          <p:nvPr/>
        </p:nvSpPr>
        <p:spPr>
          <a:xfrm>
            <a:off x="4967286" y="4369920"/>
            <a:ext cx="1191981" cy="483530"/>
          </a:xfrm>
          <a:prstGeom prst="rect">
            <a:avLst/>
          </a:prstGeom>
          <a:noFill/>
        </p:spPr>
        <p:txBody>
          <a:bodyPr wrap="square" rtlCol="0">
            <a:spAutoFit/>
          </a:bodyPr>
          <a:lstStyle/>
          <a:p>
            <a:pPr algn="ctr">
              <a:lnSpc>
                <a:spcPts val="1600"/>
              </a:lnSpc>
            </a:pPr>
            <a:r>
              <a:rPr lang="en-US" altLang="zh-TW" sz="1100" b="1">
                <a:solidFill>
                  <a:schemeClr val="bg1"/>
                </a:solidFill>
                <a:latin typeface="Arial" panose="020B0604020202020204" pitchFamily="34" charset="0"/>
                <a:cs typeface="Arial" panose="020B0604020202020204" pitchFamily="34" charset="0"/>
              </a:rPr>
              <a:t>Performance Highlights</a:t>
            </a:r>
            <a:r>
              <a:rPr lang="en-US" altLang="zh-TW" sz="1100" b="1" baseline="30000">
                <a:solidFill>
                  <a:schemeClr val="bg1"/>
                </a:solidFill>
                <a:latin typeface="Arial" panose="020B0604020202020204" pitchFamily="34" charset="0"/>
                <a:cs typeface="Arial" panose="020B0604020202020204" pitchFamily="34" charset="0"/>
              </a:rPr>
              <a:t>1</a:t>
            </a:r>
            <a:endParaRPr lang="zh-TW" altLang="en-US" sz="1100" b="1" baseline="30000">
              <a:solidFill>
                <a:schemeClr val="bg1"/>
              </a:solidFill>
              <a:latin typeface="Arial" panose="020B0604020202020204" pitchFamily="34" charset="0"/>
              <a:cs typeface="Arial" panose="020B0604020202020204" pitchFamily="34" charset="0"/>
            </a:endParaRPr>
          </a:p>
        </p:txBody>
      </p:sp>
      <p:sp>
        <p:nvSpPr>
          <p:cNvPr id="103" name="Text Placeholder 2">
            <a:extLst>
              <a:ext uri="{FF2B5EF4-FFF2-40B4-BE49-F238E27FC236}">
                <a16:creationId xmlns:a16="http://schemas.microsoft.com/office/drawing/2014/main" id="{9E87057D-16E5-21D1-68DA-1A459AB309D7}"/>
              </a:ext>
            </a:extLst>
          </p:cNvPr>
          <p:cNvSpPr txBox="1">
            <a:spLocks/>
          </p:cNvSpPr>
          <p:nvPr/>
        </p:nvSpPr>
        <p:spPr>
          <a:xfrm>
            <a:off x="266400" y="6525344"/>
            <a:ext cx="8568000" cy="231856"/>
          </a:xfrm>
          <a:prstGeom prst="rect">
            <a:avLst/>
          </a:prstGeom>
        </p:spPr>
        <p:txBody>
          <a:bodyPr lIns="0" tIns="0" rIns="0" bIns="0" anchor="b" anchorCtr="0"/>
          <a:lstStyle>
            <a:lvl1pPr marL="228600" indent="-228600" algn="l" defTabSz="957263" rtl="0" eaLnBrk="1" fontAlgn="base" hangingPunct="1">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endParaRPr lang="en-US">
              <a:solidFill>
                <a:srgbClr val="2B505B"/>
              </a:solidFill>
              <a:latin typeface="Arial" panose="020B0604020202020204" pitchFamily="34" charset="0"/>
              <a:cs typeface="Arial" panose="020B0604020202020204" pitchFamily="34" charset="0"/>
            </a:endParaRPr>
          </a:p>
          <a:p>
            <a:r>
              <a:rPr lang="en-US">
                <a:solidFill>
                  <a:srgbClr val="2B505B"/>
                </a:solidFill>
                <a:latin typeface="Arial" panose="020B0604020202020204" pitchFamily="34" charset="0"/>
                <a:cs typeface="Arial" panose="020B0604020202020204" pitchFamily="34" charset="0"/>
              </a:rPr>
              <a:t>Note: </a:t>
            </a:r>
            <a:r>
              <a:rPr lang="en-US" altLang="zh-TW">
                <a:solidFill>
                  <a:srgbClr val="2B505B"/>
                </a:solidFill>
                <a:latin typeface="Arial" panose="020B0604020202020204" pitchFamily="34" charset="0"/>
                <a:cs typeface="Arial" panose="020B0604020202020204" pitchFamily="34" charset="0"/>
              </a:rPr>
              <a:t>1.</a:t>
            </a:r>
            <a:r>
              <a:rPr lang="en-US">
                <a:solidFill>
                  <a:srgbClr val="2B505B"/>
                </a:solidFill>
                <a:latin typeface="Arial" panose="020B0604020202020204" pitchFamily="34" charset="0"/>
                <a:cs typeface="Arial" panose="020B0604020202020204" pitchFamily="34" charset="0"/>
              </a:rPr>
              <a:t> Performance Highlights – Data as of June 30, 2025</a:t>
            </a:r>
          </a:p>
        </p:txBody>
      </p:sp>
      <p:sp>
        <p:nvSpPr>
          <p:cNvPr id="104" name="投影片編號版面配置區 6">
            <a:extLst>
              <a:ext uri="{FF2B5EF4-FFF2-40B4-BE49-F238E27FC236}">
                <a16:creationId xmlns:a16="http://schemas.microsoft.com/office/drawing/2014/main" id="{8D352D00-D021-9CA6-1CB2-A1E6BBC678CA}"/>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23</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D21BFCEC-7C53-1899-2982-C77B06D80D20}"/>
              </a:ext>
            </a:extLst>
          </p:cNvPr>
          <p:cNvSpPr txBox="1"/>
          <p:nvPr/>
        </p:nvSpPr>
        <p:spPr>
          <a:xfrm>
            <a:off x="7225283" y="3171828"/>
            <a:ext cx="2601951" cy="637631"/>
          </a:xfrm>
          <a:prstGeom prst="rect">
            <a:avLst/>
          </a:prstGeom>
          <a:noFill/>
        </p:spPr>
        <p:txBody>
          <a:bodyPr wrap="square" rtlCol="0" anchor="t">
            <a:noAutofit/>
          </a:bodyPr>
          <a:lstStyle/>
          <a:p>
            <a:pPr>
              <a:lnSpc>
                <a:spcPts val="1000"/>
              </a:lnSpc>
              <a:spcBef>
                <a:spcPts val="600"/>
              </a:spcBef>
            </a:pPr>
            <a:r>
              <a:rPr lang="en-US" altLang="zh-TW" sz="1200" b="1">
                <a:solidFill>
                  <a:srgbClr val="ED972F"/>
                </a:solidFill>
                <a:latin typeface="Arial" panose="020B0604020202020204" pitchFamily="34" charset="0"/>
                <a:cs typeface="Arial" panose="020B0604020202020204" pitchFamily="34" charset="0"/>
              </a:rPr>
              <a:t>Over 16 Billion kWh</a:t>
            </a:r>
          </a:p>
          <a:p>
            <a:pPr>
              <a:lnSpc>
                <a:spcPts val="1000"/>
              </a:lnSpc>
              <a:spcBef>
                <a:spcPts val="600"/>
              </a:spcBef>
            </a:pPr>
            <a:r>
              <a:rPr lang="en-US" altLang="zh-TW" sz="1000">
                <a:solidFill>
                  <a:schemeClr val="bg2">
                    <a:lumMod val="50000"/>
                  </a:schemeClr>
                </a:solidFill>
                <a:latin typeface="Arial" panose="020B0604020202020204" pitchFamily="34" charset="0"/>
                <a:cs typeface="Arial" panose="020B0604020202020204" pitchFamily="34" charset="0"/>
              </a:rPr>
              <a:t>Signed Renewable Energy Contract Order</a:t>
            </a:r>
          </a:p>
        </p:txBody>
      </p:sp>
    </p:spTree>
    <p:extLst>
      <p:ext uri="{BB962C8B-B14F-4D97-AF65-F5344CB8AC3E}">
        <p14:creationId xmlns:p14="http://schemas.microsoft.com/office/powerpoint/2010/main" val="640634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64D25-F2DD-0096-C215-E23D8583C66A}"/>
            </a:ext>
          </a:extLst>
        </p:cNvPr>
        <p:cNvGrpSpPr/>
        <p:nvPr/>
      </p:nvGrpSpPr>
      <p:grpSpPr>
        <a:xfrm>
          <a:off x="0" y="0"/>
          <a:ext cx="0" cy="0"/>
          <a:chOff x="0" y="0"/>
          <a:chExt cx="0" cy="0"/>
        </a:xfrm>
      </p:grpSpPr>
      <p:sp>
        <p:nvSpPr>
          <p:cNvPr id="11" name="內容版面配置區 2">
            <a:extLst>
              <a:ext uri="{FF2B5EF4-FFF2-40B4-BE49-F238E27FC236}">
                <a16:creationId xmlns:a16="http://schemas.microsoft.com/office/drawing/2014/main" id="{11310969-0C57-8C2A-94A2-C9BEE17B0256}"/>
              </a:ext>
            </a:extLst>
          </p:cNvPr>
          <p:cNvSpPr>
            <a:spLocks noGrp="1"/>
          </p:cNvSpPr>
          <p:nvPr>
            <p:ph idx="1"/>
          </p:nvPr>
        </p:nvSpPr>
        <p:spPr>
          <a:xfrm>
            <a:off x="348759" y="1191876"/>
            <a:ext cx="9005998" cy="2015934"/>
          </a:xfrm>
        </p:spPr>
        <p:txBody>
          <a:bodyPr>
            <a:noAutofit/>
          </a:bodyPr>
          <a:lstStyle/>
          <a:p>
            <a:pPr algn="just">
              <a:lnSpc>
                <a:spcPct val="100000"/>
              </a:lnSpc>
            </a:pPr>
            <a:r>
              <a:rPr lang="en-US" altLang="zh-TW"/>
              <a:t>Under the India’s National Electricity Plan (NEP), </a:t>
            </a:r>
            <a:r>
              <a:rPr lang="en-US" altLang="zh-TW">
                <a:solidFill>
                  <a:srgbClr val="ED972F"/>
                </a:solidFill>
              </a:rPr>
              <a:t>India must achieve 280 GW of cumulative solar PV installed capacity by 2030</a:t>
            </a:r>
            <a:r>
              <a:rPr lang="en-US" altLang="zh-TW"/>
              <a:t>, requiring an average addition of 30 GW per year. Due to India’s solar park, utility-scale projects, Prime Minister’s Solar Home Program, and Farmer Energy Program all aiming to meet 2026 installation targets, </a:t>
            </a:r>
            <a:r>
              <a:rPr lang="en-US" altLang="zh-TW">
                <a:solidFill>
                  <a:srgbClr val="ED972F"/>
                </a:solidFill>
              </a:rPr>
              <a:t>2025 will be a pivotal year for India’s solar market, with demand expected to reach 35-40 GW. </a:t>
            </a:r>
          </a:p>
          <a:p>
            <a:pPr algn="just">
              <a:lnSpc>
                <a:spcPct val="100000"/>
              </a:lnSpc>
            </a:pPr>
            <a:r>
              <a:rPr lang="en-US" altLang="zh-TW"/>
              <a:t>SAS and Premier Energies co-invest in a new entity with 2GW per annum state-of-the-art manufacturing plant in India, and </a:t>
            </a:r>
            <a:r>
              <a:rPr lang="en-US" altLang="zh-TW">
                <a:solidFill>
                  <a:srgbClr val="ED972F"/>
                </a:solidFill>
              </a:rPr>
              <a:t>SAS will acquire a 26% equity stake</a:t>
            </a:r>
            <a:r>
              <a:rPr lang="en-US" altLang="zh-TW"/>
              <a:t>. It will slice polysilicon ingots into silicon wafers for use in the production of photovoltaic cells and modules. </a:t>
            </a:r>
            <a:endParaRPr lang="en-US" altLang="zh-TW">
              <a:solidFill>
                <a:srgbClr val="ED972F"/>
              </a:solidFill>
            </a:endParaRPr>
          </a:p>
        </p:txBody>
      </p:sp>
      <p:sp>
        <p:nvSpPr>
          <p:cNvPr id="12" name="標題 1">
            <a:extLst>
              <a:ext uri="{FF2B5EF4-FFF2-40B4-BE49-F238E27FC236}">
                <a16:creationId xmlns:a16="http://schemas.microsoft.com/office/drawing/2014/main" id="{53E50A9A-2B70-9D19-A43C-7C1A623FC370}"/>
              </a:ext>
            </a:extLst>
          </p:cNvPr>
          <p:cNvSpPr>
            <a:spLocks noGrp="1"/>
          </p:cNvSpPr>
          <p:nvPr>
            <p:ph type="title"/>
          </p:nvPr>
        </p:nvSpPr>
        <p:spPr>
          <a:xfrm>
            <a:off x="311766" y="409087"/>
            <a:ext cx="8641425" cy="777873"/>
          </a:xfrm>
        </p:spPr>
        <p:txBody>
          <a:bodyPr/>
          <a:lstStyle/>
          <a:p>
            <a:r>
              <a:rPr lang="en-US" altLang="zh-TW"/>
              <a:t>The Renewable Energy Business - Joint Venture in India </a:t>
            </a:r>
          </a:p>
        </p:txBody>
      </p:sp>
      <p:sp>
        <p:nvSpPr>
          <p:cNvPr id="42" name="Text Placeholder 2">
            <a:extLst>
              <a:ext uri="{FF2B5EF4-FFF2-40B4-BE49-F238E27FC236}">
                <a16:creationId xmlns:a16="http://schemas.microsoft.com/office/drawing/2014/main" id="{3EDDD325-61C7-9079-CE4E-27954846F0DA}"/>
              </a:ext>
            </a:extLst>
          </p:cNvPr>
          <p:cNvSpPr txBox="1">
            <a:spLocks/>
          </p:cNvSpPr>
          <p:nvPr/>
        </p:nvSpPr>
        <p:spPr>
          <a:xfrm>
            <a:off x="190833" y="6487211"/>
            <a:ext cx="8568000"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r>
              <a:rPr lang="en-GB">
                <a:solidFill>
                  <a:srgbClr val="2B505B"/>
                </a:solidFill>
                <a:latin typeface="Arial" panose="020B0604020202020204" pitchFamily="34" charset="0"/>
                <a:cs typeface="Arial" panose="020B0604020202020204" pitchFamily="34" charset="0"/>
              </a:rPr>
              <a:t>Source: </a:t>
            </a:r>
            <a:r>
              <a:rPr lang="en-GB" err="1">
                <a:solidFill>
                  <a:srgbClr val="2B505B"/>
                </a:solidFill>
                <a:latin typeface="Arial" panose="020B0604020202020204" pitchFamily="34" charset="0"/>
                <a:cs typeface="Arial" panose="020B0604020202020204" pitchFamily="34" charset="0"/>
              </a:rPr>
              <a:t>InfoLink</a:t>
            </a:r>
            <a:r>
              <a:rPr lang="en-GB">
                <a:solidFill>
                  <a:srgbClr val="2B505B"/>
                </a:solidFill>
                <a:latin typeface="Arial" panose="020B0604020202020204" pitchFamily="34" charset="0"/>
                <a:cs typeface="Arial" panose="020B0604020202020204" pitchFamily="34" charset="0"/>
              </a:rPr>
              <a:t> Consulting_</a:t>
            </a:r>
            <a:r>
              <a:rPr lang="en-US">
                <a:solidFill>
                  <a:srgbClr val="2B505B"/>
                </a:solidFill>
                <a:latin typeface="Arial" panose="020B0604020202020204" pitchFamily="34" charset="0"/>
                <a:cs typeface="Arial" panose="020B0604020202020204" pitchFamily="34" charset="0"/>
              </a:rPr>
              <a:t>India’s solar energy policies and 2025 market outlook, </a:t>
            </a:r>
            <a:r>
              <a:rPr lang="en-US" altLang="zh-TW">
                <a:solidFill>
                  <a:srgbClr val="2B505B"/>
                </a:solidFill>
                <a:latin typeface="Arial" panose="020B0604020202020204" pitchFamily="34" charset="0"/>
                <a:cs typeface="Arial" panose="020B0604020202020204" pitchFamily="34" charset="0"/>
              </a:rPr>
              <a:t>SAS Internal intelligence</a:t>
            </a:r>
          </a:p>
        </p:txBody>
      </p:sp>
      <p:grpSp>
        <p:nvGrpSpPr>
          <p:cNvPr id="40" name="群組 39">
            <a:extLst>
              <a:ext uri="{FF2B5EF4-FFF2-40B4-BE49-F238E27FC236}">
                <a16:creationId xmlns:a16="http://schemas.microsoft.com/office/drawing/2014/main" id="{CD72F4AC-ABCB-5141-4172-6BE64905D7CE}"/>
              </a:ext>
            </a:extLst>
          </p:cNvPr>
          <p:cNvGrpSpPr/>
          <p:nvPr/>
        </p:nvGrpSpPr>
        <p:grpSpPr>
          <a:xfrm>
            <a:off x="548683" y="3086913"/>
            <a:ext cx="4172512" cy="2923487"/>
            <a:chOff x="1105795" y="4135642"/>
            <a:chExt cx="4613501" cy="2115378"/>
          </a:xfrm>
        </p:grpSpPr>
        <p:sp>
          <p:nvSpPr>
            <p:cNvPr id="41" name="文字方塊 40">
              <a:extLst>
                <a:ext uri="{FF2B5EF4-FFF2-40B4-BE49-F238E27FC236}">
                  <a16:creationId xmlns:a16="http://schemas.microsoft.com/office/drawing/2014/main" id="{4984254D-E273-DABC-96BC-7EE9FEF2CBC3}"/>
                </a:ext>
              </a:extLst>
            </p:cNvPr>
            <p:cNvSpPr txBox="1"/>
            <p:nvPr/>
          </p:nvSpPr>
          <p:spPr>
            <a:xfrm>
              <a:off x="1105795" y="5017059"/>
              <a:ext cx="4613501" cy="1233961"/>
            </a:xfrm>
            <a:prstGeom prst="rect">
              <a:avLst/>
            </a:prstGeom>
            <a:noFill/>
          </p:spPr>
          <p:txBody>
            <a:bodyPr wrap="square" rtlCol="0" anchor="t">
              <a:noAutofit/>
            </a:bodyPr>
            <a:lstStyle/>
            <a:p>
              <a:pPr algn="ctr"/>
              <a:r>
                <a:rPr lang="en-US" altLang="zh-TW" sz="1600" b="1">
                  <a:solidFill>
                    <a:schemeClr val="accent6">
                      <a:lumMod val="75000"/>
                    </a:schemeClr>
                  </a:solidFill>
                  <a:latin typeface="Arial" panose="020B0604020202020204" pitchFamily="34" charset="0"/>
                  <a:cs typeface="Arial" panose="020B0604020202020204" pitchFamily="34" charset="0"/>
                </a:rPr>
                <a:t>More resilient in the face of global trade policy changes</a:t>
              </a:r>
              <a:endParaRPr lang="zh-TW" altLang="en-US" sz="500">
                <a:latin typeface="Arial" panose="020B0604020202020204" pitchFamily="34" charset="0"/>
                <a:cs typeface="Arial" panose="020B0604020202020204" pitchFamily="34" charset="0"/>
              </a:endParaRPr>
            </a:p>
            <a:p>
              <a:pPr marL="171450" indent="-171450">
                <a:lnSpc>
                  <a:spcPts val="1400"/>
                </a:lnSpc>
                <a:spcBef>
                  <a:spcPts val="1200"/>
                </a:spcBef>
                <a:buFont typeface="Arial" panose="020B0604020202090204" pitchFamily="34" charset="0"/>
                <a:buChar char="•"/>
              </a:pPr>
              <a:r>
                <a:rPr lang="en-US" altLang="zh-TW" sz="1200">
                  <a:solidFill>
                    <a:srgbClr val="1E5F7C"/>
                  </a:solidFill>
                  <a:latin typeface="Arial" panose="020B0604020202020204" pitchFamily="34" charset="0"/>
                  <a:ea typeface="微軟正黑體" panose="020B0604030504040204" pitchFamily="34" charset="-120"/>
                  <a:cs typeface="Arial" panose="020B0604020202020204" pitchFamily="34" charset="0"/>
                </a:rPr>
                <a:t>Supply the domestic market in India as well as the overseas market demand under geopolitical. </a:t>
              </a:r>
            </a:p>
            <a:p>
              <a:pPr marL="171450" indent="-171450">
                <a:lnSpc>
                  <a:spcPts val="1400"/>
                </a:lnSpc>
                <a:spcBef>
                  <a:spcPts val="600"/>
                </a:spcBef>
                <a:buFont typeface="Arial" panose="020B0604020202090204" pitchFamily="34" charset="0"/>
                <a:buChar char="•"/>
              </a:pPr>
              <a:r>
                <a:rPr lang="en-US" altLang="zh-TW" sz="1200">
                  <a:solidFill>
                    <a:srgbClr val="1E5F7C"/>
                  </a:solidFill>
                  <a:latin typeface="Arial" panose="020B0604020202020204" pitchFamily="34" charset="0"/>
                  <a:ea typeface="微軟正黑體" panose="020B0604030504040204" pitchFamily="34" charset="-120"/>
                  <a:cs typeface="Arial" panose="020B0604020202020204" pitchFamily="34" charset="0"/>
                </a:rPr>
                <a:t>Deepen the Group's deployment in the renewable energy industry chain and enhances operational resilience and long-term business growth in global trade.</a:t>
              </a:r>
              <a:endParaRPr lang="en-US" altLang="zh-TW" sz="1600">
                <a:solidFill>
                  <a:srgbClr val="1E5F7C"/>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3" name="Picture 2" descr="中美矽晶製品股份有限公司">
              <a:extLst>
                <a:ext uri="{FF2B5EF4-FFF2-40B4-BE49-F238E27FC236}">
                  <a16:creationId xmlns:a16="http://schemas.microsoft.com/office/drawing/2014/main" id="{8AE64D6B-0FFF-9077-9267-54766D73583E}"/>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8450"/>
            <a:stretch/>
          </p:blipFill>
          <p:spPr bwMode="auto">
            <a:xfrm>
              <a:off x="2832990" y="4135642"/>
              <a:ext cx="1159112" cy="827128"/>
            </a:xfrm>
            <a:prstGeom prst="ellipse">
              <a:avLst/>
            </a:prstGeom>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grpSp>
      <p:grpSp>
        <p:nvGrpSpPr>
          <p:cNvPr id="3" name="群組 2">
            <a:extLst>
              <a:ext uri="{FF2B5EF4-FFF2-40B4-BE49-F238E27FC236}">
                <a16:creationId xmlns:a16="http://schemas.microsoft.com/office/drawing/2014/main" id="{84C0A955-9987-EAD8-CFFF-07BDADE035B7}"/>
              </a:ext>
            </a:extLst>
          </p:cNvPr>
          <p:cNvGrpSpPr/>
          <p:nvPr/>
        </p:nvGrpSpPr>
        <p:grpSpPr>
          <a:xfrm>
            <a:off x="4784536" y="2950277"/>
            <a:ext cx="5082296" cy="3362886"/>
            <a:chOff x="4731986" y="3060005"/>
            <a:chExt cx="5082296" cy="3362886"/>
          </a:xfrm>
        </p:grpSpPr>
        <p:grpSp>
          <p:nvGrpSpPr>
            <p:cNvPr id="39" name="群組 38">
              <a:extLst>
                <a:ext uri="{FF2B5EF4-FFF2-40B4-BE49-F238E27FC236}">
                  <a16:creationId xmlns:a16="http://schemas.microsoft.com/office/drawing/2014/main" id="{840D96CF-CA4F-B6F7-3074-236AF5C78C40}"/>
                </a:ext>
              </a:extLst>
            </p:cNvPr>
            <p:cNvGrpSpPr/>
            <p:nvPr/>
          </p:nvGrpSpPr>
          <p:grpSpPr>
            <a:xfrm>
              <a:off x="4731986" y="3060005"/>
              <a:ext cx="5082296" cy="3362886"/>
              <a:chOff x="490194" y="3165635"/>
              <a:chExt cx="5082296" cy="3362886"/>
            </a:xfrm>
          </p:grpSpPr>
          <p:sp>
            <p:nvSpPr>
              <p:cNvPr id="16" name="矩形: 圓角 15">
                <a:extLst>
                  <a:ext uri="{FF2B5EF4-FFF2-40B4-BE49-F238E27FC236}">
                    <a16:creationId xmlns:a16="http://schemas.microsoft.com/office/drawing/2014/main" id="{E18BE659-9A04-5367-27D1-ECF8BCC62799}"/>
                  </a:ext>
                </a:extLst>
              </p:cNvPr>
              <p:cNvSpPr/>
              <p:nvPr/>
            </p:nvSpPr>
            <p:spPr>
              <a:xfrm>
                <a:off x="490194" y="3165635"/>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 Cumulative Solar PV Installed Capacity in India</a:t>
                </a:r>
              </a:p>
            </p:txBody>
          </p:sp>
          <p:sp>
            <p:nvSpPr>
              <p:cNvPr id="27" name="Arrow: Right 17">
                <a:extLst>
                  <a:ext uri="{FF2B5EF4-FFF2-40B4-BE49-F238E27FC236}">
                    <a16:creationId xmlns:a16="http://schemas.microsoft.com/office/drawing/2014/main" id="{7C3929F0-B303-79C4-C382-D330BA7E6D81}"/>
                  </a:ext>
                </a:extLst>
              </p:cNvPr>
              <p:cNvSpPr/>
              <p:nvPr/>
            </p:nvSpPr>
            <p:spPr bwMode="auto">
              <a:xfrm rot="20112332">
                <a:off x="1584524" y="4749723"/>
                <a:ext cx="2678740" cy="642301"/>
              </a:xfrm>
              <a:custGeom>
                <a:avLst/>
                <a:gdLst>
                  <a:gd name="connsiteX0" fmla="*/ 0 w 2908004"/>
                  <a:gd name="connsiteY0" fmla="*/ 130101 h 784121"/>
                  <a:gd name="connsiteX1" fmla="*/ 2453151 w 2908004"/>
                  <a:gd name="connsiteY1" fmla="*/ 130101 h 784121"/>
                  <a:gd name="connsiteX2" fmla="*/ 2453151 w 2908004"/>
                  <a:gd name="connsiteY2" fmla="*/ 0 h 784121"/>
                  <a:gd name="connsiteX3" fmla="*/ 2908004 w 2908004"/>
                  <a:gd name="connsiteY3" fmla="*/ 392061 h 784121"/>
                  <a:gd name="connsiteX4" fmla="*/ 2453151 w 2908004"/>
                  <a:gd name="connsiteY4" fmla="*/ 784121 h 784121"/>
                  <a:gd name="connsiteX5" fmla="*/ 2453151 w 2908004"/>
                  <a:gd name="connsiteY5" fmla="*/ 654020 h 784121"/>
                  <a:gd name="connsiteX6" fmla="*/ 0 w 2908004"/>
                  <a:gd name="connsiteY6" fmla="*/ 654020 h 784121"/>
                  <a:gd name="connsiteX7" fmla="*/ 0 w 2908004"/>
                  <a:gd name="connsiteY7" fmla="*/ 130101 h 784121"/>
                  <a:gd name="connsiteX0" fmla="*/ 0 w 2908004"/>
                  <a:gd name="connsiteY0" fmla="*/ 654020 h 784121"/>
                  <a:gd name="connsiteX1" fmla="*/ 2453151 w 2908004"/>
                  <a:gd name="connsiteY1" fmla="*/ 130101 h 784121"/>
                  <a:gd name="connsiteX2" fmla="*/ 2453151 w 2908004"/>
                  <a:gd name="connsiteY2" fmla="*/ 0 h 784121"/>
                  <a:gd name="connsiteX3" fmla="*/ 2908004 w 2908004"/>
                  <a:gd name="connsiteY3" fmla="*/ 392061 h 784121"/>
                  <a:gd name="connsiteX4" fmla="*/ 2453151 w 2908004"/>
                  <a:gd name="connsiteY4" fmla="*/ 784121 h 784121"/>
                  <a:gd name="connsiteX5" fmla="*/ 2453151 w 2908004"/>
                  <a:gd name="connsiteY5" fmla="*/ 654020 h 784121"/>
                  <a:gd name="connsiteX6" fmla="*/ 0 w 2908004"/>
                  <a:gd name="connsiteY6" fmla="*/ 654020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930" h="981265">
                    <a:moveTo>
                      <a:pt x="0" y="0"/>
                    </a:moveTo>
                    <a:cubicBezTo>
                      <a:pt x="563277" y="161569"/>
                      <a:pt x="1733216" y="477014"/>
                      <a:pt x="2810077" y="327245"/>
                    </a:cubicBezTo>
                    <a:lnTo>
                      <a:pt x="2810077" y="197144"/>
                    </a:lnTo>
                    <a:lnTo>
                      <a:pt x="3264930" y="589205"/>
                    </a:lnTo>
                    <a:lnTo>
                      <a:pt x="2810077" y="981265"/>
                    </a:lnTo>
                    <a:lnTo>
                      <a:pt x="2810077" y="851164"/>
                    </a:lnTo>
                    <a:cubicBezTo>
                      <a:pt x="1274183" y="890505"/>
                      <a:pt x="488753" y="336947"/>
                      <a:pt x="0" y="0"/>
                    </a:cubicBezTo>
                    <a:close/>
                  </a:path>
                </a:pathLst>
              </a:custGeom>
              <a:gradFill flip="none" rotWithShape="1">
                <a:gsLst>
                  <a:gs pos="11000">
                    <a:schemeClr val="bg1"/>
                  </a:gs>
                  <a:gs pos="45000">
                    <a:schemeClr val="accent2">
                      <a:lumMod val="40000"/>
                      <a:lumOff val="60000"/>
                    </a:schemeClr>
                  </a:gs>
                </a:gsLst>
                <a:lin ang="0" scaled="1"/>
                <a:tileRect/>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2B505B"/>
                  </a:solidFill>
                  <a:latin typeface="Arial" panose="020B0604020202020204" pitchFamily="34" charset="0"/>
                  <a:ea typeface="+mj-ea"/>
                  <a:cs typeface="Arial" panose="020B0604020202020204" pitchFamily="34" charset="0"/>
                </a:endParaRPr>
              </a:p>
            </p:txBody>
          </p:sp>
          <p:graphicFrame>
            <p:nvGraphicFramePr>
              <p:cNvPr id="29" name="圖表 9">
                <a:extLst>
                  <a:ext uri="{FF2B5EF4-FFF2-40B4-BE49-F238E27FC236}">
                    <a16:creationId xmlns:a16="http://schemas.microsoft.com/office/drawing/2014/main" id="{E5B00C4B-C21C-57F9-6AB8-330486563979}"/>
                  </a:ext>
                </a:extLst>
              </p:cNvPr>
              <p:cNvGraphicFramePr/>
              <p:nvPr/>
            </p:nvGraphicFramePr>
            <p:xfrm>
              <a:off x="1079106" y="4217643"/>
              <a:ext cx="4493384" cy="2310878"/>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36">
                <a:extLst>
                  <a:ext uri="{FF2B5EF4-FFF2-40B4-BE49-F238E27FC236}">
                    <a16:creationId xmlns:a16="http://schemas.microsoft.com/office/drawing/2014/main" id="{5DA40D1F-AC50-897B-B972-B18C61296602}"/>
                  </a:ext>
                </a:extLst>
              </p:cNvPr>
              <p:cNvSpPr/>
              <p:nvPr/>
            </p:nvSpPr>
            <p:spPr bwMode="gray">
              <a:xfrm>
                <a:off x="2244135" y="3538087"/>
                <a:ext cx="610384" cy="345280"/>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457200" fontAlgn="base">
                  <a:spcBef>
                    <a:spcPct val="0"/>
                  </a:spcBef>
                  <a:spcAft>
                    <a:spcPct val="0"/>
                  </a:spcAft>
                  <a:defRPr/>
                </a:pPr>
                <a:r>
                  <a:rPr lang="en-US" altLang="zh-CN" sz="1050" b="1">
                    <a:solidFill>
                      <a:srgbClr val="2B505B"/>
                    </a:solidFill>
                    <a:latin typeface="Arial" panose="020B0604020202020204" pitchFamily="34" charset="0"/>
                    <a:ea typeface="STKaiti"/>
                    <a:cs typeface="Arial" panose="020B0604020202020204" pitchFamily="34" charset="0"/>
                  </a:rPr>
                  <a:t> 19% </a:t>
                </a:r>
              </a:p>
              <a:p>
                <a:pPr algn="ctr" defTabSz="457200" fontAlgn="base">
                  <a:spcBef>
                    <a:spcPct val="0"/>
                  </a:spcBef>
                  <a:spcAft>
                    <a:spcPct val="0"/>
                  </a:spcAft>
                  <a:defRPr/>
                </a:pPr>
                <a:r>
                  <a:rPr lang="en-US" altLang="zh-CN" sz="1050" b="1">
                    <a:solidFill>
                      <a:srgbClr val="2B505B"/>
                    </a:solidFill>
                    <a:latin typeface="Arial" panose="020B0604020202020204" pitchFamily="34" charset="0"/>
                    <a:ea typeface="STKaiti"/>
                    <a:cs typeface="Arial" panose="020B0604020202020204" pitchFamily="34" charset="0"/>
                  </a:rPr>
                  <a:t>CAGR</a:t>
                </a:r>
                <a:endParaRPr lang="en-US" sz="1050" b="1">
                  <a:solidFill>
                    <a:srgbClr val="2B505B"/>
                  </a:solidFill>
                  <a:latin typeface="Arial" panose="020B0604020202020204" pitchFamily="34" charset="0"/>
                  <a:ea typeface="STKaiti"/>
                  <a:cs typeface="Arial" panose="020B0604020202020204" pitchFamily="34" charset="0"/>
                </a:endParaRPr>
              </a:p>
            </p:txBody>
          </p:sp>
          <p:grpSp>
            <p:nvGrpSpPr>
              <p:cNvPr id="31" name="群組 11">
                <a:extLst>
                  <a:ext uri="{FF2B5EF4-FFF2-40B4-BE49-F238E27FC236}">
                    <a16:creationId xmlns:a16="http://schemas.microsoft.com/office/drawing/2014/main" id="{FF522597-65CE-6BC2-61FC-6675F4F72EA8}"/>
                  </a:ext>
                </a:extLst>
              </p:cNvPr>
              <p:cNvGrpSpPr/>
              <p:nvPr/>
            </p:nvGrpSpPr>
            <p:grpSpPr>
              <a:xfrm>
                <a:off x="1617036" y="3713987"/>
                <a:ext cx="288000" cy="1584176"/>
                <a:chOff x="1079947" y="3437607"/>
                <a:chExt cx="288000" cy="1623922"/>
              </a:xfrm>
            </p:grpSpPr>
            <p:cxnSp>
              <p:nvCxnSpPr>
                <p:cNvPr id="35" name="直線接點 15">
                  <a:extLst>
                    <a:ext uri="{FF2B5EF4-FFF2-40B4-BE49-F238E27FC236}">
                      <a16:creationId xmlns:a16="http://schemas.microsoft.com/office/drawing/2014/main" id="{0BF2D113-53DE-9E76-8366-CC304756A71B}"/>
                    </a:ext>
                  </a:extLst>
                </p:cNvPr>
                <p:cNvCxnSpPr>
                  <a:cxnSpLocks/>
                </p:cNvCxnSpPr>
                <p:nvPr/>
              </p:nvCxnSpPr>
              <p:spPr>
                <a:xfrm flipV="1">
                  <a:off x="1089185" y="3437607"/>
                  <a:ext cx="0" cy="1623922"/>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6" name="直線接點 16">
                  <a:extLst>
                    <a:ext uri="{FF2B5EF4-FFF2-40B4-BE49-F238E27FC236}">
                      <a16:creationId xmlns:a16="http://schemas.microsoft.com/office/drawing/2014/main" id="{852248CD-FFAE-CE09-93B5-673268347F7B}"/>
                    </a:ext>
                  </a:extLst>
                </p:cNvPr>
                <p:cNvCxnSpPr>
                  <a:cxnSpLocks/>
                </p:cNvCxnSpPr>
                <p:nvPr/>
              </p:nvCxnSpPr>
              <p:spPr>
                <a:xfrm>
                  <a:off x="1079947" y="3437607"/>
                  <a:ext cx="28800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grpSp>
          <p:grpSp>
            <p:nvGrpSpPr>
              <p:cNvPr id="32" name="群組 12">
                <a:extLst>
                  <a:ext uri="{FF2B5EF4-FFF2-40B4-BE49-F238E27FC236}">
                    <a16:creationId xmlns:a16="http://schemas.microsoft.com/office/drawing/2014/main" id="{F3079AA9-1107-D196-9422-353173F3A0DD}"/>
                  </a:ext>
                </a:extLst>
              </p:cNvPr>
              <p:cNvGrpSpPr/>
              <p:nvPr/>
            </p:nvGrpSpPr>
            <p:grpSpPr>
              <a:xfrm>
                <a:off x="2884626" y="3797373"/>
                <a:ext cx="303782" cy="540001"/>
                <a:chOff x="1914569" y="3406877"/>
                <a:chExt cx="252584" cy="540001"/>
              </a:xfrm>
            </p:grpSpPr>
            <p:cxnSp>
              <p:nvCxnSpPr>
                <p:cNvPr id="33" name="直線接點 13">
                  <a:extLst>
                    <a:ext uri="{FF2B5EF4-FFF2-40B4-BE49-F238E27FC236}">
                      <a16:creationId xmlns:a16="http://schemas.microsoft.com/office/drawing/2014/main" id="{0142F071-AAB1-58D5-7242-D1F6F720C80A}"/>
                    </a:ext>
                  </a:extLst>
                </p:cNvPr>
                <p:cNvCxnSpPr/>
                <p:nvPr/>
              </p:nvCxnSpPr>
              <p:spPr>
                <a:xfrm>
                  <a:off x="1914569" y="3406877"/>
                  <a:ext cx="25200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4" name="直線接點 14">
                  <a:extLst>
                    <a:ext uri="{FF2B5EF4-FFF2-40B4-BE49-F238E27FC236}">
                      <a16:creationId xmlns:a16="http://schemas.microsoft.com/office/drawing/2014/main" id="{0A6FE5DE-D1AB-D2EF-D350-0DF6702A3C62}"/>
                    </a:ext>
                  </a:extLst>
                </p:cNvPr>
                <p:cNvCxnSpPr/>
                <p:nvPr/>
              </p:nvCxnSpPr>
              <p:spPr>
                <a:xfrm>
                  <a:off x="2167153" y="3406878"/>
                  <a:ext cx="0" cy="54000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grpSp>
        </p:grpSp>
        <p:sp>
          <p:nvSpPr>
            <p:cNvPr id="2" name="Rectangle 38">
              <a:extLst>
                <a:ext uri="{FF2B5EF4-FFF2-40B4-BE49-F238E27FC236}">
                  <a16:creationId xmlns:a16="http://schemas.microsoft.com/office/drawing/2014/main" id="{1663719A-58A1-93B6-F16B-3DDB7B41941F}"/>
                </a:ext>
              </a:extLst>
            </p:cNvPr>
            <p:cNvSpPr/>
            <p:nvPr/>
          </p:nvSpPr>
          <p:spPr>
            <a:xfrm>
              <a:off x="4980699" y="3457776"/>
              <a:ext cx="641873" cy="153888"/>
            </a:xfrm>
            <a:prstGeom prst="rect">
              <a:avLst/>
            </a:prstGeom>
          </p:spPr>
          <p:txBody>
            <a:bodyPr wrap="square" lIns="0" tIns="0" rIns="0" bIns="0">
              <a:spAutoFit/>
            </a:bodyPr>
            <a:lstStyle/>
            <a:p>
              <a:r>
                <a:rPr lang="en-GB" sz="1000" b="1" i="1">
                  <a:solidFill>
                    <a:schemeClr val="bg2">
                      <a:lumMod val="50000"/>
                    </a:schemeClr>
                  </a:solidFill>
                  <a:latin typeface="Arial" panose="020B0604020202020204" pitchFamily="34" charset="0"/>
                  <a:cs typeface="Arial" panose="020B0604020202020204" pitchFamily="34" charset="0"/>
                </a:rPr>
                <a:t>(in GW)</a:t>
              </a:r>
            </a:p>
          </p:txBody>
        </p:sp>
      </p:grpSp>
      <p:sp>
        <p:nvSpPr>
          <p:cNvPr id="4" name="投影片編號版面配置區 6">
            <a:extLst>
              <a:ext uri="{FF2B5EF4-FFF2-40B4-BE49-F238E27FC236}">
                <a16:creationId xmlns:a16="http://schemas.microsoft.com/office/drawing/2014/main" id="{4BBAF963-D57D-F93A-ACBC-03B89B3625A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24</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88215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130A42A2-F656-9EB1-FA15-E35C6A06D855}"/>
              </a:ext>
            </a:extLst>
          </p:cNvPr>
          <p:cNvSpPr>
            <a:spLocks noGrp="1"/>
          </p:cNvSpPr>
          <p:nvPr>
            <p:ph type="ftr" sz="quarter" idx="3"/>
          </p:nvPr>
        </p:nvSpPr>
        <p:spPr/>
        <p:txBody>
          <a:bodyPr/>
          <a:lstStyle/>
          <a:p>
            <a:pPr algn="r"/>
            <a:r>
              <a:rPr lang="en-GB" dirty="0">
                <a:latin typeface="Arial" panose="020B0604020202020204" pitchFamily="34" charset="0"/>
                <a:cs typeface="Arial" panose="020B0604020202020204" pitchFamily="34" charset="0"/>
              </a:rPr>
              <a:t>25</a:t>
            </a:r>
          </a:p>
        </p:txBody>
      </p:sp>
      <p:sp>
        <p:nvSpPr>
          <p:cNvPr id="13" name="Title 3">
            <a:extLst>
              <a:ext uri="{FF2B5EF4-FFF2-40B4-BE49-F238E27FC236}">
                <a16:creationId xmlns:a16="http://schemas.microsoft.com/office/drawing/2014/main" id="{213AC8E5-DE2C-321E-5F39-3B98EEE85147}"/>
              </a:ext>
            </a:extLst>
          </p:cNvPr>
          <p:cNvSpPr txBox="1">
            <a:spLocks/>
          </p:cNvSpPr>
          <p:nvPr/>
        </p:nvSpPr>
        <p:spPr>
          <a:xfrm>
            <a:off x="118394" y="-748112"/>
            <a:ext cx="8975572" cy="748112"/>
          </a:xfrm>
          <a:prstGeom prst="rect">
            <a:avLst/>
          </a:prstGeom>
        </p:spPr>
        <p:txBody>
          <a:bodyPr vert="horz" lIns="91440" tIns="45720" rIns="91440" bIns="45720" rtlCol="0" anchor="ctr">
            <a:normAutofit/>
          </a:bodyPr>
          <a:lstStyle>
            <a:lvl1pPr defTabSz="914400">
              <a:lnSpc>
                <a:spcPct val="90000"/>
              </a:lnSpc>
              <a:spcBef>
                <a:spcPct val="0"/>
              </a:spcBef>
              <a:buNone/>
              <a:defRPr sz="2400" b="1">
                <a:solidFill>
                  <a:srgbClr val="2B505B"/>
                </a:solidFill>
                <a:latin typeface="Arial" panose="020B0604020202020204" pitchFamily="34" charset="0"/>
                <a:ea typeface="+mj-ea"/>
                <a:cs typeface="Arial" panose="020B0604020202020204" pitchFamily="34" charset="0"/>
              </a:defRPr>
            </a:lvl1pPr>
            <a:lvl2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2pPr>
            <a:lvl3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3pPr>
            <a:lvl4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4pPr>
            <a:lvl5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5pPr>
            <a:lvl6pPr marL="457200" algn="l" defTabSz="957263" rtl="0" eaLnBrk="1" fontAlgn="base" hangingPunct="1">
              <a:spcBef>
                <a:spcPct val="0"/>
              </a:spcBef>
              <a:spcAft>
                <a:spcPct val="0"/>
              </a:spcAft>
              <a:defRPr sz="2400" b="1">
                <a:solidFill>
                  <a:schemeClr val="tx1"/>
                </a:solidFill>
                <a:latin typeface="Arial" charset="0"/>
              </a:defRPr>
            </a:lvl6pPr>
            <a:lvl7pPr marL="914400" algn="l" defTabSz="957263" rtl="0" eaLnBrk="1" fontAlgn="base" hangingPunct="1">
              <a:spcBef>
                <a:spcPct val="0"/>
              </a:spcBef>
              <a:spcAft>
                <a:spcPct val="0"/>
              </a:spcAft>
              <a:defRPr sz="2400" b="1">
                <a:solidFill>
                  <a:schemeClr val="tx1"/>
                </a:solidFill>
                <a:latin typeface="Arial" charset="0"/>
              </a:defRPr>
            </a:lvl7pPr>
            <a:lvl8pPr marL="1371600" algn="l" defTabSz="957263" rtl="0" eaLnBrk="1" fontAlgn="base" hangingPunct="1">
              <a:spcBef>
                <a:spcPct val="0"/>
              </a:spcBef>
              <a:spcAft>
                <a:spcPct val="0"/>
              </a:spcAft>
              <a:defRPr sz="2400" b="1">
                <a:solidFill>
                  <a:schemeClr val="tx1"/>
                </a:solidFill>
                <a:latin typeface="Arial" charset="0"/>
              </a:defRPr>
            </a:lvl8pPr>
            <a:lvl9pPr marL="1828800" algn="l" defTabSz="957263" rtl="0" eaLnBrk="1" fontAlgn="base" hangingPunct="1">
              <a:spcBef>
                <a:spcPct val="0"/>
              </a:spcBef>
              <a:spcAft>
                <a:spcPct val="0"/>
              </a:spcAft>
              <a:defRPr sz="2400" b="1">
                <a:solidFill>
                  <a:schemeClr val="tx1"/>
                </a:solidFill>
                <a:latin typeface="Arial" charset="0"/>
              </a:defRPr>
            </a:lvl9pPr>
          </a:lstStyle>
          <a:p>
            <a:endParaRPr lang="en-US"/>
          </a:p>
        </p:txBody>
      </p:sp>
      <p:sp>
        <p:nvSpPr>
          <p:cNvPr id="18" name="Text Placeholder 8">
            <a:extLst>
              <a:ext uri="{FF2B5EF4-FFF2-40B4-BE49-F238E27FC236}">
                <a16:creationId xmlns:a16="http://schemas.microsoft.com/office/drawing/2014/main" id="{D0E8BE35-E92A-3DB7-4001-5F495CE1C5CA}"/>
              </a:ext>
            </a:extLst>
          </p:cNvPr>
          <p:cNvSpPr txBox="1">
            <a:spLocks/>
          </p:cNvSpPr>
          <p:nvPr/>
        </p:nvSpPr>
        <p:spPr>
          <a:xfrm>
            <a:off x="433821" y="1218223"/>
            <a:ext cx="9470405" cy="428400"/>
          </a:xfrm>
          <a:prstGeom prst="rect">
            <a:avLst/>
          </a:prstGeom>
        </p:spPr>
        <p:txBody>
          <a:bodyPr lIns="0" tIns="0" rIns="0" bIns="0"/>
          <a:lstStyle>
            <a:lvl1pPr algn="l" defTabSz="957263" rtl="0" eaLnBrk="1" fontAlgn="base" hangingPunct="1">
              <a:spcBef>
                <a:spcPts val="0"/>
              </a:spcBef>
              <a:spcAft>
                <a:spcPts val="0"/>
              </a:spcAft>
              <a:buClr>
                <a:srgbClr val="CC3300"/>
              </a:buClr>
              <a:defRPr sz="1600" b="1" baseline="0">
                <a:solidFill>
                  <a:schemeClr val="accent1"/>
                </a:solidFill>
                <a:latin typeface="+mj-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pPr marL="179388" lvl="1" indent="-177800" defTabSz="815780">
              <a:lnSpc>
                <a:spcPct val="120000"/>
              </a:lnSpc>
              <a:spcBef>
                <a:spcPts val="300"/>
              </a:spcBef>
              <a:spcAft>
                <a:spcPts val="300"/>
              </a:spcAft>
              <a:buClr>
                <a:srgbClr val="2B505B"/>
              </a:buClr>
            </a:pPr>
            <a:r>
              <a:rPr lang="en-US" kern="0">
                <a:solidFill>
                  <a:srgbClr val="2B505B"/>
                </a:solidFill>
                <a:latin typeface="Arial" panose="020B0604020202020204" pitchFamily="34" charset="0"/>
                <a:ea typeface="MS PGothic" pitchFamily="34" charset="-128"/>
                <a:cs typeface="Arial" panose="020B0604020202020204" pitchFamily="34" charset="0"/>
              </a:rPr>
              <a:t>SAS’s investment strategy has generated solid value, though its full potential is not yet fully reflected in the market valuation.</a:t>
            </a:r>
          </a:p>
          <a:p>
            <a:pPr marL="179388" lvl="1" indent="-177800" defTabSz="815780">
              <a:lnSpc>
                <a:spcPct val="120000"/>
              </a:lnSpc>
              <a:spcBef>
                <a:spcPts val="300"/>
              </a:spcBef>
              <a:spcAft>
                <a:spcPts val="300"/>
              </a:spcAft>
              <a:buClr>
                <a:srgbClr val="2B505B"/>
              </a:buClr>
            </a:pPr>
            <a:r>
              <a:rPr lang="en-US" kern="0">
                <a:solidFill>
                  <a:srgbClr val="2B505B"/>
                </a:solidFill>
                <a:latin typeface="Arial" panose="020B0604020202020204" pitchFamily="34" charset="0"/>
                <a:ea typeface="MS PGothic" pitchFamily="34" charset="-128"/>
                <a:cs typeface="Arial" panose="020B0604020202020204" pitchFamily="34" charset="0"/>
              </a:rPr>
              <a:t>SAS is currently trading at a </a:t>
            </a:r>
            <a:r>
              <a:rPr lang="en-US" altLang="zh-TW" kern="0">
                <a:solidFill>
                  <a:srgbClr val="2B505B"/>
                </a:solidFill>
                <a:latin typeface="Arial" panose="020B0604020202020204" pitchFamily="34" charset="0"/>
                <a:ea typeface="MS PGothic" pitchFamily="34" charset="-128"/>
                <a:cs typeface="Arial" panose="020B0604020202020204" pitchFamily="34" charset="0"/>
              </a:rPr>
              <a:t>31</a:t>
            </a:r>
            <a:r>
              <a:rPr lang="en-US" kern="0">
                <a:solidFill>
                  <a:srgbClr val="2B505B"/>
                </a:solidFill>
                <a:latin typeface="Arial" panose="020B0604020202020204" pitchFamily="34" charset="0"/>
                <a:ea typeface="MS PGothic" pitchFamily="34" charset="-128"/>
                <a:cs typeface="Arial" panose="020B0604020202020204" pitchFamily="34" charset="0"/>
              </a:rPr>
              <a:t>% discount to its market value, offering an attractive investment opportunity.</a:t>
            </a:r>
          </a:p>
        </p:txBody>
      </p:sp>
      <p:sp>
        <p:nvSpPr>
          <p:cNvPr id="24" name="Text Placeholder 23">
            <a:extLst>
              <a:ext uri="{FF2B5EF4-FFF2-40B4-BE49-F238E27FC236}">
                <a16:creationId xmlns:a16="http://schemas.microsoft.com/office/drawing/2014/main" id="{DF3E4EA8-C891-696D-D77C-6977097D0602}"/>
              </a:ext>
            </a:extLst>
          </p:cNvPr>
          <p:cNvSpPr>
            <a:spLocks noGrp="1"/>
          </p:cNvSpPr>
          <p:nvPr>
            <p:ph type="body" sz="quarter" idx="14"/>
          </p:nvPr>
        </p:nvSpPr>
        <p:spPr/>
        <p:txBody>
          <a:bodyPr/>
          <a:lstStyle/>
          <a:p>
            <a:r>
              <a:rPr lang="en-US">
                <a:solidFill>
                  <a:srgbClr val="2B505B"/>
                </a:solidFill>
                <a:latin typeface="Arial" panose="020B0604020202020204" pitchFamily="34" charset="0"/>
                <a:cs typeface="Arial" panose="020B0604020202020204" pitchFamily="34" charset="0"/>
              </a:rPr>
              <a:t>Source: Taiwan Stock Exchange (TWSE) &amp; Taipei Exchange</a:t>
            </a:r>
          </a:p>
        </p:txBody>
      </p:sp>
      <p:grpSp>
        <p:nvGrpSpPr>
          <p:cNvPr id="7" name="群組 6">
            <a:extLst>
              <a:ext uri="{FF2B5EF4-FFF2-40B4-BE49-F238E27FC236}">
                <a16:creationId xmlns:a16="http://schemas.microsoft.com/office/drawing/2014/main" id="{6D1C1413-0D49-EA3C-26A9-F1BB02508098}"/>
              </a:ext>
            </a:extLst>
          </p:cNvPr>
          <p:cNvGrpSpPr/>
          <p:nvPr/>
        </p:nvGrpSpPr>
        <p:grpSpPr>
          <a:xfrm>
            <a:off x="242297" y="1961897"/>
            <a:ext cx="9032641" cy="4571829"/>
            <a:chOff x="61322" y="1961897"/>
            <a:chExt cx="9032641" cy="4571829"/>
          </a:xfrm>
        </p:grpSpPr>
        <mc:AlternateContent xmlns:mc="http://schemas.openxmlformats.org/markup-compatibility/2006" xmlns:cx1="http://schemas.microsoft.com/office/drawing/2015/9/8/chartex">
          <mc:Choice Requires="cx1">
            <p:graphicFrame>
              <p:nvGraphicFramePr>
                <p:cNvPr id="2" name="Chart 1">
                  <a:extLst>
                    <a:ext uri="{FF2B5EF4-FFF2-40B4-BE49-F238E27FC236}">
                      <a16:creationId xmlns:a16="http://schemas.microsoft.com/office/drawing/2014/main" id="{03A96D27-2986-4B70-6DF0-C0006417F181}"/>
                    </a:ext>
                  </a:extLst>
                </p:cNvPr>
                <p:cNvGraphicFramePr/>
                <p:nvPr>
                  <p:custDataLst>
                    <p:tags r:id="rId1"/>
                  </p:custDataLst>
                  <p:extLst>
                    <p:ext uri="{D42A27DB-BD31-4B8C-83A1-F6EECF244321}">
                      <p14:modId xmlns:p14="http://schemas.microsoft.com/office/powerpoint/2010/main" val="2840791760"/>
                    </p:ext>
                  </p:extLst>
                </p:nvPr>
              </p:nvGraphicFramePr>
              <p:xfrm>
                <a:off x="920552" y="2160006"/>
                <a:ext cx="8160646" cy="322537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 name="Chart 1">
                  <a:extLst>
                    <a:ext uri="{FF2B5EF4-FFF2-40B4-BE49-F238E27FC236}">
                      <a16:creationId xmlns:a16="http://schemas.microsoft.com/office/drawing/2014/main" id="{03A96D27-2986-4B70-6DF0-C0006417F181}"/>
                    </a:ext>
                  </a:extLst>
                </p:cNvPr>
                <p:cNvPicPr>
                  <a:picLocks noGrp="1" noRot="1" noChangeAspect="1" noMove="1" noResize="1" noEditPoints="1" noAdjustHandles="1" noChangeArrowheads="1" noChangeShapeType="1"/>
                </p:cNvPicPr>
                <p:nvPr/>
              </p:nvPicPr>
              <p:blipFill>
                <a:blip r:embed="rId5"/>
                <a:stretch>
                  <a:fillRect/>
                </a:stretch>
              </p:blipFill>
              <p:spPr>
                <a:xfrm>
                  <a:off x="1101527" y="2160006"/>
                  <a:ext cx="8160646" cy="3225375"/>
                </a:xfrm>
                <a:prstGeom prst="rect">
                  <a:avLst/>
                </a:prstGeom>
              </p:spPr>
            </p:pic>
          </mc:Fallback>
        </mc:AlternateContent>
        <p:pic>
          <p:nvPicPr>
            <p:cNvPr id="4" name="Picture 2" descr="Sino-American Silicon Products Inc.: Shareholders Board Members Managers  and Company Profile | TW0005483002 | MarketScreener">
              <a:extLst>
                <a:ext uri="{FF2B5EF4-FFF2-40B4-BE49-F238E27FC236}">
                  <a16:creationId xmlns:a16="http://schemas.microsoft.com/office/drawing/2014/main" id="{8B6BA27B-09B2-D30A-EE0B-D0C8048C8C2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61022" y="5444038"/>
              <a:ext cx="484185" cy="4841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Admin KL">
              <a:extLst>
                <a:ext uri="{FF2B5EF4-FFF2-40B4-BE49-F238E27FC236}">
                  <a16:creationId xmlns:a16="http://schemas.microsoft.com/office/drawing/2014/main" id="{5EE09FD2-61AB-5C4D-17ED-8DDC0846D46C}"/>
                </a:ext>
              </a:extLst>
            </p:cNvPr>
            <p:cNvPicPr>
              <a:picLocks noChangeAspect="1" noChangeArrowheads="1"/>
            </p:cNvPicPr>
            <p:nvPr/>
          </p:nvPicPr>
          <p:blipFill rotWithShape="1">
            <a:blip r:embed="rId7" cstate="print">
              <a:clrChange>
                <a:clrFrom>
                  <a:srgbClr val="FCFEFD"/>
                </a:clrFrom>
                <a:clrTo>
                  <a:srgbClr val="FCFEFD">
                    <a:alpha val="0"/>
                  </a:srgbClr>
                </a:clrTo>
              </a:clrChange>
              <a:extLst>
                <a:ext uri="{28A0092B-C50C-407E-A947-70E740481C1C}">
                  <a14:useLocalDpi xmlns:a14="http://schemas.microsoft.com/office/drawing/2010/main"/>
                </a:ext>
              </a:extLst>
            </a:blip>
            <a:srcRect l="12167" t="21333" r="12167" b="25838"/>
            <a:stretch/>
          </p:blipFill>
          <p:spPr bwMode="auto">
            <a:xfrm>
              <a:off x="1170268" y="5514741"/>
              <a:ext cx="713165" cy="497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783178-4E64-08E6-63E1-4051DA2796F4}"/>
                </a:ext>
              </a:extLst>
            </p:cNvPr>
            <p:cNvPicPr>
              <a:picLocks noChangeAspect="1"/>
            </p:cNvPicPr>
            <p:nvPr/>
          </p:nvPicPr>
          <p:blipFill>
            <a:blip r:embed="rId8">
              <a:clrChange>
                <a:clrFrom>
                  <a:srgbClr val="F4FBFD"/>
                </a:clrFrom>
                <a:clrTo>
                  <a:srgbClr val="F4FBFD">
                    <a:alpha val="0"/>
                  </a:srgbClr>
                </a:clrTo>
              </a:clrChange>
            </a:blip>
            <a:stretch>
              <a:fillRect/>
            </a:stretch>
          </p:blipFill>
          <p:spPr>
            <a:xfrm>
              <a:off x="3145674" y="5570159"/>
              <a:ext cx="743780" cy="387069"/>
            </a:xfrm>
            <a:prstGeom prst="rect">
              <a:avLst/>
            </a:prstGeom>
          </p:spPr>
        </p:pic>
        <p:pic>
          <p:nvPicPr>
            <p:cNvPr id="9" name="Picture 8">
              <a:extLst>
                <a:ext uri="{FF2B5EF4-FFF2-40B4-BE49-F238E27FC236}">
                  <a16:creationId xmlns:a16="http://schemas.microsoft.com/office/drawing/2014/main" id="{B477CC24-C307-7F57-7903-9972017E5F4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80947" y="5598368"/>
              <a:ext cx="813461" cy="330651"/>
            </a:xfrm>
            <a:prstGeom prst="rect">
              <a:avLst/>
            </a:prstGeom>
          </p:spPr>
        </p:pic>
        <p:sp>
          <p:nvSpPr>
            <p:cNvPr id="10" name="object 20">
              <a:extLst>
                <a:ext uri="{FF2B5EF4-FFF2-40B4-BE49-F238E27FC236}">
                  <a16:creationId xmlns:a16="http://schemas.microsoft.com/office/drawing/2014/main" id="{FD4F791A-4CE7-6A0F-CC62-FF8D8F1CAA7E}"/>
                </a:ext>
              </a:extLst>
            </p:cNvPr>
            <p:cNvSpPr>
              <a:spLocks noChangeAspect="1"/>
            </p:cNvSpPr>
            <p:nvPr/>
          </p:nvSpPr>
          <p:spPr>
            <a:xfrm>
              <a:off x="2262619" y="5516730"/>
              <a:ext cx="541759" cy="493927"/>
            </a:xfrm>
            <a:prstGeom prst="rect">
              <a:avLst/>
            </a:prstGeom>
            <a:blipFill>
              <a:blip r:embed="rId10" cstate="print"/>
              <a:srcRect/>
              <a:stretch>
                <a:fillRect l="-5133" t="-7593" r="-5133" b="-7593"/>
              </a:stretch>
            </a:blip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22" name="Picture 4" descr="Actron Technology Corp (8255) | LinkedIn">
              <a:extLst>
                <a:ext uri="{FF2B5EF4-FFF2-40B4-BE49-F238E27FC236}">
                  <a16:creationId xmlns:a16="http://schemas.microsoft.com/office/drawing/2014/main" id="{1ABE3545-B59A-3135-2BDF-8ACA5CE75A3C}"/>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8668" t="2757" r="8597" b="16750"/>
            <a:stretch/>
          </p:blipFill>
          <p:spPr bwMode="auto">
            <a:xfrm>
              <a:off x="4270196" y="5528162"/>
              <a:ext cx="484185" cy="47106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F99C3C9-EDD8-3BAE-222D-97DC8403D38E}"/>
                </a:ext>
              </a:extLst>
            </p:cNvPr>
            <p:cNvSpPr/>
            <p:nvPr/>
          </p:nvSpPr>
          <p:spPr bwMode="auto">
            <a:xfrm>
              <a:off x="1232735"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Arial" panose="020B0604020202020204" pitchFamily="34" charset="0"/>
                  <a:cs typeface="Arial" panose="020B0604020202020204" pitchFamily="34" charset="0"/>
                </a:rPr>
                <a:t>46.6%</a:t>
              </a:r>
              <a:endParaRPr kumimoji="0" lang="en-GB" sz="1100" i="1" u="none" strike="noStrike" cap="none" normalizeH="0" baseline="0">
                <a:ln>
                  <a:noFill/>
                </a:ln>
                <a:solidFill>
                  <a:schemeClr val="bg2">
                    <a:lumMod val="25000"/>
                  </a:schemeClr>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826C5B41-2260-0C91-86AF-C13DF4BB05C0}"/>
                </a:ext>
              </a:extLst>
            </p:cNvPr>
            <p:cNvSpPr/>
            <p:nvPr/>
          </p:nvSpPr>
          <p:spPr bwMode="auto">
            <a:xfrm>
              <a:off x="2216696"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Arial" panose="020B0604020202020204" pitchFamily="34" charset="0"/>
                  <a:cs typeface="Arial" panose="020B0604020202020204" pitchFamily="34" charset="0"/>
                </a:rPr>
                <a:t>28.5%</a:t>
              </a:r>
              <a:endParaRPr kumimoji="0" lang="en-GB" sz="1100" i="1" u="none" strike="noStrike" cap="none" normalizeH="0" baseline="0">
                <a:ln>
                  <a:noFill/>
                </a:ln>
                <a:solidFill>
                  <a:schemeClr val="bg2">
                    <a:lumMod val="25000"/>
                  </a:schemeClr>
                </a:solidFill>
                <a:effectLst/>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098A8F3C-19E4-7A6F-6D51-DE7933879F48}"/>
                </a:ext>
              </a:extLst>
            </p:cNvPr>
            <p:cNvSpPr/>
            <p:nvPr/>
          </p:nvSpPr>
          <p:spPr bwMode="auto">
            <a:xfrm>
              <a:off x="3152800"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Arial" panose="020B0604020202020204" pitchFamily="34" charset="0"/>
                  <a:cs typeface="Arial" panose="020B0604020202020204" pitchFamily="34" charset="0"/>
                </a:rPr>
                <a:t>28.5%</a:t>
              </a:r>
              <a:endParaRPr kumimoji="0" lang="en-GB" sz="1100" i="1" u="none" strike="noStrike" cap="none" normalizeH="0" baseline="0">
                <a:ln>
                  <a:noFill/>
                </a:ln>
                <a:solidFill>
                  <a:schemeClr val="bg2">
                    <a:lumMod val="25000"/>
                  </a:schemeClr>
                </a:solidFill>
                <a:effectLst/>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F5D10012-560D-543C-9545-A2BE5619657D}"/>
                </a:ext>
              </a:extLst>
            </p:cNvPr>
            <p:cNvSpPr/>
            <p:nvPr/>
          </p:nvSpPr>
          <p:spPr bwMode="auto">
            <a:xfrm>
              <a:off x="4232920"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Arial" panose="020B0604020202020204" pitchFamily="34" charset="0"/>
                  <a:cs typeface="Arial" panose="020B0604020202020204" pitchFamily="34" charset="0"/>
                </a:rPr>
                <a:t>25.6%</a:t>
              </a:r>
              <a:endParaRPr kumimoji="0" lang="en-GB" sz="1100" i="1" u="none" strike="noStrike" cap="none" normalizeH="0" baseline="0">
                <a:ln>
                  <a:noFill/>
                </a:ln>
                <a:solidFill>
                  <a:schemeClr val="bg2">
                    <a:lumMod val="25000"/>
                  </a:schemeClr>
                </a:solidFill>
                <a:effectLst/>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9B270169-6375-FDEB-1328-561AAB0F0478}"/>
                </a:ext>
              </a:extLst>
            </p:cNvPr>
            <p:cNvSpPr/>
            <p:nvPr/>
          </p:nvSpPr>
          <p:spPr bwMode="auto">
            <a:xfrm>
              <a:off x="5169024"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Arial" panose="020B0604020202020204" pitchFamily="34" charset="0"/>
                  <a:cs typeface="Arial" panose="020B0604020202020204" pitchFamily="34" charset="0"/>
                </a:rPr>
                <a:t>1</a:t>
              </a:r>
              <a:r>
                <a:rPr lang="en-US" altLang="zh-TW" sz="1100" i="1">
                  <a:solidFill>
                    <a:schemeClr val="bg2">
                      <a:lumMod val="25000"/>
                    </a:schemeClr>
                  </a:solidFill>
                  <a:latin typeface="Arial" panose="020B0604020202020204" pitchFamily="34" charset="0"/>
                  <a:cs typeface="Arial" panose="020B0604020202020204" pitchFamily="34" charset="0"/>
                </a:rPr>
                <a:t>2.9</a:t>
              </a:r>
              <a:r>
                <a:rPr lang="en-GB" sz="1100" i="1">
                  <a:solidFill>
                    <a:schemeClr val="bg2">
                      <a:lumMod val="25000"/>
                    </a:schemeClr>
                  </a:solidFill>
                  <a:latin typeface="Arial" panose="020B0604020202020204" pitchFamily="34" charset="0"/>
                  <a:cs typeface="Arial" panose="020B0604020202020204" pitchFamily="34" charset="0"/>
                </a:rPr>
                <a:t>%</a:t>
              </a:r>
              <a:endParaRPr kumimoji="0" lang="en-GB" sz="1100" i="1" u="none" strike="noStrike" cap="none" normalizeH="0" baseline="0">
                <a:ln>
                  <a:noFill/>
                </a:ln>
                <a:solidFill>
                  <a:schemeClr val="bg2">
                    <a:lumMod val="25000"/>
                  </a:schemeClr>
                </a:solidFill>
                <a:effectLst/>
                <a:latin typeface="Arial" panose="020B0604020202020204" pitchFamily="34" charset="0"/>
                <a:cs typeface="Arial" panose="020B0604020202020204" pitchFamily="34" charset="0"/>
              </a:endParaRPr>
            </a:p>
          </p:txBody>
        </p:sp>
        <p:sp>
          <p:nvSpPr>
            <p:cNvPr id="36" name="Rectangle: Diagonal Corners Rounded 35">
              <a:extLst>
                <a:ext uri="{FF2B5EF4-FFF2-40B4-BE49-F238E27FC236}">
                  <a16:creationId xmlns:a16="http://schemas.microsoft.com/office/drawing/2014/main" id="{068D92E2-9C2F-D4CE-2F2B-20ED771E4B7E}"/>
                </a:ext>
              </a:extLst>
            </p:cNvPr>
            <p:cNvSpPr/>
            <p:nvPr/>
          </p:nvSpPr>
          <p:spPr bwMode="auto">
            <a:xfrm>
              <a:off x="189032" y="5496175"/>
              <a:ext cx="731520" cy="452816"/>
            </a:xfrm>
            <a:prstGeom prst="round2DiagRect">
              <a:avLst>
                <a:gd name="adj1" fmla="val 0"/>
                <a:gd name="adj2" fmla="val 0"/>
              </a:avLst>
            </a:prstGeom>
            <a:solidFill>
              <a:srgbClr val="299DC1"/>
            </a:solidFill>
            <a:ln w="12700" cap="flat" cmpd="sng" algn="ctr">
              <a:noFill/>
              <a:prstDash val="solid"/>
              <a:round/>
              <a:headEnd type="none" w="med" len="med"/>
              <a:tailEnd type="none" w="med" len="med"/>
            </a:ln>
            <a:effectLst/>
          </p:spPr>
          <p:txBody>
            <a:bodyPr vert="horz" wrap="non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a:ln>
                    <a:noFill/>
                  </a:ln>
                  <a:solidFill>
                    <a:schemeClr val="bg1"/>
                  </a:solidFill>
                  <a:effectLst/>
                  <a:latin typeface="Arial" panose="020B0604020202020204" pitchFamily="34" charset="0"/>
                  <a:cs typeface="Arial" panose="020B0604020202020204" pitchFamily="34" charset="0"/>
                </a:rPr>
                <a:t>Company</a:t>
              </a:r>
            </a:p>
          </p:txBody>
        </p:sp>
        <p:sp>
          <p:nvSpPr>
            <p:cNvPr id="37" name="Rectangle: Diagonal Corners Rounded 36">
              <a:extLst>
                <a:ext uri="{FF2B5EF4-FFF2-40B4-BE49-F238E27FC236}">
                  <a16:creationId xmlns:a16="http://schemas.microsoft.com/office/drawing/2014/main" id="{80F3E9BF-35DE-8AFD-7D96-49765F13B8EC}"/>
                </a:ext>
              </a:extLst>
            </p:cNvPr>
            <p:cNvSpPr/>
            <p:nvPr/>
          </p:nvSpPr>
          <p:spPr bwMode="auto">
            <a:xfrm>
              <a:off x="189032" y="6080910"/>
              <a:ext cx="731520" cy="452816"/>
            </a:xfrm>
            <a:prstGeom prst="round2DiagRect">
              <a:avLst>
                <a:gd name="adj1" fmla="val 0"/>
                <a:gd name="adj2" fmla="val 0"/>
              </a:avLst>
            </a:prstGeom>
            <a:solidFill>
              <a:srgbClr val="299DC1"/>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a:ln>
                    <a:noFill/>
                  </a:ln>
                  <a:solidFill>
                    <a:schemeClr val="bg1"/>
                  </a:solidFill>
                  <a:effectLst/>
                  <a:latin typeface="Arial" panose="020B0604020202020204" pitchFamily="34" charset="0"/>
                  <a:cs typeface="Arial" panose="020B0604020202020204" pitchFamily="34" charset="0"/>
                </a:rPr>
                <a:t>SAS Stake</a:t>
              </a:r>
            </a:p>
          </p:txBody>
        </p:sp>
        <p:sp>
          <p:nvSpPr>
            <p:cNvPr id="21" name="Rectangle 20">
              <a:extLst>
                <a:ext uri="{FF2B5EF4-FFF2-40B4-BE49-F238E27FC236}">
                  <a16:creationId xmlns:a16="http://schemas.microsoft.com/office/drawing/2014/main" id="{D0A6F45E-13BC-92D1-9EBA-2866234C502E}"/>
                </a:ext>
              </a:extLst>
            </p:cNvPr>
            <p:cNvSpPr/>
            <p:nvPr/>
          </p:nvSpPr>
          <p:spPr bwMode="auto">
            <a:xfrm>
              <a:off x="5120110" y="2777769"/>
              <a:ext cx="765504" cy="45719"/>
            </a:xfrm>
            <a:prstGeom prst="rect">
              <a:avLst/>
            </a:prstGeom>
            <a:solidFill>
              <a:srgbClr val="308998"/>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chemeClr val="tx1"/>
                </a:solidFill>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C1655B0-5217-47BB-EA40-6A24C0964D20}"/>
                </a:ext>
              </a:extLst>
            </p:cNvPr>
            <p:cNvGrpSpPr/>
            <p:nvPr/>
          </p:nvGrpSpPr>
          <p:grpSpPr>
            <a:xfrm>
              <a:off x="6064428" y="1961897"/>
              <a:ext cx="3029535" cy="526667"/>
              <a:chOff x="6075055" y="1591328"/>
              <a:chExt cx="2950022" cy="748702"/>
            </a:xfrm>
          </p:grpSpPr>
          <p:sp>
            <p:nvSpPr>
              <p:cNvPr id="12" name="Left Brace 11">
                <a:extLst>
                  <a:ext uri="{FF2B5EF4-FFF2-40B4-BE49-F238E27FC236}">
                    <a16:creationId xmlns:a16="http://schemas.microsoft.com/office/drawing/2014/main" id="{D03E7EA1-3865-1561-B7BF-037525650015}"/>
                  </a:ext>
                </a:extLst>
              </p:cNvPr>
              <p:cNvSpPr/>
              <p:nvPr/>
            </p:nvSpPr>
            <p:spPr bwMode="auto">
              <a:xfrm rot="5400000">
                <a:off x="7437338" y="1629260"/>
                <a:ext cx="247434" cy="1174106"/>
              </a:xfrm>
              <a:prstGeom prst="leftBrace">
                <a:avLst>
                  <a:gd name="adj1" fmla="val 21833"/>
                  <a:gd name="adj2" fmla="val 50000"/>
                </a:avLst>
              </a:prstGeom>
              <a:noFill/>
              <a:ln w="12700" cap="flat" cmpd="sng" algn="ctr">
                <a:solidFill>
                  <a:srgbClr val="C00000"/>
                </a:solidFill>
                <a:prstDash val="dash"/>
                <a:round/>
                <a:headEnd type="none" w="med" len="med"/>
                <a:tailEnd type="none" w="med" len="med"/>
              </a:ln>
              <a:effectLst/>
            </p:spPr>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6B63BCC-1639-8E92-76A5-FCB29019DF8C}"/>
                  </a:ext>
                </a:extLst>
              </p:cNvPr>
              <p:cNvSpPr txBox="1"/>
              <p:nvPr/>
            </p:nvSpPr>
            <p:spPr>
              <a:xfrm>
                <a:off x="6075055" y="1591328"/>
                <a:ext cx="2950022" cy="371901"/>
              </a:xfrm>
              <a:prstGeom prst="rect">
                <a:avLst/>
              </a:prstGeom>
              <a:noFill/>
              <a:ln>
                <a:solidFill>
                  <a:srgbClr val="C00000"/>
                </a:solidFill>
              </a:ln>
            </p:spPr>
            <p:txBody>
              <a:bodyPr wrap="square" rtlCol="0">
                <a:spAutoFit/>
              </a:bodyPr>
              <a:lstStyle/>
              <a:p>
                <a:pPr algn="ctr"/>
                <a:r>
                  <a:rPr lang="en-US" altLang="zh-TW" sz="1100" i="1">
                    <a:solidFill>
                      <a:srgbClr val="C00000"/>
                    </a:solidFill>
                    <a:latin typeface="Arial" panose="020B0604020202020204" pitchFamily="34" charset="0"/>
                    <a:cs typeface="Arial" panose="020B0604020202020204" pitchFamily="34" charset="0"/>
                  </a:rPr>
                  <a:t>31</a:t>
                </a:r>
                <a:r>
                  <a:rPr lang="en-US" sz="1100" i="1">
                    <a:solidFill>
                      <a:srgbClr val="C00000"/>
                    </a:solidFill>
                    <a:latin typeface="Arial" panose="020B0604020202020204" pitchFamily="34" charset="0"/>
                    <a:cs typeface="Arial" panose="020B0604020202020204" pitchFamily="34" charset="0"/>
                  </a:rPr>
                  <a:t>% discount as of August 4, 2025</a:t>
                </a:r>
              </a:p>
            </p:txBody>
          </p:sp>
        </p:grpSp>
        <p:sp>
          <p:nvSpPr>
            <p:cNvPr id="11" name="Rectangle 10">
              <a:extLst>
                <a:ext uri="{FF2B5EF4-FFF2-40B4-BE49-F238E27FC236}">
                  <a16:creationId xmlns:a16="http://schemas.microsoft.com/office/drawing/2014/main" id="{B5347C76-74E9-07DB-BCC6-DCD6F5D99520}"/>
                </a:ext>
              </a:extLst>
            </p:cNvPr>
            <p:cNvSpPr/>
            <p:nvPr/>
          </p:nvSpPr>
          <p:spPr bwMode="auto">
            <a:xfrm>
              <a:off x="7404447" y="5183497"/>
              <a:ext cx="144016" cy="180664"/>
            </a:xfrm>
            <a:prstGeom prst="rect">
              <a:avLst/>
            </a:prstGeom>
            <a:solidFill>
              <a:srgbClr val="F9FDFE"/>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200" b="1" i="0" u="none" strike="noStrike" cap="none" normalizeH="0" baseline="0" err="1">
                <a:ln>
                  <a:noFill/>
                </a:ln>
                <a:solidFill>
                  <a:schemeClr val="tx1"/>
                </a:solidFill>
                <a:effectLst/>
                <a:latin typeface="Arial" panose="020B0604020202020204" pitchFamily="34" charset="0"/>
                <a:cs typeface="Arial" panose="020B0604020202020204" pitchFamily="34" charset="0"/>
              </a:endParaRPr>
            </a:p>
          </p:txBody>
        </p:sp>
        <p:sp>
          <p:nvSpPr>
            <p:cNvPr id="38" name="文字方塊 21">
              <a:extLst>
                <a:ext uri="{FF2B5EF4-FFF2-40B4-BE49-F238E27FC236}">
                  <a16:creationId xmlns:a16="http://schemas.microsoft.com/office/drawing/2014/main" id="{59497DD6-CF96-D06F-1B25-A0AB2E037F40}"/>
                </a:ext>
              </a:extLst>
            </p:cNvPr>
            <p:cNvSpPr txBox="1"/>
            <p:nvPr/>
          </p:nvSpPr>
          <p:spPr>
            <a:xfrm>
              <a:off x="61322" y="2441777"/>
              <a:ext cx="954107" cy="246221"/>
            </a:xfrm>
            <a:prstGeom prst="rect">
              <a:avLst/>
            </a:prstGeom>
            <a:noFill/>
          </p:spPr>
          <p:txBody>
            <a:bodyPr wrap="none" rtlCol="0">
              <a:spAutoFit/>
            </a:bodyPr>
            <a:lstStyle/>
            <a:p>
              <a:r>
                <a:rPr lang="en-US" altLang="zh-TW" sz="1000" b="1" i="1">
                  <a:solidFill>
                    <a:srgbClr val="2B505B"/>
                  </a:solidFill>
                  <a:latin typeface="Arial" panose="020B0604020202020204" pitchFamily="34" charset="0"/>
                  <a:cs typeface="Arial" panose="020B0604020202020204" pitchFamily="34" charset="0"/>
                </a:rPr>
                <a:t>(NT$ Million)</a:t>
              </a:r>
              <a:endParaRPr lang="zh-TW" altLang="en-US" sz="1000" b="1" i="1">
                <a:solidFill>
                  <a:srgbClr val="2B505B"/>
                </a:solidFill>
                <a:latin typeface="Arial" panose="020B0604020202020204" pitchFamily="34" charset="0"/>
                <a:cs typeface="Arial" panose="020B0604020202020204" pitchFamily="34" charset="0"/>
              </a:endParaRPr>
            </a:p>
          </p:txBody>
        </p:sp>
      </p:grpSp>
      <p:sp>
        <p:nvSpPr>
          <p:cNvPr id="3" name="標題 1">
            <a:extLst>
              <a:ext uri="{FF2B5EF4-FFF2-40B4-BE49-F238E27FC236}">
                <a16:creationId xmlns:a16="http://schemas.microsoft.com/office/drawing/2014/main" id="{59103E91-464A-F999-45BF-EBD5D4D842A9}"/>
              </a:ext>
            </a:extLst>
          </p:cNvPr>
          <p:cNvSpPr>
            <a:spLocks noGrp="1"/>
          </p:cNvSpPr>
          <p:nvPr>
            <p:ph type="title"/>
          </p:nvPr>
        </p:nvSpPr>
        <p:spPr>
          <a:xfrm>
            <a:off x="311766" y="409087"/>
            <a:ext cx="8641425" cy="777873"/>
          </a:xfrm>
        </p:spPr>
        <p:txBody>
          <a:bodyPr vert="horz" lIns="91440" tIns="45720" rIns="91440" bIns="45720" rtlCol="0" anchor="ctr">
            <a:normAutofit/>
          </a:bodyPr>
          <a:lstStyle/>
          <a:p>
            <a:pPr defTabSz="914400">
              <a:lnSpc>
                <a:spcPct val="90000"/>
              </a:lnSpc>
            </a:pPr>
            <a:r>
              <a:rPr lang="en-US" altLang="zh-TW" sz="2400">
                <a:solidFill>
                  <a:srgbClr val="2B505B"/>
                </a:solidFill>
                <a:latin typeface="Arial" panose="020B0604020202020204" pitchFamily="34" charset="0"/>
                <a:ea typeface="+mj-ea"/>
                <a:cs typeface="Arial" panose="020B0604020202020204" pitchFamily="34" charset="0"/>
              </a:rPr>
              <a:t>SAS is Undervalued — A Prime Investment Opportunity </a:t>
            </a:r>
          </a:p>
        </p:txBody>
      </p:sp>
    </p:spTree>
    <p:extLst>
      <p:ext uri="{BB962C8B-B14F-4D97-AF65-F5344CB8AC3E}">
        <p14:creationId xmlns:p14="http://schemas.microsoft.com/office/powerpoint/2010/main" val="2106648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BD4B7-C2A3-8A60-BB97-AA884F13B039}"/>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FE8DFB4F-856E-C7C4-714D-2EB05B09A160}"/>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2F0E46ED-9875-4283-9F74-EE8E10DE9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9B2782A7-970B-202E-FC26-1A1AE14282F3}"/>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03</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A7127418-56EE-1C16-609C-E8CB668A4F24}"/>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3600" b="1">
                <a:solidFill>
                  <a:srgbClr val="2B505B"/>
                </a:solidFill>
                <a:latin typeface="Arial" panose="020B0604020202020204" pitchFamily="34" charset="0"/>
                <a:cs typeface="Arial" panose="020B0604020202020204" pitchFamily="34" charset="0"/>
              </a:rPr>
              <a:t>Industry Overview</a:t>
            </a:r>
          </a:p>
        </p:txBody>
      </p:sp>
      <p:sp>
        <p:nvSpPr>
          <p:cNvPr id="3" name="投影片編號版面配置區 6">
            <a:extLst>
              <a:ext uri="{FF2B5EF4-FFF2-40B4-BE49-F238E27FC236}">
                <a16:creationId xmlns:a16="http://schemas.microsoft.com/office/drawing/2014/main" id="{DED52604-0E75-645D-8A00-089094B14E7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26</a:t>
            </a:r>
            <a:endParaRPr kumimoji="1" lang="zh-TW" altLang="en-US"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9" name="圖片 11">
            <a:extLst>
              <a:ext uri="{FF2B5EF4-FFF2-40B4-BE49-F238E27FC236}">
                <a16:creationId xmlns:a16="http://schemas.microsoft.com/office/drawing/2014/main" id="{CB05D939-9A30-365A-3999-9A3833696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10" name="矩形 18">
            <a:extLst>
              <a:ext uri="{FF2B5EF4-FFF2-40B4-BE49-F238E27FC236}">
                <a16:creationId xmlns:a16="http://schemas.microsoft.com/office/drawing/2014/main" id="{B0779409-00CB-1785-D772-C3E970AE39C2}"/>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1542308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FB87-C12B-56EC-2260-09BC099C3CC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B935386-0DB2-901F-FE5E-31AEAD5C3ABF}"/>
              </a:ext>
            </a:extLst>
          </p:cNvPr>
          <p:cNvSpPr>
            <a:spLocks noGrp="1"/>
          </p:cNvSpPr>
          <p:nvPr>
            <p:ph type="title"/>
          </p:nvPr>
        </p:nvSpPr>
        <p:spPr/>
        <p:txBody>
          <a:bodyPr/>
          <a:lstStyle/>
          <a:p>
            <a:r>
              <a:rPr lang="en-US" altLang="zh-TW">
                <a:ea typeface="微軟正黑體" panose="020B0604030504040204" pitchFamily="34" charset="-120"/>
              </a:rPr>
              <a:t>U.S. Solar Tariff Policy Update</a:t>
            </a:r>
          </a:p>
        </p:txBody>
      </p:sp>
      <p:sp>
        <p:nvSpPr>
          <p:cNvPr id="3" name="內容版面配置區 2">
            <a:extLst>
              <a:ext uri="{FF2B5EF4-FFF2-40B4-BE49-F238E27FC236}">
                <a16:creationId xmlns:a16="http://schemas.microsoft.com/office/drawing/2014/main" id="{CDFC0B0F-F7A5-BA29-C71B-C5E40DB25690}"/>
              </a:ext>
            </a:extLst>
          </p:cNvPr>
          <p:cNvSpPr>
            <a:spLocks noGrp="1"/>
          </p:cNvSpPr>
          <p:nvPr>
            <p:ph idx="1"/>
          </p:nvPr>
        </p:nvSpPr>
        <p:spPr>
          <a:xfrm>
            <a:off x="373310" y="1166633"/>
            <a:ext cx="9384007" cy="3026226"/>
          </a:xfrm>
        </p:spPr>
        <p:txBody>
          <a:bodyPr vert="horz" lIns="91440" tIns="45720" rIns="91440" bIns="45720" rtlCol="0">
            <a:normAutofit/>
          </a:bodyPr>
          <a:lstStyle/>
          <a:p>
            <a:pPr algn="just"/>
            <a:r>
              <a:rPr lang="en-US" altLang="zh-TW"/>
              <a:t>After a year-long trade investigation, </a:t>
            </a:r>
            <a:r>
              <a:rPr lang="en-US" altLang="zh-TW">
                <a:solidFill>
                  <a:srgbClr val="ED972F"/>
                </a:solidFill>
              </a:rPr>
              <a:t>the U.S. decided in April 2025 to impose anti-dumping and anti-subsidy tariffs on solar products to four Southeast Asian countries (Cambodia, Malaysia, Vietnam, and Thailand). </a:t>
            </a:r>
            <a:r>
              <a:rPr lang="en-US" altLang="zh-TW"/>
              <a:t>The tariffs varies from different companies and countries, with the highest over 3500%. </a:t>
            </a:r>
            <a:r>
              <a:rPr lang="en-US" altLang="zh-TW">
                <a:solidFill>
                  <a:srgbClr val="ED972F"/>
                </a:solidFill>
              </a:rPr>
              <a:t>Recently, the U.S. has launched a new round of solar anti-dumping and anti-subsidy investigations against Indonesia, India, and Laos.</a:t>
            </a:r>
            <a:endParaRPr lang="en-US" altLang="zh-TW"/>
          </a:p>
          <a:p>
            <a:pPr algn="just"/>
            <a:r>
              <a:rPr lang="en-US" altLang="zh-TW"/>
              <a:t>In addition, as the global polysilicon supply is currently concentrated in specific regions, the U.S. Department of Commerce officially launched a Section 232 investigation in early July, focusing on the diversification and security of raw material supply.</a:t>
            </a:r>
          </a:p>
        </p:txBody>
      </p:sp>
      <p:sp>
        <p:nvSpPr>
          <p:cNvPr id="6" name="文字方塊 5">
            <a:extLst>
              <a:ext uri="{FF2B5EF4-FFF2-40B4-BE49-F238E27FC236}">
                <a16:creationId xmlns:a16="http://schemas.microsoft.com/office/drawing/2014/main" id="{2D0978C5-E186-DD61-2819-0588242BCE81}"/>
              </a:ext>
            </a:extLst>
          </p:cNvPr>
          <p:cNvSpPr txBox="1"/>
          <p:nvPr/>
        </p:nvSpPr>
        <p:spPr>
          <a:xfrm>
            <a:off x="373310" y="6513486"/>
            <a:ext cx="5540299" cy="297517"/>
          </a:xfrm>
          <a:prstGeom prst="rect">
            <a:avLst/>
          </a:prstGeom>
          <a:noFill/>
        </p:spPr>
        <p:txBody>
          <a:bodyPr wrap="none" rtlCol="0">
            <a:spAutoFit/>
          </a:bodyPr>
          <a:lstStyle/>
          <a:p>
            <a:pPr>
              <a:lnSpc>
                <a:spcPts val="840"/>
              </a:lnSpc>
            </a:pPr>
            <a:r>
              <a:rPr lang="en-US" altLang="zh-TW" sz="700" i="1">
                <a:solidFill>
                  <a:srgbClr val="2B505B"/>
                </a:solidFill>
                <a:latin typeface="Arial" panose="020B0604020202020204" pitchFamily="34" charset="0"/>
                <a:ea typeface="微軟正黑體" panose="020B0604030504040204" pitchFamily="34" charset="-120"/>
                <a:cs typeface="Arial" panose="020B0604020202020204" pitchFamily="34" charset="0"/>
              </a:rPr>
              <a:t>Source</a:t>
            </a:r>
            <a:r>
              <a:rPr lang="zh-TW" altLang="en-US" sz="700" i="1">
                <a:solidFill>
                  <a:srgbClr val="2B505B"/>
                </a:solidFill>
                <a:latin typeface="Arial" panose="020B0604020202020204" pitchFamily="34" charset="0"/>
                <a:ea typeface="微軟正黑體" panose="020B0604030504040204" pitchFamily="34" charset="-120"/>
                <a:cs typeface="Arial" panose="020B0604020202020204" pitchFamily="34" charset="0"/>
              </a:rPr>
              <a:t>：</a:t>
            </a:r>
            <a:r>
              <a:rPr lang="en-US" altLang="zh-TW" sz="700" i="1" err="1">
                <a:solidFill>
                  <a:srgbClr val="2B505B"/>
                </a:solidFill>
                <a:latin typeface="Arial" panose="020B0604020202020204" pitchFamily="34" charset="0"/>
                <a:ea typeface="微軟正黑體" panose="020B0604030504040204" pitchFamily="34" charset="-120"/>
                <a:cs typeface="Arial" panose="020B0604020202020204" pitchFamily="34" charset="0"/>
              </a:rPr>
              <a:t>Digitimes</a:t>
            </a:r>
            <a:r>
              <a:rPr lang="en-US" altLang="zh-TW" sz="700" i="1">
                <a:solidFill>
                  <a:srgbClr val="2B505B"/>
                </a:solidFill>
                <a:latin typeface="Arial" panose="020B0604020202020204" pitchFamily="34" charset="0"/>
                <a:ea typeface="微軟正黑體" panose="020B0604030504040204" pitchFamily="34" charset="-120"/>
                <a:cs typeface="Arial" panose="020B0604020202020204" pitchFamily="34" charset="0"/>
              </a:rPr>
              <a:t> </a:t>
            </a:r>
          </a:p>
          <a:p>
            <a:pPr>
              <a:lnSpc>
                <a:spcPts val="840"/>
              </a:lnSpc>
            </a:pPr>
            <a:r>
              <a:rPr lang="en-US" altLang="zh-TW" sz="700" i="1">
                <a:solidFill>
                  <a:srgbClr val="2B505B"/>
                </a:solidFill>
                <a:latin typeface="Arial" panose="020B0604020202020204" pitchFamily="34" charset="0"/>
                <a:ea typeface="微軟正黑體" panose="020B0604030504040204" pitchFamily="34" charset="-120"/>
                <a:cs typeface="Arial" panose="020B0604020202020204" pitchFamily="34" charset="0"/>
              </a:rPr>
              <a:t>Note</a:t>
            </a:r>
            <a:r>
              <a:rPr lang="zh-TW" altLang="en-US" sz="700" i="1">
                <a:solidFill>
                  <a:srgbClr val="2B505B"/>
                </a:solidFill>
                <a:latin typeface="Arial" panose="020B0604020202020204" pitchFamily="34" charset="0"/>
                <a:ea typeface="微軟正黑體" panose="020B0604030504040204" pitchFamily="34" charset="-120"/>
                <a:cs typeface="Arial" panose="020B0604020202020204" pitchFamily="34" charset="0"/>
              </a:rPr>
              <a:t>：</a:t>
            </a:r>
            <a:r>
              <a:rPr lang="en-US" altLang="zh-TW" sz="700" i="1">
                <a:solidFill>
                  <a:srgbClr val="2B505B"/>
                </a:solidFill>
                <a:latin typeface="Arial" panose="020B0604020202020204" pitchFamily="34" charset="0"/>
                <a:ea typeface="微軟正黑體" panose="020B0604030504040204" pitchFamily="34" charset="-120"/>
                <a:cs typeface="Arial" panose="020B0604020202020204" pitchFamily="34" charset="0"/>
              </a:rPr>
              <a:t>1. The average AD/CVD rate represents the applicable duty for companies that are not specifically identified in the investigation.</a:t>
            </a:r>
          </a:p>
        </p:txBody>
      </p:sp>
      <p:sp>
        <p:nvSpPr>
          <p:cNvPr id="5" name="投影片編號版面配置區 6">
            <a:extLst>
              <a:ext uri="{FF2B5EF4-FFF2-40B4-BE49-F238E27FC236}">
                <a16:creationId xmlns:a16="http://schemas.microsoft.com/office/drawing/2014/main" id="{7C488010-ACA4-5267-9ABA-B5AAD9FFFFAA}"/>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27</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EE0F7CA7-4011-E4E1-14A9-B022875551AD}"/>
              </a:ext>
            </a:extLst>
          </p:cNvPr>
          <p:cNvSpPr txBox="1"/>
          <p:nvPr/>
        </p:nvSpPr>
        <p:spPr>
          <a:xfrm>
            <a:off x="6789554" y="5527548"/>
            <a:ext cx="2828371" cy="461665"/>
          </a:xfrm>
          <a:prstGeom prst="rect">
            <a:avLst/>
          </a:prstGeom>
          <a:noFill/>
        </p:spPr>
        <p:txBody>
          <a:bodyPr wrap="square">
            <a:spAutoFit/>
          </a:bodyPr>
          <a:lstStyle/>
          <a:p>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Under Investigation: </a:t>
            </a:r>
          </a:p>
          <a:p>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Indonesia, India, and Laos</a:t>
            </a:r>
            <a:endParaRPr lang="zh-TW" altLang="en-US" sz="1200">
              <a:solidFill>
                <a:srgbClr val="2C6376"/>
              </a:solidFill>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4DEC4119-A1AE-3CE6-FEBA-2C7ED626AA1B}"/>
              </a:ext>
            </a:extLst>
          </p:cNvPr>
          <p:cNvPicPr>
            <a:picLocks noChangeAspect="1"/>
          </p:cNvPicPr>
          <p:nvPr/>
        </p:nvPicPr>
        <p:blipFill>
          <a:blip r:embed="rId3"/>
          <a:stretch>
            <a:fillRect/>
          </a:stretch>
        </p:blipFill>
        <p:spPr>
          <a:xfrm>
            <a:off x="1533785" y="2983294"/>
            <a:ext cx="2215336" cy="2215336"/>
          </a:xfrm>
          <a:prstGeom prst="rect">
            <a:avLst/>
          </a:prstGeom>
        </p:spPr>
      </p:pic>
      <p:sp>
        <p:nvSpPr>
          <p:cNvPr id="8" name="矩形: 圓角 7">
            <a:extLst>
              <a:ext uri="{FF2B5EF4-FFF2-40B4-BE49-F238E27FC236}">
                <a16:creationId xmlns:a16="http://schemas.microsoft.com/office/drawing/2014/main" id="{5F1D9C2F-F94A-F84F-B72C-CA2415A0E963}"/>
              </a:ext>
            </a:extLst>
          </p:cNvPr>
          <p:cNvSpPr/>
          <p:nvPr/>
        </p:nvSpPr>
        <p:spPr>
          <a:xfrm>
            <a:off x="614597" y="2910744"/>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U.S. Solar Energy Market</a:t>
            </a:r>
          </a:p>
        </p:txBody>
      </p:sp>
      <p:sp>
        <p:nvSpPr>
          <p:cNvPr id="9" name="矩形: 圓角 8">
            <a:extLst>
              <a:ext uri="{FF2B5EF4-FFF2-40B4-BE49-F238E27FC236}">
                <a16:creationId xmlns:a16="http://schemas.microsoft.com/office/drawing/2014/main" id="{B80A3B1E-5427-01E1-AAC1-95C7A71D0B69}"/>
              </a:ext>
            </a:extLst>
          </p:cNvPr>
          <p:cNvSpPr/>
          <p:nvPr/>
        </p:nvSpPr>
        <p:spPr>
          <a:xfrm>
            <a:off x="5266108" y="2910744"/>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Average AD/CVD Rates on Solar Products – Southeast Asia</a:t>
            </a:r>
            <a:endParaRPr lang="en-US" altLang="zh-TW" sz="1100" b="1" baseline="30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6619563D-3A89-AE39-F9BD-D826D3FE4F21}"/>
              </a:ext>
            </a:extLst>
          </p:cNvPr>
          <p:cNvSpPr txBox="1"/>
          <p:nvPr/>
        </p:nvSpPr>
        <p:spPr>
          <a:xfrm>
            <a:off x="1443222" y="5042746"/>
            <a:ext cx="3422862" cy="351760"/>
          </a:xfrm>
          <a:prstGeom prst="rect">
            <a:avLst/>
          </a:prstGeom>
          <a:noFill/>
        </p:spPr>
        <p:txBody>
          <a:bodyPr wrap="square" rtlCol="0" anchor="t">
            <a:noAutofit/>
          </a:bodyPr>
          <a:lstStyle/>
          <a:p>
            <a:r>
              <a:rPr lang="en-US" altLang="zh-TW" sz="1200" b="1">
                <a:solidFill>
                  <a:srgbClr val="2C6376"/>
                </a:solidFill>
                <a:latin typeface="Arial" panose="020B0604020202020204" pitchFamily="34" charset="0"/>
                <a:ea typeface="微軟正黑體" panose="020B0604030504040204" pitchFamily="34" charset="-120"/>
                <a:cs typeface="Arial" panose="020B0604020202020204" pitchFamily="34" charset="0"/>
              </a:rPr>
              <a:t>Annual U.S. Solar Module Production Capacity </a:t>
            </a:r>
            <a:r>
              <a:rPr lang="en-US" altLang="zh-TW" sz="1200" b="1">
                <a:solidFill>
                  <a:srgbClr val="ED952B"/>
                </a:solidFill>
                <a:latin typeface="Arial" panose="020B0604020202020204" pitchFamily="34" charset="0"/>
                <a:ea typeface="微軟正黑體" panose="020B0604030504040204" pitchFamily="34" charset="-120"/>
                <a:cs typeface="Arial" panose="020B0604020202020204" pitchFamily="34" charset="0"/>
              </a:rPr>
              <a:t>~50 GW</a:t>
            </a:r>
          </a:p>
        </p:txBody>
      </p:sp>
      <p:sp>
        <p:nvSpPr>
          <p:cNvPr id="11" name="文字方塊 10">
            <a:extLst>
              <a:ext uri="{FF2B5EF4-FFF2-40B4-BE49-F238E27FC236}">
                <a16:creationId xmlns:a16="http://schemas.microsoft.com/office/drawing/2014/main" id="{9C27785A-92B7-E54E-638F-C076887751F0}"/>
              </a:ext>
            </a:extLst>
          </p:cNvPr>
          <p:cNvSpPr txBox="1"/>
          <p:nvPr/>
        </p:nvSpPr>
        <p:spPr>
          <a:xfrm>
            <a:off x="1443222" y="5463802"/>
            <a:ext cx="3850206" cy="369332"/>
          </a:xfrm>
          <a:prstGeom prst="rect">
            <a:avLst/>
          </a:prstGeom>
          <a:noFill/>
        </p:spPr>
        <p:txBody>
          <a:bodyPr wrap="square" rtlCol="0" anchor="t">
            <a:noAutofit/>
          </a:bodyPr>
          <a:lstStyle/>
          <a:p>
            <a:pPr marL="171450" indent="-171450">
              <a:lnSpc>
                <a:spcPct val="150000"/>
              </a:lnSpc>
              <a:spcBef>
                <a:spcPts val="600"/>
              </a:spcBef>
              <a:buFont typeface="Arial" panose="020B0604020202020204" pitchFamily="34" charset="0"/>
              <a:buChar char="•"/>
            </a:pPr>
            <a:r>
              <a:rPr lang="it-IT" altLang="zh-TW" sz="1100">
                <a:solidFill>
                  <a:srgbClr val="2C6376"/>
                </a:solidFill>
                <a:latin typeface="Arial" panose="020B0604020202020204" pitchFamily="34" charset="0"/>
                <a:ea typeface="微軟正黑體" panose="020B0604030504040204" pitchFamily="34" charset="-120"/>
                <a:cs typeface="Arial" panose="020B0604020202020204" pitchFamily="34" charset="0"/>
              </a:rPr>
              <a:t>Crystalline silicon module capacity </a:t>
            </a:r>
            <a:r>
              <a:rPr lang="it-IT" altLang="zh-TW" sz="1100">
                <a:solidFill>
                  <a:srgbClr val="ED952B"/>
                </a:solidFill>
                <a:latin typeface="Arial" panose="020B0604020202020204" pitchFamily="34" charset="0"/>
                <a:ea typeface="微軟正黑體" panose="020B0604030504040204" pitchFamily="34" charset="-120"/>
                <a:cs typeface="Arial" panose="020B0604020202020204" pitchFamily="34" charset="0"/>
              </a:rPr>
              <a:t>~37 GW</a:t>
            </a:r>
          </a:p>
          <a:p>
            <a:pPr marL="171450" indent="-171450">
              <a:lnSpc>
                <a:spcPct val="150000"/>
              </a:lnSpc>
              <a:spcBef>
                <a:spcPts val="600"/>
              </a:spcBef>
              <a:buFont typeface="Arial" panose="020B0604020202020204" pitchFamily="34" charset="0"/>
              <a:buChar char="•"/>
            </a:pPr>
            <a:r>
              <a:rPr lang="en-US" altLang="zh-TW" sz="1100">
                <a:solidFill>
                  <a:srgbClr val="2C6376"/>
                </a:solidFill>
                <a:latin typeface="Arial" panose="020B0604020202020204" pitchFamily="34" charset="0"/>
                <a:ea typeface="微軟正黑體" panose="020B0604030504040204" pitchFamily="34" charset="-120"/>
                <a:cs typeface="Arial" panose="020B0604020202020204" pitchFamily="34" charset="0"/>
              </a:rPr>
              <a:t>Solar cell capacity </a:t>
            </a:r>
            <a:r>
              <a:rPr lang="en-US" altLang="zh-TW" sz="1100">
                <a:solidFill>
                  <a:srgbClr val="ED972F"/>
                </a:solidFill>
                <a:latin typeface="Arial" panose="020B0604020202020204" pitchFamily="34" charset="0"/>
                <a:ea typeface="微軟正黑體" panose="020B0604030504040204" pitchFamily="34" charset="-120"/>
                <a:cs typeface="Arial" panose="020B0604020202020204" pitchFamily="34" charset="0"/>
              </a:rPr>
              <a:t>~2.5 GW</a:t>
            </a:r>
            <a:endParaRPr lang="en-US" altLang="zh-TW" sz="1100" b="1">
              <a:solidFill>
                <a:srgbClr val="ED972F"/>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3" name="群組 22">
            <a:extLst>
              <a:ext uri="{FF2B5EF4-FFF2-40B4-BE49-F238E27FC236}">
                <a16:creationId xmlns:a16="http://schemas.microsoft.com/office/drawing/2014/main" id="{31F1C6B7-611F-BFC4-0984-AFAF7334EA64}"/>
              </a:ext>
            </a:extLst>
          </p:cNvPr>
          <p:cNvGrpSpPr/>
          <p:nvPr/>
        </p:nvGrpSpPr>
        <p:grpSpPr>
          <a:xfrm>
            <a:off x="5636161" y="3617504"/>
            <a:ext cx="1478659" cy="576248"/>
            <a:chOff x="5430185" y="3198149"/>
            <a:chExt cx="1478659" cy="576248"/>
          </a:xfrm>
        </p:grpSpPr>
        <p:pic>
          <p:nvPicPr>
            <p:cNvPr id="25" name="圖片 24">
              <a:extLst>
                <a:ext uri="{FF2B5EF4-FFF2-40B4-BE49-F238E27FC236}">
                  <a16:creationId xmlns:a16="http://schemas.microsoft.com/office/drawing/2014/main" id="{5A1FCC1D-B47C-F50A-CE59-345421D3F317}"/>
                </a:ext>
              </a:extLst>
            </p:cNvPr>
            <p:cNvPicPr>
              <a:picLocks noChangeAspect="1"/>
            </p:cNvPicPr>
            <p:nvPr/>
          </p:nvPicPr>
          <p:blipFill>
            <a:blip r:embed="rId4"/>
            <a:stretch>
              <a:fillRect/>
            </a:stretch>
          </p:blipFill>
          <p:spPr>
            <a:xfrm>
              <a:off x="5430185" y="3251438"/>
              <a:ext cx="475763" cy="475763"/>
            </a:xfrm>
            <a:prstGeom prst="rect">
              <a:avLst/>
            </a:prstGeom>
          </p:spPr>
        </p:pic>
        <p:sp>
          <p:nvSpPr>
            <p:cNvPr id="27" name="文字方塊 26">
              <a:extLst>
                <a:ext uri="{FF2B5EF4-FFF2-40B4-BE49-F238E27FC236}">
                  <a16:creationId xmlns:a16="http://schemas.microsoft.com/office/drawing/2014/main" id="{0B4A3A66-1B26-EC3F-FA0B-E1C47CFE7E67}"/>
                </a:ext>
              </a:extLst>
            </p:cNvPr>
            <p:cNvSpPr txBox="1"/>
            <p:nvPr/>
          </p:nvSpPr>
          <p:spPr>
            <a:xfrm>
              <a:off x="6026871" y="3198149"/>
              <a:ext cx="881973" cy="576248"/>
            </a:xfrm>
            <a:prstGeom prst="rect">
              <a:avLst/>
            </a:prstGeom>
            <a:noFill/>
          </p:spPr>
          <p:txBody>
            <a:bodyPr wrap="none" rtlCol="0">
              <a:spAutoFit/>
            </a:bodyPr>
            <a:lstStyle/>
            <a:p>
              <a:pPr algn="ctr">
                <a:lnSpc>
                  <a:spcPts val="2000"/>
                </a:lnSpc>
              </a:pPr>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Cambodia</a:t>
              </a:r>
            </a:p>
            <a:p>
              <a:pPr algn="ctr">
                <a:lnSpc>
                  <a:spcPts val="2000"/>
                </a:lnSpc>
              </a:pPr>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651.85%</a:t>
              </a:r>
              <a:endParaRPr lang="zh-TW" altLang="en-US" sz="120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28" name="群組 27">
            <a:extLst>
              <a:ext uri="{FF2B5EF4-FFF2-40B4-BE49-F238E27FC236}">
                <a16:creationId xmlns:a16="http://schemas.microsoft.com/office/drawing/2014/main" id="{FCFB7BFD-8CB1-4543-D27F-BC29EF4E0458}"/>
              </a:ext>
            </a:extLst>
          </p:cNvPr>
          <p:cNvGrpSpPr/>
          <p:nvPr/>
        </p:nvGrpSpPr>
        <p:grpSpPr>
          <a:xfrm>
            <a:off x="5636161" y="4437645"/>
            <a:ext cx="1440187" cy="576504"/>
            <a:chOff x="5245392" y="3957478"/>
            <a:chExt cx="1440187" cy="576504"/>
          </a:xfrm>
        </p:grpSpPr>
        <p:pic>
          <p:nvPicPr>
            <p:cNvPr id="30" name="圖片 29">
              <a:extLst>
                <a:ext uri="{FF2B5EF4-FFF2-40B4-BE49-F238E27FC236}">
                  <a16:creationId xmlns:a16="http://schemas.microsoft.com/office/drawing/2014/main" id="{34EA9CA1-53C9-15CF-9968-F12D9497CD8B}"/>
                </a:ext>
              </a:extLst>
            </p:cNvPr>
            <p:cNvPicPr>
              <a:picLocks noChangeAspect="1"/>
            </p:cNvPicPr>
            <p:nvPr/>
          </p:nvPicPr>
          <p:blipFill>
            <a:blip r:embed="rId5"/>
            <a:stretch>
              <a:fillRect/>
            </a:stretch>
          </p:blipFill>
          <p:spPr>
            <a:xfrm>
              <a:off x="5245392" y="3997978"/>
              <a:ext cx="475763" cy="475763"/>
            </a:xfrm>
            <a:prstGeom prst="rect">
              <a:avLst/>
            </a:prstGeom>
          </p:spPr>
        </p:pic>
        <p:sp>
          <p:nvSpPr>
            <p:cNvPr id="32" name="文字方塊 31">
              <a:extLst>
                <a:ext uri="{FF2B5EF4-FFF2-40B4-BE49-F238E27FC236}">
                  <a16:creationId xmlns:a16="http://schemas.microsoft.com/office/drawing/2014/main" id="{08501EC4-2DA8-FEB6-F8D4-EE3E1476B5B3}"/>
                </a:ext>
              </a:extLst>
            </p:cNvPr>
            <p:cNvSpPr txBox="1"/>
            <p:nvPr/>
          </p:nvSpPr>
          <p:spPr>
            <a:xfrm>
              <a:off x="5880551" y="3957478"/>
              <a:ext cx="805028" cy="576504"/>
            </a:xfrm>
            <a:prstGeom prst="rect">
              <a:avLst/>
            </a:prstGeom>
            <a:noFill/>
          </p:spPr>
          <p:txBody>
            <a:bodyPr wrap="none" rtlCol="0">
              <a:spAutoFit/>
            </a:bodyPr>
            <a:lstStyle/>
            <a:p>
              <a:pPr algn="ctr">
                <a:lnSpc>
                  <a:spcPts val="2000"/>
                </a:lnSpc>
              </a:pPr>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Vietnam</a:t>
              </a:r>
            </a:p>
            <a:p>
              <a:pPr algn="ctr">
                <a:lnSpc>
                  <a:spcPts val="2000"/>
                </a:lnSpc>
              </a:pPr>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395.85%</a:t>
              </a:r>
              <a:endParaRPr lang="zh-TW" altLang="en-US" sz="120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34" name="群組 33">
            <a:extLst>
              <a:ext uri="{FF2B5EF4-FFF2-40B4-BE49-F238E27FC236}">
                <a16:creationId xmlns:a16="http://schemas.microsoft.com/office/drawing/2014/main" id="{FFE19FA6-9EAC-E69F-79AE-0F2A30C5F320}"/>
              </a:ext>
            </a:extLst>
          </p:cNvPr>
          <p:cNvGrpSpPr/>
          <p:nvPr/>
        </p:nvGrpSpPr>
        <p:grpSpPr>
          <a:xfrm>
            <a:off x="7524867" y="4431425"/>
            <a:ext cx="1440186" cy="576504"/>
            <a:chOff x="5430185" y="4743451"/>
            <a:chExt cx="1440186" cy="576504"/>
          </a:xfrm>
        </p:grpSpPr>
        <p:pic>
          <p:nvPicPr>
            <p:cNvPr id="35" name="圖片 34">
              <a:extLst>
                <a:ext uri="{FF2B5EF4-FFF2-40B4-BE49-F238E27FC236}">
                  <a16:creationId xmlns:a16="http://schemas.microsoft.com/office/drawing/2014/main" id="{E4DEBB00-68F5-4DE8-5361-E1A5D2EA1FF3}"/>
                </a:ext>
              </a:extLst>
            </p:cNvPr>
            <p:cNvPicPr>
              <a:picLocks noChangeAspect="1"/>
            </p:cNvPicPr>
            <p:nvPr/>
          </p:nvPicPr>
          <p:blipFill>
            <a:blip r:embed="rId6"/>
            <a:stretch>
              <a:fillRect/>
            </a:stretch>
          </p:blipFill>
          <p:spPr>
            <a:xfrm>
              <a:off x="5430185" y="4815230"/>
              <a:ext cx="461996" cy="461996"/>
            </a:xfrm>
            <a:prstGeom prst="rect">
              <a:avLst/>
            </a:prstGeom>
          </p:spPr>
        </p:pic>
        <p:sp>
          <p:nvSpPr>
            <p:cNvPr id="36" name="文字方塊 35">
              <a:extLst>
                <a:ext uri="{FF2B5EF4-FFF2-40B4-BE49-F238E27FC236}">
                  <a16:creationId xmlns:a16="http://schemas.microsoft.com/office/drawing/2014/main" id="{48E63A95-41DE-667C-9019-462B369599C4}"/>
                </a:ext>
              </a:extLst>
            </p:cNvPr>
            <p:cNvSpPr txBox="1"/>
            <p:nvPr/>
          </p:nvSpPr>
          <p:spPr>
            <a:xfrm>
              <a:off x="6065343" y="4743451"/>
              <a:ext cx="805028" cy="576504"/>
            </a:xfrm>
            <a:prstGeom prst="rect">
              <a:avLst/>
            </a:prstGeom>
            <a:noFill/>
          </p:spPr>
          <p:txBody>
            <a:bodyPr wrap="none" rtlCol="0">
              <a:spAutoFit/>
            </a:bodyPr>
            <a:lstStyle/>
            <a:p>
              <a:pPr algn="ctr">
                <a:lnSpc>
                  <a:spcPts val="2000"/>
                </a:lnSpc>
              </a:pPr>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Thailand</a:t>
              </a:r>
            </a:p>
            <a:p>
              <a:pPr algn="ctr">
                <a:lnSpc>
                  <a:spcPts val="2000"/>
                </a:lnSpc>
              </a:pPr>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375.19%</a:t>
              </a:r>
              <a:endParaRPr lang="zh-TW" altLang="en-US" sz="120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37" name="群組 36">
            <a:extLst>
              <a:ext uri="{FF2B5EF4-FFF2-40B4-BE49-F238E27FC236}">
                <a16:creationId xmlns:a16="http://schemas.microsoft.com/office/drawing/2014/main" id="{C890C8A5-8954-1C52-3266-AC76304D8223}"/>
              </a:ext>
            </a:extLst>
          </p:cNvPr>
          <p:cNvGrpSpPr/>
          <p:nvPr/>
        </p:nvGrpSpPr>
        <p:grpSpPr>
          <a:xfrm>
            <a:off x="7524867" y="3615618"/>
            <a:ext cx="1447400" cy="576504"/>
            <a:chOff x="5430185" y="5516103"/>
            <a:chExt cx="1447400" cy="576504"/>
          </a:xfrm>
        </p:grpSpPr>
        <p:pic>
          <p:nvPicPr>
            <p:cNvPr id="38" name="圖片 37">
              <a:extLst>
                <a:ext uri="{FF2B5EF4-FFF2-40B4-BE49-F238E27FC236}">
                  <a16:creationId xmlns:a16="http://schemas.microsoft.com/office/drawing/2014/main" id="{59681EBF-9EA7-5CEE-147C-C66FF4C84269}"/>
                </a:ext>
              </a:extLst>
            </p:cNvPr>
            <p:cNvPicPr>
              <a:picLocks noChangeAspect="1"/>
            </p:cNvPicPr>
            <p:nvPr/>
          </p:nvPicPr>
          <p:blipFill>
            <a:blip r:embed="rId7"/>
            <a:stretch>
              <a:fillRect/>
            </a:stretch>
          </p:blipFill>
          <p:spPr>
            <a:xfrm>
              <a:off x="5430185" y="5583359"/>
              <a:ext cx="450479" cy="450479"/>
            </a:xfrm>
            <a:prstGeom prst="rect">
              <a:avLst/>
            </a:prstGeom>
          </p:spPr>
        </p:pic>
        <p:sp>
          <p:nvSpPr>
            <p:cNvPr id="39" name="文字方塊 38">
              <a:extLst>
                <a:ext uri="{FF2B5EF4-FFF2-40B4-BE49-F238E27FC236}">
                  <a16:creationId xmlns:a16="http://schemas.microsoft.com/office/drawing/2014/main" id="{6B8B81F3-AF36-9E5B-0CF4-5A1121AFB567}"/>
                </a:ext>
              </a:extLst>
            </p:cNvPr>
            <p:cNvSpPr txBox="1"/>
            <p:nvPr/>
          </p:nvSpPr>
          <p:spPr>
            <a:xfrm>
              <a:off x="6058130" y="5516103"/>
              <a:ext cx="819455" cy="576504"/>
            </a:xfrm>
            <a:prstGeom prst="rect">
              <a:avLst/>
            </a:prstGeom>
            <a:noFill/>
          </p:spPr>
          <p:txBody>
            <a:bodyPr wrap="none" rtlCol="0">
              <a:spAutoFit/>
            </a:bodyPr>
            <a:lstStyle/>
            <a:p>
              <a:pPr algn="ctr">
                <a:lnSpc>
                  <a:spcPts val="2000"/>
                </a:lnSpc>
              </a:pPr>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Malaysia</a:t>
              </a:r>
            </a:p>
            <a:p>
              <a:pPr algn="ctr">
                <a:lnSpc>
                  <a:spcPts val="2000"/>
                </a:lnSpc>
              </a:pPr>
              <a:r>
                <a:rPr lang="en-US" altLang="zh-TW" sz="1200">
                  <a:solidFill>
                    <a:srgbClr val="2C6376"/>
                  </a:solidFill>
                  <a:latin typeface="Arial" panose="020B0604020202020204" pitchFamily="34" charset="0"/>
                  <a:ea typeface="微軟正黑體" panose="020B0604030504040204" pitchFamily="34" charset="-120"/>
                  <a:cs typeface="Arial" panose="020B0604020202020204" pitchFamily="34" charset="0"/>
                </a:rPr>
                <a:t>34.41%</a:t>
              </a:r>
              <a:endParaRPr lang="zh-TW" altLang="en-US" sz="120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grpSp>
      <p:pic>
        <p:nvPicPr>
          <p:cNvPr id="40" name="圖片 39" descr="一張含有 美工圖案, 白色 的圖片&#10;&#10;AI 產生的內容可能不正確。">
            <a:extLst>
              <a:ext uri="{FF2B5EF4-FFF2-40B4-BE49-F238E27FC236}">
                <a16:creationId xmlns:a16="http://schemas.microsoft.com/office/drawing/2014/main" id="{C66C27A2-3F71-621C-2216-8459D4CAD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595" y="5433035"/>
            <a:ext cx="609685" cy="609685"/>
          </a:xfrm>
          <a:prstGeom prst="rect">
            <a:avLst/>
          </a:prstGeom>
        </p:spPr>
      </p:pic>
      <p:pic>
        <p:nvPicPr>
          <p:cNvPr id="41" name="圖片 40">
            <a:extLst>
              <a:ext uri="{FF2B5EF4-FFF2-40B4-BE49-F238E27FC236}">
                <a16:creationId xmlns:a16="http://schemas.microsoft.com/office/drawing/2014/main" id="{84E1817F-DF34-8A60-70D3-6A56A7569F0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89856" y="4869344"/>
            <a:ext cx="743929" cy="743929"/>
          </a:xfrm>
          <a:prstGeom prst="rect">
            <a:avLst/>
          </a:prstGeom>
        </p:spPr>
      </p:pic>
    </p:spTree>
    <p:extLst>
      <p:ext uri="{BB962C8B-B14F-4D97-AF65-F5344CB8AC3E}">
        <p14:creationId xmlns:p14="http://schemas.microsoft.com/office/powerpoint/2010/main" val="127743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48E34F57-6BF9-82B2-3408-ED6508C4A8DE}"/>
              </a:ext>
            </a:extLst>
          </p:cNvPr>
          <p:cNvSpPr>
            <a:spLocks noGrp="1"/>
          </p:cNvSpPr>
          <p:nvPr>
            <p:ph type="title"/>
          </p:nvPr>
        </p:nvSpPr>
        <p:spPr>
          <a:xfrm>
            <a:off x="626908" y="54416"/>
            <a:ext cx="5976000" cy="874680"/>
          </a:xfrm>
        </p:spPr>
        <p:txBody>
          <a:bodyPr/>
          <a:lstStyle/>
          <a:p>
            <a:r>
              <a:rPr lang="en-US" altLang="zh-TW" dirty="0">
                <a:latin typeface="Arial" panose="020B0604020202020204" pitchFamily="34" charset="0"/>
                <a:cs typeface="Arial" panose="020B0604020202020204" pitchFamily="34" charset="0"/>
              </a:rPr>
              <a:t>Q&amp;A</a:t>
            </a:r>
            <a:r>
              <a:rPr lang="zh-TW" altLang="en-US" dirty="0">
                <a:latin typeface="Arial" panose="020B0604020202020204" pitchFamily="34" charset="0"/>
                <a:cs typeface="Arial" panose="020B0604020202020204" pitchFamily="34" charset="0"/>
              </a:rPr>
              <a:t> </a:t>
            </a:r>
            <a:r>
              <a:rPr lang="en-US" altLang="zh-TW" dirty="0">
                <a:latin typeface="Arial" panose="020B0604020202020204" pitchFamily="34" charset="0"/>
                <a:cs typeface="Arial" panose="020B0604020202020204" pitchFamily="34" charset="0"/>
              </a:rPr>
              <a:t>via Audio</a:t>
            </a:r>
            <a:endParaRPr lang="zh-TW" altLang="en-US" dirty="0">
              <a:latin typeface="Arial" panose="020B0604020202020204" pitchFamily="34" charset="0"/>
              <a:cs typeface="Arial" panose="020B0604020202020204" pitchFamily="34" charset="0"/>
            </a:endParaRPr>
          </a:p>
        </p:txBody>
      </p:sp>
      <p:sp>
        <p:nvSpPr>
          <p:cNvPr id="5" name="文字版面配置區 4">
            <a:extLst>
              <a:ext uri="{FF2B5EF4-FFF2-40B4-BE49-F238E27FC236}">
                <a16:creationId xmlns:a16="http://schemas.microsoft.com/office/drawing/2014/main" id="{9F7DD803-B68C-AD23-0DED-01DFA9386E3D}"/>
              </a:ext>
            </a:extLst>
          </p:cNvPr>
          <p:cNvSpPr>
            <a:spLocks noGrp="1"/>
          </p:cNvSpPr>
          <p:nvPr>
            <p:ph type="body" sz="quarter" idx="14"/>
          </p:nvPr>
        </p:nvSpPr>
        <p:spPr>
          <a:xfrm>
            <a:off x="626909" y="6544667"/>
            <a:ext cx="7908923" cy="231856"/>
          </a:xfrm>
        </p:spPr>
        <p:txBody>
          <a:bodyPr/>
          <a:lstStyle/>
          <a:p>
            <a:endParaRPr lang="zh-TW" altLang="en-US"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191B6E87-8842-6DFA-523D-99ACC5AAAC36}"/>
              </a:ext>
            </a:extLst>
          </p:cNvPr>
          <p:cNvSpPr txBox="1"/>
          <p:nvPr/>
        </p:nvSpPr>
        <p:spPr>
          <a:xfrm>
            <a:off x="3002878" y="5702018"/>
            <a:ext cx="4715765" cy="461665"/>
          </a:xfrm>
          <a:prstGeom prst="rect">
            <a:avLst/>
          </a:prstGeom>
          <a:noFill/>
        </p:spPr>
        <p:txBody>
          <a:bodyPr wrap="square">
            <a:spAutoFit/>
          </a:bodyPr>
          <a:lstStyle/>
          <a:p>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Please note</a:t>
            </a:r>
            <a:r>
              <a:rPr lang="zh-TW" altLang="en-US"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pPr marL="342900" indent="-342900">
              <a:buFont typeface="Arial" panose="020B0604020202020204" pitchFamily="34" charset="0"/>
              <a:buChar char="•"/>
            </a:pPr>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Questions will be taken during the Q&amp;A session.  </a:t>
            </a:r>
            <a:endParaRPr lang="zh-TW" altLang="en-US"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8" name="圖片 7">
            <a:extLst>
              <a:ext uri="{FF2B5EF4-FFF2-40B4-BE49-F238E27FC236}">
                <a16:creationId xmlns:a16="http://schemas.microsoft.com/office/drawing/2014/main" id="{6DBAE94A-C5F0-51D6-1D31-02432180D1B8}"/>
              </a:ext>
            </a:extLst>
          </p:cNvPr>
          <p:cNvPicPr>
            <a:picLocks noChangeAspect="1"/>
          </p:cNvPicPr>
          <p:nvPr/>
        </p:nvPicPr>
        <p:blipFill>
          <a:blip r:embed="rId2"/>
          <a:stretch>
            <a:fillRect/>
          </a:stretch>
        </p:blipFill>
        <p:spPr>
          <a:xfrm>
            <a:off x="6284079" y="1375793"/>
            <a:ext cx="2936241" cy="2880000"/>
          </a:xfrm>
          <a:prstGeom prst="rect">
            <a:avLst/>
          </a:prstGeom>
        </p:spPr>
      </p:pic>
      <p:pic>
        <p:nvPicPr>
          <p:cNvPr id="15" name="圖片 14">
            <a:extLst>
              <a:ext uri="{FF2B5EF4-FFF2-40B4-BE49-F238E27FC236}">
                <a16:creationId xmlns:a16="http://schemas.microsoft.com/office/drawing/2014/main" id="{44EFE6E5-5636-66BE-50F2-119BC799237E}"/>
              </a:ext>
            </a:extLst>
          </p:cNvPr>
          <p:cNvPicPr>
            <a:picLocks noChangeAspect="1"/>
          </p:cNvPicPr>
          <p:nvPr/>
        </p:nvPicPr>
        <p:blipFill>
          <a:blip r:embed="rId3"/>
          <a:stretch>
            <a:fillRect/>
          </a:stretch>
        </p:blipFill>
        <p:spPr>
          <a:xfrm>
            <a:off x="3518260" y="1375051"/>
            <a:ext cx="2513419" cy="2880000"/>
          </a:xfrm>
          <a:prstGeom prst="rect">
            <a:avLst/>
          </a:prstGeom>
        </p:spPr>
      </p:pic>
      <p:pic>
        <p:nvPicPr>
          <p:cNvPr id="17" name="圖片 16">
            <a:extLst>
              <a:ext uri="{FF2B5EF4-FFF2-40B4-BE49-F238E27FC236}">
                <a16:creationId xmlns:a16="http://schemas.microsoft.com/office/drawing/2014/main" id="{2EF6BFDF-1CC8-767F-E4A2-5F4F43F5F14F}"/>
              </a:ext>
            </a:extLst>
          </p:cNvPr>
          <p:cNvPicPr>
            <a:picLocks noChangeAspect="1"/>
          </p:cNvPicPr>
          <p:nvPr/>
        </p:nvPicPr>
        <p:blipFill>
          <a:blip r:embed="rId4"/>
          <a:stretch>
            <a:fillRect/>
          </a:stretch>
        </p:blipFill>
        <p:spPr>
          <a:xfrm>
            <a:off x="660465" y="1375051"/>
            <a:ext cx="2625321" cy="2880000"/>
          </a:xfrm>
          <a:prstGeom prst="rect">
            <a:avLst/>
          </a:prstGeom>
        </p:spPr>
      </p:pic>
      <p:sp>
        <p:nvSpPr>
          <p:cNvPr id="27" name="文字方塊 26">
            <a:extLst>
              <a:ext uri="{FF2B5EF4-FFF2-40B4-BE49-F238E27FC236}">
                <a16:creationId xmlns:a16="http://schemas.microsoft.com/office/drawing/2014/main" id="{6BE6B46C-EA90-C172-A38F-91B0CC63FB7D}"/>
              </a:ext>
            </a:extLst>
          </p:cNvPr>
          <p:cNvSpPr txBox="1"/>
          <p:nvPr/>
        </p:nvSpPr>
        <p:spPr>
          <a:xfrm>
            <a:off x="1452727" y="1015479"/>
            <a:ext cx="7391627" cy="276999"/>
          </a:xfrm>
          <a:prstGeom prst="rect">
            <a:avLst/>
          </a:prstGeom>
          <a:noFill/>
        </p:spPr>
        <p:txBody>
          <a:bodyPr wrap="square">
            <a:spAutoFit/>
          </a:bodyPr>
          <a:lstStyle/>
          <a:p>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Step1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Step2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Step3</a:t>
            </a:r>
          </a:p>
        </p:txBody>
      </p:sp>
      <p:sp>
        <p:nvSpPr>
          <p:cNvPr id="28" name="文字方塊 27">
            <a:extLst>
              <a:ext uri="{FF2B5EF4-FFF2-40B4-BE49-F238E27FC236}">
                <a16:creationId xmlns:a16="http://schemas.microsoft.com/office/drawing/2014/main" id="{D836BFC1-3FBA-5F03-1901-BEF0DB41CD36}"/>
              </a:ext>
            </a:extLst>
          </p:cNvPr>
          <p:cNvSpPr txBox="1"/>
          <p:nvPr/>
        </p:nvSpPr>
        <p:spPr>
          <a:xfrm>
            <a:off x="746490" y="4371181"/>
            <a:ext cx="2631516" cy="861774"/>
          </a:xfrm>
          <a:prstGeom prst="rect">
            <a:avLst/>
          </a:prstGeom>
          <a:noFill/>
        </p:spPr>
        <p:txBody>
          <a:bodyPr wrap="square">
            <a:spAutoFit/>
          </a:bodyPr>
          <a:lstStyle/>
          <a:p>
            <a:endParaRPr lang="en-US" altLang="zh-TW" sz="14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lgn="just">
              <a:buFont typeface="+mj-lt"/>
              <a:buAutoNum type="arabicPeriod"/>
            </a:pPr>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Click on the icon with three     dots on the lower right.</a:t>
            </a:r>
          </a:p>
          <a:p>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p>
        </p:txBody>
      </p:sp>
      <p:sp>
        <p:nvSpPr>
          <p:cNvPr id="29" name="文字方塊 28">
            <a:extLst>
              <a:ext uri="{FF2B5EF4-FFF2-40B4-BE49-F238E27FC236}">
                <a16:creationId xmlns:a16="http://schemas.microsoft.com/office/drawing/2014/main" id="{B74545E2-C71A-34DF-DE56-832699303B2E}"/>
              </a:ext>
            </a:extLst>
          </p:cNvPr>
          <p:cNvSpPr txBox="1"/>
          <p:nvPr/>
        </p:nvSpPr>
        <p:spPr>
          <a:xfrm>
            <a:off x="3505796" y="4371181"/>
            <a:ext cx="2631516" cy="677108"/>
          </a:xfrm>
          <a:prstGeom prst="rect">
            <a:avLst/>
          </a:prstGeom>
          <a:noFill/>
        </p:spPr>
        <p:txBody>
          <a:bodyPr wrap="square">
            <a:spAutoFit/>
          </a:bodyPr>
          <a:lstStyle/>
          <a:p>
            <a:endParaRPr lang="en-US" altLang="zh-TW" sz="14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lgn="just">
              <a:buFont typeface="+mj-lt"/>
              <a:buAutoNum type="arabicPeriod" startAt="2"/>
            </a:pPr>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Click “Raise your hand" on the upper left.</a:t>
            </a:r>
          </a:p>
        </p:txBody>
      </p:sp>
      <p:sp>
        <p:nvSpPr>
          <p:cNvPr id="30" name="文字方塊 29">
            <a:extLst>
              <a:ext uri="{FF2B5EF4-FFF2-40B4-BE49-F238E27FC236}">
                <a16:creationId xmlns:a16="http://schemas.microsoft.com/office/drawing/2014/main" id="{A077D2B4-2FCA-1A82-0C90-932965E4BE25}"/>
              </a:ext>
            </a:extLst>
          </p:cNvPr>
          <p:cNvSpPr txBox="1"/>
          <p:nvPr/>
        </p:nvSpPr>
        <p:spPr>
          <a:xfrm>
            <a:off x="6563936" y="4346014"/>
            <a:ext cx="2631516" cy="861774"/>
          </a:xfrm>
          <a:prstGeom prst="rect">
            <a:avLst/>
          </a:prstGeom>
          <a:noFill/>
        </p:spPr>
        <p:txBody>
          <a:bodyPr wrap="square">
            <a:spAutoFit/>
          </a:bodyPr>
          <a:lstStyle/>
          <a:p>
            <a:endParaRPr lang="en-US" altLang="zh-TW" sz="14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lgn="just">
              <a:buFont typeface="+mj-lt"/>
              <a:buAutoNum type="arabicPeriod" startAt="3"/>
            </a:pPr>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Unmute yourself to ask questions upon receiving our invitation.                      </a:t>
            </a:r>
          </a:p>
        </p:txBody>
      </p:sp>
      <p:sp>
        <p:nvSpPr>
          <p:cNvPr id="2" name="矩形 1">
            <a:extLst>
              <a:ext uri="{FF2B5EF4-FFF2-40B4-BE49-F238E27FC236}">
                <a16:creationId xmlns:a16="http://schemas.microsoft.com/office/drawing/2014/main" id="{ACCAE930-B7B3-C66E-2267-F15A24A97306}"/>
              </a:ext>
            </a:extLst>
          </p:cNvPr>
          <p:cNvSpPr/>
          <p:nvPr/>
        </p:nvSpPr>
        <p:spPr>
          <a:xfrm>
            <a:off x="7343862" y="1434517"/>
            <a:ext cx="755010" cy="327022"/>
          </a:xfrm>
          <a:prstGeom prst="rect">
            <a:avLst/>
          </a:prstGeom>
          <a:solidFill>
            <a:srgbClr val="1D1D1D"/>
          </a:solidFill>
          <a:ln>
            <a:solidFill>
              <a:srgbClr val="1D1D1D"/>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0654756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C912-A690-E2E7-8FDA-49A34A97C45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7E6F037-34D0-31BA-A905-737121E8732D}"/>
              </a:ext>
            </a:extLst>
          </p:cNvPr>
          <p:cNvSpPr>
            <a:spLocks noGrp="1"/>
          </p:cNvSpPr>
          <p:nvPr>
            <p:ph type="title"/>
          </p:nvPr>
        </p:nvSpPr>
        <p:spPr/>
        <p:txBody>
          <a:bodyPr/>
          <a:lstStyle/>
          <a:p>
            <a:r>
              <a:rPr lang="en-US" altLang="zh-TW"/>
              <a:t>Global Renewable Energy Trend </a:t>
            </a:r>
          </a:p>
        </p:txBody>
      </p:sp>
      <p:sp>
        <p:nvSpPr>
          <p:cNvPr id="3" name="內容版面配置區 2">
            <a:extLst>
              <a:ext uri="{FF2B5EF4-FFF2-40B4-BE49-F238E27FC236}">
                <a16:creationId xmlns:a16="http://schemas.microsoft.com/office/drawing/2014/main" id="{874B5CEF-D3D0-ECFC-B51F-D77F3DF8817E}"/>
              </a:ext>
            </a:extLst>
          </p:cNvPr>
          <p:cNvSpPr>
            <a:spLocks noGrp="1"/>
          </p:cNvSpPr>
          <p:nvPr>
            <p:ph idx="1"/>
          </p:nvPr>
        </p:nvSpPr>
        <p:spPr>
          <a:xfrm>
            <a:off x="373310" y="1166633"/>
            <a:ext cx="9245475" cy="1943253"/>
          </a:xfrm>
        </p:spPr>
        <p:txBody>
          <a:bodyPr>
            <a:normAutofit/>
          </a:bodyPr>
          <a:lstStyle/>
          <a:p>
            <a:pPr algn="just"/>
            <a:r>
              <a:rPr lang="en-US" altLang="zh-TW"/>
              <a:t>According to the IEA’s newly released World Energy Investment 2025 report, energy security is expected to be a key driver of global energy investment, which is projected to reach a record USD 3.3 trillion in 2025. Of this, </a:t>
            </a:r>
            <a:r>
              <a:rPr lang="en-US" altLang="zh-TW">
                <a:solidFill>
                  <a:srgbClr val="ED972F"/>
                </a:solidFill>
              </a:rPr>
              <a:t>clean energy investment is set to reach USD 2.2 trillion, twice the amount allocated to fossil fuels</a:t>
            </a:r>
            <a:r>
              <a:rPr lang="en-US" altLang="zh-TW"/>
              <a:t>, underscoring the growing shift of capital towards energy transition. </a:t>
            </a:r>
          </a:p>
          <a:p>
            <a:pPr algn="just"/>
            <a:r>
              <a:rPr lang="en-US" altLang="zh-TW"/>
              <a:t>In 2025, global investment in </a:t>
            </a:r>
            <a:r>
              <a:rPr lang="en-US" altLang="zh-TW">
                <a:solidFill>
                  <a:srgbClr val="ED952B"/>
                </a:solidFill>
              </a:rPr>
              <a:t>solar PV is projected to reach USD 450 billion</a:t>
            </a:r>
            <a:r>
              <a:rPr lang="en-US" altLang="zh-TW"/>
              <a:t>, making it the largest single item among all energy technologies and underscoring its leading role in the energy transition. </a:t>
            </a:r>
            <a:r>
              <a:rPr lang="en-US" altLang="zh-TW">
                <a:solidFill>
                  <a:srgbClr val="ED952B"/>
                </a:solidFill>
              </a:rPr>
              <a:t>Battery storage investment is also expected to rise to USD 66 billion</a:t>
            </a:r>
            <a:r>
              <a:rPr lang="en-US" altLang="zh-TW"/>
              <a:t>, reflecting its critical role in enhancing grid resilience and supporting low-carbon power systems.</a:t>
            </a:r>
            <a:endParaRPr lang="zh-TW" altLang="en-US">
              <a:solidFill>
                <a:srgbClr val="ED972F"/>
              </a:solidFill>
            </a:endParaRPr>
          </a:p>
        </p:txBody>
      </p:sp>
      <p:sp>
        <p:nvSpPr>
          <p:cNvPr id="6" name="文字方塊 5">
            <a:extLst>
              <a:ext uri="{FF2B5EF4-FFF2-40B4-BE49-F238E27FC236}">
                <a16:creationId xmlns:a16="http://schemas.microsoft.com/office/drawing/2014/main" id="{E5624568-5601-FEAD-85F2-8D91DEA0AB91}"/>
              </a:ext>
            </a:extLst>
          </p:cNvPr>
          <p:cNvSpPr txBox="1"/>
          <p:nvPr/>
        </p:nvSpPr>
        <p:spPr>
          <a:xfrm>
            <a:off x="373310" y="6513486"/>
            <a:ext cx="2581156" cy="194925"/>
          </a:xfrm>
          <a:prstGeom prst="rect">
            <a:avLst/>
          </a:prstGeom>
          <a:noFill/>
        </p:spPr>
        <p:txBody>
          <a:bodyPr wrap="none" rtlCol="0">
            <a:spAutoFit/>
          </a:bodyPr>
          <a:lstStyle/>
          <a:p>
            <a:pPr>
              <a:lnSpc>
                <a:spcPts val="840"/>
              </a:lnSpc>
            </a:pPr>
            <a:r>
              <a:rPr lang="en-US" altLang="zh-TW" sz="700" i="1">
                <a:solidFill>
                  <a:srgbClr val="2B505B"/>
                </a:solidFill>
                <a:latin typeface="Arial" panose="020B0604020202020204" pitchFamily="34" charset="0"/>
                <a:cs typeface="Arial" panose="020B0604020202020204" pitchFamily="34" charset="0"/>
              </a:rPr>
              <a:t>Source: (1) IEA, World Energy Investment 2025, June 2025 </a:t>
            </a:r>
          </a:p>
        </p:txBody>
      </p:sp>
      <p:sp>
        <p:nvSpPr>
          <p:cNvPr id="5" name="投影片編號版面配置區 6">
            <a:extLst>
              <a:ext uri="{FF2B5EF4-FFF2-40B4-BE49-F238E27FC236}">
                <a16:creationId xmlns:a16="http://schemas.microsoft.com/office/drawing/2014/main" id="{2F876990-C889-E380-1CA4-184E3926355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28</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8" name="群組 7">
            <a:extLst>
              <a:ext uri="{FF2B5EF4-FFF2-40B4-BE49-F238E27FC236}">
                <a16:creationId xmlns:a16="http://schemas.microsoft.com/office/drawing/2014/main" id="{4CE179F0-95A9-3614-D2F3-D26B57718086}"/>
              </a:ext>
            </a:extLst>
          </p:cNvPr>
          <p:cNvGrpSpPr/>
          <p:nvPr/>
        </p:nvGrpSpPr>
        <p:grpSpPr>
          <a:xfrm>
            <a:off x="332060" y="3128878"/>
            <a:ext cx="4349321" cy="3117242"/>
            <a:chOff x="392360" y="3331671"/>
            <a:chExt cx="4349321" cy="3117242"/>
          </a:xfrm>
        </p:grpSpPr>
        <p:sp>
          <p:nvSpPr>
            <p:cNvPr id="34" name="矩形: 圓角 33">
              <a:extLst>
                <a:ext uri="{FF2B5EF4-FFF2-40B4-BE49-F238E27FC236}">
                  <a16:creationId xmlns:a16="http://schemas.microsoft.com/office/drawing/2014/main" id="{272F1BD3-47ED-AC62-01A3-2201C83BEC4E}"/>
                </a:ext>
              </a:extLst>
            </p:cNvPr>
            <p:cNvSpPr/>
            <p:nvPr/>
          </p:nvSpPr>
          <p:spPr>
            <a:xfrm>
              <a:off x="490194" y="3331671"/>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Global Energy Investment</a:t>
              </a:r>
            </a:p>
          </p:txBody>
        </p:sp>
        <p:graphicFrame>
          <p:nvGraphicFramePr>
            <p:cNvPr id="9" name="圖表 8">
              <a:extLst>
                <a:ext uri="{FF2B5EF4-FFF2-40B4-BE49-F238E27FC236}">
                  <a16:creationId xmlns:a16="http://schemas.microsoft.com/office/drawing/2014/main" id="{FBC95991-2102-2F52-F7DF-494436617DCA}"/>
                </a:ext>
              </a:extLst>
            </p:cNvPr>
            <p:cNvGraphicFramePr/>
            <p:nvPr>
              <p:extLst>
                <p:ext uri="{D42A27DB-BD31-4B8C-83A1-F6EECF244321}">
                  <p14:modId xmlns:p14="http://schemas.microsoft.com/office/powerpoint/2010/main" val="3627879315"/>
                </p:ext>
              </p:extLst>
            </p:nvPr>
          </p:nvGraphicFramePr>
          <p:xfrm>
            <a:off x="619125" y="3812317"/>
            <a:ext cx="4057811" cy="2636596"/>
          </p:xfrm>
          <a:graphic>
            <a:graphicData uri="http://schemas.openxmlformats.org/drawingml/2006/chart">
              <c:chart xmlns:c="http://schemas.openxmlformats.org/drawingml/2006/chart" xmlns:r="http://schemas.openxmlformats.org/officeDocument/2006/relationships" r:id="rId3"/>
            </a:graphicData>
          </a:graphic>
        </p:graphicFrame>
        <p:sp>
          <p:nvSpPr>
            <p:cNvPr id="11" name="文字方塊 10">
              <a:extLst>
                <a:ext uri="{FF2B5EF4-FFF2-40B4-BE49-F238E27FC236}">
                  <a16:creationId xmlns:a16="http://schemas.microsoft.com/office/drawing/2014/main" id="{087F8AA2-9F02-97F7-3516-14FC78142C51}"/>
                </a:ext>
              </a:extLst>
            </p:cNvPr>
            <p:cNvSpPr txBox="1"/>
            <p:nvPr/>
          </p:nvSpPr>
          <p:spPr>
            <a:xfrm>
              <a:off x="392360" y="3618597"/>
              <a:ext cx="922047" cy="230832"/>
            </a:xfrm>
            <a:prstGeom prst="rect">
              <a:avLst/>
            </a:prstGeom>
            <a:noFill/>
          </p:spPr>
          <p:txBody>
            <a:bodyPr wrap="none" rtlCol="0">
              <a:spAutoFit/>
            </a:bodyPr>
            <a:lstStyle/>
            <a:p>
              <a:r>
                <a:rPr lang="en-US" altLang="zh-TW" sz="900" b="1" i="1">
                  <a:solidFill>
                    <a:schemeClr val="bg2">
                      <a:lumMod val="50000"/>
                    </a:schemeClr>
                  </a:solidFill>
                  <a:latin typeface="Arial" panose="020B0604020202020204" pitchFamily="34" charset="0"/>
                  <a:cs typeface="Arial" panose="020B0604020202020204" pitchFamily="34" charset="0"/>
                </a:rPr>
                <a:t>(Trillion USD)</a:t>
              </a:r>
              <a:endParaRPr lang="zh-TW" altLang="en-US" sz="900" b="1" i="1">
                <a:solidFill>
                  <a:schemeClr val="bg2">
                    <a:lumMod val="50000"/>
                  </a:schemeClr>
                </a:solidFill>
                <a:latin typeface="Arial" panose="020B0604020202020204" pitchFamily="34" charset="0"/>
                <a:cs typeface="Arial" panose="020B0604020202020204" pitchFamily="34" charset="0"/>
              </a:endParaRPr>
            </a:p>
          </p:txBody>
        </p:sp>
      </p:grpSp>
      <p:grpSp>
        <p:nvGrpSpPr>
          <p:cNvPr id="13" name="群組 12">
            <a:extLst>
              <a:ext uri="{FF2B5EF4-FFF2-40B4-BE49-F238E27FC236}">
                <a16:creationId xmlns:a16="http://schemas.microsoft.com/office/drawing/2014/main" id="{B50CB15E-D646-DB1E-50EF-DFE12B562A76}"/>
              </a:ext>
            </a:extLst>
          </p:cNvPr>
          <p:cNvGrpSpPr/>
          <p:nvPr/>
        </p:nvGrpSpPr>
        <p:grpSpPr>
          <a:xfrm>
            <a:off x="4848599" y="3126191"/>
            <a:ext cx="4853054" cy="3119929"/>
            <a:chOff x="4879421" y="3331671"/>
            <a:chExt cx="4853054" cy="3119929"/>
          </a:xfrm>
        </p:grpSpPr>
        <p:sp>
          <p:nvSpPr>
            <p:cNvPr id="35" name="矩形: 圓角 34">
              <a:extLst>
                <a:ext uri="{FF2B5EF4-FFF2-40B4-BE49-F238E27FC236}">
                  <a16:creationId xmlns:a16="http://schemas.microsoft.com/office/drawing/2014/main" id="{7CBB9DFB-DE91-D08A-CF7E-BCAA00FC53EC}"/>
                </a:ext>
              </a:extLst>
            </p:cNvPr>
            <p:cNvSpPr/>
            <p:nvPr/>
          </p:nvSpPr>
          <p:spPr>
            <a:xfrm>
              <a:off x="4953000" y="3331671"/>
              <a:ext cx="4779475"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Global Clean Energy Investment</a:t>
              </a:r>
            </a:p>
          </p:txBody>
        </p:sp>
        <p:graphicFrame>
          <p:nvGraphicFramePr>
            <p:cNvPr id="10" name="圖表 9">
              <a:extLst>
                <a:ext uri="{FF2B5EF4-FFF2-40B4-BE49-F238E27FC236}">
                  <a16:creationId xmlns:a16="http://schemas.microsoft.com/office/drawing/2014/main" id="{8C7E80A4-6C10-E5D9-B88A-8A4498736ECD}"/>
                </a:ext>
              </a:extLst>
            </p:cNvPr>
            <p:cNvGraphicFramePr/>
            <p:nvPr>
              <p:extLst>
                <p:ext uri="{D42A27DB-BD31-4B8C-83A1-F6EECF244321}">
                  <p14:modId xmlns:p14="http://schemas.microsoft.com/office/powerpoint/2010/main" val="55893448"/>
                </p:ext>
              </p:extLst>
            </p:nvPr>
          </p:nvGraphicFramePr>
          <p:xfrm>
            <a:off x="5086350" y="3849428"/>
            <a:ext cx="4646125" cy="2602172"/>
          </p:xfrm>
          <a:graphic>
            <a:graphicData uri="http://schemas.openxmlformats.org/drawingml/2006/chart">
              <c:chart xmlns:c="http://schemas.openxmlformats.org/drawingml/2006/chart" xmlns:r="http://schemas.openxmlformats.org/officeDocument/2006/relationships" r:id="rId4"/>
            </a:graphicData>
          </a:graphic>
        </p:graphicFrame>
        <p:sp>
          <p:nvSpPr>
            <p:cNvPr id="12" name="文字方塊 11">
              <a:extLst>
                <a:ext uri="{FF2B5EF4-FFF2-40B4-BE49-F238E27FC236}">
                  <a16:creationId xmlns:a16="http://schemas.microsoft.com/office/drawing/2014/main" id="{00B10076-DB3A-C1E9-81AA-CD061B4469B3}"/>
                </a:ext>
              </a:extLst>
            </p:cNvPr>
            <p:cNvSpPr txBox="1"/>
            <p:nvPr/>
          </p:nvSpPr>
          <p:spPr>
            <a:xfrm>
              <a:off x="4879421" y="3618597"/>
              <a:ext cx="889987" cy="230832"/>
            </a:xfrm>
            <a:prstGeom prst="rect">
              <a:avLst/>
            </a:prstGeom>
            <a:noFill/>
          </p:spPr>
          <p:txBody>
            <a:bodyPr wrap="none" rtlCol="0">
              <a:spAutoFit/>
            </a:bodyPr>
            <a:lstStyle/>
            <a:p>
              <a:r>
                <a:rPr lang="en-US" altLang="zh-TW" sz="900" b="1" i="1">
                  <a:solidFill>
                    <a:schemeClr val="bg2">
                      <a:lumMod val="50000"/>
                    </a:schemeClr>
                  </a:solidFill>
                  <a:latin typeface="Arial" panose="020B0604020202020204" pitchFamily="34" charset="0"/>
                  <a:cs typeface="Arial" panose="020B0604020202020204" pitchFamily="34" charset="0"/>
                </a:rPr>
                <a:t>(Billion USD)</a:t>
              </a:r>
              <a:endParaRPr lang="zh-TW" altLang="en-US" sz="900" b="1" i="1">
                <a:solidFill>
                  <a:schemeClr val="bg2">
                    <a:lumMod val="50000"/>
                  </a:schemeClr>
                </a:solidFill>
                <a:latin typeface="Arial" panose="020B0604020202020204" pitchFamily="34" charset="0"/>
                <a:cs typeface="Arial" panose="020B0604020202020204" pitchFamily="34" charset="0"/>
              </a:endParaRPr>
            </a:p>
          </p:txBody>
        </p:sp>
        <p:cxnSp>
          <p:nvCxnSpPr>
            <p:cNvPr id="15" name="直線接點 14">
              <a:extLst>
                <a:ext uri="{FF2B5EF4-FFF2-40B4-BE49-F238E27FC236}">
                  <a16:creationId xmlns:a16="http://schemas.microsoft.com/office/drawing/2014/main" id="{134EADD1-754E-BA2F-894F-3AA978D77FA3}"/>
                </a:ext>
              </a:extLst>
            </p:cNvPr>
            <p:cNvCxnSpPr>
              <a:cxnSpLocks/>
            </p:cNvCxnSpPr>
            <p:nvPr/>
          </p:nvCxnSpPr>
          <p:spPr>
            <a:xfrm>
              <a:off x="6238240" y="4885690"/>
              <a:ext cx="596900" cy="0"/>
            </a:xfrm>
            <a:prstGeom prst="line">
              <a:avLst/>
            </a:prstGeom>
            <a:ln>
              <a:solidFill>
                <a:srgbClr val="B0B0B0"/>
              </a:solidFill>
              <a:prstDash val="sysDash"/>
            </a:ln>
          </p:spPr>
          <p:style>
            <a:lnRef idx="2">
              <a:schemeClr val="accent1"/>
            </a:lnRef>
            <a:fillRef idx="0">
              <a:schemeClr val="accent1"/>
            </a:fillRef>
            <a:effectRef idx="1">
              <a:schemeClr val="accent1"/>
            </a:effectRef>
            <a:fontRef idx="minor">
              <a:schemeClr val="tx1"/>
            </a:fontRef>
          </p:style>
        </p:cxnSp>
        <p:cxnSp>
          <p:nvCxnSpPr>
            <p:cNvPr id="17" name="直線接點 16">
              <a:extLst>
                <a:ext uri="{FF2B5EF4-FFF2-40B4-BE49-F238E27FC236}">
                  <a16:creationId xmlns:a16="http://schemas.microsoft.com/office/drawing/2014/main" id="{30DB9DA7-435F-761F-3A6D-9D206CA16A6C}"/>
                </a:ext>
              </a:extLst>
            </p:cNvPr>
            <p:cNvCxnSpPr>
              <a:cxnSpLocks/>
            </p:cNvCxnSpPr>
            <p:nvPr/>
          </p:nvCxnSpPr>
          <p:spPr>
            <a:xfrm>
              <a:off x="7266940" y="4357052"/>
              <a:ext cx="596900" cy="0"/>
            </a:xfrm>
            <a:prstGeom prst="line">
              <a:avLst/>
            </a:prstGeom>
            <a:ln>
              <a:solidFill>
                <a:srgbClr val="B0B0B0"/>
              </a:solidFill>
              <a:prstDash val="sysDash"/>
            </a:ln>
          </p:spPr>
          <p:style>
            <a:lnRef idx="2">
              <a:schemeClr val="accent1"/>
            </a:lnRef>
            <a:fillRef idx="0">
              <a:schemeClr val="accent1"/>
            </a:fillRef>
            <a:effectRef idx="1">
              <a:schemeClr val="accent1"/>
            </a:effectRef>
            <a:fontRef idx="minor">
              <a:schemeClr val="tx1"/>
            </a:fontRef>
          </p:style>
        </p:cxnSp>
        <p:cxnSp>
          <p:nvCxnSpPr>
            <p:cNvPr id="4" name="直線接點 3">
              <a:extLst>
                <a:ext uri="{FF2B5EF4-FFF2-40B4-BE49-F238E27FC236}">
                  <a16:creationId xmlns:a16="http://schemas.microsoft.com/office/drawing/2014/main" id="{6294CB04-BA55-D484-1ACC-B38588028D20}"/>
                </a:ext>
              </a:extLst>
            </p:cNvPr>
            <p:cNvCxnSpPr>
              <a:cxnSpLocks/>
            </p:cNvCxnSpPr>
            <p:nvPr/>
          </p:nvCxnSpPr>
          <p:spPr>
            <a:xfrm>
              <a:off x="8274858" y="4173479"/>
              <a:ext cx="596900" cy="0"/>
            </a:xfrm>
            <a:prstGeom prst="line">
              <a:avLst/>
            </a:prstGeom>
            <a:ln>
              <a:solidFill>
                <a:srgbClr val="B0B0B0"/>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44981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4DD403D0-BD99-38A2-3527-C2DD4B9CF18F}"/>
              </a:ext>
            </a:extLst>
          </p:cNvPr>
          <p:cNvGrpSpPr/>
          <p:nvPr/>
        </p:nvGrpSpPr>
        <p:grpSpPr>
          <a:xfrm>
            <a:off x="413450" y="3132220"/>
            <a:ext cx="4283695" cy="3458141"/>
            <a:chOff x="413450" y="3090416"/>
            <a:chExt cx="4283695" cy="3469123"/>
          </a:xfrm>
        </p:grpSpPr>
        <p:grpSp>
          <p:nvGrpSpPr>
            <p:cNvPr id="54" name="群組 53">
              <a:extLst>
                <a:ext uri="{FF2B5EF4-FFF2-40B4-BE49-F238E27FC236}">
                  <a16:creationId xmlns:a16="http://schemas.microsoft.com/office/drawing/2014/main" id="{F67EDC25-0689-4EC9-7BAD-931FACB45BC7}"/>
                </a:ext>
              </a:extLst>
            </p:cNvPr>
            <p:cNvGrpSpPr/>
            <p:nvPr/>
          </p:nvGrpSpPr>
          <p:grpSpPr>
            <a:xfrm>
              <a:off x="413450" y="3406407"/>
              <a:ext cx="4233028" cy="3153132"/>
              <a:chOff x="5124324" y="3414309"/>
              <a:chExt cx="4271383" cy="3153132"/>
            </a:xfrm>
          </p:grpSpPr>
          <p:grpSp>
            <p:nvGrpSpPr>
              <p:cNvPr id="46" name="Group 36">
                <a:extLst>
                  <a:ext uri="{FF2B5EF4-FFF2-40B4-BE49-F238E27FC236}">
                    <a16:creationId xmlns:a16="http://schemas.microsoft.com/office/drawing/2014/main" id="{743BBAAD-A00E-4786-1A30-7EB444A45F4C}"/>
                  </a:ext>
                </a:extLst>
              </p:cNvPr>
              <p:cNvGrpSpPr/>
              <p:nvPr/>
            </p:nvGrpSpPr>
            <p:grpSpPr>
              <a:xfrm>
                <a:off x="5124324" y="3414309"/>
                <a:ext cx="4271383" cy="3153132"/>
                <a:chOff x="10296395" y="3432574"/>
                <a:chExt cx="4608576" cy="2951984"/>
              </a:xfrm>
            </p:grpSpPr>
            <p:sp>
              <p:nvSpPr>
                <p:cNvPr id="49" name="Rectangle 38">
                  <a:extLst>
                    <a:ext uri="{FF2B5EF4-FFF2-40B4-BE49-F238E27FC236}">
                      <a16:creationId xmlns:a16="http://schemas.microsoft.com/office/drawing/2014/main" id="{4A3C4138-5555-5851-0699-4A8D44B565B7}"/>
                    </a:ext>
                  </a:extLst>
                </p:cNvPr>
                <p:cNvSpPr/>
                <p:nvPr/>
              </p:nvSpPr>
              <p:spPr>
                <a:xfrm>
                  <a:off x="10409762" y="3432574"/>
                  <a:ext cx="692544" cy="144071"/>
                </a:xfrm>
                <a:prstGeom prst="rect">
                  <a:avLst/>
                </a:prstGeom>
              </p:spPr>
              <p:txBody>
                <a:bodyPr wrap="square" lIns="0" tIns="0" rIns="0" bIns="0">
                  <a:spAutoFit/>
                </a:bodyPr>
                <a:lstStyle/>
                <a:p>
                  <a:r>
                    <a:rPr lang="en-GB" sz="1000" b="1" i="1">
                      <a:solidFill>
                        <a:schemeClr val="bg2">
                          <a:lumMod val="50000"/>
                        </a:schemeClr>
                      </a:solidFill>
                    </a:rPr>
                    <a:t>(%)</a:t>
                  </a:r>
                </a:p>
              </p:txBody>
            </p:sp>
            <p:graphicFrame>
              <p:nvGraphicFramePr>
                <p:cNvPr id="50" name="Chart 39">
                  <a:extLst>
                    <a:ext uri="{FF2B5EF4-FFF2-40B4-BE49-F238E27FC236}">
                      <a16:creationId xmlns:a16="http://schemas.microsoft.com/office/drawing/2014/main" id="{8313EFBF-9085-BCFB-1907-056C8E4F681B}"/>
                    </a:ext>
                  </a:extLst>
                </p:cNvPr>
                <p:cNvGraphicFramePr>
                  <a:graphicFrameLocks/>
                </p:cNvGraphicFramePr>
                <p:nvPr>
                  <p:extLst>
                    <p:ext uri="{D42A27DB-BD31-4B8C-83A1-F6EECF244321}">
                      <p14:modId xmlns:p14="http://schemas.microsoft.com/office/powerpoint/2010/main" val="1168471470"/>
                    </p:ext>
                  </p:extLst>
                </p:nvPr>
              </p:nvGraphicFramePr>
              <p:xfrm>
                <a:off x="10296395" y="3617510"/>
                <a:ext cx="4608576" cy="2767048"/>
              </p:xfrm>
              <a:graphic>
                <a:graphicData uri="http://schemas.openxmlformats.org/drawingml/2006/chart">
                  <c:chart xmlns:c="http://schemas.openxmlformats.org/drawingml/2006/chart" xmlns:r="http://schemas.openxmlformats.org/officeDocument/2006/relationships" r:id="rId3"/>
                </a:graphicData>
              </a:graphic>
            </p:graphicFrame>
          </p:grpSp>
          <p:pic>
            <p:nvPicPr>
              <p:cNvPr id="53" name="圖片 52">
                <a:extLst>
                  <a:ext uri="{FF2B5EF4-FFF2-40B4-BE49-F238E27FC236}">
                    <a16:creationId xmlns:a16="http://schemas.microsoft.com/office/drawing/2014/main" id="{5AEF022A-7B3B-E4C1-B8B6-55FC8DA016FB}"/>
                  </a:ext>
                </a:extLst>
              </p:cNvPr>
              <p:cNvPicPr>
                <a:picLocks noChangeAspect="1"/>
              </p:cNvPicPr>
              <p:nvPr/>
            </p:nvPicPr>
            <p:blipFill>
              <a:blip r:embed="rId4"/>
              <a:stretch>
                <a:fillRect/>
              </a:stretch>
            </p:blipFill>
            <p:spPr>
              <a:xfrm>
                <a:off x="6023761" y="5743262"/>
                <a:ext cx="283977" cy="91278"/>
              </a:xfrm>
              <a:prstGeom prst="rect">
                <a:avLst/>
              </a:prstGeom>
            </p:spPr>
          </p:pic>
        </p:grpSp>
        <p:sp>
          <p:nvSpPr>
            <p:cNvPr id="3" name="矩形: 圓角 2">
              <a:extLst>
                <a:ext uri="{FF2B5EF4-FFF2-40B4-BE49-F238E27FC236}">
                  <a16:creationId xmlns:a16="http://schemas.microsoft.com/office/drawing/2014/main" id="{20AA3E39-6CC5-8384-219E-A32B1EBF6229}"/>
                </a:ext>
              </a:extLst>
            </p:cNvPr>
            <p:cNvSpPr/>
            <p:nvPr/>
          </p:nvSpPr>
          <p:spPr>
            <a:xfrm>
              <a:off x="445658" y="3090416"/>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Taiwan Renewable Energy Electricity Generation(%)</a:t>
              </a:r>
            </a:p>
          </p:txBody>
        </p:sp>
      </p:grpSp>
      <p:sp>
        <p:nvSpPr>
          <p:cNvPr id="11" name="內容版面配置區 2">
            <a:extLst>
              <a:ext uri="{FF2B5EF4-FFF2-40B4-BE49-F238E27FC236}">
                <a16:creationId xmlns:a16="http://schemas.microsoft.com/office/drawing/2014/main" id="{ED4A37BC-656C-39F8-A54B-EAD48E681C1B}"/>
              </a:ext>
            </a:extLst>
          </p:cNvPr>
          <p:cNvSpPr>
            <a:spLocks noGrp="1"/>
          </p:cNvSpPr>
          <p:nvPr>
            <p:ph idx="1"/>
          </p:nvPr>
        </p:nvSpPr>
        <p:spPr>
          <a:xfrm>
            <a:off x="348759" y="1058679"/>
            <a:ext cx="9245475" cy="2015934"/>
          </a:xfrm>
        </p:spPr>
        <p:txBody>
          <a:bodyPr>
            <a:noAutofit/>
          </a:bodyPr>
          <a:lstStyle/>
          <a:p>
            <a:pPr algn="just">
              <a:lnSpc>
                <a:spcPct val="100000"/>
              </a:lnSpc>
            </a:pPr>
            <a:r>
              <a:rPr lang="en-US" altLang="zh-TW"/>
              <a:t>Taiwan’s energy transition policy aims to increase the share of </a:t>
            </a:r>
            <a:r>
              <a:rPr lang="en-US" altLang="zh-TW">
                <a:solidFill>
                  <a:srgbClr val="ED972F"/>
                </a:solidFill>
              </a:rPr>
              <a:t>renewable energy in electricity generation to 30% by 2030</a:t>
            </a:r>
            <a:r>
              <a:rPr lang="en-US" altLang="zh-TW"/>
              <a:t>, with long-term goal of </a:t>
            </a:r>
            <a:r>
              <a:rPr lang="en-US" altLang="zh-TW">
                <a:solidFill>
                  <a:srgbClr val="ED972F"/>
                </a:solidFill>
              </a:rPr>
              <a:t>net-zero carbon emissions by 2050</a:t>
            </a:r>
            <a:r>
              <a:rPr lang="en-US" altLang="zh-TW"/>
              <a:t>. </a:t>
            </a:r>
          </a:p>
          <a:p>
            <a:pPr algn="just">
              <a:lnSpc>
                <a:spcPct val="100000"/>
              </a:lnSpc>
            </a:pPr>
            <a:r>
              <a:rPr lang="en-US" altLang="zh-TW"/>
              <a:t>Until 2025/04, Taiwan had installed 21.5 GW of renewable energy capacity, with solar PV contributing around 68%(14.3GW) and offshore wind power around 18.5%(3.9GW). </a:t>
            </a:r>
            <a:r>
              <a:rPr lang="en-US" altLang="zh-TW">
                <a:solidFill>
                  <a:srgbClr val="ED972F"/>
                </a:solidFill>
              </a:rPr>
              <a:t>To achieve the 2030 target of 31.2 GW and 10.9 GW in solar PV and offshore wind power, an average annual increase in 2.82 GW and 1.17 GW is required. </a:t>
            </a:r>
            <a:r>
              <a:rPr lang="en-US" altLang="zh-TW"/>
              <a:t>Besides, the target for solar PV installation capacity in 2026 is 20GW.</a:t>
            </a:r>
          </a:p>
          <a:p>
            <a:pPr algn="just">
              <a:lnSpc>
                <a:spcPct val="100000"/>
              </a:lnSpc>
            </a:pPr>
            <a:r>
              <a:rPr lang="en-US" altLang="zh-TW" b="1"/>
              <a:t>SAS’s Strategic Layout</a:t>
            </a:r>
            <a:r>
              <a:rPr lang="en-US" altLang="zh-TW"/>
              <a:t>: SAS Group through its subsidiary SGE, incorporating SES and Anneal, </a:t>
            </a:r>
            <a:r>
              <a:rPr lang="en-US" altLang="zh-TW">
                <a:solidFill>
                  <a:srgbClr val="ED972F"/>
                </a:solidFill>
              </a:rPr>
              <a:t>provide the comprehensive green energy services and diverse green energy</a:t>
            </a:r>
            <a:r>
              <a:rPr lang="en-US" altLang="zh-TW"/>
              <a:t> such as solar, wind, and hydropower. Will become the key partner for industries committed to reducing carbon emissions.</a:t>
            </a:r>
          </a:p>
          <a:p>
            <a:pPr algn="just"/>
            <a:endParaRPr lang="en-US" altLang="zh-TW" b="0" i="0" u="none" strike="noStrike" baseline="0">
              <a:solidFill>
                <a:srgbClr val="1E5F7C"/>
              </a:solidFill>
              <a:latin typeface="MicrosoftJhengHeiRegular"/>
            </a:endParaRPr>
          </a:p>
        </p:txBody>
      </p:sp>
      <p:sp>
        <p:nvSpPr>
          <p:cNvPr id="12" name="標題 1">
            <a:extLst>
              <a:ext uri="{FF2B5EF4-FFF2-40B4-BE49-F238E27FC236}">
                <a16:creationId xmlns:a16="http://schemas.microsoft.com/office/drawing/2014/main" id="{1F9EA34D-87B3-1093-776E-461321C0B03F}"/>
              </a:ext>
            </a:extLst>
          </p:cNvPr>
          <p:cNvSpPr>
            <a:spLocks noGrp="1"/>
          </p:cNvSpPr>
          <p:nvPr>
            <p:ph type="title"/>
          </p:nvPr>
        </p:nvSpPr>
        <p:spPr>
          <a:xfrm>
            <a:off x="311766" y="409087"/>
            <a:ext cx="8641425" cy="777873"/>
          </a:xfrm>
        </p:spPr>
        <p:txBody>
          <a:bodyPr/>
          <a:lstStyle/>
          <a:p>
            <a:r>
              <a:rPr lang="en-US" altLang="zh-TW"/>
              <a:t>Taiwan’s Renewable Energy Trend </a:t>
            </a:r>
          </a:p>
        </p:txBody>
      </p:sp>
      <p:sp>
        <p:nvSpPr>
          <p:cNvPr id="42" name="Text Placeholder 2">
            <a:extLst>
              <a:ext uri="{FF2B5EF4-FFF2-40B4-BE49-F238E27FC236}">
                <a16:creationId xmlns:a16="http://schemas.microsoft.com/office/drawing/2014/main" id="{8E4AD07C-C691-6407-A487-60F064480793}"/>
              </a:ext>
            </a:extLst>
          </p:cNvPr>
          <p:cNvSpPr txBox="1">
            <a:spLocks/>
          </p:cNvSpPr>
          <p:nvPr/>
        </p:nvSpPr>
        <p:spPr>
          <a:xfrm>
            <a:off x="266400" y="6559528"/>
            <a:ext cx="8568000"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r>
              <a:rPr lang="en-GB">
                <a:solidFill>
                  <a:srgbClr val="2B505B"/>
                </a:solidFill>
              </a:rPr>
              <a:t>Source: Ministry of Economic Affairs of Taiwan</a:t>
            </a:r>
            <a:r>
              <a:rPr lang="en-US">
                <a:solidFill>
                  <a:srgbClr val="2B505B"/>
                </a:solidFill>
              </a:rPr>
              <a:t>, April 2025 ; Taiwan Institute of Economic Research, PV </a:t>
            </a:r>
            <a:r>
              <a:rPr lang="en-US" err="1">
                <a:solidFill>
                  <a:srgbClr val="2B505B"/>
                </a:solidFill>
              </a:rPr>
              <a:t>InfoLink</a:t>
            </a:r>
            <a:r>
              <a:rPr lang="en-US">
                <a:solidFill>
                  <a:srgbClr val="2B505B"/>
                </a:solidFill>
              </a:rPr>
              <a:t>, SAS Internal intelligence</a:t>
            </a:r>
          </a:p>
          <a:p>
            <a:r>
              <a:rPr lang="en-US">
                <a:solidFill>
                  <a:srgbClr val="2B505B"/>
                </a:solidFill>
              </a:rPr>
              <a:t>Note: 1. Others include </a:t>
            </a:r>
            <a:r>
              <a:rPr lang="en-US">
                <a:solidFill>
                  <a:srgbClr val="2B505B"/>
                </a:solidFill>
                <a:latin typeface="Arial" panose="020B0604020202020204" pitchFamily="34" charset="0"/>
                <a:cs typeface="Arial" panose="020B0604020202020204" pitchFamily="34" charset="0"/>
              </a:rPr>
              <a:t>onshore</a:t>
            </a:r>
            <a:r>
              <a:rPr lang="en-US">
                <a:solidFill>
                  <a:srgbClr val="2B505B"/>
                </a:solidFill>
              </a:rPr>
              <a:t> wind, hydro, geothermal, biomass, and waste</a:t>
            </a:r>
            <a:endParaRPr lang="en-GB">
              <a:solidFill>
                <a:srgbClr val="2B505B"/>
              </a:solidFill>
            </a:endParaRPr>
          </a:p>
        </p:txBody>
      </p:sp>
      <p:graphicFrame>
        <p:nvGraphicFramePr>
          <p:cNvPr id="2" name="圖表 1">
            <a:extLst>
              <a:ext uri="{FF2B5EF4-FFF2-40B4-BE49-F238E27FC236}">
                <a16:creationId xmlns:a16="http://schemas.microsoft.com/office/drawing/2014/main" id="{86EAD429-2459-6D04-95D1-1864DC9A7885}"/>
              </a:ext>
            </a:extLst>
          </p:cNvPr>
          <p:cNvGraphicFramePr>
            <a:graphicFrameLocks/>
          </p:cNvGraphicFramePr>
          <p:nvPr>
            <p:extLst>
              <p:ext uri="{D42A27DB-BD31-4B8C-83A1-F6EECF244321}">
                <p14:modId xmlns:p14="http://schemas.microsoft.com/office/powerpoint/2010/main" val="1326106451"/>
              </p:ext>
            </p:extLst>
          </p:nvPr>
        </p:nvGraphicFramePr>
        <p:xfrm>
          <a:off x="1924850" y="3310089"/>
          <a:ext cx="2092704" cy="1771648"/>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直線接點 3">
            <a:extLst>
              <a:ext uri="{FF2B5EF4-FFF2-40B4-BE49-F238E27FC236}">
                <a16:creationId xmlns:a16="http://schemas.microsoft.com/office/drawing/2014/main" id="{E999893D-6053-19EC-01C3-AF302FE325EF}"/>
              </a:ext>
            </a:extLst>
          </p:cNvPr>
          <p:cNvCxnSpPr>
            <a:cxnSpLocks/>
          </p:cNvCxnSpPr>
          <p:nvPr/>
        </p:nvCxnSpPr>
        <p:spPr>
          <a:xfrm>
            <a:off x="3430619" y="4700430"/>
            <a:ext cx="146594" cy="176609"/>
          </a:xfrm>
          <a:prstGeom prst="line">
            <a:avLst/>
          </a:prstGeom>
        </p:spPr>
        <p:style>
          <a:lnRef idx="2">
            <a:schemeClr val="accent1"/>
          </a:lnRef>
          <a:fillRef idx="0">
            <a:schemeClr val="accent1"/>
          </a:fillRef>
          <a:effectRef idx="1">
            <a:schemeClr val="accent1"/>
          </a:effectRef>
          <a:fontRef idx="minor">
            <a:schemeClr val="tx1"/>
          </a:fontRef>
        </p:style>
      </p:cxnSp>
      <p:grpSp>
        <p:nvGrpSpPr>
          <p:cNvPr id="14" name="群組 13">
            <a:extLst>
              <a:ext uri="{FF2B5EF4-FFF2-40B4-BE49-F238E27FC236}">
                <a16:creationId xmlns:a16="http://schemas.microsoft.com/office/drawing/2014/main" id="{B1852B1B-BD9F-89A9-8557-E5BC0B636438}"/>
              </a:ext>
            </a:extLst>
          </p:cNvPr>
          <p:cNvGrpSpPr/>
          <p:nvPr/>
        </p:nvGrpSpPr>
        <p:grpSpPr>
          <a:xfrm>
            <a:off x="4980705" y="3132220"/>
            <a:ext cx="4293462" cy="3427318"/>
            <a:chOff x="4980705" y="3132220"/>
            <a:chExt cx="4293462" cy="3427318"/>
          </a:xfrm>
        </p:grpSpPr>
        <p:grpSp>
          <p:nvGrpSpPr>
            <p:cNvPr id="6" name="Group 36">
              <a:extLst>
                <a:ext uri="{FF2B5EF4-FFF2-40B4-BE49-F238E27FC236}">
                  <a16:creationId xmlns:a16="http://schemas.microsoft.com/office/drawing/2014/main" id="{ADF62355-44D8-8A08-3E50-1C8F2724D3C7}"/>
                </a:ext>
              </a:extLst>
            </p:cNvPr>
            <p:cNvGrpSpPr/>
            <p:nvPr/>
          </p:nvGrpSpPr>
          <p:grpSpPr>
            <a:xfrm>
              <a:off x="4980705" y="3430199"/>
              <a:ext cx="4293462" cy="3129339"/>
              <a:chOff x="10289895" y="3454849"/>
              <a:chExt cx="4632398" cy="2929709"/>
            </a:xfrm>
          </p:grpSpPr>
          <p:sp>
            <p:nvSpPr>
              <p:cNvPr id="7" name="Rectangle 38">
                <a:extLst>
                  <a:ext uri="{FF2B5EF4-FFF2-40B4-BE49-F238E27FC236}">
                    <a16:creationId xmlns:a16="http://schemas.microsoft.com/office/drawing/2014/main" id="{ED3FC06C-2BB9-D745-FC64-A33BE7F916E3}"/>
                  </a:ext>
                </a:extLst>
              </p:cNvPr>
              <p:cNvSpPr/>
              <p:nvPr/>
            </p:nvSpPr>
            <p:spPr>
              <a:xfrm>
                <a:off x="10289895" y="3480669"/>
                <a:ext cx="692544" cy="144071"/>
              </a:xfrm>
              <a:prstGeom prst="rect">
                <a:avLst/>
              </a:prstGeom>
            </p:spPr>
            <p:txBody>
              <a:bodyPr wrap="square" lIns="0" tIns="0" rIns="0" bIns="0">
                <a:spAutoFit/>
              </a:bodyPr>
              <a:lstStyle/>
              <a:p>
                <a:r>
                  <a:rPr lang="en-GB" sz="1000" b="1" i="1">
                    <a:solidFill>
                      <a:schemeClr val="bg2">
                        <a:lumMod val="50000"/>
                      </a:schemeClr>
                    </a:solidFill>
                  </a:rPr>
                  <a:t>(in GW)</a:t>
                </a:r>
              </a:p>
            </p:txBody>
          </p:sp>
          <p:graphicFrame>
            <p:nvGraphicFramePr>
              <p:cNvPr id="8" name="Chart 39">
                <a:extLst>
                  <a:ext uri="{FF2B5EF4-FFF2-40B4-BE49-F238E27FC236}">
                    <a16:creationId xmlns:a16="http://schemas.microsoft.com/office/drawing/2014/main" id="{132578D0-BB0B-80AE-0559-7D964B36539F}"/>
                  </a:ext>
                </a:extLst>
              </p:cNvPr>
              <p:cNvGraphicFramePr>
                <a:graphicFrameLocks/>
              </p:cNvGraphicFramePr>
              <p:nvPr>
                <p:extLst>
                  <p:ext uri="{D42A27DB-BD31-4B8C-83A1-F6EECF244321}">
                    <p14:modId xmlns:p14="http://schemas.microsoft.com/office/powerpoint/2010/main" val="1758208166"/>
                  </p:ext>
                </p:extLst>
              </p:nvPr>
            </p:nvGraphicFramePr>
            <p:xfrm>
              <a:off x="10296395" y="3617510"/>
              <a:ext cx="4608576" cy="2767048"/>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40">
                <a:extLst>
                  <a:ext uri="{FF2B5EF4-FFF2-40B4-BE49-F238E27FC236}">
                    <a16:creationId xmlns:a16="http://schemas.microsoft.com/office/drawing/2014/main" id="{99A5017F-E742-FE93-8758-F960DF407DEE}"/>
                  </a:ext>
                </a:extLst>
              </p:cNvPr>
              <p:cNvSpPr/>
              <p:nvPr/>
            </p:nvSpPr>
            <p:spPr bwMode="auto">
              <a:xfrm>
                <a:off x="13540735" y="3454849"/>
                <a:ext cx="1381558" cy="169891"/>
              </a:xfrm>
              <a:prstGeom prst="rect">
                <a:avLst/>
              </a:prstGeom>
              <a:no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a:solidFill>
                      <a:srgbClr val="C00000"/>
                    </a:solidFill>
                    <a:latin typeface="Arial" charset="0"/>
                  </a:rPr>
                  <a:t>Government Goal</a:t>
                </a:r>
                <a:endParaRPr kumimoji="0" lang="en-US" sz="1000" b="1" i="0" u="none" strike="noStrike" cap="none" normalizeH="0" baseline="30000">
                  <a:ln>
                    <a:noFill/>
                  </a:ln>
                  <a:solidFill>
                    <a:srgbClr val="C00000"/>
                  </a:solidFill>
                  <a:effectLst/>
                  <a:latin typeface="Arial" charset="0"/>
                </a:endParaRPr>
              </a:p>
            </p:txBody>
          </p:sp>
        </p:grpSp>
        <p:sp>
          <p:nvSpPr>
            <p:cNvPr id="13" name="矩形: 圓角 12">
              <a:extLst>
                <a:ext uri="{FF2B5EF4-FFF2-40B4-BE49-F238E27FC236}">
                  <a16:creationId xmlns:a16="http://schemas.microsoft.com/office/drawing/2014/main" id="{09194755-46DA-C7BD-3DF6-3B5E365767E4}"/>
                </a:ext>
              </a:extLst>
            </p:cNvPr>
            <p:cNvSpPr/>
            <p:nvPr/>
          </p:nvSpPr>
          <p:spPr>
            <a:xfrm>
              <a:off x="5022672" y="3132220"/>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Taiwan Renewable Power Generation Capacity</a:t>
              </a:r>
              <a:r>
                <a:rPr lang="en-US" altLang="zh-TW" sz="900" b="1">
                  <a:solidFill>
                    <a:schemeClr val="bg1"/>
                  </a:solidFill>
                  <a:latin typeface="Arial" panose="020B0604020202020204" pitchFamily="34" charset="0"/>
                  <a:cs typeface="Arial" panose="020B0604020202020204" pitchFamily="34" charset="0"/>
                </a:rPr>
                <a:t>, 2021-2035</a:t>
              </a:r>
              <a:endParaRPr lang="en-US" altLang="zh-TW" sz="1200" b="1">
                <a:solidFill>
                  <a:schemeClr val="bg1"/>
                </a:solidFill>
                <a:latin typeface="Arial" panose="020B0604020202020204" pitchFamily="34" charset="0"/>
                <a:cs typeface="Arial" panose="020B0604020202020204" pitchFamily="34" charset="0"/>
              </a:endParaRPr>
            </a:p>
          </p:txBody>
        </p:sp>
      </p:grpSp>
      <p:sp>
        <p:nvSpPr>
          <p:cNvPr id="16" name="Rectangle 3">
            <a:extLst>
              <a:ext uri="{FF2B5EF4-FFF2-40B4-BE49-F238E27FC236}">
                <a16:creationId xmlns:a16="http://schemas.microsoft.com/office/drawing/2014/main" id="{B5BC0834-2359-BD47-6A77-B508C71DAC89}"/>
              </a:ext>
            </a:extLst>
          </p:cNvPr>
          <p:cNvSpPr/>
          <p:nvPr/>
        </p:nvSpPr>
        <p:spPr>
          <a:xfrm>
            <a:off x="4082461" y="3655175"/>
            <a:ext cx="494065" cy="2625689"/>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b="1"/>
          </a:p>
        </p:txBody>
      </p:sp>
      <p:sp>
        <p:nvSpPr>
          <p:cNvPr id="17" name="Rectangle 40">
            <a:extLst>
              <a:ext uri="{FF2B5EF4-FFF2-40B4-BE49-F238E27FC236}">
                <a16:creationId xmlns:a16="http://schemas.microsoft.com/office/drawing/2014/main" id="{8CBD0F3C-50CC-07CA-1403-C0E25CA35011}"/>
              </a:ext>
            </a:extLst>
          </p:cNvPr>
          <p:cNvSpPr/>
          <p:nvPr/>
        </p:nvSpPr>
        <p:spPr bwMode="auto">
          <a:xfrm>
            <a:off x="3638804" y="3432506"/>
            <a:ext cx="1280474" cy="181467"/>
          </a:xfrm>
          <a:prstGeom prst="rect">
            <a:avLst/>
          </a:prstGeom>
          <a:no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a:solidFill>
                  <a:srgbClr val="C00000"/>
                </a:solidFill>
                <a:latin typeface="Arial" charset="0"/>
              </a:rPr>
              <a:t>Government Goal</a:t>
            </a:r>
            <a:endParaRPr kumimoji="0" lang="en-US" sz="1000" b="1" i="0" u="none" strike="noStrike" cap="none" normalizeH="0" baseline="30000">
              <a:ln>
                <a:noFill/>
              </a:ln>
              <a:solidFill>
                <a:srgbClr val="C00000"/>
              </a:solidFill>
              <a:effectLst/>
              <a:latin typeface="Arial" charset="0"/>
            </a:endParaRPr>
          </a:p>
        </p:txBody>
      </p:sp>
      <p:sp>
        <p:nvSpPr>
          <p:cNvPr id="5" name="投影片編號版面配置區 6">
            <a:extLst>
              <a:ext uri="{FF2B5EF4-FFF2-40B4-BE49-F238E27FC236}">
                <a16:creationId xmlns:a16="http://schemas.microsoft.com/office/drawing/2014/main" id="{3C8C9E3E-28F9-25EE-E1B6-73873729124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29</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832534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9EC0-7326-8E5E-AD20-AA2B325E49D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210A733-2BE0-1A1B-2234-E9B2655DDC99}"/>
              </a:ext>
            </a:extLst>
          </p:cNvPr>
          <p:cNvSpPr>
            <a:spLocks noGrp="1"/>
          </p:cNvSpPr>
          <p:nvPr>
            <p:ph type="title"/>
          </p:nvPr>
        </p:nvSpPr>
        <p:spPr>
          <a:xfrm>
            <a:off x="311766" y="409087"/>
            <a:ext cx="8146434" cy="777873"/>
          </a:xfrm>
        </p:spPr>
        <p:txBody>
          <a:bodyPr/>
          <a:lstStyle/>
          <a:p>
            <a:r>
              <a:rPr lang="en-US" altLang="zh-TW"/>
              <a:t>Global Outlook Shifts Amid Trade Policy Uncertainty</a:t>
            </a:r>
            <a:endParaRPr lang="zh-TW" altLang="en-US"/>
          </a:p>
        </p:txBody>
      </p:sp>
      <p:sp>
        <p:nvSpPr>
          <p:cNvPr id="3" name="內容版面配置區 2">
            <a:extLst>
              <a:ext uri="{FF2B5EF4-FFF2-40B4-BE49-F238E27FC236}">
                <a16:creationId xmlns:a16="http://schemas.microsoft.com/office/drawing/2014/main" id="{612B0EC7-0038-1065-E8B8-A0B5E69BA6E4}"/>
              </a:ext>
            </a:extLst>
          </p:cNvPr>
          <p:cNvSpPr>
            <a:spLocks noGrp="1"/>
          </p:cNvSpPr>
          <p:nvPr>
            <p:ph idx="1"/>
          </p:nvPr>
        </p:nvSpPr>
        <p:spPr>
          <a:xfrm>
            <a:off x="373310" y="1115264"/>
            <a:ext cx="9245475" cy="1631238"/>
          </a:xfrm>
        </p:spPr>
        <p:txBody>
          <a:bodyPr>
            <a:noAutofit/>
          </a:bodyPr>
          <a:lstStyle/>
          <a:p>
            <a:pPr algn="just"/>
            <a:r>
              <a:rPr lang="en-US" altLang="zh-TW"/>
              <a:t>Global economic prospects are weakening, with substantial barriers to trade, tighter financial conditions, diminishing confidence and heightened policy uncertainty projected to have adverse impacts on growth.</a:t>
            </a:r>
          </a:p>
          <a:p>
            <a:pPr algn="just"/>
            <a:r>
              <a:rPr lang="en-US" altLang="zh-TW"/>
              <a:t>Inflation may also stay elevated for longer than anticipated, especially if inflation expectations continue to rise. On the upside, </a:t>
            </a:r>
            <a:r>
              <a:rPr lang="en-US" altLang="zh-TW">
                <a:solidFill>
                  <a:srgbClr val="ED972F"/>
                </a:solidFill>
              </a:rPr>
              <a:t>an</a:t>
            </a:r>
            <a:r>
              <a:rPr lang="en-US" altLang="zh-TW"/>
              <a:t> </a:t>
            </a:r>
            <a:r>
              <a:rPr lang="en-US" altLang="zh-TW">
                <a:solidFill>
                  <a:srgbClr val="ED972F"/>
                </a:solidFill>
              </a:rPr>
              <a:t>early reversal of recent trade barriers could boost economic growth and help ease inflationary pressures</a:t>
            </a:r>
            <a:r>
              <a:rPr lang="en-US" altLang="zh-TW"/>
              <a:t>.</a:t>
            </a:r>
          </a:p>
          <a:p>
            <a:pPr algn="just"/>
            <a:r>
              <a:rPr lang="en-US" altLang="zh-TW"/>
              <a:t>Global GDP growth is projected to </a:t>
            </a:r>
            <a:r>
              <a:rPr lang="en-US" altLang="zh-TW">
                <a:solidFill>
                  <a:srgbClr val="ED972F"/>
                </a:solidFill>
              </a:rPr>
              <a:t>slow from 3.4% in 2024 to 2.9% in 2025 and 2026</a:t>
            </a:r>
            <a:r>
              <a:rPr lang="en-US" altLang="zh-TW"/>
              <a:t>, with inflation remaining elevated. </a:t>
            </a:r>
          </a:p>
        </p:txBody>
      </p:sp>
      <p:sp>
        <p:nvSpPr>
          <p:cNvPr id="5" name="投影片編號版面配置區 6">
            <a:extLst>
              <a:ext uri="{FF2B5EF4-FFF2-40B4-BE49-F238E27FC236}">
                <a16:creationId xmlns:a16="http://schemas.microsoft.com/office/drawing/2014/main" id="{B21EB7D0-15CD-FABE-F5AA-395F9CB4EBD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30</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22" name="圖表 21">
            <a:extLst>
              <a:ext uri="{FF2B5EF4-FFF2-40B4-BE49-F238E27FC236}">
                <a16:creationId xmlns:a16="http://schemas.microsoft.com/office/drawing/2014/main" id="{4A8578A9-2025-641D-0011-250459BA79F8}"/>
              </a:ext>
            </a:extLst>
          </p:cNvPr>
          <p:cNvGraphicFramePr/>
          <p:nvPr/>
        </p:nvGraphicFramePr>
        <p:xfrm>
          <a:off x="508108" y="3841016"/>
          <a:ext cx="4164386" cy="2562241"/>
        </p:xfrm>
        <a:graphic>
          <a:graphicData uri="http://schemas.openxmlformats.org/drawingml/2006/chart">
            <c:chart xmlns:c="http://schemas.openxmlformats.org/drawingml/2006/chart" xmlns:r="http://schemas.openxmlformats.org/officeDocument/2006/relationships" r:id="rId3"/>
          </a:graphicData>
        </a:graphic>
      </p:graphicFrame>
      <p:sp>
        <p:nvSpPr>
          <p:cNvPr id="23" name="語音泡泡: 矩形 22">
            <a:extLst>
              <a:ext uri="{FF2B5EF4-FFF2-40B4-BE49-F238E27FC236}">
                <a16:creationId xmlns:a16="http://schemas.microsoft.com/office/drawing/2014/main" id="{E7F250C0-83C3-1B00-9DA6-44097F66EE42}"/>
              </a:ext>
            </a:extLst>
          </p:cNvPr>
          <p:cNvSpPr/>
          <p:nvPr/>
        </p:nvSpPr>
        <p:spPr>
          <a:xfrm>
            <a:off x="3190212" y="3120599"/>
            <a:ext cx="1326875" cy="530789"/>
          </a:xfrm>
          <a:prstGeom prst="wedgeRectCallout">
            <a:avLst>
              <a:gd name="adj1" fmla="val -35941"/>
              <a:gd name="adj2" fmla="val 77480"/>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100">
                <a:solidFill>
                  <a:schemeClr val="bg2">
                    <a:lumMod val="50000"/>
                  </a:schemeClr>
                </a:solidFill>
                <a:latin typeface="Arial" panose="020B0604020202020204" pitchFamily="34" charset="0"/>
                <a:cs typeface="Arial" panose="020B0604020202020204" pitchFamily="34" charset="0"/>
              </a:rPr>
              <a:t>Global growth is expected to slow</a:t>
            </a:r>
            <a:endParaRPr lang="zh-TW" altLang="en-US" sz="1100">
              <a:solidFill>
                <a:schemeClr val="bg2">
                  <a:lumMod val="50000"/>
                </a:schemeClr>
              </a:solidFill>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3A6B0CEE-FA0A-50F0-C1C1-265349DA47A3}"/>
              </a:ext>
            </a:extLst>
          </p:cNvPr>
          <p:cNvSpPr txBox="1"/>
          <p:nvPr/>
        </p:nvSpPr>
        <p:spPr>
          <a:xfrm>
            <a:off x="5289517" y="2956218"/>
            <a:ext cx="1240294" cy="261610"/>
          </a:xfrm>
          <a:prstGeom prst="rect">
            <a:avLst/>
          </a:prstGeom>
          <a:noFill/>
        </p:spPr>
        <p:txBody>
          <a:bodyPr wrap="square" rtlCol="0">
            <a:spAutoFit/>
          </a:bodyPr>
          <a:lstStyle/>
          <a:p>
            <a:r>
              <a:rPr lang="en-US" altLang="zh-TW" sz="1100" b="0" i="1">
                <a:solidFill>
                  <a:srgbClr val="333333"/>
                </a:solidFill>
                <a:effectLst/>
                <a:latin typeface="Arial" panose="020B0604020202020204" pitchFamily="34" charset="0"/>
                <a:cs typeface="Arial" panose="020B0604020202020204" pitchFamily="34" charset="0"/>
              </a:rPr>
              <a:t>(%, year-on-year)</a:t>
            </a:r>
            <a:endParaRPr lang="en-US" altLang="zh-TW" sz="1200" b="0" i="1">
              <a:solidFill>
                <a:srgbClr val="333333"/>
              </a:solidFill>
              <a:effectLst/>
              <a:latin typeface="Arial" panose="020B0604020202020204" pitchFamily="34" charset="0"/>
              <a:cs typeface="Arial" panose="020B0604020202020204" pitchFamily="34" charset="0"/>
            </a:endParaRPr>
          </a:p>
        </p:txBody>
      </p:sp>
      <p:graphicFrame>
        <p:nvGraphicFramePr>
          <p:cNvPr id="25" name="圖表 24">
            <a:extLst>
              <a:ext uri="{FF2B5EF4-FFF2-40B4-BE49-F238E27FC236}">
                <a16:creationId xmlns:a16="http://schemas.microsoft.com/office/drawing/2014/main" id="{CDD7DF86-61FB-AED2-1A4E-58D550658435}"/>
              </a:ext>
            </a:extLst>
          </p:cNvPr>
          <p:cNvGraphicFramePr/>
          <p:nvPr/>
        </p:nvGraphicFramePr>
        <p:xfrm>
          <a:off x="5354481" y="3841016"/>
          <a:ext cx="4164386" cy="2562241"/>
        </p:xfrm>
        <a:graphic>
          <a:graphicData uri="http://schemas.openxmlformats.org/drawingml/2006/chart">
            <c:chart xmlns:c="http://schemas.openxmlformats.org/drawingml/2006/chart" xmlns:r="http://schemas.openxmlformats.org/officeDocument/2006/relationships" r:id="rId4"/>
          </a:graphicData>
        </a:graphic>
      </p:graphicFrame>
      <p:sp>
        <p:nvSpPr>
          <p:cNvPr id="26" name="語音泡泡: 矩形 25">
            <a:extLst>
              <a:ext uri="{FF2B5EF4-FFF2-40B4-BE49-F238E27FC236}">
                <a16:creationId xmlns:a16="http://schemas.microsoft.com/office/drawing/2014/main" id="{96A6C131-5DBE-FF5D-622E-4024C40B2B3A}"/>
              </a:ext>
            </a:extLst>
          </p:cNvPr>
          <p:cNvSpPr/>
          <p:nvPr/>
        </p:nvSpPr>
        <p:spPr>
          <a:xfrm>
            <a:off x="7802216" y="3131184"/>
            <a:ext cx="1552541" cy="707886"/>
          </a:xfrm>
          <a:prstGeom prst="wedgeRectCallout">
            <a:avLst>
              <a:gd name="adj1" fmla="val -35941"/>
              <a:gd name="adj2" fmla="val 77480"/>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100">
                <a:solidFill>
                  <a:schemeClr val="bg2">
                    <a:lumMod val="50000"/>
                  </a:schemeClr>
                </a:solidFill>
                <a:latin typeface="Arial" panose="020B0604020202020204" pitchFamily="34" charset="0"/>
                <a:cs typeface="Arial" panose="020B0604020202020204" pitchFamily="34" charset="0"/>
              </a:rPr>
              <a:t>Inflation may prove more persistent than expected</a:t>
            </a:r>
            <a:endParaRPr lang="zh-TW" altLang="en-US" sz="1100">
              <a:solidFill>
                <a:schemeClr val="bg2">
                  <a:lumMod val="50000"/>
                </a:schemeClr>
              </a:solidFill>
              <a:latin typeface="Arial" panose="020B0604020202020204" pitchFamily="34" charset="0"/>
              <a:cs typeface="Arial" panose="020B0604020202020204" pitchFamily="34" charset="0"/>
            </a:endParaRPr>
          </a:p>
        </p:txBody>
      </p:sp>
      <p:sp>
        <p:nvSpPr>
          <p:cNvPr id="6" name="矩形: 圓角 5">
            <a:extLst>
              <a:ext uri="{FF2B5EF4-FFF2-40B4-BE49-F238E27FC236}">
                <a16:creationId xmlns:a16="http://schemas.microsoft.com/office/drawing/2014/main" id="{792DEFE5-06E7-6B27-CE99-77888238CD56}"/>
              </a:ext>
            </a:extLst>
          </p:cNvPr>
          <p:cNvSpPr/>
          <p:nvPr/>
        </p:nvSpPr>
        <p:spPr>
          <a:xfrm>
            <a:off x="418600" y="2646118"/>
            <a:ext cx="4343401"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cs typeface="Arial" panose="020B0604020202020204" pitchFamily="34" charset="0"/>
              </a:rPr>
              <a:t>Real GDP Growth for 2024 and Projections for 2025 and 2026</a:t>
            </a:r>
          </a:p>
        </p:txBody>
      </p:sp>
      <p:sp>
        <p:nvSpPr>
          <p:cNvPr id="7" name="矩形: 圓角 6">
            <a:extLst>
              <a:ext uri="{FF2B5EF4-FFF2-40B4-BE49-F238E27FC236}">
                <a16:creationId xmlns:a16="http://schemas.microsoft.com/office/drawing/2014/main" id="{5EC47D04-2053-53F6-1ECE-5D937DFBC751}"/>
              </a:ext>
            </a:extLst>
          </p:cNvPr>
          <p:cNvSpPr/>
          <p:nvPr/>
        </p:nvSpPr>
        <p:spPr>
          <a:xfrm>
            <a:off x="5235199" y="2646118"/>
            <a:ext cx="4415355"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FFFFFF"/>
                </a:solidFill>
                <a:effectLst/>
                <a:latin typeface="Arial" panose="020B0604020202020204" pitchFamily="34" charset="0"/>
                <a:cs typeface="Arial" panose="020B0604020202020204" pitchFamily="34" charset="0"/>
              </a:rPr>
              <a:t>Headline Inflation</a:t>
            </a:r>
            <a:r>
              <a:rPr lang="en-US" sz="1100" b="1" baseline="30000">
                <a:solidFill>
                  <a:srgbClr val="FFFFFF"/>
                </a:solidFill>
                <a:effectLst/>
                <a:latin typeface="Arial" panose="020B0604020202020204" pitchFamily="34" charset="0"/>
                <a:cs typeface="Arial" panose="020B0604020202020204" pitchFamily="34" charset="0"/>
              </a:rPr>
              <a:t>1</a:t>
            </a:r>
            <a:r>
              <a:rPr lang="en-US" sz="1100" b="1">
                <a:solidFill>
                  <a:srgbClr val="FFFFFF"/>
                </a:solidFill>
                <a:effectLst/>
                <a:latin typeface="Arial" panose="020B0604020202020204" pitchFamily="34" charset="0"/>
                <a:cs typeface="Arial" panose="020B0604020202020204" pitchFamily="34" charset="0"/>
              </a:rPr>
              <a:t> for 2024 and Projections for 2025 and 2026</a:t>
            </a:r>
          </a:p>
        </p:txBody>
      </p:sp>
      <p:sp>
        <p:nvSpPr>
          <p:cNvPr id="8" name="文字方塊 7">
            <a:extLst>
              <a:ext uri="{FF2B5EF4-FFF2-40B4-BE49-F238E27FC236}">
                <a16:creationId xmlns:a16="http://schemas.microsoft.com/office/drawing/2014/main" id="{D44233FD-74E7-9643-ECE7-4E5D0CD67C98}"/>
              </a:ext>
            </a:extLst>
          </p:cNvPr>
          <p:cNvSpPr txBox="1"/>
          <p:nvPr/>
        </p:nvSpPr>
        <p:spPr>
          <a:xfrm>
            <a:off x="420013" y="2956218"/>
            <a:ext cx="1240294" cy="261610"/>
          </a:xfrm>
          <a:prstGeom prst="rect">
            <a:avLst/>
          </a:prstGeom>
          <a:noFill/>
        </p:spPr>
        <p:txBody>
          <a:bodyPr wrap="square" rtlCol="0">
            <a:spAutoFit/>
          </a:bodyPr>
          <a:lstStyle/>
          <a:p>
            <a:r>
              <a:rPr lang="en-US" altLang="zh-TW" sz="1100" b="0" i="1">
                <a:solidFill>
                  <a:srgbClr val="333333"/>
                </a:solidFill>
                <a:effectLst/>
                <a:latin typeface="Arial" panose="020B0604020202020204" pitchFamily="34" charset="0"/>
                <a:cs typeface="Arial" panose="020B0604020202020204" pitchFamily="34" charset="0"/>
              </a:rPr>
              <a:t>(%, year-on-year)</a:t>
            </a:r>
            <a:endParaRPr lang="en-US" altLang="zh-TW" sz="1200" b="0" i="1">
              <a:solidFill>
                <a:srgbClr val="333333"/>
              </a:solidFill>
              <a:effectLst/>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6832D280-79A6-5DD5-05C9-02843C8D8027}"/>
              </a:ext>
            </a:extLst>
          </p:cNvPr>
          <p:cNvSpPr txBox="1"/>
          <p:nvPr/>
        </p:nvSpPr>
        <p:spPr>
          <a:xfrm>
            <a:off x="400050" y="6435140"/>
            <a:ext cx="5426486" cy="307777"/>
          </a:xfrm>
          <a:prstGeom prst="rect">
            <a:avLst/>
          </a:prstGeom>
          <a:noFill/>
        </p:spPr>
        <p:txBody>
          <a:bodyPr wrap="none" rtlCol="0">
            <a:spAutoFit/>
          </a:bodyPr>
          <a:lstStyle/>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Source: OECD, June 2025</a:t>
            </a:r>
          </a:p>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Note: 1. Headline inflation measures the overall change in consumer prices, encompassing all categories including food and energy.</a:t>
            </a:r>
          </a:p>
        </p:txBody>
      </p:sp>
    </p:spTree>
    <p:extLst>
      <p:ext uri="{BB962C8B-B14F-4D97-AF65-F5344CB8AC3E}">
        <p14:creationId xmlns:p14="http://schemas.microsoft.com/office/powerpoint/2010/main" val="3281490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FB341-351D-1019-4811-75AD4D37BEE7}"/>
            </a:ext>
          </a:extLst>
        </p:cNvPr>
        <p:cNvGrpSpPr/>
        <p:nvPr/>
      </p:nvGrpSpPr>
      <p:grpSpPr>
        <a:xfrm>
          <a:off x="0" y="0"/>
          <a:ext cx="0" cy="0"/>
          <a:chOff x="0" y="0"/>
          <a:chExt cx="0" cy="0"/>
        </a:xfrm>
      </p:grpSpPr>
      <p:sp>
        <p:nvSpPr>
          <p:cNvPr id="5" name="投影片編號版面配置區 6">
            <a:extLst>
              <a:ext uri="{FF2B5EF4-FFF2-40B4-BE49-F238E27FC236}">
                <a16:creationId xmlns:a16="http://schemas.microsoft.com/office/drawing/2014/main" id="{A0DAE5DF-090B-91C3-0A50-7EF2F072334E}"/>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31</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圓角 7">
            <a:extLst>
              <a:ext uri="{FF2B5EF4-FFF2-40B4-BE49-F238E27FC236}">
                <a16:creationId xmlns:a16="http://schemas.microsoft.com/office/drawing/2014/main" id="{91BB1D47-A0FB-C7C4-8E56-77276EC755C7}"/>
              </a:ext>
            </a:extLst>
          </p:cNvPr>
          <p:cNvSpPr/>
          <p:nvPr/>
        </p:nvSpPr>
        <p:spPr>
          <a:xfrm>
            <a:off x="388541" y="2487023"/>
            <a:ext cx="9128917" cy="267875"/>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Global 300mm Wafer Capacity</a:t>
            </a:r>
          </a:p>
        </p:txBody>
      </p:sp>
      <p:sp>
        <p:nvSpPr>
          <p:cNvPr id="32" name="標題 1">
            <a:extLst>
              <a:ext uri="{FF2B5EF4-FFF2-40B4-BE49-F238E27FC236}">
                <a16:creationId xmlns:a16="http://schemas.microsoft.com/office/drawing/2014/main" id="{E0C7EC6B-3968-F7B2-1E60-249764805A61}"/>
              </a:ext>
            </a:extLst>
          </p:cNvPr>
          <p:cNvSpPr>
            <a:spLocks noGrp="1"/>
          </p:cNvSpPr>
          <p:nvPr>
            <p:ph type="title"/>
          </p:nvPr>
        </p:nvSpPr>
        <p:spPr>
          <a:xfrm>
            <a:off x="311150" y="409575"/>
            <a:ext cx="8642350" cy="777875"/>
          </a:xfrm>
        </p:spPr>
        <p:txBody>
          <a:bodyPr/>
          <a:lstStyle/>
          <a:p>
            <a:r>
              <a:rPr lang="en-US" sz="2400" b="1">
                <a:solidFill>
                  <a:srgbClr val="2B505B"/>
                </a:solidFill>
                <a:effectLst/>
              </a:rPr>
              <a:t>Robust </a:t>
            </a:r>
            <a:r>
              <a:rPr lang="en-US" altLang="zh-TW" sz="2400" b="1">
                <a:solidFill>
                  <a:srgbClr val="2B505B"/>
                </a:solidFill>
                <a:effectLst/>
              </a:rPr>
              <a:t>300mm</a:t>
            </a:r>
            <a:r>
              <a:rPr lang="en-US" sz="2400" b="1">
                <a:solidFill>
                  <a:srgbClr val="2B505B"/>
                </a:solidFill>
                <a:effectLst/>
              </a:rPr>
              <a:t> Fab &amp; Advanced Node Growth to 2028</a:t>
            </a:r>
            <a:endParaRPr lang="zh-TW" altLang="en-US"/>
          </a:p>
        </p:txBody>
      </p:sp>
      <p:grpSp>
        <p:nvGrpSpPr>
          <p:cNvPr id="31" name="Group 30">
            <a:extLst>
              <a:ext uri="{FF2B5EF4-FFF2-40B4-BE49-F238E27FC236}">
                <a16:creationId xmlns:a16="http://schemas.microsoft.com/office/drawing/2014/main" id="{8B643BCB-6F3A-DAB8-EC79-87807AAFA7FC}"/>
              </a:ext>
            </a:extLst>
          </p:cNvPr>
          <p:cNvGrpSpPr/>
          <p:nvPr/>
        </p:nvGrpSpPr>
        <p:grpSpPr>
          <a:xfrm>
            <a:off x="550861" y="2943889"/>
            <a:ext cx="4274916" cy="3858695"/>
            <a:chOff x="5036528" y="3601401"/>
            <a:chExt cx="4582257" cy="3221858"/>
          </a:xfrm>
        </p:grpSpPr>
        <p:grpSp>
          <p:nvGrpSpPr>
            <p:cNvPr id="34" name="Group 33">
              <a:extLst>
                <a:ext uri="{FF2B5EF4-FFF2-40B4-BE49-F238E27FC236}">
                  <a16:creationId xmlns:a16="http://schemas.microsoft.com/office/drawing/2014/main" id="{AE568F41-BAEA-2D9F-3A57-BF7EFF929425}"/>
                </a:ext>
              </a:extLst>
            </p:cNvPr>
            <p:cNvGrpSpPr/>
            <p:nvPr/>
          </p:nvGrpSpPr>
          <p:grpSpPr>
            <a:xfrm>
              <a:off x="5036528" y="3601401"/>
              <a:ext cx="4582257" cy="3221858"/>
              <a:chOff x="5036528" y="3601401"/>
              <a:chExt cx="4582257" cy="3221858"/>
            </a:xfrm>
          </p:grpSpPr>
          <p:graphicFrame>
            <p:nvGraphicFramePr>
              <p:cNvPr id="38" name="Chart 37">
                <a:extLst>
                  <a:ext uri="{FF2B5EF4-FFF2-40B4-BE49-F238E27FC236}">
                    <a16:creationId xmlns:a16="http://schemas.microsoft.com/office/drawing/2014/main" id="{E7DBC2A4-D834-921E-6F46-C4D53BC12EE0}"/>
                  </a:ext>
                </a:extLst>
              </p:cNvPr>
              <p:cNvGraphicFramePr/>
              <p:nvPr>
                <p:extLst>
                  <p:ext uri="{D42A27DB-BD31-4B8C-83A1-F6EECF244321}">
                    <p14:modId xmlns:p14="http://schemas.microsoft.com/office/powerpoint/2010/main" val="1027540277"/>
                  </p:ext>
                </p:extLst>
              </p:nvPr>
            </p:nvGraphicFramePr>
            <p:xfrm>
              <a:off x="5036528" y="3788185"/>
              <a:ext cx="4582257" cy="3035074"/>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5D3C833C-2549-56B5-3A26-A5F2C650B85C}"/>
                  </a:ext>
                </a:extLst>
              </p:cNvPr>
              <p:cNvSpPr txBox="1"/>
              <p:nvPr/>
            </p:nvSpPr>
            <p:spPr>
              <a:xfrm>
                <a:off x="5065049" y="3601401"/>
                <a:ext cx="1059853" cy="255707"/>
              </a:xfrm>
              <a:prstGeom prst="rect">
                <a:avLst/>
              </a:prstGeom>
              <a:noFill/>
            </p:spPr>
            <p:txBody>
              <a:bodyPr wrap="square" rtlCol="0">
                <a:spAutoFit/>
              </a:bodyPr>
              <a:lstStyle/>
              <a:p>
                <a:r>
                  <a:rPr lang="en-US" sz="1050" i="1">
                    <a:latin typeface="Arial" panose="020B0604020202020204" pitchFamily="34" charset="0"/>
                    <a:cs typeface="Arial" panose="020B0604020202020204" pitchFamily="34" charset="0"/>
                  </a:rPr>
                  <a:t>(K wpm)</a:t>
                </a:r>
              </a:p>
            </p:txBody>
          </p:sp>
        </p:grpSp>
        <p:sp>
          <p:nvSpPr>
            <p:cNvPr id="36" name="Freeform 7">
              <a:extLst>
                <a:ext uri="{FF2B5EF4-FFF2-40B4-BE49-F238E27FC236}">
                  <a16:creationId xmlns:a16="http://schemas.microsoft.com/office/drawing/2014/main" id="{186D3025-0DE5-49C5-079A-2597FA3B1F42}"/>
                </a:ext>
              </a:extLst>
            </p:cNvPr>
            <p:cNvSpPr>
              <a:spLocks/>
            </p:cNvSpPr>
            <p:nvPr/>
          </p:nvSpPr>
          <p:spPr bwMode="auto">
            <a:xfrm rot="10259765">
              <a:off x="6908348" y="4000105"/>
              <a:ext cx="1231029" cy="434594"/>
            </a:xfrm>
            <a:custGeom>
              <a:avLst/>
              <a:gdLst>
                <a:gd name="T0" fmla="*/ 393 w 593"/>
                <a:gd name="T1" fmla="*/ 0 h 284"/>
                <a:gd name="T2" fmla="*/ 79 w 593"/>
                <a:gd name="T3" fmla="*/ 130 h 284"/>
                <a:gd name="T4" fmla="*/ 28 w 593"/>
                <a:gd name="T5" fmla="*/ 90 h 284"/>
                <a:gd name="T6" fmla="*/ 29 w 593"/>
                <a:gd name="T7" fmla="*/ 284 h 284"/>
                <a:gd name="T8" fmla="*/ 195 w 593"/>
                <a:gd name="T9" fmla="*/ 221 h 284"/>
                <a:gd name="T10" fmla="*/ 136 w 593"/>
                <a:gd name="T11" fmla="*/ 176 h 284"/>
                <a:gd name="T12" fmla="*/ 476 w 593"/>
                <a:gd name="T13" fmla="*/ 38 h 284"/>
                <a:gd name="T14" fmla="*/ 593 w 593"/>
                <a:gd name="T15" fmla="*/ 60 h 284"/>
                <a:gd name="T16" fmla="*/ 393 w 593"/>
                <a:gd name="T17" fmla="*/ 0 h 284"/>
                <a:gd name="connsiteX0" fmla="*/ 6360 w 9733"/>
                <a:gd name="connsiteY0" fmla="*/ 0 h 10000"/>
                <a:gd name="connsiteX1" fmla="*/ 1065 w 9733"/>
                <a:gd name="connsiteY1" fmla="*/ 4577 h 10000"/>
                <a:gd name="connsiteX2" fmla="*/ 205 w 9733"/>
                <a:gd name="connsiteY2" fmla="*/ 3169 h 10000"/>
                <a:gd name="connsiteX3" fmla="*/ 222 w 9733"/>
                <a:gd name="connsiteY3" fmla="*/ 10000 h 10000"/>
                <a:gd name="connsiteX4" fmla="*/ 2758 w 9733"/>
                <a:gd name="connsiteY4" fmla="*/ 7385 h 10000"/>
                <a:gd name="connsiteX5" fmla="*/ 2026 w 9733"/>
                <a:gd name="connsiteY5" fmla="*/ 6197 h 10000"/>
                <a:gd name="connsiteX6" fmla="*/ 7760 w 9733"/>
                <a:gd name="connsiteY6" fmla="*/ 1338 h 10000"/>
                <a:gd name="connsiteX7" fmla="*/ 9733 w 9733"/>
                <a:gd name="connsiteY7" fmla="*/ 2113 h 10000"/>
                <a:gd name="connsiteX8" fmla="*/ 6360 w 9733"/>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497 w 9963"/>
                <a:gd name="connsiteY0" fmla="*/ 0 h 10000"/>
                <a:gd name="connsiteX1" fmla="*/ 1057 w 9963"/>
                <a:gd name="connsiteY1" fmla="*/ 4577 h 10000"/>
                <a:gd name="connsiteX2" fmla="*/ 339 w 9963"/>
                <a:gd name="connsiteY2" fmla="*/ 3505 h 10000"/>
                <a:gd name="connsiteX3" fmla="*/ 191 w 9963"/>
                <a:gd name="connsiteY3" fmla="*/ 10000 h 10000"/>
                <a:gd name="connsiteX4" fmla="*/ 2797 w 9963"/>
                <a:gd name="connsiteY4" fmla="*/ 7385 h 10000"/>
                <a:gd name="connsiteX5" fmla="*/ 2045 w 9963"/>
                <a:gd name="connsiteY5" fmla="*/ 6197 h 10000"/>
                <a:gd name="connsiteX6" fmla="*/ 7936 w 9963"/>
                <a:gd name="connsiteY6" fmla="*/ 1338 h 10000"/>
                <a:gd name="connsiteX7" fmla="*/ 9963 w 9963"/>
                <a:gd name="connsiteY7" fmla="*/ 2113 h 10000"/>
                <a:gd name="connsiteX8" fmla="*/ 6497 w 9963"/>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683 w 10162"/>
                <a:gd name="connsiteY0" fmla="*/ 0 h 9297"/>
                <a:gd name="connsiteX1" fmla="*/ 1223 w 10162"/>
                <a:gd name="connsiteY1" fmla="*/ 4577 h 9297"/>
                <a:gd name="connsiteX2" fmla="*/ 502 w 10162"/>
                <a:gd name="connsiteY2" fmla="*/ 3505 h 9297"/>
                <a:gd name="connsiteX3" fmla="*/ 188 w 10162"/>
                <a:gd name="connsiteY3" fmla="*/ 9297 h 9297"/>
                <a:gd name="connsiteX4" fmla="*/ 2969 w 10162"/>
                <a:gd name="connsiteY4" fmla="*/ 7385 h 9297"/>
                <a:gd name="connsiteX5" fmla="*/ 2215 w 10162"/>
                <a:gd name="connsiteY5" fmla="*/ 6197 h 9297"/>
                <a:gd name="connsiteX6" fmla="*/ 8127 w 10162"/>
                <a:gd name="connsiteY6" fmla="*/ 1338 h 9297"/>
                <a:gd name="connsiteX7" fmla="*/ 10162 w 10162"/>
                <a:gd name="connsiteY7" fmla="*/ 2113 h 9297"/>
                <a:gd name="connsiteX8" fmla="*/ 6683 w 10162"/>
                <a:gd name="connsiteY8" fmla="*/ 0 h 9297"/>
                <a:gd name="connsiteX0" fmla="*/ 6391 w 9815"/>
                <a:gd name="connsiteY0" fmla="*/ 0 h 10000"/>
                <a:gd name="connsiteX1" fmla="*/ 1019 w 9815"/>
                <a:gd name="connsiteY1" fmla="*/ 4923 h 10000"/>
                <a:gd name="connsiteX2" fmla="*/ 309 w 9815"/>
                <a:gd name="connsiteY2" fmla="*/ 3770 h 10000"/>
                <a:gd name="connsiteX3" fmla="*/ 0 w 9815"/>
                <a:gd name="connsiteY3" fmla="*/ 10000 h 10000"/>
                <a:gd name="connsiteX4" fmla="*/ 2737 w 9815"/>
                <a:gd name="connsiteY4" fmla="*/ 7943 h 10000"/>
                <a:gd name="connsiteX5" fmla="*/ 1995 w 9815"/>
                <a:gd name="connsiteY5" fmla="*/ 6666 h 10000"/>
                <a:gd name="connsiteX6" fmla="*/ 7812 w 9815"/>
                <a:gd name="connsiteY6" fmla="*/ 1439 h 10000"/>
                <a:gd name="connsiteX7" fmla="*/ 9815 w 9815"/>
                <a:gd name="connsiteY7" fmla="*/ 2273 h 10000"/>
                <a:gd name="connsiteX8" fmla="*/ 6391 w 9815"/>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6511" y="0"/>
                  </a:moveTo>
                  <a:cubicBezTo>
                    <a:pt x="3427" y="0"/>
                    <a:pt x="1374" y="3999"/>
                    <a:pt x="1038" y="4923"/>
                  </a:cubicBezTo>
                  <a:cubicBezTo>
                    <a:pt x="701" y="4401"/>
                    <a:pt x="473" y="3943"/>
                    <a:pt x="315" y="3770"/>
                  </a:cubicBezTo>
                  <a:cubicBezTo>
                    <a:pt x="218" y="4748"/>
                    <a:pt x="54" y="6842"/>
                    <a:pt x="0" y="10000"/>
                  </a:cubicBezTo>
                  <a:cubicBezTo>
                    <a:pt x="1081" y="8959"/>
                    <a:pt x="2789" y="7943"/>
                    <a:pt x="2789" y="7943"/>
                  </a:cubicBezTo>
                  <a:cubicBezTo>
                    <a:pt x="2273" y="7060"/>
                    <a:pt x="2320" y="7323"/>
                    <a:pt x="2033" y="6666"/>
                  </a:cubicBezTo>
                  <a:cubicBezTo>
                    <a:pt x="2894" y="5581"/>
                    <a:pt x="4822" y="1439"/>
                    <a:pt x="7959" y="1439"/>
                  </a:cubicBezTo>
                  <a:cubicBezTo>
                    <a:pt x="8623" y="1439"/>
                    <a:pt x="9319" y="1705"/>
                    <a:pt x="10000" y="2273"/>
                  </a:cubicBezTo>
                  <a:cubicBezTo>
                    <a:pt x="8815" y="606"/>
                    <a:pt x="7612" y="0"/>
                    <a:pt x="6511" y="0"/>
                  </a:cubicBezTo>
                </a:path>
              </a:pathLst>
            </a:cu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a:endParaRPr lang="en-US" sz="800" b="1">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8226AA4C-BDB5-7FC0-24CF-391CCBD1C5C7}"/>
                </a:ext>
              </a:extLst>
            </p:cNvPr>
            <p:cNvSpPr txBox="1"/>
            <p:nvPr/>
          </p:nvSpPr>
          <p:spPr>
            <a:xfrm rot="20356907">
              <a:off x="6914427" y="3862707"/>
              <a:ext cx="957408" cy="27074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7% CAGR</a:t>
              </a:r>
            </a:p>
          </p:txBody>
        </p:sp>
      </p:grpSp>
      <p:grpSp>
        <p:nvGrpSpPr>
          <p:cNvPr id="46" name="Group 45">
            <a:extLst>
              <a:ext uri="{FF2B5EF4-FFF2-40B4-BE49-F238E27FC236}">
                <a16:creationId xmlns:a16="http://schemas.microsoft.com/office/drawing/2014/main" id="{A341E476-9C65-4C5C-0FA9-6BDA7B52D0F1}"/>
              </a:ext>
            </a:extLst>
          </p:cNvPr>
          <p:cNvGrpSpPr/>
          <p:nvPr/>
        </p:nvGrpSpPr>
        <p:grpSpPr>
          <a:xfrm>
            <a:off x="4836625" y="2937736"/>
            <a:ext cx="4628303" cy="1757678"/>
            <a:chOff x="4990482" y="3307149"/>
            <a:chExt cx="4628303" cy="3438245"/>
          </a:xfrm>
        </p:grpSpPr>
        <p:grpSp>
          <p:nvGrpSpPr>
            <p:cNvPr id="47" name="Group 46">
              <a:extLst>
                <a:ext uri="{FF2B5EF4-FFF2-40B4-BE49-F238E27FC236}">
                  <a16:creationId xmlns:a16="http://schemas.microsoft.com/office/drawing/2014/main" id="{3B05796F-52A0-E573-2716-13905D97CE90}"/>
                </a:ext>
              </a:extLst>
            </p:cNvPr>
            <p:cNvGrpSpPr/>
            <p:nvPr/>
          </p:nvGrpSpPr>
          <p:grpSpPr>
            <a:xfrm>
              <a:off x="4990482" y="3307149"/>
              <a:ext cx="4628303" cy="3438245"/>
              <a:chOff x="4990482" y="3307149"/>
              <a:chExt cx="4628303" cy="3438245"/>
            </a:xfrm>
          </p:grpSpPr>
          <p:graphicFrame>
            <p:nvGraphicFramePr>
              <p:cNvPr id="52" name="Chart 51">
                <a:extLst>
                  <a:ext uri="{FF2B5EF4-FFF2-40B4-BE49-F238E27FC236}">
                    <a16:creationId xmlns:a16="http://schemas.microsoft.com/office/drawing/2014/main" id="{3B3C06DF-1FDE-6A79-C078-47F292882633}"/>
                  </a:ext>
                </a:extLst>
              </p:cNvPr>
              <p:cNvGraphicFramePr/>
              <p:nvPr/>
            </p:nvGraphicFramePr>
            <p:xfrm>
              <a:off x="5036528" y="3788185"/>
              <a:ext cx="4582257" cy="2957209"/>
            </p:xfrm>
            <a:graphic>
              <a:graphicData uri="http://schemas.openxmlformats.org/drawingml/2006/chart">
                <c:chart xmlns:c="http://schemas.openxmlformats.org/drawingml/2006/chart" xmlns:r="http://schemas.openxmlformats.org/officeDocument/2006/relationships" r:id="rId4"/>
              </a:graphicData>
            </a:graphic>
          </p:graphicFrame>
          <p:sp>
            <p:nvSpPr>
              <p:cNvPr id="53" name="TextBox 52">
                <a:extLst>
                  <a:ext uri="{FF2B5EF4-FFF2-40B4-BE49-F238E27FC236}">
                    <a16:creationId xmlns:a16="http://schemas.microsoft.com/office/drawing/2014/main" id="{CAAB2A76-0227-E55C-F643-9D50E9EEC15A}"/>
                  </a:ext>
                </a:extLst>
              </p:cNvPr>
              <p:cNvSpPr txBox="1"/>
              <p:nvPr/>
            </p:nvSpPr>
            <p:spPr>
              <a:xfrm>
                <a:off x="4990482" y="3307149"/>
                <a:ext cx="1059853" cy="470916"/>
              </a:xfrm>
              <a:prstGeom prst="rect">
                <a:avLst/>
              </a:prstGeom>
              <a:noFill/>
            </p:spPr>
            <p:txBody>
              <a:bodyPr wrap="square" rtlCol="0">
                <a:spAutoFit/>
              </a:bodyPr>
              <a:lstStyle/>
              <a:p>
                <a:r>
                  <a:rPr lang="en-US" sz="1050" i="1">
                    <a:latin typeface="Arial" panose="020B0604020202020204" pitchFamily="34" charset="0"/>
                    <a:cs typeface="Arial" panose="020B0604020202020204" pitchFamily="34" charset="0"/>
                  </a:rPr>
                  <a:t>(K wpm)</a:t>
                </a:r>
              </a:p>
            </p:txBody>
          </p:sp>
        </p:grpSp>
        <p:sp>
          <p:nvSpPr>
            <p:cNvPr id="48" name="Freeform 7">
              <a:extLst>
                <a:ext uri="{FF2B5EF4-FFF2-40B4-BE49-F238E27FC236}">
                  <a16:creationId xmlns:a16="http://schemas.microsoft.com/office/drawing/2014/main" id="{D8B897C5-B963-2B3D-7C7E-D624F65B2826}"/>
                </a:ext>
              </a:extLst>
            </p:cNvPr>
            <p:cNvSpPr>
              <a:spLocks/>
            </p:cNvSpPr>
            <p:nvPr/>
          </p:nvSpPr>
          <p:spPr bwMode="auto">
            <a:xfrm rot="10259765">
              <a:off x="6588326" y="3869274"/>
              <a:ext cx="1072948" cy="731143"/>
            </a:xfrm>
            <a:custGeom>
              <a:avLst/>
              <a:gdLst>
                <a:gd name="T0" fmla="*/ 393 w 593"/>
                <a:gd name="T1" fmla="*/ 0 h 284"/>
                <a:gd name="T2" fmla="*/ 79 w 593"/>
                <a:gd name="T3" fmla="*/ 130 h 284"/>
                <a:gd name="T4" fmla="*/ 28 w 593"/>
                <a:gd name="T5" fmla="*/ 90 h 284"/>
                <a:gd name="T6" fmla="*/ 29 w 593"/>
                <a:gd name="T7" fmla="*/ 284 h 284"/>
                <a:gd name="T8" fmla="*/ 195 w 593"/>
                <a:gd name="T9" fmla="*/ 221 h 284"/>
                <a:gd name="T10" fmla="*/ 136 w 593"/>
                <a:gd name="T11" fmla="*/ 176 h 284"/>
                <a:gd name="T12" fmla="*/ 476 w 593"/>
                <a:gd name="T13" fmla="*/ 38 h 284"/>
                <a:gd name="T14" fmla="*/ 593 w 593"/>
                <a:gd name="T15" fmla="*/ 60 h 284"/>
                <a:gd name="T16" fmla="*/ 393 w 593"/>
                <a:gd name="T17" fmla="*/ 0 h 284"/>
                <a:gd name="connsiteX0" fmla="*/ 6360 w 9733"/>
                <a:gd name="connsiteY0" fmla="*/ 0 h 10000"/>
                <a:gd name="connsiteX1" fmla="*/ 1065 w 9733"/>
                <a:gd name="connsiteY1" fmla="*/ 4577 h 10000"/>
                <a:gd name="connsiteX2" fmla="*/ 205 w 9733"/>
                <a:gd name="connsiteY2" fmla="*/ 3169 h 10000"/>
                <a:gd name="connsiteX3" fmla="*/ 222 w 9733"/>
                <a:gd name="connsiteY3" fmla="*/ 10000 h 10000"/>
                <a:gd name="connsiteX4" fmla="*/ 2758 w 9733"/>
                <a:gd name="connsiteY4" fmla="*/ 7385 h 10000"/>
                <a:gd name="connsiteX5" fmla="*/ 2026 w 9733"/>
                <a:gd name="connsiteY5" fmla="*/ 6197 h 10000"/>
                <a:gd name="connsiteX6" fmla="*/ 7760 w 9733"/>
                <a:gd name="connsiteY6" fmla="*/ 1338 h 10000"/>
                <a:gd name="connsiteX7" fmla="*/ 9733 w 9733"/>
                <a:gd name="connsiteY7" fmla="*/ 2113 h 10000"/>
                <a:gd name="connsiteX8" fmla="*/ 6360 w 9733"/>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497 w 9963"/>
                <a:gd name="connsiteY0" fmla="*/ 0 h 10000"/>
                <a:gd name="connsiteX1" fmla="*/ 1057 w 9963"/>
                <a:gd name="connsiteY1" fmla="*/ 4577 h 10000"/>
                <a:gd name="connsiteX2" fmla="*/ 339 w 9963"/>
                <a:gd name="connsiteY2" fmla="*/ 3505 h 10000"/>
                <a:gd name="connsiteX3" fmla="*/ 191 w 9963"/>
                <a:gd name="connsiteY3" fmla="*/ 10000 h 10000"/>
                <a:gd name="connsiteX4" fmla="*/ 2797 w 9963"/>
                <a:gd name="connsiteY4" fmla="*/ 7385 h 10000"/>
                <a:gd name="connsiteX5" fmla="*/ 2045 w 9963"/>
                <a:gd name="connsiteY5" fmla="*/ 6197 h 10000"/>
                <a:gd name="connsiteX6" fmla="*/ 7936 w 9963"/>
                <a:gd name="connsiteY6" fmla="*/ 1338 h 10000"/>
                <a:gd name="connsiteX7" fmla="*/ 9963 w 9963"/>
                <a:gd name="connsiteY7" fmla="*/ 2113 h 10000"/>
                <a:gd name="connsiteX8" fmla="*/ 6497 w 9963"/>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683 w 10162"/>
                <a:gd name="connsiteY0" fmla="*/ 0 h 9297"/>
                <a:gd name="connsiteX1" fmla="*/ 1223 w 10162"/>
                <a:gd name="connsiteY1" fmla="*/ 4577 h 9297"/>
                <a:gd name="connsiteX2" fmla="*/ 502 w 10162"/>
                <a:gd name="connsiteY2" fmla="*/ 3505 h 9297"/>
                <a:gd name="connsiteX3" fmla="*/ 188 w 10162"/>
                <a:gd name="connsiteY3" fmla="*/ 9297 h 9297"/>
                <a:gd name="connsiteX4" fmla="*/ 2969 w 10162"/>
                <a:gd name="connsiteY4" fmla="*/ 7385 h 9297"/>
                <a:gd name="connsiteX5" fmla="*/ 2215 w 10162"/>
                <a:gd name="connsiteY5" fmla="*/ 6197 h 9297"/>
                <a:gd name="connsiteX6" fmla="*/ 8127 w 10162"/>
                <a:gd name="connsiteY6" fmla="*/ 1338 h 9297"/>
                <a:gd name="connsiteX7" fmla="*/ 10162 w 10162"/>
                <a:gd name="connsiteY7" fmla="*/ 2113 h 9297"/>
                <a:gd name="connsiteX8" fmla="*/ 6683 w 10162"/>
                <a:gd name="connsiteY8" fmla="*/ 0 h 9297"/>
                <a:gd name="connsiteX0" fmla="*/ 6391 w 9815"/>
                <a:gd name="connsiteY0" fmla="*/ 0 h 10000"/>
                <a:gd name="connsiteX1" fmla="*/ 1019 w 9815"/>
                <a:gd name="connsiteY1" fmla="*/ 4923 h 10000"/>
                <a:gd name="connsiteX2" fmla="*/ 309 w 9815"/>
                <a:gd name="connsiteY2" fmla="*/ 3770 h 10000"/>
                <a:gd name="connsiteX3" fmla="*/ 0 w 9815"/>
                <a:gd name="connsiteY3" fmla="*/ 10000 h 10000"/>
                <a:gd name="connsiteX4" fmla="*/ 2737 w 9815"/>
                <a:gd name="connsiteY4" fmla="*/ 7943 h 10000"/>
                <a:gd name="connsiteX5" fmla="*/ 1995 w 9815"/>
                <a:gd name="connsiteY5" fmla="*/ 6666 h 10000"/>
                <a:gd name="connsiteX6" fmla="*/ 7812 w 9815"/>
                <a:gd name="connsiteY6" fmla="*/ 1439 h 10000"/>
                <a:gd name="connsiteX7" fmla="*/ 9815 w 9815"/>
                <a:gd name="connsiteY7" fmla="*/ 2273 h 10000"/>
                <a:gd name="connsiteX8" fmla="*/ 6391 w 9815"/>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6511" y="0"/>
                  </a:moveTo>
                  <a:cubicBezTo>
                    <a:pt x="3427" y="0"/>
                    <a:pt x="1374" y="3999"/>
                    <a:pt x="1038" y="4923"/>
                  </a:cubicBezTo>
                  <a:cubicBezTo>
                    <a:pt x="701" y="4401"/>
                    <a:pt x="473" y="3943"/>
                    <a:pt x="315" y="3770"/>
                  </a:cubicBezTo>
                  <a:cubicBezTo>
                    <a:pt x="218" y="4748"/>
                    <a:pt x="54" y="6842"/>
                    <a:pt x="0" y="10000"/>
                  </a:cubicBezTo>
                  <a:cubicBezTo>
                    <a:pt x="1081" y="8959"/>
                    <a:pt x="2789" y="7943"/>
                    <a:pt x="2789" y="7943"/>
                  </a:cubicBezTo>
                  <a:cubicBezTo>
                    <a:pt x="2273" y="7060"/>
                    <a:pt x="2320" y="7323"/>
                    <a:pt x="2033" y="6666"/>
                  </a:cubicBezTo>
                  <a:cubicBezTo>
                    <a:pt x="2894" y="5581"/>
                    <a:pt x="4822" y="1439"/>
                    <a:pt x="7959" y="1439"/>
                  </a:cubicBezTo>
                  <a:cubicBezTo>
                    <a:pt x="8623" y="1439"/>
                    <a:pt x="9319" y="1705"/>
                    <a:pt x="10000" y="2273"/>
                  </a:cubicBezTo>
                  <a:cubicBezTo>
                    <a:pt x="8815" y="606"/>
                    <a:pt x="7612" y="0"/>
                    <a:pt x="6511" y="0"/>
                  </a:cubicBezTo>
                </a:path>
              </a:pathLst>
            </a:cu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a:endParaRPr lang="en-US" sz="800" b="1">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53CC706-B7CE-07CC-5297-41D9BC65C15F}"/>
                </a:ext>
              </a:extLst>
            </p:cNvPr>
            <p:cNvSpPr txBox="1"/>
            <p:nvPr/>
          </p:nvSpPr>
          <p:spPr>
            <a:xfrm rot="19963024">
              <a:off x="6488703" y="3763138"/>
              <a:ext cx="1067921" cy="498617"/>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~14% CAGR</a:t>
              </a:r>
            </a:p>
          </p:txBody>
        </p:sp>
      </p:grpSp>
      <p:grpSp>
        <p:nvGrpSpPr>
          <p:cNvPr id="54" name="Group 53">
            <a:extLst>
              <a:ext uri="{FF2B5EF4-FFF2-40B4-BE49-F238E27FC236}">
                <a16:creationId xmlns:a16="http://schemas.microsoft.com/office/drawing/2014/main" id="{1AFD8A8D-57DE-5582-58A2-D29E16EE7539}"/>
              </a:ext>
            </a:extLst>
          </p:cNvPr>
          <p:cNvGrpSpPr/>
          <p:nvPr/>
        </p:nvGrpSpPr>
        <p:grpSpPr>
          <a:xfrm>
            <a:off x="4839271" y="4602048"/>
            <a:ext cx="4684214" cy="1790961"/>
            <a:chOff x="4934571" y="3301707"/>
            <a:chExt cx="4684214" cy="3443687"/>
          </a:xfrm>
        </p:grpSpPr>
        <p:grpSp>
          <p:nvGrpSpPr>
            <p:cNvPr id="55" name="Group 54">
              <a:extLst>
                <a:ext uri="{FF2B5EF4-FFF2-40B4-BE49-F238E27FC236}">
                  <a16:creationId xmlns:a16="http://schemas.microsoft.com/office/drawing/2014/main" id="{FB05E898-605D-5F9F-D393-857A906A3459}"/>
                </a:ext>
              </a:extLst>
            </p:cNvPr>
            <p:cNvGrpSpPr/>
            <p:nvPr/>
          </p:nvGrpSpPr>
          <p:grpSpPr>
            <a:xfrm>
              <a:off x="4934571" y="3301707"/>
              <a:ext cx="4684214" cy="3443687"/>
              <a:chOff x="4934571" y="3301707"/>
              <a:chExt cx="4684214" cy="3443687"/>
            </a:xfrm>
          </p:grpSpPr>
          <p:graphicFrame>
            <p:nvGraphicFramePr>
              <p:cNvPr id="60" name="Chart 59">
                <a:extLst>
                  <a:ext uri="{FF2B5EF4-FFF2-40B4-BE49-F238E27FC236}">
                    <a16:creationId xmlns:a16="http://schemas.microsoft.com/office/drawing/2014/main" id="{0B65EDF2-8A9F-E6FF-5A54-4341EA60487C}"/>
                  </a:ext>
                </a:extLst>
              </p:cNvPr>
              <p:cNvGraphicFramePr/>
              <p:nvPr/>
            </p:nvGraphicFramePr>
            <p:xfrm>
              <a:off x="5036528" y="3788185"/>
              <a:ext cx="4582257" cy="2957209"/>
            </p:xfrm>
            <a:graphic>
              <a:graphicData uri="http://schemas.openxmlformats.org/drawingml/2006/chart">
                <c:chart xmlns:c="http://schemas.openxmlformats.org/drawingml/2006/chart" xmlns:r="http://schemas.openxmlformats.org/officeDocument/2006/relationships" r:id="rId5"/>
              </a:graphicData>
            </a:graphic>
          </p:graphicFrame>
          <p:sp>
            <p:nvSpPr>
              <p:cNvPr id="62" name="TextBox 61">
                <a:extLst>
                  <a:ext uri="{FF2B5EF4-FFF2-40B4-BE49-F238E27FC236}">
                    <a16:creationId xmlns:a16="http://schemas.microsoft.com/office/drawing/2014/main" id="{83D99FCB-B6E8-2F93-1CA9-40FBE19D6495}"/>
                  </a:ext>
                </a:extLst>
              </p:cNvPr>
              <p:cNvSpPr txBox="1"/>
              <p:nvPr/>
            </p:nvSpPr>
            <p:spPr>
              <a:xfrm>
                <a:off x="4934571" y="3301707"/>
                <a:ext cx="1059853" cy="470916"/>
              </a:xfrm>
              <a:prstGeom prst="rect">
                <a:avLst/>
              </a:prstGeom>
              <a:noFill/>
            </p:spPr>
            <p:txBody>
              <a:bodyPr wrap="square" rtlCol="0">
                <a:spAutoFit/>
              </a:bodyPr>
              <a:lstStyle/>
              <a:p>
                <a:r>
                  <a:rPr lang="en-US" sz="1050" i="1">
                    <a:latin typeface="Arial" panose="020B0604020202020204" pitchFamily="34" charset="0"/>
                    <a:cs typeface="Arial" panose="020B0604020202020204" pitchFamily="34" charset="0"/>
                  </a:rPr>
                  <a:t>(K wpm)</a:t>
                </a:r>
              </a:p>
            </p:txBody>
          </p:sp>
        </p:grpSp>
        <p:sp>
          <p:nvSpPr>
            <p:cNvPr id="58" name="Freeform 7">
              <a:extLst>
                <a:ext uri="{FF2B5EF4-FFF2-40B4-BE49-F238E27FC236}">
                  <a16:creationId xmlns:a16="http://schemas.microsoft.com/office/drawing/2014/main" id="{FF6A25FE-9811-3D99-CB09-258C3E8E49C3}"/>
                </a:ext>
              </a:extLst>
            </p:cNvPr>
            <p:cNvSpPr>
              <a:spLocks/>
            </p:cNvSpPr>
            <p:nvPr/>
          </p:nvSpPr>
          <p:spPr bwMode="auto">
            <a:xfrm rot="10468387">
              <a:off x="6511539" y="4291077"/>
              <a:ext cx="1073601" cy="731143"/>
            </a:xfrm>
            <a:custGeom>
              <a:avLst/>
              <a:gdLst>
                <a:gd name="T0" fmla="*/ 393 w 593"/>
                <a:gd name="T1" fmla="*/ 0 h 284"/>
                <a:gd name="T2" fmla="*/ 79 w 593"/>
                <a:gd name="T3" fmla="*/ 130 h 284"/>
                <a:gd name="T4" fmla="*/ 28 w 593"/>
                <a:gd name="T5" fmla="*/ 90 h 284"/>
                <a:gd name="T6" fmla="*/ 29 w 593"/>
                <a:gd name="T7" fmla="*/ 284 h 284"/>
                <a:gd name="T8" fmla="*/ 195 w 593"/>
                <a:gd name="T9" fmla="*/ 221 h 284"/>
                <a:gd name="T10" fmla="*/ 136 w 593"/>
                <a:gd name="T11" fmla="*/ 176 h 284"/>
                <a:gd name="T12" fmla="*/ 476 w 593"/>
                <a:gd name="T13" fmla="*/ 38 h 284"/>
                <a:gd name="T14" fmla="*/ 593 w 593"/>
                <a:gd name="T15" fmla="*/ 60 h 284"/>
                <a:gd name="T16" fmla="*/ 393 w 593"/>
                <a:gd name="T17" fmla="*/ 0 h 284"/>
                <a:gd name="connsiteX0" fmla="*/ 6360 w 9733"/>
                <a:gd name="connsiteY0" fmla="*/ 0 h 10000"/>
                <a:gd name="connsiteX1" fmla="*/ 1065 w 9733"/>
                <a:gd name="connsiteY1" fmla="*/ 4577 h 10000"/>
                <a:gd name="connsiteX2" fmla="*/ 205 w 9733"/>
                <a:gd name="connsiteY2" fmla="*/ 3169 h 10000"/>
                <a:gd name="connsiteX3" fmla="*/ 222 w 9733"/>
                <a:gd name="connsiteY3" fmla="*/ 10000 h 10000"/>
                <a:gd name="connsiteX4" fmla="*/ 2758 w 9733"/>
                <a:gd name="connsiteY4" fmla="*/ 7385 h 10000"/>
                <a:gd name="connsiteX5" fmla="*/ 2026 w 9733"/>
                <a:gd name="connsiteY5" fmla="*/ 6197 h 10000"/>
                <a:gd name="connsiteX6" fmla="*/ 7760 w 9733"/>
                <a:gd name="connsiteY6" fmla="*/ 1338 h 10000"/>
                <a:gd name="connsiteX7" fmla="*/ 9733 w 9733"/>
                <a:gd name="connsiteY7" fmla="*/ 2113 h 10000"/>
                <a:gd name="connsiteX8" fmla="*/ 6360 w 9733"/>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497 w 9963"/>
                <a:gd name="connsiteY0" fmla="*/ 0 h 10000"/>
                <a:gd name="connsiteX1" fmla="*/ 1057 w 9963"/>
                <a:gd name="connsiteY1" fmla="*/ 4577 h 10000"/>
                <a:gd name="connsiteX2" fmla="*/ 339 w 9963"/>
                <a:gd name="connsiteY2" fmla="*/ 3505 h 10000"/>
                <a:gd name="connsiteX3" fmla="*/ 191 w 9963"/>
                <a:gd name="connsiteY3" fmla="*/ 10000 h 10000"/>
                <a:gd name="connsiteX4" fmla="*/ 2797 w 9963"/>
                <a:gd name="connsiteY4" fmla="*/ 7385 h 10000"/>
                <a:gd name="connsiteX5" fmla="*/ 2045 w 9963"/>
                <a:gd name="connsiteY5" fmla="*/ 6197 h 10000"/>
                <a:gd name="connsiteX6" fmla="*/ 7936 w 9963"/>
                <a:gd name="connsiteY6" fmla="*/ 1338 h 10000"/>
                <a:gd name="connsiteX7" fmla="*/ 9963 w 9963"/>
                <a:gd name="connsiteY7" fmla="*/ 2113 h 10000"/>
                <a:gd name="connsiteX8" fmla="*/ 6497 w 9963"/>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683 w 10162"/>
                <a:gd name="connsiteY0" fmla="*/ 0 h 9297"/>
                <a:gd name="connsiteX1" fmla="*/ 1223 w 10162"/>
                <a:gd name="connsiteY1" fmla="*/ 4577 h 9297"/>
                <a:gd name="connsiteX2" fmla="*/ 502 w 10162"/>
                <a:gd name="connsiteY2" fmla="*/ 3505 h 9297"/>
                <a:gd name="connsiteX3" fmla="*/ 188 w 10162"/>
                <a:gd name="connsiteY3" fmla="*/ 9297 h 9297"/>
                <a:gd name="connsiteX4" fmla="*/ 2969 w 10162"/>
                <a:gd name="connsiteY4" fmla="*/ 7385 h 9297"/>
                <a:gd name="connsiteX5" fmla="*/ 2215 w 10162"/>
                <a:gd name="connsiteY5" fmla="*/ 6197 h 9297"/>
                <a:gd name="connsiteX6" fmla="*/ 8127 w 10162"/>
                <a:gd name="connsiteY6" fmla="*/ 1338 h 9297"/>
                <a:gd name="connsiteX7" fmla="*/ 10162 w 10162"/>
                <a:gd name="connsiteY7" fmla="*/ 2113 h 9297"/>
                <a:gd name="connsiteX8" fmla="*/ 6683 w 10162"/>
                <a:gd name="connsiteY8" fmla="*/ 0 h 9297"/>
                <a:gd name="connsiteX0" fmla="*/ 6391 w 9815"/>
                <a:gd name="connsiteY0" fmla="*/ 0 h 10000"/>
                <a:gd name="connsiteX1" fmla="*/ 1019 w 9815"/>
                <a:gd name="connsiteY1" fmla="*/ 4923 h 10000"/>
                <a:gd name="connsiteX2" fmla="*/ 309 w 9815"/>
                <a:gd name="connsiteY2" fmla="*/ 3770 h 10000"/>
                <a:gd name="connsiteX3" fmla="*/ 0 w 9815"/>
                <a:gd name="connsiteY3" fmla="*/ 10000 h 10000"/>
                <a:gd name="connsiteX4" fmla="*/ 2737 w 9815"/>
                <a:gd name="connsiteY4" fmla="*/ 7943 h 10000"/>
                <a:gd name="connsiteX5" fmla="*/ 1995 w 9815"/>
                <a:gd name="connsiteY5" fmla="*/ 6666 h 10000"/>
                <a:gd name="connsiteX6" fmla="*/ 7812 w 9815"/>
                <a:gd name="connsiteY6" fmla="*/ 1439 h 10000"/>
                <a:gd name="connsiteX7" fmla="*/ 9815 w 9815"/>
                <a:gd name="connsiteY7" fmla="*/ 2273 h 10000"/>
                <a:gd name="connsiteX8" fmla="*/ 6391 w 9815"/>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6511" y="0"/>
                  </a:moveTo>
                  <a:cubicBezTo>
                    <a:pt x="3427" y="0"/>
                    <a:pt x="1374" y="3999"/>
                    <a:pt x="1038" y="4923"/>
                  </a:cubicBezTo>
                  <a:cubicBezTo>
                    <a:pt x="701" y="4401"/>
                    <a:pt x="473" y="3943"/>
                    <a:pt x="315" y="3770"/>
                  </a:cubicBezTo>
                  <a:cubicBezTo>
                    <a:pt x="218" y="4748"/>
                    <a:pt x="54" y="6842"/>
                    <a:pt x="0" y="10000"/>
                  </a:cubicBezTo>
                  <a:cubicBezTo>
                    <a:pt x="1081" y="8959"/>
                    <a:pt x="2789" y="7943"/>
                    <a:pt x="2789" y="7943"/>
                  </a:cubicBezTo>
                  <a:cubicBezTo>
                    <a:pt x="2273" y="7060"/>
                    <a:pt x="2320" y="7323"/>
                    <a:pt x="2033" y="6666"/>
                  </a:cubicBezTo>
                  <a:cubicBezTo>
                    <a:pt x="2894" y="5581"/>
                    <a:pt x="4822" y="1439"/>
                    <a:pt x="7959" y="1439"/>
                  </a:cubicBezTo>
                  <a:cubicBezTo>
                    <a:pt x="8623" y="1439"/>
                    <a:pt x="9319" y="1705"/>
                    <a:pt x="10000" y="2273"/>
                  </a:cubicBezTo>
                  <a:cubicBezTo>
                    <a:pt x="8815" y="606"/>
                    <a:pt x="7612" y="0"/>
                    <a:pt x="6511" y="0"/>
                  </a:cubicBezTo>
                </a:path>
              </a:pathLst>
            </a:cu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a:endParaRPr lang="en-US" sz="800" b="1">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8625DC5-3735-108C-BAD6-1DC214C53820}"/>
                </a:ext>
              </a:extLst>
            </p:cNvPr>
            <p:cNvSpPr txBox="1"/>
            <p:nvPr/>
          </p:nvSpPr>
          <p:spPr>
            <a:xfrm rot="20256380">
              <a:off x="6469800" y="4160625"/>
              <a:ext cx="1067921" cy="532618"/>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~26% CAGR</a:t>
              </a:r>
            </a:p>
          </p:txBody>
        </p:sp>
      </p:grpSp>
      <p:sp>
        <p:nvSpPr>
          <p:cNvPr id="8" name="內容版面配置區 2">
            <a:extLst>
              <a:ext uri="{FF2B5EF4-FFF2-40B4-BE49-F238E27FC236}">
                <a16:creationId xmlns:a16="http://schemas.microsoft.com/office/drawing/2014/main" id="{FBC96A7D-98DE-CBA8-F4EF-DBDBDDA35E63}"/>
              </a:ext>
            </a:extLst>
          </p:cNvPr>
          <p:cNvSpPr>
            <a:spLocks noGrp="1"/>
          </p:cNvSpPr>
          <p:nvPr>
            <p:ph idx="1"/>
          </p:nvPr>
        </p:nvSpPr>
        <p:spPr>
          <a:xfrm>
            <a:off x="373310" y="1115264"/>
            <a:ext cx="9245475" cy="1631238"/>
          </a:xfrm>
        </p:spPr>
        <p:txBody>
          <a:bodyPr>
            <a:noAutofit/>
          </a:bodyPr>
          <a:lstStyle/>
          <a:p>
            <a:pPr algn="just"/>
            <a:r>
              <a:rPr lang="en-US" altLang="zh-TW"/>
              <a:t>Between 2025 and 2028, </a:t>
            </a:r>
            <a:r>
              <a:rPr lang="en-US" altLang="zh-TW">
                <a:solidFill>
                  <a:srgbClr val="ED972F"/>
                </a:solidFill>
              </a:rPr>
              <a:t>59 new 300mm fabs</a:t>
            </a:r>
            <a:r>
              <a:rPr lang="en-US" altLang="zh-TW" baseline="30000">
                <a:solidFill>
                  <a:srgbClr val="ED972F"/>
                </a:solidFill>
              </a:rPr>
              <a:t>1</a:t>
            </a:r>
            <a:r>
              <a:rPr lang="en-US" altLang="zh-TW">
                <a:solidFill>
                  <a:srgbClr val="ED972F"/>
                </a:solidFill>
              </a:rPr>
              <a:t> </a:t>
            </a:r>
            <a:r>
              <a:rPr lang="en-US" altLang="zh-TW"/>
              <a:t>are set to begin commence operations, raising the </a:t>
            </a:r>
            <a:r>
              <a:rPr lang="en-US" altLang="zh-TW">
                <a:solidFill>
                  <a:srgbClr val="ED972F"/>
                </a:solidFill>
              </a:rPr>
              <a:t>total to 249 by 2028</a:t>
            </a:r>
            <a:r>
              <a:rPr lang="en-US" altLang="zh-TW"/>
              <a:t>. Global 300mm wafer capacity is projected to grow at a </a:t>
            </a:r>
            <a:r>
              <a:rPr lang="en-US" altLang="zh-TW">
                <a:solidFill>
                  <a:srgbClr val="ED972F"/>
                </a:solidFill>
              </a:rPr>
              <a:t>7% CAGR</a:t>
            </a:r>
            <a:r>
              <a:rPr lang="en-US" altLang="zh-TW"/>
              <a:t>, reaching 11.1 million wafers per month by 2028.</a:t>
            </a:r>
          </a:p>
          <a:p>
            <a:pPr algn="just"/>
            <a:r>
              <a:rPr lang="en-US" altLang="zh-TW">
                <a:solidFill>
                  <a:srgbClr val="ED972F"/>
                </a:solidFill>
              </a:rPr>
              <a:t>Key growth is driven by advanced process capacity (7nm and below)</a:t>
            </a:r>
            <a:r>
              <a:rPr lang="en-US" altLang="zh-TW"/>
              <a:t>, expected to rise from 0.85 million to 1.4 million wafers per month (wpm) by 2028 (CAGR ~14%). Furthermore, </a:t>
            </a:r>
            <a:r>
              <a:rPr lang="en-US" altLang="zh-TW">
                <a:solidFill>
                  <a:srgbClr val="ED972F"/>
                </a:solidFill>
              </a:rPr>
              <a:t>capacity for 2nm and below may increase significantly</a:t>
            </a:r>
            <a:r>
              <a:rPr lang="en-US" altLang="zh-TW"/>
              <a:t> from under 0.2 million to over 0.5 million by 2028 (CAGR ~36%), driven by strong AI demand.</a:t>
            </a:r>
          </a:p>
        </p:txBody>
      </p:sp>
      <p:sp>
        <p:nvSpPr>
          <p:cNvPr id="14" name="文字方塊 13">
            <a:extLst>
              <a:ext uri="{FF2B5EF4-FFF2-40B4-BE49-F238E27FC236}">
                <a16:creationId xmlns:a16="http://schemas.microsoft.com/office/drawing/2014/main" id="{672774FE-DAD7-FA32-2E1D-B9CEF656E331}"/>
              </a:ext>
            </a:extLst>
          </p:cNvPr>
          <p:cNvSpPr txBox="1"/>
          <p:nvPr/>
        </p:nvSpPr>
        <p:spPr>
          <a:xfrm>
            <a:off x="400050" y="6353663"/>
            <a:ext cx="2654894" cy="415498"/>
          </a:xfrm>
          <a:prstGeom prst="rect">
            <a:avLst/>
          </a:prstGeom>
          <a:noFill/>
        </p:spPr>
        <p:txBody>
          <a:bodyPr wrap="none" rtlCol="0">
            <a:spAutoFit/>
          </a:bodyPr>
          <a:lstStyle/>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Source: SEMI, June 2025</a:t>
            </a:r>
          </a:p>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Note: 1. Include greenfield, shell, volume fabs, high probability</a:t>
            </a:r>
          </a:p>
          <a:p>
            <a:pPr marL="0" indent="0">
              <a:lnSpc>
                <a:spcPct val="100000"/>
              </a:lnSpc>
            </a:pP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2. Include EPI fabs</a:t>
            </a:r>
          </a:p>
        </p:txBody>
      </p:sp>
    </p:spTree>
    <p:extLst>
      <p:ext uri="{BB962C8B-B14F-4D97-AF65-F5344CB8AC3E}">
        <p14:creationId xmlns:p14="http://schemas.microsoft.com/office/powerpoint/2010/main" val="1672846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FF629-8500-2BD6-2E5F-69E6100C011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A908D9B-64A4-AC0C-0731-55E040997F70}"/>
              </a:ext>
            </a:extLst>
          </p:cNvPr>
          <p:cNvSpPr>
            <a:spLocks noGrp="1"/>
          </p:cNvSpPr>
          <p:nvPr>
            <p:ph type="title"/>
          </p:nvPr>
        </p:nvSpPr>
        <p:spPr/>
        <p:txBody>
          <a:bodyPr/>
          <a:lstStyle/>
          <a:p>
            <a:r>
              <a:rPr lang="en-US" altLang="zh-TW"/>
              <a:t>Financial Highlight : Q225 vs. Q125 vs. Q224</a:t>
            </a:r>
            <a:endParaRPr lang="zh-TW" altLang="en-US"/>
          </a:p>
        </p:txBody>
      </p:sp>
      <p:graphicFrame>
        <p:nvGraphicFramePr>
          <p:cNvPr id="7" name="object 4">
            <a:extLst>
              <a:ext uri="{FF2B5EF4-FFF2-40B4-BE49-F238E27FC236}">
                <a16:creationId xmlns:a16="http://schemas.microsoft.com/office/drawing/2014/main" id="{AA993261-EB14-A7FE-67E2-43F213C21E8C}"/>
              </a:ext>
            </a:extLst>
          </p:cNvPr>
          <p:cNvGraphicFramePr>
            <a:graphicFrameLocks/>
          </p:cNvGraphicFramePr>
          <p:nvPr>
            <p:custDataLst>
              <p:tags r:id="rId1"/>
            </p:custDataLst>
            <p:extLst>
              <p:ext uri="{D42A27DB-BD31-4B8C-83A1-F6EECF244321}">
                <p14:modId xmlns:p14="http://schemas.microsoft.com/office/powerpoint/2010/main" val="1831817418"/>
              </p:ext>
            </p:extLst>
          </p:nvPr>
        </p:nvGraphicFramePr>
        <p:xfrm>
          <a:off x="409003" y="1186960"/>
          <a:ext cx="9185232" cy="4681440"/>
        </p:xfrm>
        <a:graphic>
          <a:graphicData uri="http://schemas.openxmlformats.org/drawingml/2006/table">
            <a:tbl>
              <a:tblPr firstRow="1" bandRow="1">
                <a:tableStyleId>{2D5ABB26-0587-4C30-8999-92F81FD0307C}</a:tableStyleId>
              </a:tblPr>
              <a:tblGrid>
                <a:gridCol w="2123127">
                  <a:extLst>
                    <a:ext uri="{9D8B030D-6E8A-4147-A177-3AD203B41FA5}">
                      <a16:colId xmlns:a16="http://schemas.microsoft.com/office/drawing/2014/main" val="20000"/>
                    </a:ext>
                  </a:extLst>
                </a:gridCol>
                <a:gridCol w="1412421">
                  <a:extLst>
                    <a:ext uri="{9D8B030D-6E8A-4147-A177-3AD203B41FA5}">
                      <a16:colId xmlns:a16="http://schemas.microsoft.com/office/drawing/2014/main" val="918960096"/>
                    </a:ext>
                  </a:extLst>
                </a:gridCol>
                <a:gridCol w="1412421">
                  <a:extLst>
                    <a:ext uri="{9D8B030D-6E8A-4147-A177-3AD203B41FA5}">
                      <a16:colId xmlns:a16="http://schemas.microsoft.com/office/drawing/2014/main" val="20002"/>
                    </a:ext>
                  </a:extLst>
                </a:gridCol>
                <a:gridCol w="1412421">
                  <a:extLst>
                    <a:ext uri="{9D8B030D-6E8A-4147-A177-3AD203B41FA5}">
                      <a16:colId xmlns:a16="http://schemas.microsoft.com/office/drawing/2014/main" val="20003"/>
                    </a:ext>
                  </a:extLst>
                </a:gridCol>
                <a:gridCol w="1412421">
                  <a:extLst>
                    <a:ext uri="{9D8B030D-6E8A-4147-A177-3AD203B41FA5}">
                      <a16:colId xmlns:a16="http://schemas.microsoft.com/office/drawing/2014/main" val="20004"/>
                    </a:ext>
                  </a:extLst>
                </a:gridCol>
                <a:gridCol w="1412421">
                  <a:extLst>
                    <a:ext uri="{9D8B030D-6E8A-4147-A177-3AD203B41FA5}">
                      <a16:colId xmlns:a16="http://schemas.microsoft.com/office/drawing/2014/main" val="20005"/>
                    </a:ext>
                  </a:extLst>
                </a:gridCol>
              </a:tblGrid>
              <a:tr h="0">
                <a:tc>
                  <a:txBody>
                    <a:bodyPr/>
                    <a:lstStyle/>
                    <a:p>
                      <a:pPr marL="34925" algn="ctr">
                        <a:lnSpc>
                          <a:spcPct val="100000"/>
                        </a:lnSpc>
                        <a:spcBef>
                          <a:spcPts val="555"/>
                        </a:spcBef>
                      </a:pPr>
                      <a:r>
                        <a:rPr sz="1200" b="1">
                          <a:solidFill>
                            <a:schemeClr val="bg1"/>
                          </a:solidFill>
                          <a:latin typeface="Arial" panose="020B0604020202020204" pitchFamily="34" charset="0"/>
                          <a:cs typeface="Arial" panose="020B0604020202020204" pitchFamily="34" charset="0"/>
                        </a:rPr>
                        <a:t>(</a:t>
                      </a:r>
                      <a:r>
                        <a:rPr sz="1200" b="1" err="1">
                          <a:solidFill>
                            <a:schemeClr val="bg1"/>
                          </a:solidFill>
                          <a:latin typeface="Arial" panose="020B0604020202020204" pitchFamily="34" charset="0"/>
                          <a:cs typeface="Arial" panose="020B0604020202020204" pitchFamily="34" charset="0"/>
                        </a:rPr>
                        <a:t>NT$</a:t>
                      </a:r>
                      <a:r>
                        <a:rPr lang="en-US" sz="1200" b="1" err="1">
                          <a:solidFill>
                            <a:schemeClr val="bg1"/>
                          </a:solidFill>
                          <a:latin typeface="Arial" panose="020B0604020202020204" pitchFamily="34" charset="0"/>
                          <a:cs typeface="Arial" panose="020B0604020202020204" pitchFamily="34" charset="0"/>
                        </a:rPr>
                        <a:t>Mn</a:t>
                      </a:r>
                      <a:r>
                        <a:rPr sz="1200" b="1">
                          <a:solidFill>
                            <a:schemeClr val="bg1"/>
                          </a:solidFill>
                          <a:latin typeface="Arial" panose="020B0604020202020204" pitchFamily="34" charset="0"/>
                          <a:cs typeface="Arial" panose="020B0604020202020204" pitchFamily="34" charset="0"/>
                        </a:rPr>
                        <a:t>, </a:t>
                      </a:r>
                      <a:r>
                        <a:rPr sz="1200" b="1" spc="-10">
                          <a:solidFill>
                            <a:schemeClr val="bg1"/>
                          </a:solidFill>
                          <a:latin typeface="Arial" panose="020B0604020202020204" pitchFamily="34" charset="0"/>
                          <a:cs typeface="Arial" panose="020B0604020202020204" pitchFamily="34" charset="0"/>
                        </a:rPr>
                        <a:t>except</a:t>
                      </a:r>
                      <a:r>
                        <a:rPr sz="1200" b="1" spc="-20">
                          <a:solidFill>
                            <a:schemeClr val="bg1"/>
                          </a:solidFill>
                          <a:latin typeface="Arial" panose="020B0604020202020204" pitchFamily="34" charset="0"/>
                          <a:cs typeface="Arial" panose="020B0604020202020204" pitchFamily="34" charset="0"/>
                        </a:rPr>
                        <a:t> </a:t>
                      </a:r>
                      <a:r>
                        <a:rPr sz="1200" b="1" spc="-5">
                          <a:solidFill>
                            <a:schemeClr val="bg1"/>
                          </a:solidFill>
                          <a:latin typeface="Arial" panose="020B0604020202020204" pitchFamily="34" charset="0"/>
                          <a:cs typeface="Arial" panose="020B0604020202020204" pitchFamily="34" charset="0"/>
                        </a:rPr>
                        <a:t>EPS)</a:t>
                      </a:r>
                      <a:endParaRPr sz="1200" b="1">
                        <a:solidFill>
                          <a:schemeClr val="bg1"/>
                        </a:solidFill>
                        <a:latin typeface="Arial" panose="020B0604020202020204" pitchFamily="34" charset="0"/>
                        <a:cs typeface="Arial" panose="020B0604020202020204" pitchFamily="34" charset="0"/>
                      </a:endParaRPr>
                    </a:p>
                  </a:txBody>
                  <a:tcPr marL="36000" marR="36000" marT="72000" marB="72000" anchor="ctr">
                    <a:lnL w="9525" cap="flat" cmpd="sng" algn="ctr">
                      <a:solidFill>
                        <a:srgbClr val="A6A6A6"/>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Q</a:t>
                      </a:r>
                      <a:r>
                        <a:rPr lang="en-US" altLang="zh-TW"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2</a:t>
                      </a:r>
                      <a:r>
                        <a:rPr lang="en-US"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Q</a:t>
                      </a:r>
                      <a:r>
                        <a:rPr lang="en-US" altLang="zh-TW"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1</a:t>
                      </a:r>
                      <a:r>
                        <a:rPr lang="en-US"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2</a:t>
                      </a:r>
                      <a:r>
                        <a:rPr lang="en-US" altLang="zh-TW"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rPr>
                        <a:t>5</a:t>
                      </a:r>
                      <a:endParaRPr lang="en-US" sz="1200" b="1"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3175" algn="ctr">
                        <a:lnSpc>
                          <a:spcPct val="100000"/>
                        </a:lnSpc>
                        <a:spcBef>
                          <a:spcPts val="0"/>
                        </a:spcBef>
                      </a:pPr>
                      <a:r>
                        <a:rPr lang="en-US" sz="1200" b="1" spc="-10">
                          <a:solidFill>
                            <a:schemeClr val="bg1"/>
                          </a:solidFill>
                          <a:latin typeface="Arial" panose="020B0604020202020204" pitchFamily="34" charset="0"/>
                          <a:cs typeface="Arial" panose="020B0604020202020204" pitchFamily="34" charset="0"/>
                        </a:rPr>
                        <a:t>Q</a:t>
                      </a:r>
                      <a:r>
                        <a:rPr lang="en-US" altLang="zh-TW" sz="1200" b="1" spc="-10">
                          <a:solidFill>
                            <a:schemeClr val="bg1"/>
                          </a:solidFill>
                          <a:latin typeface="Arial" panose="020B0604020202020204" pitchFamily="34" charset="0"/>
                          <a:cs typeface="Arial" panose="020B0604020202020204" pitchFamily="34" charset="0"/>
                        </a:rPr>
                        <a:t>2</a:t>
                      </a:r>
                      <a:r>
                        <a:rPr lang="en-US" sz="1200" b="1" spc="-10">
                          <a:solidFill>
                            <a:schemeClr val="bg1"/>
                          </a:solidFill>
                          <a:latin typeface="Arial" panose="020B0604020202020204" pitchFamily="34" charset="0"/>
                          <a:cs typeface="Arial" panose="020B0604020202020204" pitchFamily="34" charset="0"/>
                        </a:rPr>
                        <a:t>24</a:t>
                      </a:r>
                      <a:endParaRPr sz="1200" b="1">
                        <a:solidFill>
                          <a:schemeClr val="bg1"/>
                        </a:solidFill>
                        <a:latin typeface="Arial" panose="020B0604020202020204" pitchFamily="34" charset="0"/>
                        <a:cs typeface="Arial" panose="020B0604020202020204" pitchFamily="34" charset="0"/>
                      </a:endParaRPr>
                    </a:p>
                  </a:txBody>
                  <a:tcPr marL="36000" marR="36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3175" algn="ctr">
                        <a:lnSpc>
                          <a:spcPct val="100000"/>
                        </a:lnSpc>
                        <a:spcBef>
                          <a:spcPts val="0"/>
                        </a:spcBef>
                      </a:pPr>
                      <a:r>
                        <a:rPr sz="1200" b="1" spc="-10">
                          <a:solidFill>
                            <a:schemeClr val="bg1"/>
                          </a:solidFill>
                          <a:latin typeface="Arial" panose="020B0604020202020204" pitchFamily="34" charset="0"/>
                          <a:cs typeface="Arial" panose="020B0604020202020204" pitchFamily="34" charset="0"/>
                        </a:rPr>
                        <a:t>QoQ</a:t>
                      </a:r>
                      <a:endParaRPr sz="1200" b="1">
                        <a:solidFill>
                          <a:schemeClr val="bg1"/>
                        </a:solidFill>
                        <a:latin typeface="Arial" panose="020B0604020202020204" pitchFamily="34" charset="0"/>
                        <a:cs typeface="Arial" panose="020B0604020202020204" pitchFamily="34" charset="0"/>
                      </a:endParaRPr>
                    </a:p>
                  </a:txBody>
                  <a:tcPr marL="36000" marR="36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3175" algn="ctr">
                        <a:lnSpc>
                          <a:spcPct val="100000"/>
                        </a:lnSpc>
                        <a:spcBef>
                          <a:spcPts val="0"/>
                        </a:spcBef>
                      </a:pPr>
                      <a:r>
                        <a:rPr sz="1200" b="1" spc="-45">
                          <a:solidFill>
                            <a:schemeClr val="bg1"/>
                          </a:solidFill>
                          <a:latin typeface="Arial" panose="020B0604020202020204" pitchFamily="34" charset="0"/>
                          <a:cs typeface="Arial" panose="020B0604020202020204" pitchFamily="34" charset="0"/>
                        </a:rPr>
                        <a:t>YoY</a:t>
                      </a:r>
                      <a:endParaRPr sz="1200" b="1">
                        <a:solidFill>
                          <a:schemeClr val="bg1"/>
                        </a:solidFill>
                        <a:latin typeface="Arial" panose="020B0604020202020204" pitchFamily="34" charset="0"/>
                        <a:cs typeface="Arial" panose="020B0604020202020204" pitchFamily="34" charset="0"/>
                      </a:endParaRPr>
                    </a:p>
                  </a:txBody>
                  <a:tcPr marL="36000" marR="36000" marT="72000" marB="7200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0"/>
                  </a:ext>
                </a:extLst>
              </a:tr>
              <a:tr h="359495">
                <a:tc>
                  <a:txBody>
                    <a:bodyPr/>
                    <a:lstStyle/>
                    <a:p>
                      <a:pPr marL="34925" algn="l">
                        <a:lnSpc>
                          <a:spcPct val="100000"/>
                        </a:lnSpc>
                        <a:spcBef>
                          <a:spcPts val="340"/>
                        </a:spcBef>
                      </a:pPr>
                      <a:r>
                        <a:rPr sz="1200" b="1" spc="-15">
                          <a:solidFill>
                            <a:schemeClr val="bg1"/>
                          </a:solidFill>
                          <a:latin typeface="Arial" panose="020B0604020202020204" pitchFamily="34" charset="0"/>
                          <a:cs typeface="Arial" panose="020B0604020202020204" pitchFamily="34" charset="0"/>
                        </a:rPr>
                        <a:t>Revenue</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20,231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19,373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19,896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4.4%</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1.7%</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9495">
                <a:tc>
                  <a:txBody>
                    <a:bodyPr/>
                    <a:lstStyle/>
                    <a:p>
                      <a:pPr marL="34925" algn="l">
                        <a:lnSpc>
                          <a:spcPct val="100000"/>
                        </a:lnSpc>
                        <a:spcBef>
                          <a:spcPts val="340"/>
                        </a:spcBef>
                      </a:pPr>
                      <a:r>
                        <a:rPr sz="1200" b="1" spc="-10">
                          <a:solidFill>
                            <a:schemeClr val="bg1"/>
                          </a:solidFill>
                          <a:latin typeface="Arial" panose="020B0604020202020204" pitchFamily="34" charset="0"/>
                          <a:cs typeface="Arial" panose="020B0604020202020204" pitchFamily="34" charset="0"/>
                        </a:rPr>
                        <a:t>Gross Profit</a:t>
                      </a:r>
                      <a:r>
                        <a:rPr sz="1200" b="1" spc="30">
                          <a:solidFill>
                            <a:schemeClr val="bg1"/>
                          </a:solidFill>
                          <a:latin typeface="Arial" panose="020B0604020202020204" pitchFamily="34" charset="0"/>
                          <a:cs typeface="Arial" panose="020B0604020202020204" pitchFamily="34" charset="0"/>
                        </a:rPr>
                        <a:t> </a:t>
                      </a:r>
                      <a:r>
                        <a:rPr sz="1200" b="1" spc="-5">
                          <a:solidFill>
                            <a:schemeClr val="bg1"/>
                          </a:solidFill>
                          <a:latin typeface="Arial" panose="020B0604020202020204" pitchFamily="34" charset="0"/>
                          <a:cs typeface="Arial" panose="020B0604020202020204" pitchFamily="34" charset="0"/>
                        </a:rPr>
                        <a: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25.3%</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26.2%</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32.0%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-0.9p.p.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-6.7p.p.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9495">
                <a:tc>
                  <a:txBody>
                    <a:bodyPr/>
                    <a:lstStyle/>
                    <a:p>
                      <a:pPr marL="34925" algn="l">
                        <a:lnSpc>
                          <a:spcPct val="100000"/>
                        </a:lnSpc>
                        <a:spcBef>
                          <a:spcPts val="340"/>
                        </a:spcBef>
                      </a:pPr>
                      <a:r>
                        <a:rPr lang="en-US" sz="1200" b="1" spc="-10">
                          <a:solidFill>
                            <a:schemeClr val="bg1"/>
                          </a:solidFill>
                          <a:latin typeface="Arial" panose="020B0604020202020204" pitchFamily="34" charset="0"/>
                          <a:cs typeface="Arial" panose="020B0604020202020204" pitchFamily="34" charset="0"/>
                        </a:rPr>
                        <a:t>Operating</a:t>
                      </a:r>
                      <a:r>
                        <a:rPr lang="en-US" sz="1200" b="1" spc="20">
                          <a:solidFill>
                            <a:schemeClr val="bg1"/>
                          </a:solidFill>
                          <a:latin typeface="Arial" panose="020B0604020202020204" pitchFamily="34" charset="0"/>
                          <a:cs typeface="Arial" panose="020B0604020202020204" pitchFamily="34" charset="0"/>
                        </a:rPr>
                        <a:t> </a:t>
                      </a:r>
                      <a:r>
                        <a:rPr lang="en-US" sz="1200" b="1" spc="-10">
                          <a:solidFill>
                            <a:schemeClr val="bg1"/>
                          </a:solidFill>
                          <a:latin typeface="Arial" panose="020B0604020202020204" pitchFamily="34" charset="0"/>
                          <a:cs typeface="Arial" panose="020B0604020202020204" pitchFamily="34" charset="0"/>
                        </a:rPr>
                        <a:t>Income</a:t>
                      </a:r>
                      <a:endParaRPr lang="en-US"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2,828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2,929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4,338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-3.4%</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-34.8%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9495">
                <a:tc>
                  <a:txBody>
                    <a:bodyPr/>
                    <a:lstStyle/>
                    <a:p>
                      <a:pPr marL="34925" algn="l">
                        <a:lnSpc>
                          <a:spcPct val="100000"/>
                        </a:lnSpc>
                        <a:spcBef>
                          <a:spcPts val="340"/>
                        </a:spcBef>
                      </a:pPr>
                      <a:r>
                        <a:rPr sz="1200" b="1" spc="-10">
                          <a:solidFill>
                            <a:schemeClr val="bg1"/>
                          </a:solidFill>
                          <a:latin typeface="Arial" panose="020B0604020202020204" pitchFamily="34" charset="0"/>
                          <a:cs typeface="Arial" panose="020B0604020202020204" pitchFamily="34" charset="0"/>
                        </a:rPr>
                        <a:t>Operating </a:t>
                      </a:r>
                      <a:r>
                        <a:rPr sz="1200" b="1" spc="-5">
                          <a:solidFill>
                            <a:schemeClr val="bg1"/>
                          </a:solidFill>
                          <a:latin typeface="Arial" panose="020B0604020202020204" pitchFamily="34" charset="0"/>
                          <a:cs typeface="Arial" panose="020B0604020202020204" pitchFamily="34" charset="0"/>
                        </a:rPr>
                        <a:t>Income</a:t>
                      </a:r>
                      <a:r>
                        <a:rPr sz="1200" b="1" spc="45">
                          <a:solidFill>
                            <a:schemeClr val="bg1"/>
                          </a:solidFill>
                          <a:latin typeface="Arial" panose="020B0604020202020204" pitchFamily="34" charset="0"/>
                          <a:cs typeface="Arial" panose="020B0604020202020204" pitchFamily="34" charset="0"/>
                        </a:rPr>
                        <a:t> </a:t>
                      </a:r>
                      <a:r>
                        <a:rPr sz="1200" b="1" spc="-5">
                          <a:solidFill>
                            <a:schemeClr val="bg1"/>
                          </a:solidFill>
                          <a:latin typeface="Arial" panose="020B0604020202020204" pitchFamily="34" charset="0"/>
                          <a:cs typeface="Arial" panose="020B0604020202020204" pitchFamily="34" charset="0"/>
                        </a:rPr>
                        <a: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14.0%</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15.1%</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21.8%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-1.1p.p.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-7.8p.p.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9495">
                <a:tc>
                  <a:txBody>
                    <a:bodyPr/>
                    <a:lstStyle/>
                    <a:p>
                      <a:pPr marL="34925" algn="l">
                        <a:lnSpc>
                          <a:spcPct val="100000"/>
                        </a:lnSpc>
                        <a:spcBef>
                          <a:spcPts val="340"/>
                        </a:spcBef>
                      </a:pPr>
                      <a:r>
                        <a:rPr sz="1200" b="1" spc="-5">
                          <a:solidFill>
                            <a:schemeClr val="bg1"/>
                          </a:solidFill>
                          <a:latin typeface="Arial" panose="020B0604020202020204" pitchFamily="34" charset="0"/>
                          <a:cs typeface="Arial" panose="020B0604020202020204" pitchFamily="34" charset="0"/>
                        </a:rPr>
                        <a:t>Net</a:t>
                      </a:r>
                      <a:r>
                        <a:rPr sz="1200" b="1" spc="-20">
                          <a:solidFill>
                            <a:schemeClr val="bg1"/>
                          </a:solidFill>
                          <a:latin typeface="Arial" panose="020B0604020202020204" pitchFamily="34" charset="0"/>
                          <a:cs typeface="Arial" panose="020B0604020202020204" pitchFamily="34" charset="0"/>
                        </a:rPr>
                        <a:t> </a:t>
                      </a:r>
                      <a:r>
                        <a:rPr sz="1200" b="1" spc="-10">
                          <a:solidFill>
                            <a:schemeClr val="bg1"/>
                          </a:solidFill>
                          <a:latin typeface="Arial" panose="020B0604020202020204" pitchFamily="34" charset="0"/>
                          <a:cs typeface="Arial" panose="020B0604020202020204" pitchFamily="34" charset="0"/>
                        </a:rPr>
                        <a:t>Profit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1,728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1,798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3,540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-51.2%</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9495">
                <a:tc>
                  <a:txBody>
                    <a:bodyPr/>
                    <a:lstStyle/>
                    <a:p>
                      <a:pPr marL="34925" algn="l">
                        <a:lnSpc>
                          <a:spcPct val="100000"/>
                        </a:lnSpc>
                        <a:spcBef>
                          <a:spcPts val="340"/>
                        </a:spcBef>
                      </a:pPr>
                      <a:r>
                        <a:rPr sz="1200" b="1" spc="-5">
                          <a:solidFill>
                            <a:schemeClr val="bg1"/>
                          </a:solidFill>
                          <a:latin typeface="Arial" panose="020B0604020202020204" pitchFamily="34" charset="0"/>
                          <a:cs typeface="Arial" panose="020B0604020202020204" pitchFamily="34" charset="0"/>
                        </a:rPr>
                        <a:t>Net </a:t>
                      </a:r>
                      <a:r>
                        <a:rPr sz="1200" b="1" spc="-10">
                          <a:solidFill>
                            <a:schemeClr val="bg1"/>
                          </a:solidFill>
                          <a:latin typeface="Arial" panose="020B0604020202020204" pitchFamily="34" charset="0"/>
                          <a:cs typeface="Arial" panose="020B0604020202020204" pitchFamily="34" charset="0"/>
                        </a:rPr>
                        <a:t>Profit </a:t>
                      </a:r>
                      <a:r>
                        <a:rPr sz="1200" b="1" spc="-5">
                          <a:solidFill>
                            <a:schemeClr val="bg1"/>
                          </a:solidFill>
                          <a:latin typeface="Arial" panose="020B0604020202020204" pitchFamily="34" charset="0"/>
                          <a:cs typeface="Arial" panose="020B0604020202020204" pitchFamily="34" charset="0"/>
                        </a:rPr>
                        <a: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8.5%</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9.3%</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17.8%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-0.8p.p.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-9.3p.p.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9495">
                <a:tc>
                  <a:txBody>
                    <a:bodyPr/>
                    <a:lstStyle/>
                    <a:p>
                      <a:pPr marL="34925" algn="l">
                        <a:lnSpc>
                          <a:spcPct val="100000"/>
                        </a:lnSpc>
                        <a:spcBef>
                          <a:spcPts val="340"/>
                        </a:spcBef>
                      </a:pPr>
                      <a:r>
                        <a:rPr sz="1200" b="1">
                          <a:solidFill>
                            <a:schemeClr val="bg1"/>
                          </a:solidFill>
                          <a:latin typeface="Arial" panose="020B0604020202020204" pitchFamily="34" charset="0"/>
                          <a:cs typeface="Arial" panose="020B0604020202020204" pitchFamily="34" charset="0"/>
                        </a:rPr>
                        <a:t>EPS</a:t>
                      </a:r>
                      <a:r>
                        <a:rPr lang="en-US" sz="1200" b="1" baseline="34391">
                          <a:solidFill>
                            <a:schemeClr val="bg1"/>
                          </a:solidFill>
                          <a:latin typeface="Arial" panose="020B0604020202020204" pitchFamily="34" charset="0"/>
                          <a:cs typeface="Arial" panose="020B0604020202020204" pitchFamily="34" charset="0"/>
                        </a:rPr>
                        <a:t>1</a:t>
                      </a:r>
                      <a:endParaRPr sz="1200" b="1" baseline="3439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NT$1.17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NT$1.19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NT$2.94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 -NT$0.02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-NT$1.77</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9495">
                <a:tc>
                  <a:txBody>
                    <a:bodyPr/>
                    <a:lstStyle/>
                    <a:p>
                      <a:pPr marL="34925" algn="l">
                        <a:lnSpc>
                          <a:spcPct val="100000"/>
                        </a:lnSpc>
                        <a:spcBef>
                          <a:spcPts val="340"/>
                        </a:spcBef>
                      </a:pPr>
                      <a:r>
                        <a:rPr sz="1200" b="1" spc="-10">
                          <a:solidFill>
                            <a:schemeClr val="bg1"/>
                          </a:solidFill>
                          <a:latin typeface="Arial" panose="020B0604020202020204" pitchFamily="34" charset="0"/>
                          <a:cs typeface="Arial" panose="020B0604020202020204" pitchFamily="34" charset="0"/>
                        </a:rPr>
                        <a:t>EBITDA</a:t>
                      </a:r>
                      <a:r>
                        <a:rPr lang="en-US" sz="1200" b="1" spc="-15" baseline="34391">
                          <a:solidFill>
                            <a:schemeClr val="bg1"/>
                          </a:solidFill>
                          <a:latin typeface="Arial" panose="020B0604020202020204" pitchFamily="34" charset="0"/>
                          <a:cs typeface="Arial" panose="020B0604020202020204" pitchFamily="34" charset="0"/>
                        </a:rPr>
                        <a:t>2</a:t>
                      </a:r>
                      <a:endParaRPr sz="1200" b="1" baseline="3439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5,101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4,970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6,152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2.6%</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-17.1%</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9495">
                <a:tc>
                  <a:txBody>
                    <a:bodyPr/>
                    <a:lstStyle/>
                    <a:p>
                      <a:pPr marL="34925" algn="l">
                        <a:lnSpc>
                          <a:spcPct val="100000"/>
                        </a:lnSpc>
                        <a:spcBef>
                          <a:spcPts val="345"/>
                        </a:spcBef>
                      </a:pPr>
                      <a:r>
                        <a:rPr sz="1200" b="1" spc="-10">
                          <a:solidFill>
                            <a:schemeClr val="bg1"/>
                          </a:solidFill>
                          <a:latin typeface="Arial" panose="020B0604020202020204" pitchFamily="34" charset="0"/>
                          <a:cs typeface="Arial" panose="020B0604020202020204" pitchFamily="34" charset="0"/>
                        </a:rPr>
                        <a:t>EBITDA</a:t>
                      </a:r>
                      <a:r>
                        <a:rPr sz="1200" b="1">
                          <a:solidFill>
                            <a:schemeClr val="bg1"/>
                          </a:solidFill>
                          <a:latin typeface="Arial" panose="020B0604020202020204" pitchFamily="34" charset="0"/>
                          <a:cs typeface="Arial" panose="020B0604020202020204" pitchFamily="34" charset="0"/>
                        </a:rPr>
                        <a:t> </a:t>
                      </a:r>
                      <a:r>
                        <a:rPr sz="1200" b="1" spc="-5">
                          <a:solidFill>
                            <a:schemeClr val="bg1"/>
                          </a:solidFill>
                          <a:latin typeface="Arial" panose="020B0604020202020204" pitchFamily="34" charset="0"/>
                          <a:cs typeface="Arial" panose="020B0604020202020204" pitchFamily="34" charset="0"/>
                        </a:rPr>
                        <a: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25.2%</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25.7%</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30.9%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-0.5p.p.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-5.7p.p.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9495">
                <a:tc>
                  <a:txBody>
                    <a:bodyPr/>
                    <a:lstStyle/>
                    <a:p>
                      <a:pPr marL="34925" algn="l">
                        <a:lnSpc>
                          <a:spcPct val="100000"/>
                        </a:lnSpc>
                        <a:spcBef>
                          <a:spcPts val="345"/>
                        </a:spcBef>
                      </a:pPr>
                      <a:r>
                        <a:rPr lang="en-US" sz="1200" b="1" spc="-5">
                          <a:solidFill>
                            <a:schemeClr val="bg1"/>
                          </a:solidFill>
                          <a:latin typeface="Arial" panose="020B0604020202020204" pitchFamily="34" charset="0"/>
                          <a:cs typeface="Arial" panose="020B0604020202020204" pitchFamily="34" charset="0"/>
                        </a:rPr>
                        <a:t>EBIT</a:t>
                      </a:r>
                      <a:r>
                        <a:rPr lang="en-US" sz="1200" b="1" spc="-7" baseline="34391">
                          <a:solidFill>
                            <a:schemeClr val="bg1"/>
                          </a:solidFill>
                          <a:latin typeface="Arial" panose="020B0604020202020204" pitchFamily="34" charset="0"/>
                          <a:cs typeface="Arial" panose="020B0604020202020204" pitchFamily="34" charset="0"/>
                        </a:rPr>
                        <a:t>3</a:t>
                      </a:r>
                      <a:endParaRPr lang="en-US" sz="1200" b="1" baseline="3439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2,139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2,190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3,681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-2.3%</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-41.9%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59495">
                <a:tc>
                  <a:txBody>
                    <a:bodyPr/>
                    <a:lstStyle/>
                    <a:p>
                      <a:pPr marL="34925" algn="l">
                        <a:lnSpc>
                          <a:spcPct val="100000"/>
                        </a:lnSpc>
                        <a:spcBef>
                          <a:spcPts val="860"/>
                        </a:spcBef>
                      </a:pPr>
                      <a:r>
                        <a:rPr sz="1200" b="1" baseline="0">
                          <a:solidFill>
                            <a:schemeClr val="bg1"/>
                          </a:solidFill>
                          <a:latin typeface="Arial" panose="020B0604020202020204" pitchFamily="34" charset="0"/>
                          <a:cs typeface="Arial" panose="020B0604020202020204" pitchFamily="34" charset="0"/>
                        </a:rPr>
                        <a:t>ROE</a:t>
                      </a:r>
                      <a:r>
                        <a:rPr lang="en-US" altLang="zh-TW" sz="1200" b="1" baseline="44973">
                          <a:solidFill>
                            <a:schemeClr val="bg1"/>
                          </a:solidFill>
                          <a:latin typeface="Arial" panose="020B0604020202020204" pitchFamily="34" charset="0"/>
                          <a:cs typeface="Arial" panose="020B0604020202020204" pitchFamily="34" charset="0"/>
                        </a:rPr>
                        <a:t>4</a:t>
                      </a:r>
                      <a:r>
                        <a:rPr lang="en-GB" sz="1200" b="1" baseline="44973">
                          <a:solidFill>
                            <a:schemeClr val="bg1"/>
                          </a:solidFill>
                          <a:latin typeface="Arial" panose="020B0604020202020204" pitchFamily="34" charset="0"/>
                          <a:cs typeface="Arial" panose="020B0604020202020204" pitchFamily="34" charset="0"/>
                        </a:rPr>
                        <a:t> </a:t>
                      </a:r>
                      <a:r>
                        <a:rPr sz="1200" b="1">
                          <a:solidFill>
                            <a:schemeClr val="bg1"/>
                          </a:solidFill>
                          <a:latin typeface="Arial" panose="020B0604020202020204" pitchFamily="34" charset="0"/>
                          <a:cs typeface="Arial" panose="020B0604020202020204" pitchFamily="34" charset="0"/>
                        </a:rPr>
                        <a:t>(annualized)</a:t>
                      </a: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6.2%</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6.3%</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14.6%</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-0.1p.p.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-8.4p.p.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59495">
                <a:tc>
                  <a:txBody>
                    <a:bodyPr/>
                    <a:lstStyle/>
                    <a:p>
                      <a:pPr marL="34925" algn="l">
                        <a:lnSpc>
                          <a:spcPct val="100000"/>
                        </a:lnSpc>
                        <a:spcBef>
                          <a:spcPts val="550"/>
                        </a:spcBef>
                      </a:pPr>
                      <a:r>
                        <a:rPr sz="1200" b="1" baseline="0">
                          <a:solidFill>
                            <a:schemeClr val="bg1"/>
                          </a:solidFill>
                          <a:latin typeface="Arial" panose="020B0604020202020204" pitchFamily="34" charset="0"/>
                          <a:cs typeface="Arial" panose="020B0604020202020204" pitchFamily="34" charset="0"/>
                        </a:rPr>
                        <a:t>ROA</a:t>
                      </a:r>
                      <a:r>
                        <a:rPr lang="en-US" altLang="zh-TW" sz="1200" b="1" baseline="44973">
                          <a:solidFill>
                            <a:schemeClr val="bg1"/>
                          </a:solidFill>
                          <a:latin typeface="Arial" panose="020B0604020202020204" pitchFamily="34" charset="0"/>
                          <a:cs typeface="Arial" panose="020B0604020202020204" pitchFamily="34" charset="0"/>
                        </a:rPr>
                        <a:t>5</a:t>
                      </a:r>
                      <a:r>
                        <a:rPr lang="en-GB" sz="1200" b="1" baseline="44973">
                          <a:solidFill>
                            <a:schemeClr val="bg1"/>
                          </a:solidFill>
                          <a:latin typeface="Arial" panose="020B0604020202020204" pitchFamily="34" charset="0"/>
                          <a:cs typeface="Arial" panose="020B0604020202020204" pitchFamily="34" charset="0"/>
                        </a:rPr>
                        <a:t> </a:t>
                      </a:r>
                      <a:r>
                        <a:rPr sz="1200" b="1">
                          <a:solidFill>
                            <a:schemeClr val="bg1"/>
                          </a:solidFill>
                          <a:latin typeface="Arial" panose="020B0604020202020204" pitchFamily="34" charset="0"/>
                          <a:cs typeface="Arial" panose="020B0604020202020204" pitchFamily="34" charset="0"/>
                        </a:rPr>
                        <a:t>(annualized)</a:t>
                      </a: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3.3%</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5.8%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0.4p.p.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-2.5p.p.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9" name="文字方塊 8">
            <a:extLst>
              <a:ext uri="{FF2B5EF4-FFF2-40B4-BE49-F238E27FC236}">
                <a16:creationId xmlns:a16="http://schemas.microsoft.com/office/drawing/2014/main" id="{41EF9099-E574-904E-F9AD-89D81FC18055}"/>
              </a:ext>
            </a:extLst>
          </p:cNvPr>
          <p:cNvSpPr txBox="1"/>
          <p:nvPr/>
        </p:nvSpPr>
        <p:spPr>
          <a:xfrm>
            <a:off x="354456" y="6004441"/>
            <a:ext cx="6437981" cy="630942"/>
          </a:xfrm>
          <a:prstGeom prst="rect">
            <a:avLst/>
          </a:prstGeom>
          <a:noFill/>
        </p:spPr>
        <p:txBody>
          <a:bodyPr wrap="none" rtlCol="0">
            <a:spAutoFit/>
          </a:bodyPr>
          <a:lstStyle/>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Note</a:t>
            </a:r>
            <a:r>
              <a:rPr lang="en-US" altLang="zh-TW" sz="700" i="1">
                <a:solidFill>
                  <a:srgbClr val="2B505B"/>
                </a:solidFill>
                <a:latin typeface="Arial" panose="020B0604020202020204" pitchFamily="34" charset="0"/>
                <a:cs typeface="Arial" panose="020B0604020202020204" pitchFamily="34" charset="0"/>
              </a:rPr>
              <a:t>:</a:t>
            </a:r>
            <a:r>
              <a:rPr lang="zh-TW" altLang="en-US" sz="700" i="1">
                <a:solidFill>
                  <a:srgbClr val="2B505B"/>
                </a:solidFill>
                <a:latin typeface="Arial" panose="020B0604020202020204" pitchFamily="34" charset="0"/>
                <a:cs typeface="Arial" panose="020B0604020202020204" pitchFamily="34" charset="0"/>
              </a:rPr>
              <a:t> </a:t>
            </a:r>
            <a:r>
              <a:rPr lang="en-GB" altLang="zh-TW" sz="700" i="1">
                <a:solidFill>
                  <a:srgbClr val="2B505B"/>
                </a:solidFill>
                <a:latin typeface="Arial" panose="020B0604020202020204" pitchFamily="34" charset="0"/>
                <a:cs typeface="Arial" panose="020B0604020202020204" pitchFamily="34" charset="0"/>
              </a:rPr>
              <a:t>1. EPS = Net Profit Attributable To The Shareholders of The Company/Weighted-average Number of Ordinary Shares Outstanding During The Period</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2. EBITDA = Net Profit + Tax + Interests + Depreciation + Amortization</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3. EBIT</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a:t>
            </a:r>
            <a:r>
              <a:rPr lang="en-GB" altLang="zh-TW" sz="700" i="1">
                <a:solidFill>
                  <a:srgbClr val="2B505B"/>
                </a:solidFill>
                <a:latin typeface="Arial" panose="020B0604020202020204" pitchFamily="34" charset="0"/>
                <a:cs typeface="Arial" panose="020B0604020202020204" pitchFamily="34" charset="0"/>
              </a:rPr>
              <a:t> Net Profit + Tax + interests</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4. ROE = Net Profit / Average Shareholders Equity</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5. ROA</a:t>
            </a:r>
            <a:r>
              <a:rPr lang="zh-TW" altLang="en-US" sz="700" i="1">
                <a:solidFill>
                  <a:srgbClr val="2B505B"/>
                </a:solidFill>
                <a:latin typeface="Arial" panose="020B0604020202020204" pitchFamily="34" charset="0"/>
                <a:cs typeface="Arial" panose="020B0604020202020204" pitchFamily="34" charset="0"/>
              </a:rPr>
              <a:t> </a:t>
            </a:r>
            <a:r>
              <a:rPr lang="en-GB" altLang="zh-TW" sz="700" i="1">
                <a:solidFill>
                  <a:srgbClr val="2B505B"/>
                </a:solidFill>
                <a:latin typeface="Arial" panose="020B0604020202020204" pitchFamily="34" charset="0"/>
                <a:cs typeface="Arial" panose="020B0604020202020204" pitchFamily="34" charset="0"/>
              </a:rPr>
              <a:t>= (Net Profit + Interest*(1- Effective Tax Rate))/Average Asset</a:t>
            </a:r>
          </a:p>
        </p:txBody>
      </p:sp>
      <p:sp>
        <p:nvSpPr>
          <p:cNvPr id="3" name="投影片編號版面配置區 6">
            <a:extLst>
              <a:ext uri="{FF2B5EF4-FFF2-40B4-BE49-F238E27FC236}">
                <a16:creationId xmlns:a16="http://schemas.microsoft.com/office/drawing/2014/main" id="{BA04C6D2-FD46-DFD7-59B1-D30E0D9A27B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32</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803377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15E0-1275-AE63-0358-B977FE94A6A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BC9A95B-1263-A78B-9D8B-E0A4988F80DE}"/>
              </a:ext>
            </a:extLst>
          </p:cNvPr>
          <p:cNvSpPr>
            <a:spLocks noGrp="1"/>
          </p:cNvSpPr>
          <p:nvPr>
            <p:ph type="title"/>
          </p:nvPr>
        </p:nvSpPr>
        <p:spPr/>
        <p:txBody>
          <a:bodyPr/>
          <a:lstStyle/>
          <a:p>
            <a:r>
              <a:rPr lang="en-US" altLang="zh-TW"/>
              <a:t>Financial Highlight : 1H25 vs. 1H24</a:t>
            </a:r>
          </a:p>
        </p:txBody>
      </p:sp>
      <p:graphicFrame>
        <p:nvGraphicFramePr>
          <p:cNvPr id="7" name="object 4">
            <a:extLst>
              <a:ext uri="{FF2B5EF4-FFF2-40B4-BE49-F238E27FC236}">
                <a16:creationId xmlns:a16="http://schemas.microsoft.com/office/drawing/2014/main" id="{AD0D836B-9E4F-9E9E-8135-9EC54893CFCE}"/>
              </a:ext>
            </a:extLst>
          </p:cNvPr>
          <p:cNvGraphicFramePr>
            <a:graphicFrameLocks/>
          </p:cNvGraphicFramePr>
          <p:nvPr>
            <p:custDataLst>
              <p:tags r:id="rId1"/>
            </p:custDataLst>
            <p:extLst>
              <p:ext uri="{D42A27DB-BD31-4B8C-83A1-F6EECF244321}">
                <p14:modId xmlns:p14="http://schemas.microsoft.com/office/powerpoint/2010/main" val="161367877"/>
              </p:ext>
            </p:extLst>
          </p:nvPr>
        </p:nvGraphicFramePr>
        <p:xfrm>
          <a:off x="409002" y="1186960"/>
          <a:ext cx="9064934" cy="4681440"/>
        </p:xfrm>
        <a:graphic>
          <a:graphicData uri="http://schemas.openxmlformats.org/drawingml/2006/table">
            <a:tbl>
              <a:tblPr firstRow="1" bandRow="1">
                <a:tableStyleId>{2D5ABB26-0587-4C30-8999-92F81FD0307C}</a:tableStyleId>
              </a:tblPr>
              <a:tblGrid>
                <a:gridCol w="3025916">
                  <a:extLst>
                    <a:ext uri="{9D8B030D-6E8A-4147-A177-3AD203B41FA5}">
                      <a16:colId xmlns:a16="http://schemas.microsoft.com/office/drawing/2014/main" val="20000"/>
                    </a:ext>
                  </a:extLst>
                </a:gridCol>
                <a:gridCol w="2013006">
                  <a:extLst>
                    <a:ext uri="{9D8B030D-6E8A-4147-A177-3AD203B41FA5}">
                      <a16:colId xmlns:a16="http://schemas.microsoft.com/office/drawing/2014/main" val="918960096"/>
                    </a:ext>
                  </a:extLst>
                </a:gridCol>
                <a:gridCol w="2013006">
                  <a:extLst>
                    <a:ext uri="{9D8B030D-6E8A-4147-A177-3AD203B41FA5}">
                      <a16:colId xmlns:a16="http://schemas.microsoft.com/office/drawing/2014/main" val="20002"/>
                    </a:ext>
                  </a:extLst>
                </a:gridCol>
                <a:gridCol w="2013006">
                  <a:extLst>
                    <a:ext uri="{9D8B030D-6E8A-4147-A177-3AD203B41FA5}">
                      <a16:colId xmlns:a16="http://schemas.microsoft.com/office/drawing/2014/main" val="20003"/>
                    </a:ext>
                  </a:extLst>
                </a:gridCol>
              </a:tblGrid>
              <a:tr h="0">
                <a:tc>
                  <a:txBody>
                    <a:bodyPr/>
                    <a:lstStyle/>
                    <a:p>
                      <a:pPr marL="34925" algn="ctr">
                        <a:lnSpc>
                          <a:spcPct val="100000"/>
                        </a:lnSpc>
                        <a:spcBef>
                          <a:spcPts val="555"/>
                        </a:spcBef>
                      </a:pPr>
                      <a:r>
                        <a:rPr sz="1200" b="1">
                          <a:solidFill>
                            <a:schemeClr val="bg1"/>
                          </a:solidFill>
                          <a:latin typeface="Arial" panose="020B0604020202020204" pitchFamily="34" charset="0"/>
                          <a:cs typeface="Arial" panose="020B0604020202020204" pitchFamily="34" charset="0"/>
                        </a:rPr>
                        <a:t>(</a:t>
                      </a:r>
                      <a:r>
                        <a:rPr sz="1200" b="1" err="1">
                          <a:solidFill>
                            <a:schemeClr val="bg1"/>
                          </a:solidFill>
                          <a:latin typeface="Arial" panose="020B0604020202020204" pitchFamily="34" charset="0"/>
                          <a:cs typeface="Arial" panose="020B0604020202020204" pitchFamily="34" charset="0"/>
                        </a:rPr>
                        <a:t>NT$</a:t>
                      </a:r>
                      <a:r>
                        <a:rPr lang="en-US" sz="1200" b="1" err="1">
                          <a:solidFill>
                            <a:schemeClr val="bg1"/>
                          </a:solidFill>
                          <a:latin typeface="Arial" panose="020B0604020202020204" pitchFamily="34" charset="0"/>
                          <a:cs typeface="Arial" panose="020B0604020202020204" pitchFamily="34" charset="0"/>
                        </a:rPr>
                        <a:t>Mn</a:t>
                      </a:r>
                      <a:r>
                        <a:rPr sz="1200" b="1">
                          <a:solidFill>
                            <a:schemeClr val="bg1"/>
                          </a:solidFill>
                          <a:latin typeface="Arial" panose="020B0604020202020204" pitchFamily="34" charset="0"/>
                          <a:cs typeface="Arial" panose="020B0604020202020204" pitchFamily="34" charset="0"/>
                        </a:rPr>
                        <a:t>, </a:t>
                      </a:r>
                      <a:r>
                        <a:rPr sz="1200" b="1" spc="-10">
                          <a:solidFill>
                            <a:schemeClr val="bg1"/>
                          </a:solidFill>
                          <a:latin typeface="Arial" panose="020B0604020202020204" pitchFamily="34" charset="0"/>
                          <a:cs typeface="Arial" panose="020B0604020202020204" pitchFamily="34" charset="0"/>
                        </a:rPr>
                        <a:t>except</a:t>
                      </a:r>
                      <a:r>
                        <a:rPr sz="1200" b="1" spc="-20">
                          <a:solidFill>
                            <a:schemeClr val="bg1"/>
                          </a:solidFill>
                          <a:latin typeface="Arial" panose="020B0604020202020204" pitchFamily="34" charset="0"/>
                          <a:cs typeface="Arial" panose="020B0604020202020204" pitchFamily="34" charset="0"/>
                        </a:rPr>
                        <a:t> </a:t>
                      </a:r>
                      <a:r>
                        <a:rPr sz="1200" b="1" spc="-5">
                          <a:solidFill>
                            <a:schemeClr val="bg1"/>
                          </a:solidFill>
                          <a:latin typeface="Arial" panose="020B0604020202020204" pitchFamily="34" charset="0"/>
                          <a:cs typeface="Arial" panose="020B0604020202020204" pitchFamily="34" charset="0"/>
                        </a:rPr>
                        <a:t>EPS)</a:t>
                      </a:r>
                      <a:endParaRPr sz="1200" b="1">
                        <a:solidFill>
                          <a:schemeClr val="bg1"/>
                        </a:solidFill>
                        <a:latin typeface="Arial" panose="020B0604020202020204" pitchFamily="34" charset="0"/>
                        <a:cs typeface="Arial" panose="020B0604020202020204" pitchFamily="34" charset="0"/>
                      </a:endParaRPr>
                    </a:p>
                  </a:txBody>
                  <a:tcPr marL="36000" marR="36000" marT="72000" marB="72000" anchor="ctr">
                    <a:lnL w="9525" cap="flat" cmpd="sng" algn="ctr">
                      <a:solidFill>
                        <a:srgbClr val="A6A6A6"/>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algn="ctr">
                        <a:lnSpc>
                          <a:spcPct val="100000"/>
                        </a:lnSpc>
                        <a:spcBef>
                          <a:spcPts val="0"/>
                        </a:spcBef>
                      </a:pPr>
                      <a:r>
                        <a:rPr lang="en-US" altLang="zh-TW" sz="1200" b="1" spc="-10">
                          <a:solidFill>
                            <a:schemeClr val="bg1"/>
                          </a:solidFill>
                          <a:latin typeface="Arial" panose="020B0604020202020204" pitchFamily="34" charset="0"/>
                          <a:cs typeface="Arial" panose="020B0604020202020204" pitchFamily="34" charset="0"/>
                        </a:rPr>
                        <a:t>1H25</a:t>
                      </a:r>
                      <a:endParaRPr sz="1200" b="1">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algn="ctr">
                        <a:lnSpc>
                          <a:spcPct val="100000"/>
                        </a:lnSpc>
                        <a:spcBef>
                          <a:spcPts val="0"/>
                        </a:spcBef>
                      </a:pPr>
                      <a:r>
                        <a:rPr lang="en-US" altLang="zh-TW" sz="1200" b="1" spc="-10">
                          <a:solidFill>
                            <a:schemeClr val="bg1"/>
                          </a:solidFill>
                          <a:latin typeface="Arial" panose="020B0604020202020204" pitchFamily="34" charset="0"/>
                          <a:cs typeface="Arial" panose="020B0604020202020204" pitchFamily="34" charset="0"/>
                        </a:rPr>
                        <a:t>1H24</a:t>
                      </a:r>
                      <a:endParaRPr sz="1200" b="1">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3175" algn="ctr">
                        <a:lnSpc>
                          <a:spcPct val="100000"/>
                        </a:lnSpc>
                        <a:spcBef>
                          <a:spcPts val="0"/>
                        </a:spcBef>
                      </a:pPr>
                      <a:r>
                        <a:rPr lang="en-GB" sz="1200" b="1" spc="-10">
                          <a:solidFill>
                            <a:schemeClr val="bg1"/>
                          </a:solidFill>
                          <a:latin typeface="Arial" panose="020B0604020202020204" pitchFamily="34" charset="0"/>
                          <a:cs typeface="Arial" panose="020B0604020202020204" pitchFamily="34" charset="0"/>
                        </a:rPr>
                        <a:t>YoY</a:t>
                      </a:r>
                      <a:endParaRPr sz="1200" b="1">
                        <a:solidFill>
                          <a:schemeClr val="bg1"/>
                        </a:solidFill>
                        <a:latin typeface="Arial" panose="020B060402020202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0"/>
                  </a:ext>
                </a:extLst>
              </a:tr>
              <a:tr h="359495">
                <a:tc>
                  <a:txBody>
                    <a:bodyPr/>
                    <a:lstStyle/>
                    <a:p>
                      <a:pPr marL="34925" algn="l">
                        <a:lnSpc>
                          <a:spcPct val="100000"/>
                        </a:lnSpc>
                        <a:spcBef>
                          <a:spcPts val="340"/>
                        </a:spcBef>
                      </a:pPr>
                      <a:r>
                        <a:rPr sz="1200" b="1" spc="-15">
                          <a:solidFill>
                            <a:schemeClr val="bg1"/>
                          </a:solidFill>
                          <a:latin typeface="Arial" panose="020B0604020202020204" pitchFamily="34" charset="0"/>
                          <a:cs typeface="Arial" panose="020B0604020202020204" pitchFamily="34" charset="0"/>
                        </a:rPr>
                        <a:t>Revenue</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39,604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39,589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0.0%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9495">
                <a:tc>
                  <a:txBody>
                    <a:bodyPr/>
                    <a:lstStyle/>
                    <a:p>
                      <a:pPr marL="34925" algn="l">
                        <a:lnSpc>
                          <a:spcPct val="100000"/>
                        </a:lnSpc>
                        <a:spcBef>
                          <a:spcPts val="340"/>
                        </a:spcBef>
                      </a:pPr>
                      <a:r>
                        <a:rPr sz="1200" b="1" spc="-10">
                          <a:solidFill>
                            <a:schemeClr val="bg1"/>
                          </a:solidFill>
                          <a:latin typeface="Arial" panose="020B0604020202020204" pitchFamily="34" charset="0"/>
                          <a:cs typeface="Arial" panose="020B0604020202020204" pitchFamily="34" charset="0"/>
                        </a:rPr>
                        <a:t>Gross Profit</a:t>
                      </a:r>
                      <a:r>
                        <a:rPr sz="1200" b="1" spc="30">
                          <a:solidFill>
                            <a:schemeClr val="bg1"/>
                          </a:solidFill>
                          <a:latin typeface="Arial" panose="020B0604020202020204" pitchFamily="34" charset="0"/>
                          <a:cs typeface="Arial" panose="020B0604020202020204" pitchFamily="34" charset="0"/>
                        </a:rPr>
                        <a:t> </a:t>
                      </a:r>
                      <a:r>
                        <a:rPr sz="1200" b="1" spc="-5">
                          <a:solidFill>
                            <a:schemeClr val="bg1"/>
                          </a:solidFill>
                          <a:latin typeface="Arial" panose="020B0604020202020204" pitchFamily="34" charset="0"/>
                          <a:cs typeface="Arial" panose="020B0604020202020204" pitchFamily="34" charset="0"/>
                        </a:rPr>
                        <a: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25.7%</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31.7%</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-6.0p.p.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9495">
                <a:tc>
                  <a:txBody>
                    <a:bodyPr/>
                    <a:lstStyle/>
                    <a:p>
                      <a:pPr marL="34925" algn="l">
                        <a:lnSpc>
                          <a:spcPct val="100000"/>
                        </a:lnSpc>
                        <a:spcBef>
                          <a:spcPts val="340"/>
                        </a:spcBef>
                      </a:pPr>
                      <a:r>
                        <a:rPr sz="1200" b="1" spc="-10">
                          <a:solidFill>
                            <a:schemeClr val="bg1"/>
                          </a:solidFill>
                          <a:latin typeface="Arial" panose="020B0604020202020204" pitchFamily="34" charset="0"/>
                          <a:cs typeface="Arial" panose="020B0604020202020204" pitchFamily="34" charset="0"/>
                        </a:rPr>
                        <a:t>Operating</a:t>
                      </a:r>
                      <a:r>
                        <a:rPr sz="1200" b="1" spc="20">
                          <a:solidFill>
                            <a:schemeClr val="bg1"/>
                          </a:solidFill>
                          <a:latin typeface="Arial" panose="020B0604020202020204" pitchFamily="34" charset="0"/>
                          <a:cs typeface="Arial" panose="020B0604020202020204" pitchFamily="34" charset="0"/>
                        </a:rPr>
                        <a:t> </a:t>
                      </a:r>
                      <a:r>
                        <a:rPr sz="1200" b="1" spc="-10">
                          <a:solidFill>
                            <a:schemeClr val="bg1"/>
                          </a:solidFill>
                          <a:latin typeface="Arial" panose="020B0604020202020204" pitchFamily="34" charset="0"/>
                          <a:cs typeface="Arial" panose="020B0604020202020204" pitchFamily="34" charset="0"/>
                        </a:rPr>
                        <a:t>Income</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5,757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8,694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-33.8%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59495">
                <a:tc>
                  <a:txBody>
                    <a:bodyPr/>
                    <a:lstStyle/>
                    <a:p>
                      <a:pPr marL="34925" algn="l">
                        <a:lnSpc>
                          <a:spcPct val="100000"/>
                        </a:lnSpc>
                        <a:spcBef>
                          <a:spcPts val="340"/>
                        </a:spcBef>
                      </a:pPr>
                      <a:r>
                        <a:rPr sz="1200" b="1" spc="-10">
                          <a:solidFill>
                            <a:schemeClr val="bg1"/>
                          </a:solidFill>
                          <a:latin typeface="Arial" panose="020B0604020202020204" pitchFamily="34" charset="0"/>
                          <a:cs typeface="Arial" panose="020B0604020202020204" pitchFamily="34" charset="0"/>
                        </a:rPr>
                        <a:t>Operating </a:t>
                      </a:r>
                      <a:r>
                        <a:rPr sz="1200" b="1" spc="-5">
                          <a:solidFill>
                            <a:schemeClr val="bg1"/>
                          </a:solidFill>
                          <a:latin typeface="Arial" panose="020B0604020202020204" pitchFamily="34" charset="0"/>
                          <a:cs typeface="Arial" panose="020B0604020202020204" pitchFamily="34" charset="0"/>
                        </a:rPr>
                        <a:t>Income</a:t>
                      </a:r>
                      <a:r>
                        <a:rPr sz="1200" b="1" spc="45">
                          <a:solidFill>
                            <a:schemeClr val="bg1"/>
                          </a:solidFill>
                          <a:latin typeface="Arial" panose="020B0604020202020204" pitchFamily="34" charset="0"/>
                          <a:cs typeface="Arial" panose="020B0604020202020204" pitchFamily="34" charset="0"/>
                        </a:rPr>
                        <a:t> </a:t>
                      </a:r>
                      <a:r>
                        <a:rPr sz="1200" b="1" spc="-5">
                          <a:solidFill>
                            <a:schemeClr val="bg1"/>
                          </a:solidFill>
                          <a:latin typeface="Arial" panose="020B0604020202020204" pitchFamily="34" charset="0"/>
                          <a:cs typeface="Arial" panose="020B0604020202020204" pitchFamily="34" charset="0"/>
                        </a:rPr>
                        <a: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14.5%</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22.0%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-7.5p.p.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59495">
                <a:tc>
                  <a:txBody>
                    <a:bodyPr/>
                    <a:lstStyle/>
                    <a:p>
                      <a:pPr marL="34925" algn="l">
                        <a:lnSpc>
                          <a:spcPct val="100000"/>
                        </a:lnSpc>
                        <a:spcBef>
                          <a:spcPts val="340"/>
                        </a:spcBef>
                      </a:pPr>
                      <a:r>
                        <a:rPr sz="1200" b="1" spc="-5">
                          <a:solidFill>
                            <a:schemeClr val="bg1"/>
                          </a:solidFill>
                          <a:latin typeface="Arial" panose="020B0604020202020204" pitchFamily="34" charset="0"/>
                          <a:cs typeface="Arial" panose="020B0604020202020204" pitchFamily="34" charset="0"/>
                        </a:rPr>
                        <a:t>Net</a:t>
                      </a:r>
                      <a:r>
                        <a:rPr sz="1200" b="1" spc="-20">
                          <a:solidFill>
                            <a:schemeClr val="bg1"/>
                          </a:solidFill>
                          <a:latin typeface="Arial" panose="020B0604020202020204" pitchFamily="34" charset="0"/>
                          <a:cs typeface="Arial" panose="020B0604020202020204" pitchFamily="34" charset="0"/>
                        </a:rPr>
                        <a:t> </a:t>
                      </a:r>
                      <a:r>
                        <a:rPr sz="1200" b="1" spc="-10">
                          <a:solidFill>
                            <a:schemeClr val="bg1"/>
                          </a:solidFill>
                          <a:latin typeface="Arial" panose="020B0604020202020204" pitchFamily="34" charset="0"/>
                          <a:cs typeface="Arial" panose="020B0604020202020204" pitchFamily="34" charset="0"/>
                        </a:rPr>
                        <a:t>Profit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3,526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7,497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-53.0%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95">
                <a:tc>
                  <a:txBody>
                    <a:bodyPr/>
                    <a:lstStyle/>
                    <a:p>
                      <a:pPr marL="34925" algn="l">
                        <a:lnSpc>
                          <a:spcPct val="100000"/>
                        </a:lnSpc>
                        <a:spcBef>
                          <a:spcPts val="340"/>
                        </a:spcBef>
                      </a:pPr>
                      <a:r>
                        <a:rPr sz="1200" b="1" spc="-5">
                          <a:solidFill>
                            <a:schemeClr val="bg1"/>
                          </a:solidFill>
                          <a:latin typeface="Arial" panose="020B0604020202020204" pitchFamily="34" charset="0"/>
                          <a:cs typeface="Arial" panose="020B0604020202020204" pitchFamily="34" charset="0"/>
                        </a:rPr>
                        <a:t>Net </a:t>
                      </a:r>
                      <a:r>
                        <a:rPr sz="1200" b="1" spc="-10">
                          <a:solidFill>
                            <a:schemeClr val="bg1"/>
                          </a:solidFill>
                          <a:latin typeface="Arial" panose="020B0604020202020204" pitchFamily="34" charset="0"/>
                          <a:cs typeface="Arial" panose="020B0604020202020204" pitchFamily="34" charset="0"/>
                        </a:rPr>
                        <a:t>Profit </a:t>
                      </a:r>
                      <a:r>
                        <a:rPr sz="1200" b="1" spc="-5">
                          <a:solidFill>
                            <a:schemeClr val="bg1"/>
                          </a:solidFill>
                          <a:latin typeface="Arial" panose="020B0604020202020204" pitchFamily="34" charset="0"/>
                          <a:cs typeface="Arial" panose="020B0604020202020204" pitchFamily="34" charset="0"/>
                        </a:rPr>
                        <a: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8.9%</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18.9%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-10.0p.p.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59495">
                <a:tc>
                  <a:txBody>
                    <a:bodyPr/>
                    <a:lstStyle/>
                    <a:p>
                      <a:pPr marL="34925" algn="l">
                        <a:lnSpc>
                          <a:spcPct val="100000"/>
                        </a:lnSpc>
                        <a:spcBef>
                          <a:spcPts val="340"/>
                        </a:spcBef>
                      </a:pPr>
                      <a:r>
                        <a:rPr sz="1200" b="1">
                          <a:solidFill>
                            <a:schemeClr val="bg1"/>
                          </a:solidFill>
                          <a:latin typeface="Arial" panose="020B0604020202020204" pitchFamily="34" charset="0"/>
                          <a:cs typeface="Arial" panose="020B0604020202020204" pitchFamily="34" charset="0"/>
                        </a:rPr>
                        <a:t>EPS</a:t>
                      </a:r>
                      <a:r>
                        <a:rPr lang="en-US" sz="1200" b="1" baseline="34391">
                          <a:solidFill>
                            <a:schemeClr val="bg1"/>
                          </a:solidFill>
                          <a:latin typeface="Arial" panose="020B0604020202020204" pitchFamily="34" charset="0"/>
                          <a:cs typeface="Arial" panose="020B0604020202020204" pitchFamily="34" charset="0"/>
                        </a:rPr>
                        <a:t>1</a:t>
                      </a:r>
                      <a:endParaRPr sz="1200" b="1" baseline="3439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NT$2.37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NT$6.35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-NT$3.98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59495">
                <a:tc>
                  <a:txBody>
                    <a:bodyPr/>
                    <a:lstStyle/>
                    <a:p>
                      <a:pPr marL="34925" algn="l">
                        <a:lnSpc>
                          <a:spcPct val="100000"/>
                        </a:lnSpc>
                        <a:spcBef>
                          <a:spcPts val="340"/>
                        </a:spcBef>
                      </a:pPr>
                      <a:r>
                        <a:rPr sz="1200" b="1" spc="-10">
                          <a:solidFill>
                            <a:schemeClr val="bg1"/>
                          </a:solidFill>
                          <a:latin typeface="Arial" panose="020B0604020202020204" pitchFamily="34" charset="0"/>
                          <a:cs typeface="Arial" panose="020B0604020202020204" pitchFamily="34" charset="0"/>
                        </a:rPr>
                        <a:t>EBITDA</a:t>
                      </a:r>
                      <a:r>
                        <a:rPr lang="en-US" sz="1200" b="1" spc="-15" baseline="34391">
                          <a:solidFill>
                            <a:schemeClr val="bg1"/>
                          </a:solidFill>
                          <a:latin typeface="Arial" panose="020B0604020202020204" pitchFamily="34" charset="0"/>
                          <a:cs typeface="Arial" panose="020B0604020202020204" pitchFamily="34" charset="0"/>
                        </a:rPr>
                        <a:t>2</a:t>
                      </a:r>
                      <a:endParaRPr sz="1200" b="1" baseline="3439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10,071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13,055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-22.9%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59495">
                <a:tc>
                  <a:txBody>
                    <a:bodyPr/>
                    <a:lstStyle/>
                    <a:p>
                      <a:pPr marL="34925" algn="l">
                        <a:lnSpc>
                          <a:spcPct val="100000"/>
                        </a:lnSpc>
                        <a:spcBef>
                          <a:spcPts val="345"/>
                        </a:spcBef>
                      </a:pPr>
                      <a:r>
                        <a:rPr sz="1200" b="1" spc="-10">
                          <a:solidFill>
                            <a:schemeClr val="bg1"/>
                          </a:solidFill>
                          <a:latin typeface="Arial" panose="020B0604020202020204" pitchFamily="34" charset="0"/>
                          <a:cs typeface="Arial" panose="020B0604020202020204" pitchFamily="34" charset="0"/>
                        </a:rPr>
                        <a:t>EBITDA</a:t>
                      </a:r>
                      <a:r>
                        <a:rPr sz="1200" b="1">
                          <a:solidFill>
                            <a:schemeClr val="bg1"/>
                          </a:solidFill>
                          <a:latin typeface="Arial" panose="020B0604020202020204" pitchFamily="34" charset="0"/>
                          <a:cs typeface="Arial" panose="020B0604020202020204" pitchFamily="34" charset="0"/>
                        </a:rPr>
                        <a:t> </a:t>
                      </a:r>
                      <a:r>
                        <a:rPr sz="1200" b="1" spc="-5">
                          <a:solidFill>
                            <a:schemeClr val="bg1"/>
                          </a:solidFill>
                          <a:latin typeface="Arial" panose="020B0604020202020204" pitchFamily="34" charset="0"/>
                          <a:cs typeface="Arial" panose="020B0604020202020204" pitchFamily="34" charset="0"/>
                        </a:rPr>
                        <a:t>%</a:t>
                      </a:r>
                      <a:endParaRPr sz="1200" b="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25.4%</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33.0%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-7.6p.p.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59495">
                <a:tc>
                  <a:txBody>
                    <a:bodyPr/>
                    <a:lstStyle/>
                    <a:p>
                      <a:pPr marL="34925" algn="l">
                        <a:lnSpc>
                          <a:spcPct val="100000"/>
                        </a:lnSpc>
                        <a:spcBef>
                          <a:spcPts val="345"/>
                        </a:spcBef>
                      </a:pPr>
                      <a:r>
                        <a:rPr lang="en-US" sz="1200" b="1" spc="-5">
                          <a:solidFill>
                            <a:schemeClr val="bg1"/>
                          </a:solidFill>
                          <a:latin typeface="Arial" panose="020B0604020202020204" pitchFamily="34" charset="0"/>
                          <a:cs typeface="Arial" panose="020B0604020202020204" pitchFamily="34" charset="0"/>
                        </a:rPr>
                        <a:t>EBIT</a:t>
                      </a:r>
                      <a:r>
                        <a:rPr lang="en-US" sz="1200" b="1" spc="-7" baseline="34391">
                          <a:solidFill>
                            <a:schemeClr val="bg1"/>
                          </a:solidFill>
                          <a:latin typeface="Arial" panose="020B0604020202020204" pitchFamily="34" charset="0"/>
                          <a:cs typeface="Arial" panose="020B0604020202020204" pitchFamily="34" charset="0"/>
                        </a:rPr>
                        <a:t>3</a:t>
                      </a:r>
                      <a:endParaRPr lang="en-US" sz="1200" b="1" baseline="34391">
                        <a:solidFill>
                          <a:schemeClr val="bg1"/>
                        </a:solidFill>
                        <a:latin typeface="Arial" panose="020B0604020202020204" pitchFamily="34" charset="0"/>
                        <a:cs typeface="Arial" panose="020B0604020202020204" pitchFamily="34" charset="0"/>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4,329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8,247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-47.5%</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59495">
                <a:tc>
                  <a:txBody>
                    <a:bodyPr/>
                    <a:lstStyle/>
                    <a:p>
                      <a:pPr marL="34925" algn="l">
                        <a:lnSpc>
                          <a:spcPct val="100000"/>
                        </a:lnSpc>
                        <a:spcBef>
                          <a:spcPts val="860"/>
                        </a:spcBef>
                      </a:pPr>
                      <a:r>
                        <a:rPr sz="1200" b="1" baseline="0">
                          <a:solidFill>
                            <a:schemeClr val="bg1"/>
                          </a:solidFill>
                          <a:latin typeface="Arial" panose="020B0604020202020204" pitchFamily="34" charset="0"/>
                          <a:cs typeface="Arial" panose="020B0604020202020204" pitchFamily="34" charset="0"/>
                        </a:rPr>
                        <a:t>ROE</a:t>
                      </a:r>
                      <a:r>
                        <a:rPr lang="en-US" altLang="zh-TW" sz="1200" b="1" baseline="44973">
                          <a:solidFill>
                            <a:schemeClr val="bg1"/>
                          </a:solidFill>
                          <a:latin typeface="Arial" panose="020B0604020202020204" pitchFamily="34" charset="0"/>
                          <a:cs typeface="Arial" panose="020B0604020202020204" pitchFamily="34" charset="0"/>
                        </a:rPr>
                        <a:t>4</a:t>
                      </a:r>
                      <a:r>
                        <a:rPr lang="en-GB" sz="1200" b="1" baseline="44973">
                          <a:solidFill>
                            <a:schemeClr val="bg1"/>
                          </a:solidFill>
                          <a:latin typeface="Arial" panose="020B0604020202020204" pitchFamily="34" charset="0"/>
                          <a:cs typeface="Arial" panose="020B0604020202020204" pitchFamily="34" charset="0"/>
                        </a:rPr>
                        <a:t> </a:t>
                      </a:r>
                      <a:r>
                        <a:rPr sz="1200" b="1">
                          <a:solidFill>
                            <a:schemeClr val="bg1"/>
                          </a:solidFill>
                          <a:latin typeface="Arial" panose="020B0604020202020204" pitchFamily="34" charset="0"/>
                          <a:cs typeface="Arial" panose="020B0604020202020204" pitchFamily="34" charset="0"/>
                        </a:rPr>
                        <a:t>(annualized)</a:t>
                      </a: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6.4%</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15.4%</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-9.</a:t>
                      </a: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0</a:t>
                      </a: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59495">
                <a:tc>
                  <a:txBody>
                    <a:bodyPr/>
                    <a:lstStyle/>
                    <a:p>
                      <a:pPr marL="34925" algn="l">
                        <a:lnSpc>
                          <a:spcPct val="100000"/>
                        </a:lnSpc>
                        <a:spcBef>
                          <a:spcPts val="550"/>
                        </a:spcBef>
                      </a:pPr>
                      <a:r>
                        <a:rPr sz="1200" b="1" baseline="0">
                          <a:solidFill>
                            <a:schemeClr val="bg1"/>
                          </a:solidFill>
                          <a:latin typeface="Arial" panose="020B0604020202020204" pitchFamily="34" charset="0"/>
                          <a:cs typeface="Arial" panose="020B0604020202020204" pitchFamily="34" charset="0"/>
                        </a:rPr>
                        <a:t>ROA</a:t>
                      </a:r>
                      <a:r>
                        <a:rPr lang="en-US" altLang="zh-TW" sz="1200" b="1" baseline="44973">
                          <a:solidFill>
                            <a:schemeClr val="bg1"/>
                          </a:solidFill>
                          <a:latin typeface="Arial" panose="020B0604020202020204" pitchFamily="34" charset="0"/>
                          <a:cs typeface="Arial" panose="020B0604020202020204" pitchFamily="34" charset="0"/>
                        </a:rPr>
                        <a:t>5</a:t>
                      </a:r>
                      <a:r>
                        <a:rPr lang="en-GB" sz="1200" b="1" baseline="44973">
                          <a:solidFill>
                            <a:schemeClr val="bg1"/>
                          </a:solidFill>
                          <a:latin typeface="Arial" panose="020B0604020202020204" pitchFamily="34" charset="0"/>
                          <a:cs typeface="Arial" panose="020B0604020202020204" pitchFamily="34" charset="0"/>
                        </a:rPr>
                        <a:t> </a:t>
                      </a:r>
                      <a:r>
                        <a:rPr sz="1200" b="1">
                          <a:solidFill>
                            <a:schemeClr val="bg1"/>
                          </a:solidFill>
                          <a:latin typeface="Arial" panose="020B0604020202020204" pitchFamily="34" charset="0"/>
                          <a:cs typeface="Arial" panose="020B0604020202020204" pitchFamily="34" charset="0"/>
                        </a:rPr>
                        <a:t>(annualized)</a:t>
                      </a: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3.4%</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7.0%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-3.</a:t>
                      </a:r>
                      <a:r>
                        <a:rPr lang="en-US" altLang="zh-TW"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6</a:t>
                      </a:r>
                      <a:r>
                        <a:rPr lang="en-US" sz="12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5" name="投影片編號版面配置區 6">
            <a:extLst>
              <a:ext uri="{FF2B5EF4-FFF2-40B4-BE49-F238E27FC236}">
                <a16:creationId xmlns:a16="http://schemas.microsoft.com/office/drawing/2014/main" id="{B7B25A9F-2287-2843-8827-17E90F22627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33</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28281BEB-1739-51C6-032B-9DB4EA55DB33}"/>
              </a:ext>
            </a:extLst>
          </p:cNvPr>
          <p:cNvSpPr txBox="1"/>
          <p:nvPr/>
        </p:nvSpPr>
        <p:spPr>
          <a:xfrm>
            <a:off x="354456" y="6004441"/>
            <a:ext cx="6437981" cy="630942"/>
          </a:xfrm>
          <a:prstGeom prst="rect">
            <a:avLst/>
          </a:prstGeom>
          <a:noFill/>
        </p:spPr>
        <p:txBody>
          <a:bodyPr wrap="none" rtlCol="0">
            <a:spAutoFit/>
          </a:bodyPr>
          <a:lstStyle/>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Note</a:t>
            </a:r>
            <a:r>
              <a:rPr lang="en-US" altLang="zh-TW" sz="700" i="1">
                <a:solidFill>
                  <a:srgbClr val="2B505B"/>
                </a:solidFill>
                <a:latin typeface="Arial" panose="020B0604020202020204" pitchFamily="34" charset="0"/>
                <a:cs typeface="Arial" panose="020B0604020202020204" pitchFamily="34" charset="0"/>
              </a:rPr>
              <a:t>:</a:t>
            </a:r>
            <a:r>
              <a:rPr lang="zh-TW" altLang="en-US" sz="700" i="1">
                <a:solidFill>
                  <a:srgbClr val="2B505B"/>
                </a:solidFill>
                <a:latin typeface="Arial" panose="020B0604020202020204" pitchFamily="34" charset="0"/>
                <a:cs typeface="Arial" panose="020B0604020202020204" pitchFamily="34" charset="0"/>
              </a:rPr>
              <a:t> </a:t>
            </a:r>
            <a:r>
              <a:rPr lang="en-GB" altLang="zh-TW" sz="700" i="1">
                <a:solidFill>
                  <a:srgbClr val="2B505B"/>
                </a:solidFill>
                <a:latin typeface="Arial" panose="020B0604020202020204" pitchFamily="34" charset="0"/>
                <a:cs typeface="Arial" panose="020B0604020202020204" pitchFamily="34" charset="0"/>
              </a:rPr>
              <a:t>1. EPS = Net Profit Attributable To The Shareholders of The Company/Weighted-average Number of Ordinary Shares Outstanding During The Period</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2. EBITDA = Net Profit + Tax + Interests + Depreciation + Amortization</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3. EBIT</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a:t>
            </a:r>
            <a:r>
              <a:rPr lang="en-GB" altLang="zh-TW" sz="700" i="1">
                <a:solidFill>
                  <a:srgbClr val="2B505B"/>
                </a:solidFill>
                <a:latin typeface="Arial" panose="020B0604020202020204" pitchFamily="34" charset="0"/>
                <a:cs typeface="Arial" panose="020B0604020202020204" pitchFamily="34" charset="0"/>
              </a:rPr>
              <a:t> Net Profit + Tax + interests</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4. ROE = Net Profit / Average Shareholders Equity</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5. ROA</a:t>
            </a:r>
            <a:r>
              <a:rPr lang="zh-TW" altLang="en-US" sz="700" i="1">
                <a:solidFill>
                  <a:srgbClr val="2B505B"/>
                </a:solidFill>
                <a:latin typeface="Arial" panose="020B0604020202020204" pitchFamily="34" charset="0"/>
                <a:cs typeface="Arial" panose="020B0604020202020204" pitchFamily="34" charset="0"/>
              </a:rPr>
              <a:t> </a:t>
            </a:r>
            <a:r>
              <a:rPr lang="en-GB" altLang="zh-TW" sz="700" i="1">
                <a:solidFill>
                  <a:srgbClr val="2B505B"/>
                </a:solidFill>
                <a:latin typeface="Arial" panose="020B0604020202020204" pitchFamily="34" charset="0"/>
                <a:cs typeface="Arial" panose="020B0604020202020204" pitchFamily="34" charset="0"/>
              </a:rPr>
              <a:t>= (Net Profit + Interest*(1- Effective Tax Rate))/Average Asset</a:t>
            </a:r>
          </a:p>
        </p:txBody>
      </p:sp>
    </p:spTree>
    <p:extLst>
      <p:ext uri="{BB962C8B-B14F-4D97-AF65-F5344CB8AC3E}">
        <p14:creationId xmlns:p14="http://schemas.microsoft.com/office/powerpoint/2010/main" val="3187756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E8993-8CA9-7620-EC6E-F662238A182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AB423DB-832F-25AB-A1D8-F2329681A225}"/>
              </a:ext>
            </a:extLst>
          </p:cNvPr>
          <p:cNvSpPr>
            <a:spLocks noGrp="1"/>
          </p:cNvSpPr>
          <p:nvPr>
            <p:ph type="title"/>
          </p:nvPr>
        </p:nvSpPr>
        <p:spPr/>
        <p:txBody>
          <a:bodyPr/>
          <a:lstStyle/>
          <a:p>
            <a:r>
              <a:rPr lang="en-US" altLang="zh-TW"/>
              <a:t>Revenue</a:t>
            </a:r>
          </a:p>
        </p:txBody>
      </p:sp>
      <p:sp>
        <p:nvSpPr>
          <p:cNvPr id="3" name="文字方塊 2">
            <a:extLst>
              <a:ext uri="{FF2B5EF4-FFF2-40B4-BE49-F238E27FC236}">
                <a16:creationId xmlns:a16="http://schemas.microsoft.com/office/drawing/2014/main" id="{FA1197C9-F0D4-8973-1369-C412787E3B59}"/>
              </a:ext>
            </a:extLst>
          </p:cNvPr>
          <p:cNvSpPr txBox="1"/>
          <p:nvPr/>
        </p:nvSpPr>
        <p:spPr>
          <a:xfrm>
            <a:off x="400050" y="6353663"/>
            <a:ext cx="7907934" cy="200055"/>
          </a:xfrm>
          <a:prstGeom prst="rect">
            <a:avLst/>
          </a:prstGeom>
          <a:noFill/>
        </p:spPr>
        <p:txBody>
          <a:bodyPr wrap="none" rtlCol="0">
            <a:spAutoFit/>
          </a:bodyPr>
          <a:lstStyle/>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Note: 1. Upon completion of GWC’s acquisition of SunEdison Semiconductor (“SEMI”) in 2016, FY2016 financials has included earnings from SEMI from the period of 02 Dec 2016 – 31 Dec 2016</a:t>
            </a:r>
          </a:p>
        </p:txBody>
      </p:sp>
      <p:graphicFrame>
        <p:nvGraphicFramePr>
          <p:cNvPr id="5" name="Chart 7">
            <a:extLst>
              <a:ext uri="{FF2B5EF4-FFF2-40B4-BE49-F238E27FC236}">
                <a16:creationId xmlns:a16="http://schemas.microsoft.com/office/drawing/2014/main" id="{C2E72238-19AA-C859-7CC6-3126E9122D9C}"/>
              </a:ext>
            </a:extLst>
          </p:cNvPr>
          <p:cNvGraphicFramePr>
            <a:graphicFrameLocks/>
          </p:cNvGraphicFramePr>
          <p:nvPr>
            <p:extLst>
              <p:ext uri="{D42A27DB-BD31-4B8C-83A1-F6EECF244321}">
                <p14:modId xmlns:p14="http://schemas.microsoft.com/office/powerpoint/2010/main" val="2035994558"/>
              </p:ext>
            </p:extLst>
          </p:nvPr>
        </p:nvGraphicFramePr>
        <p:xfrm>
          <a:off x="466724" y="1885950"/>
          <a:ext cx="9010651" cy="4383611"/>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8">
            <a:extLst>
              <a:ext uri="{FF2B5EF4-FFF2-40B4-BE49-F238E27FC236}">
                <a16:creationId xmlns:a16="http://schemas.microsoft.com/office/drawing/2014/main" id="{F997275B-C59E-C666-54D0-AD6D1EE0A1B2}"/>
              </a:ext>
            </a:extLst>
          </p:cNvPr>
          <p:cNvSpPr/>
          <p:nvPr/>
        </p:nvSpPr>
        <p:spPr>
          <a:xfrm>
            <a:off x="495201" y="1816700"/>
            <a:ext cx="493725" cy="138499"/>
          </a:xfrm>
          <a:prstGeom prst="rect">
            <a:avLst/>
          </a:prstGeom>
        </p:spPr>
        <p:txBody>
          <a:bodyPr wrap="none" lIns="0" tIns="0" rIns="0" bIns="0">
            <a:spAutoFit/>
          </a:bodyPr>
          <a:lstStyle/>
          <a:p>
            <a:r>
              <a:rPr lang="en-GB" sz="900" b="1" i="1">
                <a:solidFill>
                  <a:srgbClr val="75C6D3"/>
                </a:solidFill>
                <a:latin typeface="Arial" panose="020B0604020202020204" pitchFamily="34" charset="0"/>
                <a:cs typeface="Arial" panose="020B0604020202020204" pitchFamily="34" charset="0"/>
              </a:rPr>
              <a:t>(NT$ Mn)</a:t>
            </a:r>
          </a:p>
        </p:txBody>
      </p:sp>
      <p:sp>
        <p:nvSpPr>
          <p:cNvPr id="8" name="矩形: 圓角 7">
            <a:extLst>
              <a:ext uri="{FF2B5EF4-FFF2-40B4-BE49-F238E27FC236}">
                <a16:creationId xmlns:a16="http://schemas.microsoft.com/office/drawing/2014/main" id="{FE9C6504-F81E-2524-4324-9CC535A6C0B3}"/>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Revenue</a:t>
            </a:r>
          </a:p>
        </p:txBody>
      </p:sp>
      <p:sp>
        <p:nvSpPr>
          <p:cNvPr id="4" name="投影片編號版面配置區 6">
            <a:extLst>
              <a:ext uri="{FF2B5EF4-FFF2-40B4-BE49-F238E27FC236}">
                <a16:creationId xmlns:a16="http://schemas.microsoft.com/office/drawing/2014/main" id="{50CDD8E8-806C-35D4-52DC-CC806F165B77}"/>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34</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56074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38FC-753C-3B4C-96F2-B00D5D99D656}"/>
            </a:ext>
          </a:extLst>
        </p:cNvPr>
        <p:cNvGrpSpPr/>
        <p:nvPr/>
      </p:nvGrpSpPr>
      <p:grpSpPr>
        <a:xfrm>
          <a:off x="0" y="0"/>
          <a:ext cx="0" cy="0"/>
          <a:chOff x="0" y="0"/>
          <a:chExt cx="0" cy="0"/>
        </a:xfrm>
      </p:grpSpPr>
      <p:graphicFrame>
        <p:nvGraphicFramePr>
          <p:cNvPr id="10" name="Content Placeholder 16">
            <a:extLst>
              <a:ext uri="{FF2B5EF4-FFF2-40B4-BE49-F238E27FC236}">
                <a16:creationId xmlns:a16="http://schemas.microsoft.com/office/drawing/2014/main" id="{094CECA4-9082-AF1F-4D4A-FB35B58CDD2E}"/>
              </a:ext>
            </a:extLst>
          </p:cNvPr>
          <p:cNvGraphicFramePr>
            <a:graphicFrameLocks/>
          </p:cNvGraphicFramePr>
          <p:nvPr>
            <p:extLst>
              <p:ext uri="{D42A27DB-BD31-4B8C-83A1-F6EECF244321}">
                <p14:modId xmlns:p14="http://schemas.microsoft.com/office/powerpoint/2010/main" val="2811231959"/>
              </p:ext>
            </p:extLst>
          </p:nvPr>
        </p:nvGraphicFramePr>
        <p:xfrm>
          <a:off x="447479" y="1787886"/>
          <a:ext cx="9035885" cy="4560353"/>
        </p:xfrm>
        <a:graphic>
          <a:graphicData uri="http://schemas.openxmlformats.org/drawingml/2006/chart">
            <c:chart xmlns:c="http://schemas.openxmlformats.org/drawingml/2006/chart" xmlns:r="http://schemas.openxmlformats.org/officeDocument/2006/relationships" r:id="rId3"/>
          </a:graphicData>
        </a:graphic>
      </p:graphicFrame>
      <p:sp>
        <p:nvSpPr>
          <p:cNvPr id="2" name="標題 1">
            <a:extLst>
              <a:ext uri="{FF2B5EF4-FFF2-40B4-BE49-F238E27FC236}">
                <a16:creationId xmlns:a16="http://schemas.microsoft.com/office/drawing/2014/main" id="{F984892B-A373-2745-A3CC-812A783F3798}"/>
              </a:ext>
            </a:extLst>
          </p:cNvPr>
          <p:cNvSpPr>
            <a:spLocks noGrp="1"/>
          </p:cNvSpPr>
          <p:nvPr>
            <p:ph type="title"/>
          </p:nvPr>
        </p:nvSpPr>
        <p:spPr/>
        <p:txBody>
          <a:bodyPr/>
          <a:lstStyle/>
          <a:p>
            <a:r>
              <a:rPr lang="en-US" altLang="zh-TW"/>
              <a:t>Gross Profit</a:t>
            </a:r>
          </a:p>
        </p:txBody>
      </p:sp>
      <p:sp>
        <p:nvSpPr>
          <p:cNvPr id="3" name="文字方塊 2">
            <a:extLst>
              <a:ext uri="{FF2B5EF4-FFF2-40B4-BE49-F238E27FC236}">
                <a16:creationId xmlns:a16="http://schemas.microsoft.com/office/drawing/2014/main" id="{DE602E65-C1E9-0404-242C-01BE9F8EABC7}"/>
              </a:ext>
            </a:extLst>
          </p:cNvPr>
          <p:cNvSpPr txBox="1"/>
          <p:nvPr/>
        </p:nvSpPr>
        <p:spPr>
          <a:xfrm>
            <a:off x="400050" y="6353663"/>
            <a:ext cx="7943200" cy="307777"/>
          </a:xfrm>
          <a:prstGeom prst="rect">
            <a:avLst/>
          </a:prstGeom>
          <a:noFill/>
        </p:spPr>
        <p:txBody>
          <a:bodyPr wrap="none" rtlCol="0">
            <a:spAutoFit/>
          </a:bodyPr>
          <a:lstStyle/>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Note: 1. Upon completion of GWC’s acquisition of SunEdison Semiconductor (“SEMI”) in 2016, FY2016 financials has included earnings from SEMI from the period of 02 Dec 2016 – 31 Dec 2016</a:t>
            </a:r>
          </a:p>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         2. Gross profit increased if excluding the mark-to-market valuation changes on its holdings of Siltronic shares and assuming no major expansion projects were undertaken</a:t>
            </a:r>
          </a:p>
        </p:txBody>
      </p:sp>
      <p:sp>
        <p:nvSpPr>
          <p:cNvPr id="6" name="Rectangle 8">
            <a:extLst>
              <a:ext uri="{FF2B5EF4-FFF2-40B4-BE49-F238E27FC236}">
                <a16:creationId xmlns:a16="http://schemas.microsoft.com/office/drawing/2014/main" id="{EB35C859-39FF-A39B-417E-F0199582FA38}"/>
              </a:ext>
            </a:extLst>
          </p:cNvPr>
          <p:cNvSpPr/>
          <p:nvPr/>
        </p:nvSpPr>
        <p:spPr>
          <a:xfrm>
            <a:off x="447480" y="1873261"/>
            <a:ext cx="493725" cy="138499"/>
          </a:xfrm>
          <a:prstGeom prst="rect">
            <a:avLst/>
          </a:prstGeom>
        </p:spPr>
        <p:txBody>
          <a:bodyPr wrap="none" lIns="0" tIns="0" rIns="0" bIns="0">
            <a:spAutoFit/>
          </a:bodyPr>
          <a:lstStyle/>
          <a:p>
            <a:r>
              <a:rPr lang="en-GB" sz="900" b="1" i="1">
                <a:solidFill>
                  <a:srgbClr val="75C6D3"/>
                </a:solidFill>
                <a:latin typeface="Arial" panose="020B0604020202020204" pitchFamily="34" charset="0"/>
                <a:cs typeface="Arial" panose="020B0604020202020204" pitchFamily="34" charset="0"/>
              </a:rPr>
              <a:t>(NT$ Mn)</a:t>
            </a:r>
          </a:p>
        </p:txBody>
      </p:sp>
      <p:sp>
        <p:nvSpPr>
          <p:cNvPr id="8" name="矩形: 圓角 7">
            <a:extLst>
              <a:ext uri="{FF2B5EF4-FFF2-40B4-BE49-F238E27FC236}">
                <a16:creationId xmlns:a16="http://schemas.microsoft.com/office/drawing/2014/main" id="{0418D725-8268-6B19-550A-36443857DD99}"/>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Gross Profit</a:t>
            </a:r>
          </a:p>
        </p:txBody>
      </p:sp>
      <p:sp>
        <p:nvSpPr>
          <p:cNvPr id="4" name="投影片編號版面配置區 6">
            <a:extLst>
              <a:ext uri="{FF2B5EF4-FFF2-40B4-BE49-F238E27FC236}">
                <a16:creationId xmlns:a16="http://schemas.microsoft.com/office/drawing/2014/main" id="{13B2812E-686D-9EBE-8E69-D0282FBE81DC}"/>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35</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79554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DA54F-7264-FA33-D15D-5EE611DDAF2B}"/>
            </a:ext>
          </a:extLst>
        </p:cNvPr>
        <p:cNvGrpSpPr/>
        <p:nvPr/>
      </p:nvGrpSpPr>
      <p:grpSpPr>
        <a:xfrm>
          <a:off x="0" y="0"/>
          <a:ext cx="0" cy="0"/>
          <a:chOff x="0" y="0"/>
          <a:chExt cx="0" cy="0"/>
        </a:xfrm>
      </p:grpSpPr>
      <p:graphicFrame>
        <p:nvGraphicFramePr>
          <p:cNvPr id="11" name="Content Placeholder 16">
            <a:extLst>
              <a:ext uri="{FF2B5EF4-FFF2-40B4-BE49-F238E27FC236}">
                <a16:creationId xmlns:a16="http://schemas.microsoft.com/office/drawing/2014/main" id="{BAAA2482-7B9E-6582-B4DE-914C8D500723}"/>
              </a:ext>
            </a:extLst>
          </p:cNvPr>
          <p:cNvGraphicFramePr>
            <a:graphicFrameLocks/>
          </p:cNvGraphicFramePr>
          <p:nvPr>
            <p:extLst>
              <p:ext uri="{D42A27DB-BD31-4B8C-83A1-F6EECF244321}">
                <p14:modId xmlns:p14="http://schemas.microsoft.com/office/powerpoint/2010/main" val="1032597563"/>
              </p:ext>
            </p:extLst>
          </p:nvPr>
        </p:nvGraphicFramePr>
        <p:xfrm>
          <a:off x="228600" y="1640541"/>
          <a:ext cx="9409113" cy="4842809"/>
        </p:xfrm>
        <a:graphic>
          <a:graphicData uri="http://schemas.openxmlformats.org/drawingml/2006/chart">
            <c:chart xmlns:c="http://schemas.openxmlformats.org/drawingml/2006/chart" xmlns:r="http://schemas.openxmlformats.org/officeDocument/2006/relationships" r:id="rId2"/>
          </a:graphicData>
        </a:graphic>
      </p:graphicFrame>
      <p:sp>
        <p:nvSpPr>
          <p:cNvPr id="2" name="標題 1">
            <a:extLst>
              <a:ext uri="{FF2B5EF4-FFF2-40B4-BE49-F238E27FC236}">
                <a16:creationId xmlns:a16="http://schemas.microsoft.com/office/drawing/2014/main" id="{5D04D968-7331-C9F1-E091-59CFBDA1BD8C}"/>
              </a:ext>
            </a:extLst>
          </p:cNvPr>
          <p:cNvSpPr>
            <a:spLocks noGrp="1"/>
          </p:cNvSpPr>
          <p:nvPr>
            <p:ph type="title"/>
          </p:nvPr>
        </p:nvSpPr>
        <p:spPr/>
        <p:txBody>
          <a:bodyPr/>
          <a:lstStyle/>
          <a:p>
            <a:r>
              <a:rPr lang="en-US" altLang="zh-TW"/>
              <a:t>Operating Income</a:t>
            </a:r>
          </a:p>
        </p:txBody>
      </p:sp>
      <p:sp>
        <p:nvSpPr>
          <p:cNvPr id="8" name="矩形: 圓角 7">
            <a:extLst>
              <a:ext uri="{FF2B5EF4-FFF2-40B4-BE49-F238E27FC236}">
                <a16:creationId xmlns:a16="http://schemas.microsoft.com/office/drawing/2014/main" id="{EB41A07F-E365-2222-5634-94CCC2DEB830}"/>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Operating Income</a:t>
            </a:r>
          </a:p>
        </p:txBody>
      </p:sp>
      <p:sp>
        <p:nvSpPr>
          <p:cNvPr id="12" name="文字方塊 4">
            <a:extLst>
              <a:ext uri="{FF2B5EF4-FFF2-40B4-BE49-F238E27FC236}">
                <a16:creationId xmlns:a16="http://schemas.microsoft.com/office/drawing/2014/main" id="{EBFDDF59-4923-44C1-C975-DADF854CD28F}"/>
              </a:ext>
            </a:extLst>
          </p:cNvPr>
          <p:cNvSpPr txBox="1"/>
          <p:nvPr/>
        </p:nvSpPr>
        <p:spPr>
          <a:xfrm>
            <a:off x="7582038" y="2800288"/>
            <a:ext cx="545824" cy="215444"/>
          </a:xfrm>
          <a:prstGeom prst="rect">
            <a:avLst/>
          </a:prstGeom>
          <a:noFill/>
          <a:ln>
            <a:noFill/>
          </a:ln>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Arial" panose="020B0604020202020204" pitchFamily="34" charset="0"/>
                <a:cs typeface="Arial" panose="020B0604020202020204" pitchFamily="34" charset="0"/>
              </a:rPr>
              <a:t>20.8%</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cxnSp>
        <p:nvCxnSpPr>
          <p:cNvPr id="13" name="直線接點 12">
            <a:extLst>
              <a:ext uri="{FF2B5EF4-FFF2-40B4-BE49-F238E27FC236}">
                <a16:creationId xmlns:a16="http://schemas.microsoft.com/office/drawing/2014/main" id="{333B397D-AF25-59F1-2263-5B9591AEC7DC}"/>
              </a:ext>
            </a:extLst>
          </p:cNvPr>
          <p:cNvCxnSpPr>
            <a:cxnSpLocks/>
          </p:cNvCxnSpPr>
          <p:nvPr/>
        </p:nvCxnSpPr>
        <p:spPr bwMode="auto">
          <a:xfrm>
            <a:off x="7102208" y="2943207"/>
            <a:ext cx="797192" cy="104793"/>
          </a:xfrm>
          <a:prstGeom prst="line">
            <a:avLst/>
          </a:prstGeom>
          <a:solidFill>
            <a:schemeClr val="accent2"/>
          </a:solidFill>
          <a:ln w="12700" cap="flat" cmpd="sng" algn="ctr">
            <a:solidFill>
              <a:srgbClr val="ED972F"/>
            </a:solidFill>
            <a:prstDash val="dash"/>
            <a:round/>
            <a:headEnd type="none" w="med" len="med"/>
            <a:tailEnd type="none" w="med" len="med"/>
          </a:ln>
          <a:effectLst/>
        </p:spPr>
      </p:cxnSp>
      <p:sp>
        <p:nvSpPr>
          <p:cNvPr id="14" name="文字方塊 4">
            <a:extLst>
              <a:ext uri="{FF2B5EF4-FFF2-40B4-BE49-F238E27FC236}">
                <a16:creationId xmlns:a16="http://schemas.microsoft.com/office/drawing/2014/main" id="{9E24366F-6C98-3BD0-33CB-B1F96F14208C}"/>
              </a:ext>
            </a:extLst>
          </p:cNvPr>
          <p:cNvSpPr txBox="1"/>
          <p:nvPr/>
        </p:nvSpPr>
        <p:spPr>
          <a:xfrm>
            <a:off x="8445853" y="2800288"/>
            <a:ext cx="600957" cy="215444"/>
          </a:xfrm>
          <a:prstGeom prst="rect">
            <a:avLst/>
          </a:prstGeom>
          <a:noFill/>
          <a:ln>
            <a:noFill/>
          </a:ln>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Arial" panose="020B0604020202020204" pitchFamily="34" charset="0"/>
                <a:cs typeface="Arial" panose="020B0604020202020204" pitchFamily="34" charset="0"/>
              </a:rPr>
              <a:t>21.1%</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cxnSp>
        <p:nvCxnSpPr>
          <p:cNvPr id="15" name="直線接點 14">
            <a:extLst>
              <a:ext uri="{FF2B5EF4-FFF2-40B4-BE49-F238E27FC236}">
                <a16:creationId xmlns:a16="http://schemas.microsoft.com/office/drawing/2014/main" id="{1F1864F1-779D-3F3A-C0A0-8411B38255A5}"/>
              </a:ext>
            </a:extLst>
          </p:cNvPr>
          <p:cNvCxnSpPr>
            <a:cxnSpLocks/>
          </p:cNvCxnSpPr>
          <p:nvPr/>
        </p:nvCxnSpPr>
        <p:spPr bwMode="auto">
          <a:xfrm flipV="1">
            <a:off x="7894061" y="3019425"/>
            <a:ext cx="868939" cy="67885"/>
          </a:xfrm>
          <a:prstGeom prst="line">
            <a:avLst/>
          </a:prstGeom>
          <a:solidFill>
            <a:schemeClr val="accent2"/>
          </a:solidFill>
          <a:ln w="12700" cap="flat" cmpd="sng" algn="ctr">
            <a:solidFill>
              <a:srgbClr val="ED972F"/>
            </a:solidFill>
            <a:prstDash val="dash"/>
            <a:round/>
            <a:headEnd type="none" w="med" len="med"/>
            <a:tailEnd type="none" w="med" len="med"/>
          </a:ln>
          <a:effectLst/>
        </p:spPr>
      </p:cxnSp>
      <p:sp>
        <p:nvSpPr>
          <p:cNvPr id="17" name="文字方塊 1">
            <a:extLst>
              <a:ext uri="{FF2B5EF4-FFF2-40B4-BE49-F238E27FC236}">
                <a16:creationId xmlns:a16="http://schemas.microsoft.com/office/drawing/2014/main" id="{0FBDB8FE-6FBE-BC72-6B6B-FCD4D91E0C29}"/>
              </a:ext>
            </a:extLst>
          </p:cNvPr>
          <p:cNvSpPr txBox="1"/>
          <p:nvPr/>
        </p:nvSpPr>
        <p:spPr>
          <a:xfrm>
            <a:off x="7627726" y="3727168"/>
            <a:ext cx="540533" cy="215444"/>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Arial" panose="020B0604020202020204" pitchFamily="34" charset="0"/>
                <a:cs typeface="Arial" panose="020B0604020202020204" pitchFamily="34" charset="0"/>
              </a:rPr>
              <a:t>16,475</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sp>
        <p:nvSpPr>
          <p:cNvPr id="20" name="Rectangle 3">
            <a:extLst>
              <a:ext uri="{FF2B5EF4-FFF2-40B4-BE49-F238E27FC236}">
                <a16:creationId xmlns:a16="http://schemas.microsoft.com/office/drawing/2014/main" id="{44E9AA60-2682-8BBD-EF3F-F146A5F73F2C}"/>
              </a:ext>
            </a:extLst>
          </p:cNvPr>
          <p:cNvSpPr/>
          <p:nvPr/>
        </p:nvSpPr>
        <p:spPr bwMode="auto">
          <a:xfrm>
            <a:off x="7684138" y="3947160"/>
            <a:ext cx="394337" cy="67990"/>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chemeClr val="tx1"/>
              </a:solidFill>
              <a:effectLst/>
              <a:latin typeface="Arial" panose="020B0604020202020204" pitchFamily="34" charset="0"/>
              <a:cs typeface="Arial" panose="020B0604020202020204" pitchFamily="34" charset="0"/>
            </a:endParaRPr>
          </a:p>
        </p:txBody>
      </p:sp>
      <p:sp>
        <p:nvSpPr>
          <p:cNvPr id="25" name="Rectangle 3">
            <a:extLst>
              <a:ext uri="{FF2B5EF4-FFF2-40B4-BE49-F238E27FC236}">
                <a16:creationId xmlns:a16="http://schemas.microsoft.com/office/drawing/2014/main" id="{85B2817C-FB6E-B1BC-DD95-51A84F7F4961}"/>
              </a:ext>
            </a:extLst>
          </p:cNvPr>
          <p:cNvSpPr/>
          <p:nvPr/>
        </p:nvSpPr>
        <p:spPr bwMode="auto">
          <a:xfrm>
            <a:off x="8496244" y="4950777"/>
            <a:ext cx="394337" cy="326160"/>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chemeClr val="tx1"/>
              </a:solidFill>
              <a:effectLst/>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02E7307B-4418-A05D-B057-E10E053D8195}"/>
              </a:ext>
            </a:extLst>
          </p:cNvPr>
          <p:cNvSpPr txBox="1"/>
          <p:nvPr/>
        </p:nvSpPr>
        <p:spPr>
          <a:xfrm>
            <a:off x="400050" y="6353663"/>
            <a:ext cx="7943200" cy="307777"/>
          </a:xfrm>
          <a:prstGeom prst="rect">
            <a:avLst/>
          </a:prstGeom>
          <a:noFill/>
        </p:spPr>
        <p:txBody>
          <a:bodyPr wrap="none" rtlCol="0">
            <a:spAutoFit/>
          </a:bodyPr>
          <a:lstStyle/>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Note: 1. Upon completion of GWC’s acquisition of SunEdison Semiconductor (“SEMI”) in 2016, FY2016 financials has included earnings from SEMI from the period of 02 Dec 2016 – 31 Dec 2016</a:t>
            </a:r>
          </a:p>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         2. Operating Income increased if excluding the mark-to-market valuation changes on its holdings of Siltronic shares and assuming no major expansion projects were undertaken</a:t>
            </a:r>
          </a:p>
        </p:txBody>
      </p:sp>
      <p:sp>
        <p:nvSpPr>
          <p:cNvPr id="26" name="Rectangle 8">
            <a:extLst>
              <a:ext uri="{FF2B5EF4-FFF2-40B4-BE49-F238E27FC236}">
                <a16:creationId xmlns:a16="http://schemas.microsoft.com/office/drawing/2014/main" id="{DE829E3C-2DC6-6DD4-F2E6-76E49BFC33E5}"/>
              </a:ext>
            </a:extLst>
          </p:cNvPr>
          <p:cNvSpPr/>
          <p:nvPr/>
        </p:nvSpPr>
        <p:spPr>
          <a:xfrm>
            <a:off x="447480" y="1873261"/>
            <a:ext cx="493725" cy="138499"/>
          </a:xfrm>
          <a:prstGeom prst="rect">
            <a:avLst/>
          </a:prstGeom>
        </p:spPr>
        <p:txBody>
          <a:bodyPr wrap="none" lIns="0" tIns="0" rIns="0" bIns="0">
            <a:spAutoFit/>
          </a:bodyPr>
          <a:lstStyle/>
          <a:p>
            <a:r>
              <a:rPr lang="en-GB" sz="900" b="1" i="1">
                <a:solidFill>
                  <a:srgbClr val="75C6D3"/>
                </a:solidFill>
                <a:latin typeface="Arial" panose="020B0604020202020204" pitchFamily="34" charset="0"/>
                <a:cs typeface="Arial" panose="020B0604020202020204" pitchFamily="34" charset="0"/>
              </a:rPr>
              <a:t>(NT$ Mn)</a:t>
            </a:r>
          </a:p>
        </p:txBody>
      </p:sp>
      <p:sp>
        <p:nvSpPr>
          <p:cNvPr id="4" name="投影片編號版面配置區 6">
            <a:extLst>
              <a:ext uri="{FF2B5EF4-FFF2-40B4-BE49-F238E27FC236}">
                <a16:creationId xmlns:a16="http://schemas.microsoft.com/office/drawing/2014/main" id="{EB44A546-BD0A-C00D-03F7-DF1D1FB0DF5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36</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文字方塊 1">
            <a:extLst>
              <a:ext uri="{FF2B5EF4-FFF2-40B4-BE49-F238E27FC236}">
                <a16:creationId xmlns:a16="http://schemas.microsoft.com/office/drawing/2014/main" id="{B237F6DD-24C8-90EA-7AD7-B3A5C843DC66}"/>
              </a:ext>
            </a:extLst>
          </p:cNvPr>
          <p:cNvSpPr txBox="1"/>
          <p:nvPr/>
        </p:nvSpPr>
        <p:spPr>
          <a:xfrm>
            <a:off x="8473666" y="4735333"/>
            <a:ext cx="482824" cy="215444"/>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Arial" panose="020B0604020202020204" pitchFamily="34" charset="0"/>
                <a:cs typeface="Arial" panose="020B0604020202020204" pitchFamily="34" charset="0"/>
              </a:rPr>
              <a:t>8,167</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07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7A88-CAB3-777D-F3D6-FC393C8E2EDD}"/>
            </a:ext>
          </a:extLst>
        </p:cNvPr>
        <p:cNvGrpSpPr/>
        <p:nvPr/>
      </p:nvGrpSpPr>
      <p:grpSpPr>
        <a:xfrm>
          <a:off x="0" y="0"/>
          <a:ext cx="0" cy="0"/>
          <a:chOff x="0" y="0"/>
          <a:chExt cx="0" cy="0"/>
        </a:xfrm>
      </p:grpSpPr>
      <p:graphicFrame>
        <p:nvGraphicFramePr>
          <p:cNvPr id="7" name="Content Placeholder 16">
            <a:extLst>
              <a:ext uri="{FF2B5EF4-FFF2-40B4-BE49-F238E27FC236}">
                <a16:creationId xmlns:a16="http://schemas.microsoft.com/office/drawing/2014/main" id="{279732DC-73F4-9337-2558-873F6C272235}"/>
              </a:ext>
            </a:extLst>
          </p:cNvPr>
          <p:cNvGraphicFramePr>
            <a:graphicFrameLocks/>
          </p:cNvGraphicFramePr>
          <p:nvPr>
            <p:extLst>
              <p:ext uri="{D42A27DB-BD31-4B8C-83A1-F6EECF244321}">
                <p14:modId xmlns:p14="http://schemas.microsoft.com/office/powerpoint/2010/main" val="2288410372"/>
              </p:ext>
            </p:extLst>
          </p:nvPr>
        </p:nvGraphicFramePr>
        <p:xfrm>
          <a:off x="504825" y="1662545"/>
          <a:ext cx="9077325" cy="4528705"/>
        </p:xfrm>
        <a:graphic>
          <a:graphicData uri="http://schemas.openxmlformats.org/drawingml/2006/chart">
            <c:chart xmlns:c="http://schemas.openxmlformats.org/drawingml/2006/chart" xmlns:r="http://schemas.openxmlformats.org/officeDocument/2006/relationships" r:id="rId3"/>
          </a:graphicData>
        </a:graphic>
      </p:graphicFrame>
      <p:sp>
        <p:nvSpPr>
          <p:cNvPr id="2" name="標題 1">
            <a:extLst>
              <a:ext uri="{FF2B5EF4-FFF2-40B4-BE49-F238E27FC236}">
                <a16:creationId xmlns:a16="http://schemas.microsoft.com/office/drawing/2014/main" id="{466AAE57-12F6-7484-386E-8AC7B432BD4C}"/>
              </a:ext>
            </a:extLst>
          </p:cNvPr>
          <p:cNvSpPr>
            <a:spLocks noGrp="1"/>
          </p:cNvSpPr>
          <p:nvPr>
            <p:ph type="title"/>
          </p:nvPr>
        </p:nvSpPr>
        <p:spPr/>
        <p:txBody>
          <a:bodyPr/>
          <a:lstStyle/>
          <a:p>
            <a:r>
              <a:rPr lang="en-US" altLang="zh-TW"/>
              <a:t>Net Profit </a:t>
            </a:r>
          </a:p>
        </p:txBody>
      </p:sp>
      <p:sp>
        <p:nvSpPr>
          <p:cNvPr id="8" name="矩形: 圓角 7">
            <a:extLst>
              <a:ext uri="{FF2B5EF4-FFF2-40B4-BE49-F238E27FC236}">
                <a16:creationId xmlns:a16="http://schemas.microsoft.com/office/drawing/2014/main" id="{73E78130-28C7-DE71-7027-6A4E54565DBA}"/>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Net Profit </a:t>
            </a:r>
          </a:p>
        </p:txBody>
      </p:sp>
      <p:sp>
        <p:nvSpPr>
          <p:cNvPr id="12" name="文字方塊 11">
            <a:extLst>
              <a:ext uri="{FF2B5EF4-FFF2-40B4-BE49-F238E27FC236}">
                <a16:creationId xmlns:a16="http://schemas.microsoft.com/office/drawing/2014/main" id="{087F38CE-769A-A4C9-796A-A6B4B3E4F6A8}"/>
              </a:ext>
            </a:extLst>
          </p:cNvPr>
          <p:cNvSpPr txBox="1"/>
          <p:nvPr/>
        </p:nvSpPr>
        <p:spPr>
          <a:xfrm>
            <a:off x="400050" y="6353663"/>
            <a:ext cx="7943200" cy="307777"/>
          </a:xfrm>
          <a:prstGeom prst="rect">
            <a:avLst/>
          </a:prstGeom>
          <a:noFill/>
        </p:spPr>
        <p:txBody>
          <a:bodyPr wrap="none" rtlCol="0">
            <a:spAutoFit/>
          </a:bodyPr>
          <a:lstStyle/>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Note: 1. Upon completion of GWC’s acquisition of SunEdison Semiconductor (“SEMI”) in 2016, FY2016 financials has included earnings from SEMI from the period of 02 Dec 2016 – 31 Dec 2016</a:t>
            </a:r>
          </a:p>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         2. Net Profit increased if excluding the mark-to-market valuation changes on its holdings of Siltronic shares and assuming no major expansion projects were undertaken</a:t>
            </a:r>
          </a:p>
        </p:txBody>
      </p:sp>
      <p:sp>
        <p:nvSpPr>
          <p:cNvPr id="13" name="Rectangle 8">
            <a:extLst>
              <a:ext uri="{FF2B5EF4-FFF2-40B4-BE49-F238E27FC236}">
                <a16:creationId xmlns:a16="http://schemas.microsoft.com/office/drawing/2014/main" id="{859461D9-7F57-B2D4-4C9B-1D1B3E70E875}"/>
              </a:ext>
            </a:extLst>
          </p:cNvPr>
          <p:cNvSpPr/>
          <p:nvPr/>
        </p:nvSpPr>
        <p:spPr>
          <a:xfrm>
            <a:off x="447480" y="1873261"/>
            <a:ext cx="493725" cy="138499"/>
          </a:xfrm>
          <a:prstGeom prst="rect">
            <a:avLst/>
          </a:prstGeom>
        </p:spPr>
        <p:txBody>
          <a:bodyPr wrap="none" lIns="0" tIns="0" rIns="0" bIns="0">
            <a:spAutoFit/>
          </a:bodyPr>
          <a:lstStyle/>
          <a:p>
            <a:r>
              <a:rPr lang="en-GB" sz="900" b="1" i="1">
                <a:solidFill>
                  <a:srgbClr val="75C6D3"/>
                </a:solidFill>
                <a:latin typeface="Arial" panose="020B0604020202020204" pitchFamily="34" charset="0"/>
                <a:cs typeface="Arial" panose="020B0604020202020204" pitchFamily="34" charset="0"/>
              </a:rPr>
              <a:t>(NT$ Mn)</a:t>
            </a:r>
          </a:p>
        </p:txBody>
      </p:sp>
      <p:sp>
        <p:nvSpPr>
          <p:cNvPr id="3" name="投影片編號版面配置區 6">
            <a:extLst>
              <a:ext uri="{FF2B5EF4-FFF2-40B4-BE49-F238E27FC236}">
                <a16:creationId xmlns:a16="http://schemas.microsoft.com/office/drawing/2014/main" id="{2068B56E-0FC9-9CC6-F125-A82E602D2367}"/>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37</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76395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6F4D7-3957-7AAF-8D4D-53CD532D9F20}"/>
            </a:ext>
          </a:extLst>
        </p:cNvPr>
        <p:cNvGrpSpPr/>
        <p:nvPr/>
      </p:nvGrpSpPr>
      <p:grpSpPr>
        <a:xfrm>
          <a:off x="0" y="0"/>
          <a:ext cx="0" cy="0"/>
          <a:chOff x="0" y="0"/>
          <a:chExt cx="0" cy="0"/>
        </a:xfrm>
      </p:grpSpPr>
      <p:pic>
        <p:nvPicPr>
          <p:cNvPr id="10" name="圖片 9" descr="一張含有 水, 淺粉藍, space, 青綠色 的圖片&#10;&#10;AI 產生的內容可能不正確。">
            <a:extLst>
              <a:ext uri="{FF2B5EF4-FFF2-40B4-BE49-F238E27FC236}">
                <a16:creationId xmlns:a16="http://schemas.microsoft.com/office/drawing/2014/main" id="{641BD52A-8B2D-A671-6A00-2FB499F6359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r="2072"/>
          <a:stretch/>
        </p:blipFill>
        <p:spPr>
          <a:xfrm rot="16200000" flipH="1">
            <a:off x="1524000" y="-1524000"/>
            <a:ext cx="6858001" cy="9905999"/>
          </a:xfrm>
          <a:prstGeom prst="rect">
            <a:avLst/>
          </a:prstGeom>
        </p:spPr>
      </p:pic>
      <p:sp>
        <p:nvSpPr>
          <p:cNvPr id="2" name="標題 1">
            <a:extLst>
              <a:ext uri="{FF2B5EF4-FFF2-40B4-BE49-F238E27FC236}">
                <a16:creationId xmlns:a16="http://schemas.microsoft.com/office/drawing/2014/main" id="{55B891EC-5E56-3C2F-E151-BABD6DE69AE7}"/>
              </a:ext>
            </a:extLst>
          </p:cNvPr>
          <p:cNvSpPr>
            <a:spLocks noGrp="1"/>
          </p:cNvSpPr>
          <p:nvPr>
            <p:ph type="title"/>
          </p:nvPr>
        </p:nvSpPr>
        <p:spPr>
          <a:xfrm>
            <a:off x="830240" y="881967"/>
            <a:ext cx="8641425" cy="777873"/>
          </a:xfrm>
        </p:spPr>
        <p:txBody>
          <a:bodyPr/>
          <a:lstStyle/>
          <a:p>
            <a:r>
              <a:rPr lang="en-US" altLang="zh-TW"/>
              <a:t>Disclaimer</a:t>
            </a:r>
            <a:endParaRPr lang="zh-TW" altLang="en-US"/>
          </a:p>
        </p:txBody>
      </p:sp>
      <p:sp>
        <p:nvSpPr>
          <p:cNvPr id="6" name="Content Placeholder 3">
            <a:extLst>
              <a:ext uri="{FF2B5EF4-FFF2-40B4-BE49-F238E27FC236}">
                <a16:creationId xmlns:a16="http://schemas.microsoft.com/office/drawing/2014/main" id="{2797FE64-71C8-5B86-22B5-71BA174D9C2C}"/>
              </a:ext>
            </a:extLst>
          </p:cNvPr>
          <p:cNvSpPr txBox="1">
            <a:spLocks/>
          </p:cNvSpPr>
          <p:nvPr/>
        </p:nvSpPr>
        <p:spPr>
          <a:xfrm>
            <a:off x="398222" y="1659840"/>
            <a:ext cx="8543925" cy="4195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Clr>
                <a:srgbClr val="2A6377"/>
              </a:buClr>
              <a:buSzPct val="80000"/>
              <a:buNone/>
            </a:pPr>
            <a:r>
              <a:rPr lang="en-US" sz="1400">
                <a:solidFill>
                  <a:srgbClr val="2B505B"/>
                </a:solidFill>
                <a:latin typeface="Arial" panose="020B0604020202020204" pitchFamily="34" charset="0"/>
                <a:cs typeface="Arial" panose="020B0604020202020204" pitchFamily="34" charset="0"/>
              </a:rPr>
              <a:t>This presentation has been prepared by Sino-American Silicon Products Inc. (the “Company”). This presentation and the materials provided herewith do not constitute an offer to sell or issue or the solicitation of an offer to buy or acquire securities of the Company in any jurisdiction or an inducement to enter into investment activity, nor may it or any part of it form the basis of or be relied on in connection with any contract or commitment whatsoever. Any decision to purchase securities in a proposed offering should be made solely on the basis of the information contained in the offering circular published in relation to such proposed offering, if any.</a:t>
            </a:r>
          </a:p>
          <a:p>
            <a:pPr lvl="1">
              <a:lnSpc>
                <a:spcPct val="100000"/>
              </a:lnSpc>
              <a:buClr>
                <a:srgbClr val="2A6377"/>
              </a:buClr>
              <a:buSzPct val="80000"/>
              <a:buFont typeface="Wingdings" panose="05000000000000000000" pitchFamily="2" charset="2"/>
              <a:buChar char="n"/>
            </a:pPr>
            <a:endParaRPr lang="en-US" sz="1400">
              <a:solidFill>
                <a:srgbClr val="2B505B"/>
              </a:solidFill>
              <a:latin typeface="Arial" panose="020B0604020202020204" pitchFamily="34" charset="0"/>
              <a:cs typeface="Arial" panose="020B0604020202020204" pitchFamily="34" charset="0"/>
            </a:endParaRPr>
          </a:p>
          <a:p>
            <a:pPr marL="457200" lvl="1" indent="0">
              <a:lnSpc>
                <a:spcPct val="100000"/>
              </a:lnSpc>
              <a:buClr>
                <a:srgbClr val="2A6377"/>
              </a:buClr>
              <a:buSzPct val="80000"/>
              <a:buNone/>
            </a:pPr>
            <a:r>
              <a:rPr lang="en-US" sz="1400">
                <a:solidFill>
                  <a:srgbClr val="2B505B"/>
                </a:solidFill>
                <a:latin typeface="Arial" panose="020B0604020202020204" pitchFamily="34" charset="0"/>
                <a:cs typeface="Arial" panose="020B0604020202020204" pitchFamily="34" charset="0"/>
              </a:rPr>
              <a:t>The information contained in this presentation has not been independently verified. No representation, warranty or undertaking, express or implied, is made as to, and no reliance should be placed on, the fairness, accuracy, completeness or correctness of the information or the opinions contained herein. The information contained in this document should be considered in the context of the circumstances prevailing at the time and has not been, and will not be, updated to reflect material developments which may occur after the date of the presentation. None of the Company nor any of its affiliates, advisors or representatives will be liable (in negligence or otherwise) for any loss howsoever arising from any use of this presentation or its contents or otherwise arising in connection with the presentation.</a:t>
            </a:r>
          </a:p>
        </p:txBody>
      </p:sp>
      <p:pic>
        <p:nvPicPr>
          <p:cNvPr id="11" name="圖片 11">
            <a:extLst>
              <a:ext uri="{FF2B5EF4-FFF2-40B4-BE49-F238E27FC236}">
                <a16:creationId xmlns:a16="http://schemas.microsoft.com/office/drawing/2014/main" id="{5E6059CA-1240-6478-BC22-B169B5114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Tree>
    <p:extLst>
      <p:ext uri="{BB962C8B-B14F-4D97-AF65-F5344CB8AC3E}">
        <p14:creationId xmlns:p14="http://schemas.microsoft.com/office/powerpoint/2010/main" val="2262977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2BE0D-F6EE-FCF7-7C8C-ACD2627E5E6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7FEC1B9-AFEE-2AD5-8083-46F538A0DB28}"/>
              </a:ext>
            </a:extLst>
          </p:cNvPr>
          <p:cNvSpPr>
            <a:spLocks noGrp="1"/>
          </p:cNvSpPr>
          <p:nvPr>
            <p:ph type="title"/>
          </p:nvPr>
        </p:nvSpPr>
        <p:spPr/>
        <p:txBody>
          <a:bodyPr/>
          <a:lstStyle/>
          <a:p>
            <a:r>
              <a:rPr lang="en-US" altLang="zh-TW"/>
              <a:t>EPS</a:t>
            </a:r>
          </a:p>
        </p:txBody>
      </p:sp>
      <p:sp>
        <p:nvSpPr>
          <p:cNvPr id="8" name="矩形: 圓角 7">
            <a:extLst>
              <a:ext uri="{FF2B5EF4-FFF2-40B4-BE49-F238E27FC236}">
                <a16:creationId xmlns:a16="http://schemas.microsoft.com/office/drawing/2014/main" id="{B3C5CA15-6ED5-985E-895E-7986E23D8309}"/>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rPr>
              <a:t>EPS</a:t>
            </a:r>
          </a:p>
        </p:txBody>
      </p:sp>
      <p:sp>
        <p:nvSpPr>
          <p:cNvPr id="12" name="文字方塊 11">
            <a:extLst>
              <a:ext uri="{FF2B5EF4-FFF2-40B4-BE49-F238E27FC236}">
                <a16:creationId xmlns:a16="http://schemas.microsoft.com/office/drawing/2014/main" id="{E13F2FAD-D7D6-9056-39DF-34B6A8FD571B}"/>
              </a:ext>
            </a:extLst>
          </p:cNvPr>
          <p:cNvSpPr txBox="1"/>
          <p:nvPr/>
        </p:nvSpPr>
        <p:spPr>
          <a:xfrm>
            <a:off x="400050" y="6353663"/>
            <a:ext cx="7943200" cy="307777"/>
          </a:xfrm>
          <a:prstGeom prst="rect">
            <a:avLst/>
          </a:prstGeom>
          <a:noFill/>
        </p:spPr>
        <p:txBody>
          <a:bodyPr wrap="none" rtlCol="0">
            <a:spAutoFit/>
          </a:bodyPr>
          <a:lstStyle/>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Note: 1. Upon completion of GWC’s acquisition of SunEdison Semiconductor (“SEMI”) in 2016, FY2016 financials has included earnings from SEMI from the period of 02 Dec 2016 – 31 Dec 2016</a:t>
            </a:r>
          </a:p>
          <a:p>
            <a:pPr marL="0" indent="0">
              <a:lnSpc>
                <a:spcPct val="100000"/>
              </a:lnSpc>
            </a:pPr>
            <a:r>
              <a:rPr lang="en-US" altLang="zh-TW" sz="700" i="1">
                <a:solidFill>
                  <a:srgbClr val="2B505B"/>
                </a:solidFill>
                <a:latin typeface="Arial" panose="020B0604020202020204" pitchFamily="34" charset="0"/>
                <a:cs typeface="Arial" panose="020B0604020202020204" pitchFamily="34" charset="0"/>
              </a:rPr>
              <a:t>         2. EPS increased if excluding the mark-to-market valuation changes on its holdings of Siltronic shares and assuming no major expansion projects were undertaken</a:t>
            </a:r>
          </a:p>
        </p:txBody>
      </p:sp>
      <p:sp>
        <p:nvSpPr>
          <p:cNvPr id="6" name="Rectangle 8">
            <a:extLst>
              <a:ext uri="{FF2B5EF4-FFF2-40B4-BE49-F238E27FC236}">
                <a16:creationId xmlns:a16="http://schemas.microsoft.com/office/drawing/2014/main" id="{B100CFED-CB63-5497-5607-0962E8C5C5AC}"/>
              </a:ext>
            </a:extLst>
          </p:cNvPr>
          <p:cNvSpPr/>
          <p:nvPr/>
        </p:nvSpPr>
        <p:spPr>
          <a:xfrm>
            <a:off x="447480" y="1873261"/>
            <a:ext cx="269304" cy="138499"/>
          </a:xfrm>
          <a:prstGeom prst="rect">
            <a:avLst/>
          </a:prstGeom>
        </p:spPr>
        <p:txBody>
          <a:bodyPr wrap="none" lIns="0" tIns="0" rIns="0" bIns="0">
            <a:spAutoFit/>
          </a:bodyPr>
          <a:lstStyle/>
          <a:p>
            <a:r>
              <a:rPr lang="en-GB" sz="900" b="1" i="1">
                <a:solidFill>
                  <a:srgbClr val="75C6D3"/>
                </a:solidFill>
              </a:rPr>
              <a:t>(NT$)</a:t>
            </a:r>
          </a:p>
        </p:txBody>
      </p:sp>
      <p:graphicFrame>
        <p:nvGraphicFramePr>
          <p:cNvPr id="5" name="Content Placeholder 16">
            <a:extLst>
              <a:ext uri="{FF2B5EF4-FFF2-40B4-BE49-F238E27FC236}">
                <a16:creationId xmlns:a16="http://schemas.microsoft.com/office/drawing/2014/main" id="{1D528354-5092-BEB6-2878-BC177E908AEC}"/>
              </a:ext>
            </a:extLst>
          </p:cNvPr>
          <p:cNvGraphicFramePr>
            <a:graphicFrameLocks/>
          </p:cNvGraphicFramePr>
          <p:nvPr>
            <p:extLst>
              <p:ext uri="{D42A27DB-BD31-4B8C-83A1-F6EECF244321}">
                <p14:modId xmlns:p14="http://schemas.microsoft.com/office/powerpoint/2010/main" val="1974382803"/>
              </p:ext>
            </p:extLst>
          </p:nvPr>
        </p:nvGraphicFramePr>
        <p:xfrm>
          <a:off x="114300" y="2095500"/>
          <a:ext cx="9429751" cy="4378325"/>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3">
            <a:extLst>
              <a:ext uri="{FF2B5EF4-FFF2-40B4-BE49-F238E27FC236}">
                <a16:creationId xmlns:a16="http://schemas.microsoft.com/office/drawing/2014/main" id="{E50BDE3B-87AA-FE5D-8228-9B3EE92B3B2C}"/>
              </a:ext>
            </a:extLst>
          </p:cNvPr>
          <p:cNvSpPr/>
          <p:nvPr/>
        </p:nvSpPr>
        <p:spPr bwMode="auto">
          <a:xfrm>
            <a:off x="7870288" y="3119058"/>
            <a:ext cx="413725" cy="586167"/>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rgbClr val="ED972F"/>
              </a:solidFill>
              <a:effectLst/>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A2750C43-FC38-42F4-86CD-70A423237239}"/>
              </a:ext>
            </a:extLst>
          </p:cNvPr>
          <p:cNvSpPr txBox="1"/>
          <p:nvPr/>
        </p:nvSpPr>
        <p:spPr>
          <a:xfrm>
            <a:off x="7831571" y="2864020"/>
            <a:ext cx="482824" cy="215444"/>
          </a:xfrm>
          <a:prstGeom prst="rect">
            <a:avLst/>
          </a:prstGeom>
          <a:noFill/>
        </p:spPr>
        <p:txBody>
          <a:bodyPr wrap="none" rtlCol="0">
            <a:spAutoFit/>
          </a:bodyPr>
          <a:lstStyle/>
          <a:p>
            <a:r>
              <a:rPr lang="en-US" altLang="zh-TW" sz="800" b="1">
                <a:solidFill>
                  <a:srgbClr val="ED972F"/>
                </a:solidFill>
                <a:latin typeface="Arial" panose="020B0604020202020204" pitchFamily="34" charset="0"/>
                <a:cs typeface="Arial" panose="020B0604020202020204" pitchFamily="34" charset="0"/>
              </a:rPr>
              <a:t>12.31</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sp>
        <p:nvSpPr>
          <p:cNvPr id="13" name="Rectangle 3">
            <a:extLst>
              <a:ext uri="{FF2B5EF4-FFF2-40B4-BE49-F238E27FC236}">
                <a16:creationId xmlns:a16="http://schemas.microsoft.com/office/drawing/2014/main" id="{5BA3826B-EA6B-811C-EA7D-3862656C69AB}"/>
              </a:ext>
            </a:extLst>
          </p:cNvPr>
          <p:cNvSpPr/>
          <p:nvPr/>
        </p:nvSpPr>
        <p:spPr bwMode="auto">
          <a:xfrm>
            <a:off x="8737916" y="4632961"/>
            <a:ext cx="413725" cy="251459"/>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rgbClr val="ED972F"/>
              </a:solidFill>
              <a:effectLst/>
              <a:latin typeface="Arial" charset="0"/>
            </a:endParaRPr>
          </a:p>
        </p:txBody>
      </p:sp>
      <p:sp>
        <p:nvSpPr>
          <p:cNvPr id="14" name="文字方塊 13">
            <a:extLst>
              <a:ext uri="{FF2B5EF4-FFF2-40B4-BE49-F238E27FC236}">
                <a16:creationId xmlns:a16="http://schemas.microsoft.com/office/drawing/2014/main" id="{F6A80D72-3F4C-62C7-928D-175AB20AD4EF}"/>
              </a:ext>
            </a:extLst>
          </p:cNvPr>
          <p:cNvSpPr txBox="1"/>
          <p:nvPr/>
        </p:nvSpPr>
        <p:spPr>
          <a:xfrm>
            <a:off x="8751363" y="4417517"/>
            <a:ext cx="425116" cy="215444"/>
          </a:xfrm>
          <a:prstGeom prst="rect">
            <a:avLst/>
          </a:prstGeom>
          <a:noFill/>
        </p:spPr>
        <p:txBody>
          <a:bodyPr wrap="none" rtlCol="0">
            <a:spAutoFit/>
          </a:bodyPr>
          <a:lstStyle/>
          <a:p>
            <a:r>
              <a:rPr lang="en-US" altLang="zh-TW" sz="800" b="1">
                <a:solidFill>
                  <a:srgbClr val="ED972F"/>
                </a:solidFill>
                <a:latin typeface="Arial" panose="020B0604020202020204" pitchFamily="34" charset="0"/>
                <a:cs typeface="Arial" panose="020B0604020202020204" pitchFamily="34" charset="0"/>
              </a:rPr>
              <a:t>3.88</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sp>
        <p:nvSpPr>
          <p:cNvPr id="3" name="投影片編號版面配置區 6">
            <a:extLst>
              <a:ext uri="{FF2B5EF4-FFF2-40B4-BE49-F238E27FC236}">
                <a16:creationId xmlns:a16="http://schemas.microsoft.com/office/drawing/2014/main" id="{7C3ACF66-9938-2109-405E-2C7B2AF127E2}"/>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38</a:t>
            </a:r>
          </a:p>
        </p:txBody>
      </p:sp>
    </p:spTree>
    <p:extLst>
      <p:ext uri="{BB962C8B-B14F-4D97-AF65-F5344CB8AC3E}">
        <p14:creationId xmlns:p14="http://schemas.microsoft.com/office/powerpoint/2010/main" val="2462018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EEAA-AAFF-E19D-75F5-EA1B875DD9F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14B7D6C-B219-E98A-2B6A-B2CDB8B524B0}"/>
              </a:ext>
            </a:extLst>
          </p:cNvPr>
          <p:cNvSpPr>
            <a:spLocks noGrp="1"/>
          </p:cNvSpPr>
          <p:nvPr>
            <p:ph type="title"/>
          </p:nvPr>
        </p:nvSpPr>
        <p:spPr/>
        <p:txBody>
          <a:bodyPr/>
          <a:lstStyle/>
          <a:p>
            <a:r>
              <a:rPr lang="en-US" altLang="zh-TW"/>
              <a:t>Income Statement</a:t>
            </a:r>
          </a:p>
        </p:txBody>
      </p:sp>
      <p:graphicFrame>
        <p:nvGraphicFramePr>
          <p:cNvPr id="7" name="object 4">
            <a:extLst>
              <a:ext uri="{FF2B5EF4-FFF2-40B4-BE49-F238E27FC236}">
                <a16:creationId xmlns:a16="http://schemas.microsoft.com/office/drawing/2014/main" id="{36C3C65F-6DF4-14CF-A6E7-59CC97D8E8E1}"/>
              </a:ext>
            </a:extLst>
          </p:cNvPr>
          <p:cNvGraphicFramePr>
            <a:graphicFrameLocks/>
          </p:cNvGraphicFramePr>
          <p:nvPr>
            <p:custDataLst>
              <p:tags r:id="rId1"/>
            </p:custDataLst>
            <p:extLst>
              <p:ext uri="{D42A27DB-BD31-4B8C-83A1-F6EECF244321}">
                <p14:modId xmlns:p14="http://schemas.microsoft.com/office/powerpoint/2010/main" val="1862675188"/>
              </p:ext>
            </p:extLst>
          </p:nvPr>
        </p:nvGraphicFramePr>
        <p:xfrm>
          <a:off x="420532" y="1036131"/>
          <a:ext cx="9173701" cy="5213839"/>
        </p:xfrm>
        <a:graphic>
          <a:graphicData uri="http://schemas.openxmlformats.org/drawingml/2006/table">
            <a:tbl>
              <a:tblPr firstRow="1" bandRow="1">
                <a:tableStyleId>{2D5ABB26-0587-4C30-8999-92F81FD0307C}</a:tableStyleId>
              </a:tblPr>
              <a:tblGrid>
                <a:gridCol w="3320301">
                  <a:extLst>
                    <a:ext uri="{9D8B030D-6E8A-4147-A177-3AD203B41FA5}">
                      <a16:colId xmlns:a16="http://schemas.microsoft.com/office/drawing/2014/main" val="20000"/>
                    </a:ext>
                  </a:extLst>
                </a:gridCol>
                <a:gridCol w="1170680">
                  <a:extLst>
                    <a:ext uri="{9D8B030D-6E8A-4147-A177-3AD203B41FA5}">
                      <a16:colId xmlns:a16="http://schemas.microsoft.com/office/drawing/2014/main" val="20002"/>
                    </a:ext>
                  </a:extLst>
                </a:gridCol>
                <a:gridCol w="1170680">
                  <a:extLst>
                    <a:ext uri="{9D8B030D-6E8A-4147-A177-3AD203B41FA5}">
                      <a16:colId xmlns:a16="http://schemas.microsoft.com/office/drawing/2014/main" val="935238976"/>
                    </a:ext>
                  </a:extLst>
                </a:gridCol>
                <a:gridCol w="1170680">
                  <a:extLst>
                    <a:ext uri="{9D8B030D-6E8A-4147-A177-3AD203B41FA5}">
                      <a16:colId xmlns:a16="http://schemas.microsoft.com/office/drawing/2014/main" val="3772235993"/>
                    </a:ext>
                  </a:extLst>
                </a:gridCol>
                <a:gridCol w="1170680">
                  <a:extLst>
                    <a:ext uri="{9D8B030D-6E8A-4147-A177-3AD203B41FA5}">
                      <a16:colId xmlns:a16="http://schemas.microsoft.com/office/drawing/2014/main" val="3216832884"/>
                    </a:ext>
                  </a:extLst>
                </a:gridCol>
                <a:gridCol w="1170680">
                  <a:extLst>
                    <a:ext uri="{9D8B030D-6E8A-4147-A177-3AD203B41FA5}">
                      <a16:colId xmlns:a16="http://schemas.microsoft.com/office/drawing/2014/main" val="1568649293"/>
                    </a:ext>
                  </a:extLst>
                </a:gridCol>
              </a:tblGrid>
              <a:tr h="444197">
                <a:tc>
                  <a:txBody>
                    <a:bodyPr/>
                    <a:lstStyle/>
                    <a:p>
                      <a:pPr marL="0" algn="l">
                        <a:lnSpc>
                          <a:spcPct val="100000"/>
                        </a:lnSpc>
                        <a:spcBef>
                          <a:spcPts val="0"/>
                        </a:spcBef>
                      </a:pPr>
                      <a:r>
                        <a:rPr lang="en-US" sz="1000" b="1" i="1">
                          <a:solidFill>
                            <a:schemeClr val="bg1"/>
                          </a:solidFill>
                          <a:latin typeface="Arial"/>
                          <a:cs typeface="Arial"/>
                        </a:rPr>
                        <a:t>(NT$ Mn)</a:t>
                      </a: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2024</a:t>
                      </a:r>
                      <a:endParaRPr lang="en-US" sz="1000" b="1">
                        <a:solidFill>
                          <a:schemeClr val="bg1"/>
                        </a:solidFill>
                        <a:latin typeface="Arial"/>
                        <a:cs typeface="Aria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Q125</a:t>
                      </a:r>
                      <a:endParaRPr lang="en-US" sz="1000" b="1">
                        <a:solidFill>
                          <a:schemeClr val="bg1"/>
                        </a:solidFill>
                        <a:latin typeface="Arial"/>
                        <a:cs typeface="Aria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Q225</a:t>
                      </a:r>
                      <a:endParaRPr lang="en-US" sz="1000" b="1">
                        <a:solidFill>
                          <a:schemeClr val="bg1"/>
                        </a:solidFill>
                        <a:latin typeface="Arial"/>
                        <a:cs typeface="Aria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1H25</a:t>
                      </a:r>
                      <a:endParaRPr lang="en-US" sz="1000" b="1">
                        <a:solidFill>
                          <a:schemeClr val="bg1"/>
                        </a:solidFill>
                        <a:latin typeface="Arial"/>
                        <a:cs typeface="Aria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1H25</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900" b="1" i="0" u="none" strike="noStrike" kern="1200">
                          <a:solidFill>
                            <a:schemeClr val="bg1"/>
                          </a:solidFill>
                          <a:effectLst/>
                          <a:latin typeface="Arial"/>
                          <a:ea typeface="微軟正黑體"/>
                          <a:cs typeface="Arial"/>
                        </a:rPr>
                        <a:t>simulated</a:t>
                      </a:r>
                      <a:r>
                        <a:rPr lang="en-US" altLang="zh-TW" sz="900" b="1" i="0" u="none" strike="noStrike" kern="1200" baseline="30000">
                          <a:solidFill>
                            <a:schemeClr val="bg1"/>
                          </a:solidFill>
                          <a:effectLst/>
                          <a:latin typeface="Arial"/>
                          <a:ea typeface="微軟正黑體"/>
                          <a:cs typeface="Arial"/>
                        </a:rPr>
                        <a:t>1</a:t>
                      </a:r>
                      <a:endParaRPr lang="en-US" altLang="zh-TW" sz="900" b="1" baseline="30000">
                        <a:solidFill>
                          <a:schemeClr val="bg1"/>
                        </a:solidFill>
                        <a:latin typeface="Arial"/>
                        <a:ea typeface="微軟正黑體"/>
                        <a:cs typeface="Aria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50B7C8"/>
                    </a:solidFill>
                  </a:tcPr>
                </a:tc>
                <a:extLst>
                  <a:ext uri="{0D108BD9-81ED-4DB2-BD59-A6C34878D82A}">
                    <a16:rowId xmlns:a16="http://schemas.microsoft.com/office/drawing/2014/main" val="10000"/>
                  </a:ext>
                </a:extLst>
              </a:tr>
              <a:tr h="350152">
                <a:tc>
                  <a:txBody>
                    <a:bodyPr/>
                    <a:lstStyle/>
                    <a:p>
                      <a:pPr marL="0" algn="l">
                        <a:lnSpc>
                          <a:spcPct val="100000"/>
                        </a:lnSpc>
                        <a:spcBef>
                          <a:spcPts val="0"/>
                        </a:spcBef>
                      </a:pPr>
                      <a:r>
                        <a:rPr lang="en-US" sz="1000" b="1" spc="-5">
                          <a:solidFill>
                            <a:schemeClr val="tx1"/>
                          </a:solidFill>
                          <a:latin typeface="Arial"/>
                          <a:cs typeface="Arial"/>
                        </a:rPr>
                        <a:t>Revenue</a:t>
                      </a:r>
                      <a:endParaRPr lang="en-US" sz="1000">
                        <a:solidFill>
                          <a:schemeClr val="tx1"/>
                        </a:solidFill>
                        <a:latin typeface="Arial"/>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79,679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19,373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20,231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39,604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buNone/>
                      </a:pPr>
                      <a:r>
                        <a:rPr lang="zh-TW" altLang="en-US" sz="1000" b="1" kern="1200">
                          <a:solidFill>
                            <a:schemeClr val="tx1"/>
                          </a:solidFill>
                          <a:latin typeface="Arial"/>
                          <a:ea typeface="+mn-ea"/>
                          <a:cs typeface="Arial"/>
                        </a:rPr>
                        <a:t> </a:t>
                      </a:r>
                      <a:r>
                        <a:rPr lang="en-US" altLang="zh-TW" sz="1000" b="1" kern="1200">
                          <a:solidFill>
                            <a:schemeClr val="tx1"/>
                          </a:solidFill>
                          <a:latin typeface="Arial"/>
                          <a:ea typeface="+mn-ea"/>
                          <a:cs typeface="Arial"/>
                        </a:rPr>
                        <a:t>38,665 </a:t>
                      </a:r>
                    </a:p>
                  </a:txBody>
                  <a:tcPr marL="17780" marR="177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50196"/>
                      </a:schemeClr>
                    </a:solidFill>
                  </a:tcPr>
                </a:tc>
                <a:extLst>
                  <a:ext uri="{0D108BD9-81ED-4DB2-BD59-A6C34878D82A}">
                    <a16:rowId xmlns:a16="http://schemas.microsoft.com/office/drawing/2014/main" val="10001"/>
                  </a:ext>
                </a:extLst>
              </a:tr>
              <a:tr h="350152">
                <a:tc>
                  <a:txBody>
                    <a:bodyPr/>
                    <a:lstStyle/>
                    <a:p>
                      <a:pPr marL="0" algn="l">
                        <a:lnSpc>
                          <a:spcPct val="100000"/>
                        </a:lnSpc>
                        <a:spcBef>
                          <a:spcPts val="0"/>
                        </a:spcBef>
                      </a:pPr>
                      <a:r>
                        <a:rPr lang="en-GB" sz="1000" i="1">
                          <a:solidFill>
                            <a:schemeClr val="tx1"/>
                          </a:solidFill>
                          <a:latin typeface="Arial"/>
                          <a:cs typeface="Arial"/>
                        </a:rPr>
                        <a:t>Growth</a:t>
                      </a:r>
                      <a:r>
                        <a:rPr lang="en-GB" sz="1000" i="1" spc="-85">
                          <a:solidFill>
                            <a:schemeClr val="tx1"/>
                          </a:solidFill>
                          <a:latin typeface="Arial"/>
                          <a:cs typeface="Arial"/>
                        </a:rPr>
                        <a:t> </a:t>
                      </a:r>
                      <a:r>
                        <a:rPr lang="en-GB" sz="1000" i="1">
                          <a:solidFill>
                            <a:schemeClr val="tx1"/>
                          </a:solidFill>
                          <a:latin typeface="Arial"/>
                          <a:cs typeface="Arial"/>
                        </a:rPr>
                        <a:t>(%)</a:t>
                      </a:r>
                      <a:endParaRPr lang="en-GB" sz="1000">
                        <a:solidFill>
                          <a:schemeClr val="tx1"/>
                        </a:solidFill>
                        <a:latin typeface="Arial"/>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a:ea typeface="+mn-ea"/>
                          <a:cs typeface="Arial"/>
                        </a:rPr>
                        <a:t>-2.8%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-1.6%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1.7%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0.0%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a:t>
                      </a:r>
                      <a:endParaRPr lang="zh-TW" altLang="en-US" sz="1000" b="0" i="1" kern="1200">
                        <a:solidFill>
                          <a:schemeClr val="tx1"/>
                        </a:solidFill>
                        <a:latin typeface="Arial"/>
                        <a:ea typeface="+mn-ea"/>
                        <a:cs typeface="Arial"/>
                      </a:endParaRPr>
                    </a:p>
                  </a:txBody>
                  <a:tcPr marL="17780" marR="177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0152">
                <a:tc>
                  <a:txBody>
                    <a:bodyPr/>
                    <a:lstStyle/>
                    <a:p>
                      <a:pPr marL="0" algn="l">
                        <a:lnSpc>
                          <a:spcPct val="100000"/>
                        </a:lnSpc>
                        <a:spcBef>
                          <a:spcPts val="0"/>
                        </a:spcBef>
                      </a:pPr>
                      <a:r>
                        <a:rPr lang="en-US" sz="1000" b="1">
                          <a:solidFill>
                            <a:schemeClr val="tx1"/>
                          </a:solidFill>
                          <a:latin typeface="Arial"/>
                          <a:cs typeface="Arial"/>
                        </a:rPr>
                        <a:t>Gross</a:t>
                      </a:r>
                      <a:r>
                        <a:rPr lang="en-US" sz="1000" b="1" spc="-30">
                          <a:solidFill>
                            <a:schemeClr val="tx1"/>
                          </a:solidFill>
                          <a:latin typeface="Arial"/>
                          <a:cs typeface="Arial"/>
                        </a:rPr>
                        <a:t> </a:t>
                      </a:r>
                      <a:r>
                        <a:rPr lang="en-US" sz="1000" b="1">
                          <a:solidFill>
                            <a:schemeClr val="tx1"/>
                          </a:solidFill>
                          <a:latin typeface="Arial"/>
                          <a:cs typeface="Arial"/>
                        </a:rPr>
                        <a:t>Profit</a:t>
                      </a:r>
                      <a:endParaRPr lang="en-US" sz="1000">
                        <a:solidFill>
                          <a:schemeClr val="tx1"/>
                        </a:solidFill>
                        <a:latin typeface="Arial"/>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24,275</a:t>
                      </a:r>
                      <a:endParaRPr lang="en-US" altLang="zh-TW" sz="1000" b="1" kern="1200" baseline="30000">
                        <a:solidFill>
                          <a:schemeClr val="tx1"/>
                        </a:solidFill>
                        <a:latin typeface="Arial"/>
                        <a:ea typeface="+mn-ea"/>
                        <a:cs typeface="Aria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5,073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5,123</a:t>
                      </a:r>
                      <a:endParaRPr lang="en-US" altLang="zh-TW" sz="1000" b="1" kern="1200" baseline="30000">
                        <a:solidFill>
                          <a:schemeClr val="tx1"/>
                        </a:solidFill>
                        <a:latin typeface="Arial"/>
                        <a:ea typeface="+mn-ea"/>
                        <a:cs typeface="Aria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10,196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buNone/>
                      </a:pPr>
                      <a:r>
                        <a:rPr lang="zh-TW" altLang="en-US" sz="1000" b="1" kern="1200">
                          <a:solidFill>
                            <a:schemeClr val="tx1"/>
                          </a:solidFill>
                          <a:latin typeface="Arial"/>
                          <a:ea typeface="+mn-ea"/>
                          <a:cs typeface="Arial"/>
                        </a:rPr>
                        <a:t>11,904</a:t>
                      </a:r>
                    </a:p>
                  </a:txBody>
                  <a:tcPr marL="17780" marR="177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50196"/>
                      </a:schemeClr>
                    </a:solidFill>
                  </a:tcPr>
                </a:tc>
                <a:extLst>
                  <a:ext uri="{0D108BD9-81ED-4DB2-BD59-A6C34878D82A}">
                    <a16:rowId xmlns:a16="http://schemas.microsoft.com/office/drawing/2014/main" val="10003"/>
                  </a:ext>
                </a:extLst>
              </a:tr>
              <a:tr h="350152">
                <a:tc>
                  <a:txBody>
                    <a:bodyPr/>
                    <a:lstStyle/>
                    <a:p>
                      <a:pPr marL="0" algn="l">
                        <a:lnSpc>
                          <a:spcPct val="100000"/>
                        </a:lnSpc>
                        <a:spcBef>
                          <a:spcPts val="0"/>
                        </a:spcBef>
                      </a:pPr>
                      <a:r>
                        <a:rPr lang="en-US" sz="1000" i="1">
                          <a:solidFill>
                            <a:schemeClr val="tx1"/>
                          </a:solidFill>
                          <a:latin typeface="Arial"/>
                          <a:cs typeface="Arial"/>
                        </a:rPr>
                        <a:t>Gross Profit </a:t>
                      </a:r>
                      <a:r>
                        <a:rPr lang="en-US" sz="1000" i="1" spc="-5">
                          <a:solidFill>
                            <a:schemeClr val="tx1"/>
                          </a:solidFill>
                          <a:latin typeface="Arial"/>
                          <a:cs typeface="Arial"/>
                        </a:rPr>
                        <a:t>Margin</a:t>
                      </a:r>
                      <a:r>
                        <a:rPr lang="en-US" sz="1000" i="1" spc="-85">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a:ea typeface="+mn-ea"/>
                          <a:cs typeface="Arial"/>
                        </a:rPr>
                        <a:t>30.5%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26.2%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25.3%</a:t>
                      </a:r>
                      <a:endParaRPr lang="en-US" altLang="zh-TW" sz="1000" b="0" i="1" kern="1200" baseline="30000">
                        <a:solidFill>
                          <a:schemeClr val="tx1"/>
                        </a:solidFill>
                        <a:latin typeface="Arial"/>
                        <a:ea typeface="+mn-ea"/>
                        <a:cs typeface="Aria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25.7%</a:t>
                      </a:r>
                      <a:endParaRPr lang="en-US" altLang="zh-TW" sz="1000" b="0" i="1" kern="1200" baseline="30000">
                        <a:solidFill>
                          <a:schemeClr val="tx1"/>
                        </a:solidFill>
                        <a:latin typeface="Arial"/>
                        <a:ea typeface="+mn-ea"/>
                        <a:cs typeface="Aria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buNone/>
                      </a:pPr>
                      <a:r>
                        <a:rPr lang="zh-TW" altLang="en-US" sz="1000" b="0" i="1" kern="1200">
                          <a:solidFill>
                            <a:schemeClr val="tx1"/>
                          </a:solidFill>
                          <a:latin typeface="Arial"/>
                          <a:ea typeface="+mn-ea"/>
                          <a:cs typeface="Arial"/>
                        </a:rPr>
                        <a:t>30.8%</a:t>
                      </a:r>
                    </a:p>
                  </a:txBody>
                  <a:tcPr marL="17780" marR="177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50152">
                <a:tc>
                  <a:txBody>
                    <a:bodyPr/>
                    <a:lstStyle/>
                    <a:p>
                      <a:pPr marL="0" algn="l">
                        <a:lnSpc>
                          <a:spcPct val="100000"/>
                        </a:lnSpc>
                        <a:spcBef>
                          <a:spcPts val="0"/>
                        </a:spcBef>
                      </a:pPr>
                      <a:r>
                        <a:rPr lang="en-US" sz="1000" b="1" spc="-5">
                          <a:solidFill>
                            <a:schemeClr val="tx1"/>
                          </a:solidFill>
                          <a:latin typeface="Arial"/>
                          <a:cs typeface="Arial"/>
                        </a:rPr>
                        <a:t>EBITDA</a:t>
                      </a:r>
                      <a:endParaRPr lang="en-US" sz="1000" baseline="30000">
                        <a:solidFill>
                          <a:schemeClr val="tx1"/>
                        </a:solidFill>
                        <a:latin typeface="Arial"/>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22,313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000" b="1" i="0" u="none" strike="noStrike">
                          <a:solidFill>
                            <a:srgbClr val="000000"/>
                          </a:solidFill>
                          <a:effectLst/>
                          <a:latin typeface="Arial"/>
                          <a:ea typeface="微軟正黑體"/>
                          <a:cs typeface="Arial"/>
                        </a:rPr>
                        <a:t>4,970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5,101</a:t>
                      </a:r>
                      <a:r>
                        <a:rPr lang="en-US" altLang="zh-TW" sz="1000" b="1" kern="1200" baseline="30000">
                          <a:solidFill>
                            <a:schemeClr val="tx1"/>
                          </a:solidFill>
                          <a:latin typeface="Arial"/>
                          <a:ea typeface="+mn-ea"/>
                          <a:cs typeface="Arial"/>
                        </a:rPr>
                        <a:t>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10,071</a:t>
                      </a:r>
                      <a:endParaRPr lang="en-US" altLang="zh-TW" sz="1000" b="1" kern="1200" baseline="30000">
                        <a:solidFill>
                          <a:schemeClr val="tx1"/>
                        </a:solidFill>
                        <a:latin typeface="Arial"/>
                        <a:ea typeface="+mn-ea"/>
                        <a:cs typeface="Aria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13,564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50196"/>
                      </a:schemeClr>
                    </a:solidFill>
                  </a:tcPr>
                </a:tc>
                <a:extLst>
                  <a:ext uri="{0D108BD9-81ED-4DB2-BD59-A6C34878D82A}">
                    <a16:rowId xmlns:a16="http://schemas.microsoft.com/office/drawing/2014/main" val="10005"/>
                  </a:ext>
                </a:extLst>
              </a:tr>
              <a:tr h="350152">
                <a:tc>
                  <a:txBody>
                    <a:bodyPr/>
                    <a:lstStyle/>
                    <a:p>
                      <a:pPr marL="0" algn="l">
                        <a:lnSpc>
                          <a:spcPct val="100000"/>
                        </a:lnSpc>
                        <a:spcBef>
                          <a:spcPts val="0"/>
                        </a:spcBef>
                      </a:pPr>
                      <a:r>
                        <a:rPr lang="en-US" sz="1000" i="1" spc="-5">
                          <a:solidFill>
                            <a:schemeClr val="tx1"/>
                          </a:solidFill>
                          <a:latin typeface="Arial"/>
                          <a:cs typeface="Arial"/>
                        </a:rPr>
                        <a:t>EBITDA Margin</a:t>
                      </a:r>
                      <a:r>
                        <a:rPr lang="en-US" sz="1000" i="1" spc="-10">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a:ea typeface="+mn-ea"/>
                          <a:cs typeface="Arial"/>
                        </a:rPr>
                        <a:t>28.0%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000" b="0" i="1" u="none" strike="noStrike">
                          <a:solidFill>
                            <a:srgbClr val="000000"/>
                          </a:solidFill>
                          <a:effectLst/>
                          <a:latin typeface="Arial"/>
                          <a:ea typeface="微軟正黑體"/>
                          <a:cs typeface="Arial"/>
                        </a:rPr>
                        <a:t>25.7%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25.2%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25.4%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35.08%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50152">
                <a:tc>
                  <a:txBody>
                    <a:bodyPr/>
                    <a:lstStyle/>
                    <a:p>
                      <a:pPr marL="0" algn="l">
                        <a:lnSpc>
                          <a:spcPct val="100000"/>
                        </a:lnSpc>
                        <a:spcBef>
                          <a:spcPts val="0"/>
                        </a:spcBef>
                      </a:pPr>
                      <a:r>
                        <a:rPr lang="en-US" sz="1000" b="1">
                          <a:solidFill>
                            <a:schemeClr val="tx1"/>
                          </a:solidFill>
                          <a:latin typeface="Arial"/>
                          <a:cs typeface="Arial"/>
                        </a:rPr>
                        <a:t>Operating Income</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16,114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000" b="1" i="0" u="none" strike="noStrike">
                          <a:solidFill>
                            <a:srgbClr val="000000"/>
                          </a:solidFill>
                          <a:effectLst/>
                          <a:latin typeface="Arial"/>
                          <a:ea typeface="微軟正黑體"/>
                          <a:cs typeface="Arial"/>
                        </a:rPr>
                        <a:t>2,929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2,828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5,757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8,167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50196"/>
                      </a:schemeClr>
                    </a:solidFill>
                  </a:tcPr>
                </a:tc>
                <a:extLst>
                  <a:ext uri="{0D108BD9-81ED-4DB2-BD59-A6C34878D82A}">
                    <a16:rowId xmlns:a16="http://schemas.microsoft.com/office/drawing/2014/main" val="10007"/>
                  </a:ext>
                </a:extLst>
              </a:tr>
              <a:tr h="458985">
                <a:tc>
                  <a:txBody>
                    <a:bodyPr/>
                    <a:lstStyle/>
                    <a:p>
                      <a:pPr marL="0" marR="499745" algn="l">
                        <a:lnSpc>
                          <a:spcPct val="100000"/>
                        </a:lnSpc>
                        <a:spcBef>
                          <a:spcPts val="0"/>
                        </a:spcBef>
                      </a:pPr>
                      <a:r>
                        <a:rPr lang="en-US" sz="1000" i="1">
                          <a:solidFill>
                            <a:schemeClr val="tx1"/>
                          </a:solidFill>
                          <a:latin typeface="Arial"/>
                          <a:cs typeface="Arial"/>
                        </a:rPr>
                        <a:t>Operating Profit </a:t>
                      </a:r>
                      <a:r>
                        <a:rPr lang="en-US" sz="1000" i="1" spc="-5">
                          <a:solidFill>
                            <a:schemeClr val="tx1"/>
                          </a:solidFill>
                          <a:latin typeface="Arial"/>
                          <a:cs typeface="Arial"/>
                        </a:rPr>
                        <a:t>Margin</a:t>
                      </a:r>
                      <a:r>
                        <a:rPr lang="en-US" sz="1000" i="1" spc="-120">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a:ea typeface="+mn-ea"/>
                          <a:cs typeface="Arial"/>
                        </a:rPr>
                        <a:t>20.2%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000" b="0" i="1" u="none" strike="noStrike">
                          <a:solidFill>
                            <a:srgbClr val="000000"/>
                          </a:solidFill>
                          <a:effectLst/>
                          <a:latin typeface="Arial"/>
                          <a:ea typeface="微軟正黑體"/>
                          <a:cs typeface="Arial"/>
                        </a:rPr>
                        <a:t>15.1%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14.0%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14.5%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21.12%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50152">
                <a:tc>
                  <a:txBody>
                    <a:bodyPr/>
                    <a:lstStyle/>
                    <a:p>
                      <a:pPr marL="0" algn="l">
                        <a:lnSpc>
                          <a:spcPct val="100000"/>
                        </a:lnSpc>
                        <a:spcBef>
                          <a:spcPts val="0"/>
                        </a:spcBef>
                      </a:pPr>
                      <a:r>
                        <a:rPr lang="en-US" sz="1000" b="1">
                          <a:solidFill>
                            <a:schemeClr val="tx1"/>
                          </a:solidFill>
                          <a:latin typeface="Arial"/>
                          <a:cs typeface="Arial"/>
                        </a:rPr>
                        <a:t>Profit before</a:t>
                      </a:r>
                      <a:r>
                        <a:rPr lang="en-US" sz="1000" b="1" spc="-55">
                          <a:solidFill>
                            <a:schemeClr val="tx1"/>
                          </a:solidFill>
                          <a:latin typeface="Arial"/>
                          <a:cs typeface="Arial"/>
                        </a:rPr>
                        <a:t> </a:t>
                      </a:r>
                      <a:r>
                        <a:rPr lang="en-US" sz="1000" b="1" spc="-5">
                          <a:solidFill>
                            <a:schemeClr val="tx1"/>
                          </a:solidFill>
                          <a:latin typeface="Arial"/>
                          <a:cs typeface="Arial"/>
                        </a:rPr>
                        <a:t>Tax</a:t>
                      </a:r>
                      <a:endParaRPr lang="en-US" sz="1000" baseline="30000">
                        <a:solidFill>
                          <a:schemeClr val="tx1"/>
                        </a:solidFill>
                        <a:latin typeface="Arial"/>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14,732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000" b="1" i="0" u="none" strike="noStrike">
                          <a:solidFill>
                            <a:srgbClr val="000000"/>
                          </a:solidFill>
                          <a:effectLst/>
                          <a:latin typeface="Arial"/>
                          <a:ea typeface="微軟正黑體"/>
                          <a:cs typeface="Arial"/>
                        </a:rPr>
                        <a:t>2,551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2,411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4,961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8,454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50196"/>
                      </a:schemeClr>
                    </a:solidFill>
                  </a:tcPr>
                </a:tc>
                <a:extLst>
                  <a:ext uri="{0D108BD9-81ED-4DB2-BD59-A6C34878D82A}">
                    <a16:rowId xmlns:a16="http://schemas.microsoft.com/office/drawing/2014/main" val="10009"/>
                  </a:ext>
                </a:extLst>
              </a:tr>
              <a:tr h="458985">
                <a:tc>
                  <a:txBody>
                    <a:bodyPr/>
                    <a:lstStyle/>
                    <a:p>
                      <a:pPr marL="0" marR="446405" algn="l">
                        <a:lnSpc>
                          <a:spcPct val="100000"/>
                        </a:lnSpc>
                        <a:spcBef>
                          <a:spcPts val="0"/>
                        </a:spcBef>
                      </a:pPr>
                      <a:r>
                        <a:rPr lang="en-US" sz="1000" i="1">
                          <a:solidFill>
                            <a:schemeClr val="tx1"/>
                          </a:solidFill>
                          <a:latin typeface="Arial"/>
                          <a:cs typeface="Arial"/>
                        </a:rPr>
                        <a:t>Profit before Tax </a:t>
                      </a:r>
                      <a:r>
                        <a:rPr lang="en-US" sz="1000" i="1" spc="-5">
                          <a:solidFill>
                            <a:schemeClr val="tx1"/>
                          </a:solidFill>
                          <a:latin typeface="Arial"/>
                          <a:cs typeface="Arial"/>
                        </a:rPr>
                        <a:t>Margin</a:t>
                      </a:r>
                      <a:r>
                        <a:rPr lang="en-US" sz="1000" i="1" spc="-125">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a:ea typeface="+mn-ea"/>
                          <a:cs typeface="Arial"/>
                        </a:rPr>
                        <a:t>18.5%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000" b="0" i="1" u="none" strike="noStrike">
                          <a:solidFill>
                            <a:srgbClr val="000000"/>
                          </a:solidFill>
                          <a:effectLst/>
                          <a:latin typeface="Arial"/>
                          <a:ea typeface="微軟正黑體"/>
                          <a:cs typeface="Arial"/>
                        </a:rPr>
                        <a:t>13.2%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11.9%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12.5%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21.86%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50152">
                <a:tc>
                  <a:txBody>
                    <a:bodyPr/>
                    <a:lstStyle/>
                    <a:p>
                      <a:pPr marL="0" algn="l">
                        <a:lnSpc>
                          <a:spcPct val="100000"/>
                        </a:lnSpc>
                        <a:spcBef>
                          <a:spcPts val="0"/>
                        </a:spcBef>
                      </a:pPr>
                      <a:r>
                        <a:rPr lang="en-US" sz="1000" b="1" spc="-5">
                          <a:solidFill>
                            <a:schemeClr val="tx1"/>
                          </a:solidFill>
                          <a:latin typeface="Arial"/>
                          <a:cs typeface="Arial"/>
                        </a:rPr>
                        <a:t>Net</a:t>
                      </a:r>
                      <a:r>
                        <a:rPr lang="en-US" sz="1000" b="1" spc="-10">
                          <a:solidFill>
                            <a:schemeClr val="tx1"/>
                          </a:solidFill>
                          <a:latin typeface="Arial"/>
                          <a:cs typeface="Arial"/>
                        </a:rPr>
                        <a:t> </a:t>
                      </a:r>
                      <a:r>
                        <a:rPr lang="en-US" sz="1000" b="1">
                          <a:solidFill>
                            <a:schemeClr val="tx1"/>
                          </a:solidFill>
                          <a:latin typeface="Arial"/>
                          <a:cs typeface="Arial"/>
                        </a:rPr>
                        <a:t>Profit</a:t>
                      </a:r>
                      <a:endParaRPr lang="en-US" sz="1000" baseline="30000">
                        <a:solidFill>
                          <a:schemeClr val="tx1"/>
                        </a:solidFill>
                        <a:latin typeface="Arial"/>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11,609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000" b="1" i="0" u="none" strike="noStrike">
                          <a:solidFill>
                            <a:srgbClr val="000000"/>
                          </a:solidFill>
                          <a:effectLst/>
                          <a:latin typeface="Arial"/>
                          <a:ea typeface="微軟正黑體"/>
                          <a:cs typeface="Arial"/>
                        </a:rPr>
                        <a:t>1,798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1,728</a:t>
                      </a:r>
                      <a:r>
                        <a:rPr lang="en-US" altLang="zh-TW" sz="1000" b="1" kern="1200" baseline="30000">
                          <a:solidFill>
                            <a:schemeClr val="tx1"/>
                          </a:solidFill>
                          <a:latin typeface="Arial"/>
                          <a:ea typeface="+mn-ea"/>
                          <a:cs typeface="Arial"/>
                        </a:rPr>
                        <a:t>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3,526</a:t>
                      </a:r>
                      <a:endParaRPr lang="en-US" altLang="zh-TW" sz="1000" b="1" kern="1200" baseline="30000">
                        <a:solidFill>
                          <a:schemeClr val="tx1"/>
                        </a:solidFill>
                        <a:latin typeface="Arial"/>
                        <a:ea typeface="+mn-ea"/>
                        <a:cs typeface="Arial"/>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6,078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50196"/>
                      </a:schemeClr>
                    </a:solidFill>
                  </a:tcPr>
                </a:tc>
                <a:extLst>
                  <a:ext uri="{0D108BD9-81ED-4DB2-BD59-A6C34878D82A}">
                    <a16:rowId xmlns:a16="http://schemas.microsoft.com/office/drawing/2014/main" val="10011"/>
                  </a:ext>
                </a:extLst>
              </a:tr>
              <a:tr h="350152">
                <a:tc>
                  <a:txBody>
                    <a:bodyPr/>
                    <a:lstStyle/>
                    <a:p>
                      <a:pPr marL="0" algn="l">
                        <a:lnSpc>
                          <a:spcPct val="100000"/>
                        </a:lnSpc>
                        <a:spcBef>
                          <a:spcPts val="0"/>
                        </a:spcBef>
                      </a:pPr>
                      <a:r>
                        <a:rPr lang="en-US" sz="1000" i="1" spc="-5">
                          <a:solidFill>
                            <a:schemeClr val="tx1"/>
                          </a:solidFill>
                          <a:latin typeface="Arial"/>
                          <a:cs typeface="Arial"/>
                        </a:rPr>
                        <a:t>Net </a:t>
                      </a:r>
                      <a:r>
                        <a:rPr lang="en-US" sz="1000" i="1">
                          <a:solidFill>
                            <a:schemeClr val="tx1"/>
                          </a:solidFill>
                          <a:latin typeface="Arial"/>
                          <a:cs typeface="Arial"/>
                        </a:rPr>
                        <a:t>Profit </a:t>
                      </a:r>
                      <a:r>
                        <a:rPr lang="en-US" sz="1000" i="1" spc="-5">
                          <a:solidFill>
                            <a:schemeClr val="tx1"/>
                          </a:solidFill>
                          <a:latin typeface="Arial"/>
                          <a:cs typeface="Arial"/>
                        </a:rPr>
                        <a:t>Margin</a:t>
                      </a:r>
                      <a:r>
                        <a:rPr lang="en-US" sz="1000" i="1" spc="-50">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a:ea typeface="+mn-ea"/>
                          <a:cs typeface="Arial"/>
                        </a:rPr>
                        <a:t>14.6%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000" b="0" i="1" u="none" strike="noStrike">
                          <a:solidFill>
                            <a:srgbClr val="000000"/>
                          </a:solidFill>
                          <a:effectLst/>
                          <a:latin typeface="Arial"/>
                          <a:ea typeface="微軟正黑體"/>
                          <a:cs typeface="Arial"/>
                        </a:rPr>
                        <a:t>9.3%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8.5%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8.9%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15.72%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50152">
                <a:tc>
                  <a:txBody>
                    <a:bodyPr/>
                    <a:lstStyle/>
                    <a:p>
                      <a:pPr marL="0" algn="l" defTabSz="914400" rtl="0" eaLnBrk="1" latinLnBrk="0" hangingPunct="1">
                        <a:lnSpc>
                          <a:spcPct val="100000"/>
                        </a:lnSpc>
                        <a:spcBef>
                          <a:spcPts val="0"/>
                        </a:spcBef>
                      </a:pPr>
                      <a:r>
                        <a:rPr lang="en-US" sz="1000" b="1" kern="1200" spc="-5">
                          <a:solidFill>
                            <a:schemeClr val="tx1"/>
                          </a:solidFill>
                          <a:latin typeface="Arial"/>
                          <a:ea typeface="+mn-ea"/>
                          <a:cs typeface="Arial"/>
                        </a:rPr>
                        <a:t>EPS (NT$)</a:t>
                      </a:r>
                      <a:r>
                        <a:rPr lang="en-US" altLang="zh-TW" sz="1000" b="1" spc="-5" baseline="30000">
                          <a:solidFill>
                            <a:schemeClr val="tx1"/>
                          </a:solidFill>
                          <a:latin typeface="Arial"/>
                          <a:cs typeface="Arial"/>
                        </a:rPr>
                        <a:t> </a:t>
                      </a:r>
                      <a:endParaRPr lang="en-US" sz="1000" b="1" kern="1200" spc="-5">
                        <a:solidFill>
                          <a:schemeClr val="tx1"/>
                        </a:solidFill>
                        <a:latin typeface="Arial"/>
                        <a:ea typeface="+mn-ea"/>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spc="-5">
                          <a:solidFill>
                            <a:schemeClr val="tx1"/>
                          </a:solidFill>
                          <a:latin typeface="Arial"/>
                          <a:ea typeface="+mn-ea"/>
                          <a:cs typeface="Arial"/>
                        </a:rPr>
                        <a:t>9.24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spc="-5">
                          <a:solidFill>
                            <a:schemeClr val="tx1"/>
                          </a:solidFill>
                          <a:latin typeface="Arial"/>
                          <a:ea typeface="+mn-ea"/>
                          <a:cs typeface="Arial"/>
                        </a:rPr>
                        <a:t>1.19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1.17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2.37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a:ea typeface="+mn-ea"/>
                          <a:cs typeface="Arial"/>
                        </a:rPr>
                        <a:t>3.88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alpha val="50196"/>
                      </a:schemeClr>
                    </a:solidFill>
                  </a:tcPr>
                </a:tc>
                <a:extLst>
                  <a:ext uri="{0D108BD9-81ED-4DB2-BD59-A6C34878D82A}">
                    <a16:rowId xmlns:a16="http://schemas.microsoft.com/office/drawing/2014/main" val="1774416239"/>
                  </a:ext>
                </a:extLst>
              </a:tr>
            </a:tbl>
          </a:graphicData>
        </a:graphic>
      </p:graphicFrame>
      <p:sp>
        <p:nvSpPr>
          <p:cNvPr id="3" name="文字方塊 2">
            <a:extLst>
              <a:ext uri="{FF2B5EF4-FFF2-40B4-BE49-F238E27FC236}">
                <a16:creationId xmlns:a16="http://schemas.microsoft.com/office/drawing/2014/main" id="{90FEA5D5-0D4D-0246-6055-F8F758C431ED}"/>
              </a:ext>
            </a:extLst>
          </p:cNvPr>
          <p:cNvSpPr txBox="1"/>
          <p:nvPr/>
        </p:nvSpPr>
        <p:spPr>
          <a:xfrm>
            <a:off x="354456" y="6343815"/>
            <a:ext cx="6731330" cy="415498"/>
          </a:xfrm>
          <a:prstGeom prst="rect">
            <a:avLst/>
          </a:prstGeom>
          <a:noFill/>
        </p:spPr>
        <p:txBody>
          <a:bodyPr wrap="none" rtlCol="0">
            <a:spAutoFit/>
          </a:bodyPr>
          <a:lstStyle/>
          <a:p>
            <a:r>
              <a:rPr lang="en-GB" altLang="zh-TW" sz="700" i="1">
                <a:solidFill>
                  <a:srgbClr val="2B505B"/>
                </a:solidFill>
                <a:latin typeface="Arial" panose="020B0604020202020204" pitchFamily="34" charset="0"/>
                <a:cs typeface="Arial" panose="020B0604020202020204" pitchFamily="34" charset="0"/>
              </a:rPr>
              <a:t>Note</a:t>
            </a:r>
            <a:r>
              <a:rPr lang="en-US" altLang="zh-TW" sz="700" i="1">
                <a:solidFill>
                  <a:srgbClr val="2B505B"/>
                </a:solidFill>
                <a:latin typeface="Arial" panose="020B0604020202020204" pitchFamily="34" charset="0"/>
                <a:cs typeface="Arial" panose="020B0604020202020204" pitchFamily="34" charset="0"/>
              </a:rPr>
              <a:t>:</a:t>
            </a:r>
            <a:r>
              <a:rPr lang="zh-TW" altLang="en-US" sz="700" i="1">
                <a:solidFill>
                  <a:srgbClr val="2B505B"/>
                </a:solidFill>
                <a:latin typeface="Arial" panose="020B0604020202020204" pitchFamily="34" charset="0"/>
                <a:cs typeface="Arial" panose="020B0604020202020204" pitchFamily="34" charset="0"/>
              </a:rPr>
              <a:t> </a:t>
            </a:r>
            <a:r>
              <a:rPr lang="en-GB" altLang="zh-TW" sz="700" i="1">
                <a:solidFill>
                  <a:srgbClr val="2B505B"/>
                </a:solidFill>
                <a:latin typeface="Arial" panose="020B0604020202020204" pitchFamily="34" charset="0"/>
                <a:cs typeface="Arial" panose="020B0604020202020204" pitchFamily="34" charset="0"/>
              </a:rPr>
              <a:t>1. </a:t>
            </a:r>
            <a:r>
              <a:rPr lang="en-US" altLang="zh-TW" sz="700" i="1">
                <a:solidFill>
                  <a:srgbClr val="2B505B"/>
                </a:solidFill>
                <a:latin typeface="Arial" panose="020B0604020202020204" pitchFamily="34" charset="0"/>
                <a:cs typeface="Arial" panose="020B0604020202020204" pitchFamily="34" charset="0"/>
              </a:rPr>
              <a:t>Simulated figures exclude impacts from </a:t>
            </a:r>
            <a:r>
              <a:rPr lang="en-US" altLang="zh-TW" sz="700" i="1" err="1">
                <a:solidFill>
                  <a:srgbClr val="2B505B"/>
                </a:solidFill>
                <a:latin typeface="Arial" panose="020B0604020202020204" pitchFamily="34" charset="0"/>
                <a:cs typeface="Arial" panose="020B0604020202020204" pitchFamily="34" charset="0"/>
              </a:rPr>
              <a:t>GlobalWafers</a:t>
            </a:r>
            <a:r>
              <a:rPr lang="en-US" altLang="zh-TW" sz="700" i="1">
                <a:solidFill>
                  <a:srgbClr val="2B505B"/>
                </a:solidFill>
                <a:latin typeface="Arial" panose="020B0604020202020204" pitchFamily="34" charset="0"/>
                <a:cs typeface="Arial" panose="020B0604020202020204" pitchFamily="34" charset="0"/>
              </a:rPr>
              <a:t> major expansions</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in the U.S., Italy, and Japan, as well as mark-to-market changes on Siltronic shares </a:t>
            </a:r>
            <a:endParaRPr lang="en-GB" altLang="zh-TW" sz="700" i="1">
              <a:solidFill>
                <a:srgbClr val="2B505B"/>
              </a:solidFill>
              <a:latin typeface="Arial" panose="020B0604020202020204" pitchFamily="34" charset="0"/>
              <a:cs typeface="Arial" panose="020B0604020202020204" pitchFamily="34" charset="0"/>
            </a:endParaRPr>
          </a:p>
          <a:p>
            <a:r>
              <a:rPr lang="en-GB" altLang="zh-TW" sz="700" i="1">
                <a:solidFill>
                  <a:srgbClr val="2B505B"/>
                </a:solidFill>
                <a:latin typeface="Arial" panose="020B0604020202020204" pitchFamily="34" charset="0"/>
                <a:cs typeface="Arial" panose="020B0604020202020204" pitchFamily="34" charset="0"/>
              </a:rPr>
              <a:t>         2. </a:t>
            </a:r>
            <a:r>
              <a:rPr lang="en-US" altLang="zh-TW" sz="700" i="1">
                <a:solidFill>
                  <a:srgbClr val="2B505B"/>
                </a:solidFill>
                <a:latin typeface="Arial" panose="020B0604020202020204" pitchFamily="34" charset="0"/>
                <a:cs typeface="Arial" panose="020B0604020202020204" pitchFamily="34" charset="0"/>
              </a:rPr>
              <a:t>Gross margin, EBITDA and net profit decreased due to higher depreciation from </a:t>
            </a:r>
            <a:r>
              <a:rPr lang="en-US" altLang="zh-TW" sz="700" i="1" err="1">
                <a:solidFill>
                  <a:srgbClr val="2B505B"/>
                </a:solidFill>
                <a:latin typeface="Arial" panose="020B0604020202020204" pitchFamily="34" charset="0"/>
                <a:cs typeface="Arial" panose="020B0604020202020204" pitchFamily="34" charset="0"/>
              </a:rPr>
              <a:t>GlobalWafers</a:t>
            </a:r>
            <a:r>
              <a:rPr lang="en-US" altLang="zh-TW" sz="700" i="1">
                <a:solidFill>
                  <a:srgbClr val="2B505B"/>
                </a:solidFill>
                <a:latin typeface="Arial" panose="020B0604020202020204" pitchFamily="34" charset="0"/>
                <a:cs typeface="Arial" panose="020B0604020202020204" pitchFamily="34" charset="0"/>
              </a:rPr>
              <a:t> expansions</a:t>
            </a:r>
          </a:p>
          <a:p>
            <a:pPr marL="0" indent="0">
              <a:lnSpc>
                <a:spcPct val="100000"/>
              </a:lnSpc>
            </a:pPr>
            <a:r>
              <a:rPr lang="en-GB" altLang="zh-TW" sz="700" i="1">
                <a:solidFill>
                  <a:srgbClr val="2B505B"/>
                </a:solidFill>
                <a:latin typeface="Arial" panose="020B0604020202020204" pitchFamily="34" charset="0"/>
                <a:cs typeface="Arial" panose="020B0604020202020204" pitchFamily="34" charset="0"/>
              </a:rPr>
              <a:t>       </a:t>
            </a:r>
          </a:p>
        </p:txBody>
      </p:sp>
      <p:sp>
        <p:nvSpPr>
          <p:cNvPr id="4" name="投影片編號版面配置區 6">
            <a:extLst>
              <a:ext uri="{FF2B5EF4-FFF2-40B4-BE49-F238E27FC236}">
                <a16:creationId xmlns:a16="http://schemas.microsoft.com/office/drawing/2014/main" id="{75B55645-789F-2970-598A-BFA9DEFC7905}"/>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39</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72189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FE24D-5ADD-8C5B-83B8-A6B448FEC8C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549F234-C2C0-ECC2-A4EC-D333BFB0DEF4}"/>
              </a:ext>
            </a:extLst>
          </p:cNvPr>
          <p:cNvSpPr>
            <a:spLocks noGrp="1"/>
          </p:cNvSpPr>
          <p:nvPr>
            <p:ph type="title"/>
          </p:nvPr>
        </p:nvSpPr>
        <p:spPr/>
        <p:txBody>
          <a:bodyPr/>
          <a:lstStyle/>
          <a:p>
            <a:r>
              <a:rPr lang="en-US" altLang="zh-TW"/>
              <a:t>Balance Sheet</a:t>
            </a:r>
          </a:p>
        </p:txBody>
      </p:sp>
      <p:sp>
        <p:nvSpPr>
          <p:cNvPr id="3" name="文字方塊 2">
            <a:extLst>
              <a:ext uri="{FF2B5EF4-FFF2-40B4-BE49-F238E27FC236}">
                <a16:creationId xmlns:a16="http://schemas.microsoft.com/office/drawing/2014/main" id="{5E01B19B-2D17-D7D6-EA1B-9986FD360C93}"/>
              </a:ext>
            </a:extLst>
          </p:cNvPr>
          <p:cNvSpPr txBox="1"/>
          <p:nvPr/>
        </p:nvSpPr>
        <p:spPr>
          <a:xfrm>
            <a:off x="230631" y="6000915"/>
            <a:ext cx="5472973" cy="630942"/>
          </a:xfrm>
          <a:prstGeom prst="rect">
            <a:avLst/>
          </a:prstGeom>
          <a:noFill/>
        </p:spPr>
        <p:txBody>
          <a:bodyPr wrap="none" rtlCol="0">
            <a:spAutoFit/>
          </a:bodyPr>
          <a:lstStyle/>
          <a:p>
            <a:r>
              <a:rPr lang="en-GB" altLang="zh-TW" sz="700" i="1">
                <a:solidFill>
                  <a:srgbClr val="2B505B"/>
                </a:solidFill>
                <a:latin typeface="Arial" panose="020B0604020202020204" pitchFamily="34" charset="0"/>
                <a:cs typeface="Arial" panose="020B0604020202020204" pitchFamily="34" charset="0"/>
              </a:rPr>
              <a:t>Note</a:t>
            </a:r>
            <a:r>
              <a:rPr lang="en-US" altLang="zh-TW" sz="700" i="1">
                <a:solidFill>
                  <a:srgbClr val="2B505B"/>
                </a:solidFill>
                <a:latin typeface="Arial" panose="020B0604020202020204" pitchFamily="34" charset="0"/>
                <a:cs typeface="Arial" panose="020B0604020202020204" pitchFamily="34" charset="0"/>
              </a:rPr>
              <a:t>:</a:t>
            </a:r>
            <a:r>
              <a:rPr lang="zh-TW" altLang="en-US" sz="700" i="1">
                <a:solidFill>
                  <a:srgbClr val="2B505B"/>
                </a:solidFill>
                <a:latin typeface="Arial" panose="020B0604020202020204" pitchFamily="34" charset="0"/>
                <a:cs typeface="Arial" panose="020B0604020202020204" pitchFamily="34" charset="0"/>
              </a:rPr>
              <a:t> </a:t>
            </a:r>
            <a:r>
              <a:rPr lang="en-GB" altLang="zh-TW" sz="700" i="1">
                <a:solidFill>
                  <a:srgbClr val="2B505B"/>
                </a:solidFill>
                <a:latin typeface="Arial" panose="020B0604020202020204" pitchFamily="34" charset="0"/>
                <a:cs typeface="Arial" panose="020B0604020202020204" pitchFamily="34" charset="0"/>
              </a:rPr>
              <a:t>1. </a:t>
            </a:r>
            <a:r>
              <a:rPr lang="en-US" altLang="zh-TW" sz="700" i="1">
                <a:solidFill>
                  <a:srgbClr val="2B505B"/>
                </a:solidFill>
                <a:latin typeface="Arial" panose="020B0604020202020204" pitchFamily="34" charset="0"/>
                <a:cs typeface="Arial" panose="020B0604020202020204" pitchFamily="34" charset="0"/>
              </a:rPr>
              <a:t>Q225 Cash and cash equivalents decreased – partly due to debt repayments using available cash from </a:t>
            </a:r>
            <a:r>
              <a:rPr lang="en-US" altLang="zh-TW" sz="700" i="1" err="1">
                <a:solidFill>
                  <a:srgbClr val="2B505B"/>
                </a:solidFill>
                <a:latin typeface="Arial" panose="020B0604020202020204" pitchFamily="34" charset="0"/>
                <a:cs typeface="Arial" panose="020B0604020202020204" pitchFamily="34" charset="0"/>
              </a:rPr>
              <a:t>GlobalWafers</a:t>
            </a:r>
            <a:endParaRPr lang="en-US" altLang="zh-TW" sz="700" i="1">
              <a:solidFill>
                <a:srgbClr val="2B505B"/>
              </a:solidFill>
              <a:latin typeface="Arial" panose="020B0604020202020204" pitchFamily="34" charset="0"/>
              <a:cs typeface="Arial" panose="020B0604020202020204" pitchFamily="34" charset="0"/>
            </a:endParaRPr>
          </a:p>
          <a:p>
            <a:r>
              <a:rPr lang="en-GB" altLang="zh-TW" sz="700" i="1">
                <a:solidFill>
                  <a:srgbClr val="2B505B"/>
                </a:solidFill>
                <a:latin typeface="Arial" panose="020B0604020202020204" pitchFamily="34" charset="0"/>
                <a:cs typeface="Arial" panose="020B0604020202020204" pitchFamily="34" charset="0"/>
              </a:rPr>
              <a:t>         2. </a:t>
            </a:r>
            <a:r>
              <a:rPr lang="en-US" altLang="zh-TW" sz="700" i="1">
                <a:solidFill>
                  <a:srgbClr val="2B505B"/>
                </a:solidFill>
                <a:latin typeface="Arial" panose="020B0604020202020204" pitchFamily="34" charset="0"/>
                <a:cs typeface="Arial" panose="020B0604020202020204" pitchFamily="34" charset="0"/>
              </a:rPr>
              <a:t>Property, plant and equipment decreased – </a:t>
            </a:r>
            <a:r>
              <a:rPr lang="en-US" altLang="zh-TW" sz="700" i="1">
                <a:solidFill>
                  <a:srgbClr val="2B505B"/>
                </a:solidFill>
                <a:latin typeface="Arial"/>
                <a:ea typeface="新細明體"/>
                <a:cs typeface="Arial"/>
              </a:rPr>
              <a:t>due to subsidies, and currency translation</a:t>
            </a:r>
            <a:r>
              <a:rPr lang="en-US" altLang="zh-TW" sz="700" i="1">
                <a:solidFill>
                  <a:srgbClr val="2B505B"/>
                </a:solidFill>
                <a:latin typeface="Arial" panose="020B0604020202020204" pitchFamily="34" charset="0"/>
                <a:cs typeface="Arial" panose="020B0604020202020204" pitchFamily="34" charset="0"/>
              </a:rPr>
              <a:t> from </a:t>
            </a:r>
            <a:r>
              <a:rPr lang="en-US" altLang="zh-TW" sz="700" i="1" err="1">
                <a:solidFill>
                  <a:srgbClr val="2B505B"/>
                </a:solidFill>
                <a:latin typeface="Arial" panose="020B0604020202020204" pitchFamily="34" charset="0"/>
                <a:cs typeface="Arial" panose="020B0604020202020204" pitchFamily="34" charset="0"/>
              </a:rPr>
              <a:t>GlobalWafers</a:t>
            </a:r>
            <a:endParaRPr lang="en-GB" altLang="zh-TW" sz="700" i="1">
              <a:solidFill>
                <a:srgbClr val="2B505B"/>
              </a:solidFill>
              <a:latin typeface="Arial" panose="020B0604020202020204" pitchFamily="34" charset="0"/>
              <a:cs typeface="Arial" panose="020B0604020202020204" pitchFamily="34" charset="0"/>
            </a:endParaRPr>
          </a:p>
          <a:p>
            <a:r>
              <a:rPr lang="en-GB" altLang="zh-TW" sz="700" i="1">
                <a:solidFill>
                  <a:srgbClr val="2B505B"/>
                </a:solidFill>
                <a:latin typeface="Arial" panose="020B0604020202020204" pitchFamily="34" charset="0"/>
                <a:cs typeface="Arial" panose="020B0604020202020204" pitchFamily="34" charset="0"/>
              </a:rPr>
              <a:t>         3. </a:t>
            </a:r>
            <a:r>
              <a:rPr lang="en-US" altLang="zh-TW" sz="700" i="1">
                <a:solidFill>
                  <a:srgbClr val="2B505B"/>
                </a:solidFill>
                <a:latin typeface="Arial"/>
                <a:ea typeface="新細明體"/>
                <a:cs typeface="Arial"/>
              </a:rPr>
              <a:t>Short-term loan decreased &amp;</a:t>
            </a:r>
            <a:r>
              <a:rPr lang="zh-TW" altLang="en-US" sz="700" i="1">
                <a:solidFill>
                  <a:srgbClr val="2B505B"/>
                </a:solidFill>
                <a:latin typeface="Arial"/>
                <a:ea typeface="新細明體"/>
                <a:cs typeface="Arial"/>
              </a:rPr>
              <a:t> </a:t>
            </a:r>
            <a:r>
              <a:rPr lang="en-US" altLang="zh-TW" sz="700" i="1">
                <a:solidFill>
                  <a:srgbClr val="2B505B"/>
                </a:solidFill>
                <a:latin typeface="Arial"/>
                <a:ea typeface="新細明體"/>
                <a:cs typeface="Arial"/>
              </a:rPr>
              <a:t>Long-term loan increased – mainly due to debt restructuring </a:t>
            </a:r>
            <a:r>
              <a:rPr lang="en-US" altLang="zh-TW" sz="700" i="1">
                <a:solidFill>
                  <a:srgbClr val="2B505B"/>
                </a:solidFill>
                <a:latin typeface="Arial" panose="020B0604020202020204" pitchFamily="34" charset="0"/>
                <a:cs typeface="Arial" panose="020B0604020202020204" pitchFamily="34" charset="0"/>
              </a:rPr>
              <a:t>from </a:t>
            </a:r>
            <a:r>
              <a:rPr lang="en-US" altLang="zh-TW" sz="700" i="1" err="1">
                <a:solidFill>
                  <a:srgbClr val="2B505B"/>
                </a:solidFill>
                <a:latin typeface="Arial" panose="020B0604020202020204" pitchFamily="34" charset="0"/>
                <a:cs typeface="Arial" panose="020B0604020202020204" pitchFamily="34" charset="0"/>
              </a:rPr>
              <a:t>GlobalWafers</a:t>
            </a:r>
            <a:endParaRPr lang="en-US" altLang="zh-TW" sz="700" i="1">
              <a:solidFill>
                <a:srgbClr val="2B505B"/>
              </a:solidFill>
              <a:latin typeface="Arial"/>
              <a:ea typeface="新細明體"/>
              <a:cs typeface="Arial"/>
            </a:endParaRPr>
          </a:p>
          <a:p>
            <a:r>
              <a:rPr lang="en-US" altLang="zh-TW" sz="700" i="1">
                <a:solidFill>
                  <a:srgbClr val="2B505B"/>
                </a:solidFill>
                <a:latin typeface="Arial" panose="020B0604020202020204" pitchFamily="34" charset="0"/>
                <a:cs typeface="Arial" panose="020B0604020202020204" pitchFamily="34" charset="0"/>
              </a:rPr>
              <a:t>         4. </a:t>
            </a:r>
            <a:r>
              <a:rPr lang="en-US" altLang="zh-TW" sz="700" i="1">
                <a:solidFill>
                  <a:srgbClr val="2B505B"/>
                </a:solidFill>
                <a:latin typeface="Arial"/>
                <a:ea typeface="新細明體"/>
                <a:cs typeface="Arial"/>
              </a:rPr>
              <a:t>Other liabilities decreased – primarily due to lower prepaid expenses and FX fluctuations on prepayments </a:t>
            </a:r>
            <a:r>
              <a:rPr lang="en-US" altLang="zh-TW" sz="700" i="1">
                <a:solidFill>
                  <a:srgbClr val="2B505B"/>
                </a:solidFill>
                <a:latin typeface="Arial" panose="020B0604020202020204" pitchFamily="34" charset="0"/>
                <a:cs typeface="Arial" panose="020B0604020202020204" pitchFamily="34" charset="0"/>
              </a:rPr>
              <a:t>from </a:t>
            </a:r>
            <a:r>
              <a:rPr lang="en-US" altLang="zh-TW" sz="700" i="1" err="1">
                <a:solidFill>
                  <a:srgbClr val="2B505B"/>
                </a:solidFill>
                <a:latin typeface="Arial" panose="020B0604020202020204" pitchFamily="34" charset="0"/>
                <a:cs typeface="Arial" panose="020B0604020202020204" pitchFamily="34" charset="0"/>
              </a:rPr>
              <a:t>GlobalWafers</a:t>
            </a:r>
            <a:endParaRPr lang="en-US" altLang="zh-TW" sz="700" i="1">
              <a:solidFill>
                <a:srgbClr val="2B505B"/>
              </a:solidFill>
              <a:latin typeface="Arial" panose="020B0604020202020204" pitchFamily="34" charset="0"/>
              <a:cs typeface="Arial" panose="020B0604020202020204" pitchFamily="34" charset="0"/>
            </a:endParaRPr>
          </a:p>
          <a:p>
            <a:r>
              <a:rPr lang="en-US" altLang="zh-TW" sz="700" i="1">
                <a:solidFill>
                  <a:srgbClr val="2B505B"/>
                </a:solidFill>
                <a:latin typeface="Arial" panose="020B0604020202020204" pitchFamily="34" charset="0"/>
                <a:cs typeface="Arial" panose="020B0604020202020204" pitchFamily="34" charset="0"/>
              </a:rPr>
              <a:t>         5. </a:t>
            </a:r>
            <a:r>
              <a:rPr lang="en-US" altLang="zh-TW" sz="700" i="1">
                <a:solidFill>
                  <a:srgbClr val="2B505B"/>
                </a:solidFill>
                <a:latin typeface="Arial"/>
                <a:ea typeface="新細明體"/>
                <a:cs typeface="Arial"/>
              </a:rPr>
              <a:t>Shareholder equity decreased – primarily due to FX fluctuation </a:t>
            </a:r>
            <a:r>
              <a:rPr lang="en-US" altLang="zh-TW" sz="700" i="1">
                <a:solidFill>
                  <a:srgbClr val="2B505B"/>
                </a:solidFill>
                <a:latin typeface="Arial" panose="020B0604020202020204" pitchFamily="34" charset="0"/>
                <a:cs typeface="Arial" panose="020B0604020202020204" pitchFamily="34" charset="0"/>
              </a:rPr>
              <a:t>from </a:t>
            </a:r>
            <a:r>
              <a:rPr lang="en-US" altLang="zh-TW" sz="700" i="1" err="1">
                <a:solidFill>
                  <a:srgbClr val="2B505B"/>
                </a:solidFill>
                <a:latin typeface="Arial" panose="020B0604020202020204" pitchFamily="34" charset="0"/>
                <a:cs typeface="Arial" panose="020B0604020202020204" pitchFamily="34" charset="0"/>
              </a:rPr>
              <a:t>GlobalWafers</a:t>
            </a:r>
            <a:endParaRPr lang="en-GB" altLang="zh-TW" sz="700" i="1">
              <a:solidFill>
                <a:srgbClr val="2B505B"/>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539A4804-9D06-834D-0641-2FD60706C094}"/>
              </a:ext>
            </a:extLst>
          </p:cNvPr>
          <p:cNvGraphicFramePr>
            <a:graphicFrameLocks noGrp="1"/>
          </p:cNvGraphicFramePr>
          <p:nvPr>
            <p:custDataLst>
              <p:tags r:id="rId1"/>
            </p:custDataLst>
            <p:extLst>
              <p:ext uri="{D42A27DB-BD31-4B8C-83A1-F6EECF244321}">
                <p14:modId xmlns:p14="http://schemas.microsoft.com/office/powerpoint/2010/main" val="1575790984"/>
              </p:ext>
            </p:extLst>
          </p:nvPr>
        </p:nvGraphicFramePr>
        <p:xfrm>
          <a:off x="297306" y="1145055"/>
          <a:ext cx="7063200" cy="4597200"/>
        </p:xfrm>
        <a:graphic>
          <a:graphicData uri="http://schemas.openxmlformats.org/drawingml/2006/table">
            <a:tbl>
              <a:tblPr>
                <a:tableStyleId>{5C22544A-7EE6-4342-B048-85BDC9FD1C3A}</a:tableStyleId>
              </a:tblPr>
              <a:tblGrid>
                <a:gridCol w="2359128">
                  <a:extLst>
                    <a:ext uri="{9D8B030D-6E8A-4147-A177-3AD203B41FA5}">
                      <a16:colId xmlns:a16="http://schemas.microsoft.com/office/drawing/2014/main" val="3368342545"/>
                    </a:ext>
                  </a:extLst>
                </a:gridCol>
                <a:gridCol w="1176018">
                  <a:extLst>
                    <a:ext uri="{9D8B030D-6E8A-4147-A177-3AD203B41FA5}">
                      <a16:colId xmlns:a16="http://schemas.microsoft.com/office/drawing/2014/main" val="2763929477"/>
                    </a:ext>
                  </a:extLst>
                </a:gridCol>
                <a:gridCol w="1176018">
                  <a:extLst>
                    <a:ext uri="{9D8B030D-6E8A-4147-A177-3AD203B41FA5}">
                      <a16:colId xmlns:a16="http://schemas.microsoft.com/office/drawing/2014/main" val="3048474712"/>
                    </a:ext>
                  </a:extLst>
                </a:gridCol>
                <a:gridCol w="1176018">
                  <a:extLst>
                    <a:ext uri="{9D8B030D-6E8A-4147-A177-3AD203B41FA5}">
                      <a16:colId xmlns:a16="http://schemas.microsoft.com/office/drawing/2014/main" val="190003690"/>
                    </a:ext>
                  </a:extLst>
                </a:gridCol>
                <a:gridCol w="1176018">
                  <a:extLst>
                    <a:ext uri="{9D8B030D-6E8A-4147-A177-3AD203B41FA5}">
                      <a16:colId xmlns:a16="http://schemas.microsoft.com/office/drawing/2014/main" val="2900567144"/>
                    </a:ext>
                  </a:extLst>
                </a:gridCol>
              </a:tblGrid>
              <a:tr h="306000">
                <a:tc>
                  <a:txBody>
                    <a:bodyPr/>
                    <a:lstStyle/>
                    <a:p>
                      <a:pPr algn="l" fontAlgn="b">
                        <a:lnSpc>
                          <a:spcPts val="1000"/>
                        </a:lnSpc>
                      </a:pPr>
                      <a:r>
                        <a:rPr lang="en-GB" sz="1000" b="1" i="1" u="none" strike="noStrike">
                          <a:solidFill>
                            <a:schemeClr val="bg1"/>
                          </a:solidFill>
                          <a:effectLst/>
                          <a:latin typeface="Arial" panose="020B0604020202020204" pitchFamily="34" charset="0"/>
                          <a:cs typeface="Arial" panose="020B0604020202020204" pitchFamily="34" charset="0"/>
                        </a:rPr>
                        <a:t>(NT$ Mn)</a:t>
                      </a:r>
                    </a:p>
                  </a:txBody>
                  <a:tcPr marL="36000" marR="36000" marT="36000" marB="3600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GB" sz="1000" b="1" u="none" strike="noStrike">
                          <a:solidFill>
                            <a:schemeClr val="bg1"/>
                          </a:solidFill>
                          <a:effectLst/>
                          <a:latin typeface="Arial" panose="020B0604020202020204" pitchFamily="34" charset="0"/>
                          <a:cs typeface="Arial" panose="020B0604020202020204" pitchFamily="34" charset="0"/>
                        </a:rPr>
                        <a:t>2023</a:t>
                      </a:r>
                      <a:endParaRPr lang="en-GB" sz="1000" b="1" i="0" u="none" strike="noStrike">
                        <a:solidFill>
                          <a:schemeClr val="bg1"/>
                        </a:solidFill>
                        <a:effectLst/>
                        <a:latin typeface="Arial" panose="020B0604020202020204" pitchFamily="34" charset="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panose="020B0604020202020204" pitchFamily="34" charset="0"/>
                          <a:cs typeface="Arial" panose="020B0604020202020204" pitchFamily="34" charset="0"/>
                        </a:rPr>
                        <a:t>2024</a:t>
                      </a:r>
                      <a:endParaRPr lang="en-GB" sz="1000" b="1" i="0" u="none" strike="noStrike">
                        <a:solidFill>
                          <a:schemeClr val="bg1"/>
                        </a:solidFill>
                        <a:effectLst/>
                        <a:latin typeface="Arial" panose="020B0604020202020204" pitchFamily="34" charset="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panose="020B0604020202020204" pitchFamily="34" charset="0"/>
                          <a:cs typeface="Arial" panose="020B0604020202020204" pitchFamily="34" charset="0"/>
                        </a:rPr>
                        <a:t>Q125</a:t>
                      </a:r>
                      <a:endParaRPr lang="en-GB" sz="1000" b="1" i="0" u="none" strike="noStrike">
                        <a:solidFill>
                          <a:schemeClr val="bg1"/>
                        </a:solidFill>
                        <a:effectLst/>
                        <a:latin typeface="Arial" panose="020B0604020202020204" pitchFamily="34" charset="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panose="020B0604020202020204" pitchFamily="34" charset="0"/>
                          <a:cs typeface="Arial" panose="020B0604020202020204" pitchFamily="34" charset="0"/>
                        </a:rPr>
                        <a:t>1H25</a:t>
                      </a:r>
                      <a:endParaRPr lang="en-GB" sz="1000" b="1" i="0" u="none" strike="noStrike">
                        <a:solidFill>
                          <a:schemeClr val="bg1"/>
                        </a:solidFill>
                        <a:effectLst/>
                        <a:latin typeface="Arial" panose="020B0604020202020204" pitchFamily="34" charset="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extLst>
                  <a:ext uri="{0D108BD9-81ED-4DB2-BD59-A6C34878D82A}">
                    <a16:rowId xmlns:a16="http://schemas.microsoft.com/office/drawing/2014/main" val="1508634718"/>
                  </a:ext>
                </a:extLst>
              </a:tr>
              <a:tr h="270000">
                <a:tc>
                  <a:txBody>
                    <a:bodyPr/>
                    <a:lstStyle/>
                    <a:p>
                      <a:pPr algn="l" fontAlgn="b"/>
                      <a:r>
                        <a:rPr lang="en-GB" sz="1000" b="1" u="none" strike="noStrike">
                          <a:effectLst/>
                          <a:latin typeface="Arial" panose="020B0604020202020204" pitchFamily="34" charset="0"/>
                          <a:cs typeface="Arial" panose="020B0604020202020204" pitchFamily="34" charset="0"/>
                        </a:rPr>
                        <a:t>Assets</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298568056"/>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Cash and cash equivalents</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30,828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zh-TW" altLang="en-US" sz="1000" u="none" strike="noStrike" kern="1200">
                          <a:solidFill>
                            <a:schemeClr val="dk1"/>
                          </a:solidFill>
                          <a:effectLst/>
                          <a:latin typeface="Arial" panose="020B0604020202020204" pitchFamily="34" charset="0"/>
                          <a:ea typeface="+mn-ea"/>
                          <a:cs typeface="Arial" panose="020B0604020202020204" pitchFamily="34" charset="0"/>
                        </a:rPr>
                        <a:t> </a:t>
                      </a:r>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54,1371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43,374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36,396</a:t>
                      </a:r>
                      <a:r>
                        <a:rPr lang="en-US" altLang="zh-TW" sz="1000" u="none" strike="noStrike" kern="1200" baseline="30000">
                          <a:solidFill>
                            <a:schemeClr val="dk1"/>
                          </a:solidFill>
                          <a:effectLst/>
                          <a:latin typeface="Arial" panose="020B0604020202020204" pitchFamily="34" charset="0"/>
                          <a:ea typeface="+mn-ea"/>
                          <a:cs typeface="Arial" panose="020B0604020202020204" pitchFamily="34" charset="0"/>
                        </a:rPr>
                        <a:t>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2165283"/>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Account receivable</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12,228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12,592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13,127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12,425</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7028978"/>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Inventories</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12,556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13,976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14,598</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12,932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418967"/>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Property, plant and equipment</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89,668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137,3622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146,673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132,513</a:t>
                      </a:r>
                      <a:r>
                        <a:rPr lang="en-US" altLang="zh-TW" sz="1000" u="none" strike="noStrike" kern="1200" baseline="30000">
                          <a:solidFill>
                            <a:schemeClr val="dk1"/>
                          </a:solidFill>
                          <a:effectLst/>
                          <a:latin typeface="Arial" panose="020B0604020202020204" pitchFamily="34" charset="0"/>
                          <a:ea typeface="+mn-ea"/>
                          <a:cs typeface="Arial" panose="020B0604020202020204" pitchFamily="34" charset="0"/>
                        </a:rPr>
                        <a:t>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61702566"/>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Other assets</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80,216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53,2653</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56,741</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57,490</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244950752"/>
                  </a:ext>
                </a:extLst>
              </a:tr>
              <a:tr h="270000">
                <a:tc>
                  <a:txBody>
                    <a:bodyPr/>
                    <a:lstStyle/>
                    <a:p>
                      <a:pPr algn="l" fontAlgn="b"/>
                      <a:r>
                        <a:rPr lang="en-GB" sz="1000" b="1" u="none" strike="noStrike">
                          <a:effectLst/>
                          <a:latin typeface="Arial" panose="020B0604020202020204" pitchFamily="34" charset="0"/>
                          <a:cs typeface="Arial" panose="020B0604020202020204" pitchFamily="34" charset="0"/>
                        </a:rPr>
                        <a:t>Total assets</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b="1" u="none" strike="noStrike">
                          <a:effectLst/>
                          <a:latin typeface="Arial" panose="020B0604020202020204" pitchFamily="34" charset="0"/>
                          <a:cs typeface="Arial" panose="020B0604020202020204" pitchFamily="34" charset="0"/>
                        </a:rPr>
                        <a:t>225,495</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b="1" u="none" strike="noStrike" kern="1200">
                          <a:solidFill>
                            <a:schemeClr val="dk1"/>
                          </a:solidFill>
                          <a:effectLst/>
                          <a:latin typeface="Arial" panose="020B0604020202020204" pitchFamily="34" charset="0"/>
                          <a:ea typeface="+mn-ea"/>
                          <a:cs typeface="Arial" panose="020B0604020202020204" pitchFamily="34" charset="0"/>
                        </a:rPr>
                        <a:t>271,331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b="1" u="none" strike="noStrike" kern="1200">
                          <a:solidFill>
                            <a:schemeClr val="dk1"/>
                          </a:solidFill>
                          <a:effectLst/>
                          <a:latin typeface="Arial" panose="020B0604020202020204" pitchFamily="34" charset="0"/>
                          <a:ea typeface="+mn-ea"/>
                          <a:cs typeface="Arial" panose="020B0604020202020204" pitchFamily="34" charset="0"/>
                        </a:rPr>
                        <a:t>274,513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b="1" u="none" strike="noStrike" kern="1200">
                          <a:solidFill>
                            <a:schemeClr val="dk1"/>
                          </a:solidFill>
                          <a:effectLst/>
                          <a:latin typeface="Arial" panose="020B0604020202020204" pitchFamily="34" charset="0"/>
                          <a:ea typeface="+mn-ea"/>
                          <a:cs typeface="Arial" panose="020B0604020202020204" pitchFamily="34" charset="0"/>
                        </a:rPr>
                        <a:t>251,756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34883000"/>
                  </a:ext>
                </a:extLst>
              </a:tr>
              <a:tr h="0">
                <a:tc>
                  <a:txBody>
                    <a:bodyPr/>
                    <a:lstStyle/>
                    <a:p>
                      <a:pPr algn="l"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endParaRPr lang="en-GB" sz="1000" b="1" u="none" strike="noStrike" kern="1200">
                        <a:solidFill>
                          <a:schemeClr val="dk1"/>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zh-TW" altLang="en-US" sz="1000" b="1" u="none" strike="noStrike" kern="1200">
                          <a:solidFill>
                            <a:schemeClr val="dk1"/>
                          </a:solidFill>
                          <a:effectLst/>
                          <a:latin typeface="Arial" panose="020B0604020202020204" pitchFamily="34" charset="0"/>
                          <a:ea typeface="+mn-ea"/>
                          <a:cs typeface="Arial" panose="020B0604020202020204" pitchFamily="34" charset="0"/>
                        </a:rPr>
                        <a:t>　</a:t>
                      </a: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endParaRPr lang="zh-TW" altLang="en-US" sz="1000" b="1" u="none" strike="noStrike" kern="1200">
                        <a:solidFill>
                          <a:schemeClr val="dk1"/>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1345750"/>
                  </a:ext>
                </a:extLst>
              </a:tr>
              <a:tr h="270000">
                <a:tc>
                  <a:txBody>
                    <a:bodyPr/>
                    <a:lstStyle/>
                    <a:p>
                      <a:pPr algn="l" fontAlgn="b"/>
                      <a:r>
                        <a:rPr lang="en-GB" sz="1000" b="1" u="none" strike="noStrike">
                          <a:effectLst/>
                          <a:latin typeface="Arial" panose="020B0604020202020204" pitchFamily="34" charset="0"/>
                          <a:cs typeface="Arial" panose="020B0604020202020204" pitchFamily="34" charset="0"/>
                        </a:rPr>
                        <a:t>Liabilities</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endParaRPr lang="en-GB" sz="1000" u="none" strike="noStrike" kern="1200">
                        <a:solidFill>
                          <a:schemeClr val="dk1"/>
                        </a:solidFill>
                        <a:effectLst/>
                        <a:latin typeface="Arial" panose="020B0604020202020204" pitchFamily="34" charset="0"/>
                        <a:ea typeface="+mn-ea"/>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zh-TW" altLang="en-US" sz="1000" u="none" strike="noStrike" kern="1200">
                          <a:solidFill>
                            <a:schemeClr val="dk1"/>
                          </a:solidFill>
                          <a:effectLst/>
                          <a:latin typeface="Arial" panose="020B0604020202020204" pitchFamily="34" charset="0"/>
                          <a:ea typeface="+mn-ea"/>
                          <a:cs typeface="Arial" panose="020B0604020202020204" pitchFamily="34" charset="0"/>
                        </a:rPr>
                        <a:t>　</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endParaRPr lang="zh-TW" altLang="en-US" sz="1000" u="none" strike="noStrike" kern="1200">
                        <a:solidFill>
                          <a:schemeClr val="dk1"/>
                        </a:solidFill>
                        <a:effectLst/>
                        <a:latin typeface="Arial" panose="020B0604020202020204" pitchFamily="34" charset="0"/>
                        <a:ea typeface="+mn-ea"/>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117336400"/>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Short-term loan</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47,427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31,277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38,456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31,171</a:t>
                      </a:r>
                      <a:r>
                        <a:rPr lang="en-US" altLang="zh-TW" sz="1000" u="none" strike="noStrike" kern="1200" baseline="30000">
                          <a:solidFill>
                            <a:schemeClr val="dk1"/>
                          </a:solidFill>
                          <a:effectLst/>
                          <a:latin typeface="Arial" panose="020B0604020202020204" pitchFamily="34" charset="0"/>
                          <a:ea typeface="+mn-ea"/>
                          <a:cs typeface="Arial" panose="020B0604020202020204" pitchFamily="34" charset="0"/>
                        </a:rPr>
                        <a:t>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669266"/>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Account payable</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5,959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6,069</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5,557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4,959</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1146525"/>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Long term loan</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17,169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42,9174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44,842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46,798</a:t>
                      </a:r>
                      <a:r>
                        <a:rPr lang="en-US" altLang="zh-TW" sz="1000" u="none" strike="noStrike" kern="1200" baseline="30000">
                          <a:solidFill>
                            <a:schemeClr val="dk1"/>
                          </a:solidFill>
                          <a:effectLst/>
                          <a:latin typeface="Arial" panose="020B0604020202020204" pitchFamily="34" charset="0"/>
                          <a:ea typeface="+mn-ea"/>
                          <a:cs typeface="Arial" panose="020B0604020202020204" pitchFamily="34" charset="0"/>
                        </a:rPr>
                        <a:t>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37984242"/>
                  </a:ext>
                </a:extLst>
              </a:tr>
              <a:tr h="270000">
                <a:tc>
                  <a:txBody>
                    <a:bodyPr/>
                    <a:lstStyle/>
                    <a:p>
                      <a:pPr algn="l" fontAlgn="b"/>
                      <a:r>
                        <a:rPr lang="en-GB" sz="1000" u="none" strike="noStrike">
                          <a:effectLst/>
                          <a:latin typeface="Arial" panose="020B0604020202020204" pitchFamily="34" charset="0"/>
                          <a:cs typeface="Arial" panose="020B0604020202020204" pitchFamily="34" charset="0"/>
                        </a:rPr>
                        <a:t>Other liabilities</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u="none" strike="noStrike">
                          <a:effectLst/>
                          <a:latin typeface="Arial" panose="020B0604020202020204" pitchFamily="34" charset="0"/>
                          <a:cs typeface="Arial" panose="020B0604020202020204" pitchFamily="34" charset="0"/>
                        </a:rPr>
                        <a:t>72,946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75,513</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71,411</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61,800</a:t>
                      </a:r>
                      <a:r>
                        <a:rPr lang="en-US" altLang="zh-TW" sz="1000" u="none" strike="noStrike" kern="1200" baseline="30000">
                          <a:solidFill>
                            <a:schemeClr val="dk1"/>
                          </a:solidFill>
                          <a:effectLst/>
                          <a:latin typeface="Arial" panose="020B0604020202020204" pitchFamily="34" charset="0"/>
                          <a:ea typeface="+mn-ea"/>
                          <a:cs typeface="Arial" panose="020B0604020202020204" pitchFamily="34" charset="0"/>
                        </a:rPr>
                        <a:t>4</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751073656"/>
                  </a:ext>
                </a:extLst>
              </a:tr>
              <a:tr h="270000">
                <a:tc>
                  <a:txBody>
                    <a:bodyPr/>
                    <a:lstStyle/>
                    <a:p>
                      <a:pPr algn="l" fontAlgn="b"/>
                      <a:r>
                        <a:rPr lang="en-GB" sz="1000" b="1" u="none" strike="noStrike">
                          <a:effectLst/>
                          <a:latin typeface="Arial" panose="020B0604020202020204" pitchFamily="34" charset="0"/>
                          <a:cs typeface="Arial" panose="020B0604020202020204" pitchFamily="34" charset="0"/>
                        </a:rPr>
                        <a:t>Total liabilities</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b="1" u="none" strike="noStrike">
                          <a:effectLst/>
                          <a:latin typeface="Arial" panose="020B0604020202020204" pitchFamily="34" charset="0"/>
                          <a:cs typeface="Arial" panose="020B0604020202020204" pitchFamily="34" charset="0"/>
                        </a:rPr>
                        <a:t>143,501</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155,777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160,266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u="none" strike="noStrike" kern="1200">
                          <a:solidFill>
                            <a:schemeClr val="dk1"/>
                          </a:solidFill>
                          <a:effectLst/>
                          <a:latin typeface="Arial" panose="020B0604020202020204" pitchFamily="34" charset="0"/>
                          <a:ea typeface="+mn-ea"/>
                          <a:cs typeface="Arial" panose="020B0604020202020204" pitchFamily="34" charset="0"/>
                        </a:rPr>
                        <a:t>144,729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477107155"/>
                  </a:ext>
                </a:extLst>
              </a:tr>
              <a:tr h="0">
                <a:tc>
                  <a:txBody>
                    <a:bodyPr/>
                    <a:lstStyle/>
                    <a:p>
                      <a:pPr algn="l"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GB" sz="1000" u="none" strike="noStrike" kern="1200">
                        <a:solidFill>
                          <a:schemeClr val="dk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zh-TW" altLang="en-US" sz="1000" u="none" strike="noStrike" kern="1200">
                          <a:solidFill>
                            <a:schemeClr val="dk1"/>
                          </a:solidFill>
                          <a:effectLst/>
                          <a:latin typeface="Arial" panose="020B0604020202020204" pitchFamily="34" charset="0"/>
                          <a:ea typeface="+mn-ea"/>
                          <a:cs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zh-TW" altLang="en-US" sz="1000" u="none" strike="noStrike" kern="1200">
                        <a:solidFill>
                          <a:schemeClr val="dk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758854466"/>
                  </a:ext>
                </a:extLst>
              </a:tr>
              <a:tr h="258741">
                <a:tc>
                  <a:txBody>
                    <a:bodyPr/>
                    <a:lstStyle/>
                    <a:p>
                      <a:pPr algn="l" fontAlgn="b"/>
                      <a:r>
                        <a:rPr lang="en-GB" sz="1000" b="1" u="none" strike="noStrike">
                          <a:effectLst/>
                          <a:latin typeface="Arial" panose="020B0604020202020204" pitchFamily="34" charset="0"/>
                          <a:cs typeface="Arial" panose="020B0604020202020204" pitchFamily="34" charset="0"/>
                        </a:rPr>
                        <a:t>Shareholder equity</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algn="ctr" fontAlgn="b"/>
                      <a:r>
                        <a:rPr lang="en-GB" sz="1000" b="1" u="none" strike="noStrike">
                          <a:effectLst/>
                          <a:latin typeface="Arial" panose="020B0604020202020204" pitchFamily="34" charset="0"/>
                          <a:cs typeface="Arial" panose="020B0604020202020204" pitchFamily="34" charset="0"/>
                        </a:rPr>
                        <a:t>81,994</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US" altLang="zh-TW" sz="1000" b="1" u="none" strike="noStrike" kern="1200">
                          <a:solidFill>
                            <a:schemeClr val="dk1"/>
                          </a:solidFill>
                          <a:effectLst/>
                          <a:latin typeface="Arial" panose="020B0604020202020204" pitchFamily="34" charset="0"/>
                          <a:ea typeface="+mn-ea"/>
                          <a:cs typeface="Arial" panose="020B0604020202020204" pitchFamily="34" charset="0"/>
                        </a:rPr>
                        <a:t>115,555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US" altLang="zh-TW" sz="1000" b="1" u="none" strike="noStrike" kern="1200">
                          <a:solidFill>
                            <a:schemeClr val="dk1"/>
                          </a:solidFill>
                          <a:effectLst/>
                          <a:latin typeface="Arial" panose="020B0604020202020204" pitchFamily="34" charset="0"/>
                          <a:ea typeface="+mn-ea"/>
                          <a:cs typeface="Arial" panose="020B0604020202020204" pitchFamily="34" charset="0"/>
                        </a:rPr>
                        <a:t>114,247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US" altLang="zh-TW" sz="1000" b="1" u="none" strike="noStrike" kern="1200">
                          <a:solidFill>
                            <a:schemeClr val="dk1"/>
                          </a:solidFill>
                          <a:effectLst/>
                          <a:latin typeface="Arial" panose="020B0604020202020204" pitchFamily="34" charset="0"/>
                          <a:ea typeface="+mn-ea"/>
                          <a:cs typeface="Arial" panose="020B0604020202020204" pitchFamily="34" charset="0"/>
                        </a:rPr>
                        <a:t>107,027</a:t>
                      </a:r>
                      <a:r>
                        <a:rPr lang="en-US" altLang="zh-TW" sz="1000" b="1" u="none" strike="noStrike" kern="1200" baseline="30000">
                          <a:solidFill>
                            <a:schemeClr val="dk1"/>
                          </a:solidFill>
                          <a:effectLst/>
                          <a:latin typeface="Arial" panose="020B0604020202020204" pitchFamily="34" charset="0"/>
                          <a:ea typeface="+mn-ea"/>
                          <a:cs typeface="Arial" panose="020B0604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361454152"/>
                  </a:ext>
                </a:extLst>
              </a:tr>
            </a:tbl>
          </a:graphicData>
        </a:graphic>
      </p:graphicFrame>
      <p:sp>
        <p:nvSpPr>
          <p:cNvPr id="5" name="Rectangle 6">
            <a:extLst>
              <a:ext uri="{FF2B5EF4-FFF2-40B4-BE49-F238E27FC236}">
                <a16:creationId xmlns:a16="http://schemas.microsoft.com/office/drawing/2014/main" id="{6FA20ECD-DC5F-CD61-AE00-80F9CCD3EC73}"/>
              </a:ext>
            </a:extLst>
          </p:cNvPr>
          <p:cNvSpPr/>
          <p:nvPr/>
        </p:nvSpPr>
        <p:spPr bwMode="auto">
          <a:xfrm>
            <a:off x="6327104" y="2832160"/>
            <a:ext cx="936104" cy="216024"/>
          </a:xfrm>
          <a:prstGeom prst="rect">
            <a:avLst/>
          </a:prstGeom>
          <a:noFill/>
          <a:ln w="15875" cap="flat" cmpd="sng" algn="ctr">
            <a:solidFill>
              <a:srgbClr val="307F98"/>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1" i="0" u="none" strike="noStrike" cap="none" normalizeH="0" baseline="0" err="1">
              <a:ln>
                <a:noFill/>
              </a:ln>
              <a:solidFill>
                <a:schemeClr val="tx1"/>
              </a:solidFill>
              <a:effectLst/>
              <a:latin typeface="Arial" charset="0"/>
            </a:endParaRPr>
          </a:p>
        </p:txBody>
      </p:sp>
      <p:graphicFrame>
        <p:nvGraphicFramePr>
          <p:cNvPr id="6" name="Table 4">
            <a:extLst>
              <a:ext uri="{FF2B5EF4-FFF2-40B4-BE49-F238E27FC236}">
                <a16:creationId xmlns:a16="http://schemas.microsoft.com/office/drawing/2014/main" id="{BA0400BE-3D52-2A5E-A2BD-4949E88ECCDF}"/>
              </a:ext>
            </a:extLst>
          </p:cNvPr>
          <p:cNvGraphicFramePr>
            <a:graphicFrameLocks noGrp="1"/>
          </p:cNvGraphicFramePr>
          <p:nvPr>
            <p:extLst>
              <p:ext uri="{D42A27DB-BD31-4B8C-83A1-F6EECF244321}">
                <p14:modId xmlns:p14="http://schemas.microsoft.com/office/powerpoint/2010/main" val="4042162910"/>
              </p:ext>
            </p:extLst>
          </p:nvPr>
        </p:nvGraphicFramePr>
        <p:xfrm>
          <a:off x="7505700" y="1695702"/>
          <a:ext cx="2162175" cy="1359637"/>
        </p:xfrm>
        <a:graphic>
          <a:graphicData uri="http://schemas.openxmlformats.org/drawingml/2006/table">
            <a:tbl>
              <a:tblPr>
                <a:tableStyleId>{5C22544A-7EE6-4342-B048-85BDC9FD1C3A}</a:tableStyleId>
              </a:tblPr>
              <a:tblGrid>
                <a:gridCol w="1513013">
                  <a:extLst>
                    <a:ext uri="{9D8B030D-6E8A-4147-A177-3AD203B41FA5}">
                      <a16:colId xmlns:a16="http://schemas.microsoft.com/office/drawing/2014/main" val="2678657108"/>
                    </a:ext>
                  </a:extLst>
                </a:gridCol>
                <a:gridCol w="649162">
                  <a:extLst>
                    <a:ext uri="{9D8B030D-6E8A-4147-A177-3AD203B41FA5}">
                      <a16:colId xmlns:a16="http://schemas.microsoft.com/office/drawing/2014/main" val="3822992108"/>
                    </a:ext>
                  </a:extLst>
                </a:gridCol>
              </a:tblGrid>
              <a:tr h="236709">
                <a:tc>
                  <a:txBody>
                    <a:bodyPr/>
                    <a:lstStyle/>
                    <a:p>
                      <a:pPr algn="l" fontAlgn="b"/>
                      <a:r>
                        <a:rPr lang="en-GB" sz="1000" b="0" u="none" strike="noStrike">
                          <a:solidFill>
                            <a:schemeClr val="tx1"/>
                          </a:solidFill>
                          <a:effectLst/>
                          <a:latin typeface="Arial" panose="020B0604020202020204" pitchFamily="34" charset="0"/>
                          <a:cs typeface="Arial" panose="020B0604020202020204" pitchFamily="34" charset="0"/>
                        </a:rPr>
                        <a:t>(</a:t>
                      </a:r>
                      <a:r>
                        <a:rPr lang="en-GB" sz="1000" b="0" i="1" u="none" strike="noStrike">
                          <a:solidFill>
                            <a:schemeClr val="tx1"/>
                          </a:solidFill>
                          <a:effectLst/>
                          <a:latin typeface="Arial" panose="020B0604020202020204" pitchFamily="34" charset="0"/>
                          <a:cs typeface="Arial" panose="020B0604020202020204" pitchFamily="34" charset="0"/>
                        </a:rPr>
                        <a:t>NT$ Mn</a:t>
                      </a:r>
                      <a:r>
                        <a:rPr lang="en-GB" sz="1000" b="0" u="none" strike="noStrike">
                          <a:solidFill>
                            <a:schemeClr val="tx1"/>
                          </a:solidFill>
                          <a:effectLst/>
                          <a:latin typeface="Arial" panose="020B0604020202020204" pitchFamily="34" charset="0"/>
                          <a:cs typeface="Arial" panose="020B0604020202020204" pitchFamily="34" charset="0"/>
                        </a:rPr>
                        <a:t>)</a:t>
                      </a:r>
                      <a:endParaRPr lang="en-GB" sz="1000" b="0" i="0" u="none" strike="noStrike">
                        <a:solidFill>
                          <a:schemeClr val="tx1"/>
                        </a:solidFill>
                        <a:effectLst/>
                        <a:latin typeface="Arial" panose="020B0604020202020204" pitchFamily="34" charset="0"/>
                        <a:cs typeface="Arial" panose="020B0604020202020204" pitchFamily="34" charset="0"/>
                      </a:endParaRPr>
                    </a:p>
                  </a:txBody>
                  <a:tcPr marL="36000" marR="36000" marT="36000" marB="36000" anchor="b">
                    <a:lnL w="9525" cap="flat" cmpd="sng" algn="ctr">
                      <a:solidFill>
                        <a:srgbClr val="307F98"/>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307F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440"/>
                        </a:lnSpc>
                      </a:pPr>
                      <a:r>
                        <a:rPr lang="en-US" altLang="zh-TW" sz="1000" b="1" i="0" u="none" strike="noStrike" kern="1200">
                          <a:solidFill>
                            <a:sysClr val="windowText" lastClr="000000"/>
                          </a:solidFill>
                          <a:effectLst/>
                          <a:latin typeface="Arial" panose="020B0604020202020204" pitchFamily="34" charset="0"/>
                          <a:ea typeface="微軟正黑體" panose="020B0604030504040204" pitchFamily="34" charset="-120"/>
                          <a:cs typeface="Arial" panose="020B0604020202020204" pitchFamily="34" charset="0"/>
                        </a:rPr>
                        <a:t>1H25</a:t>
                      </a:r>
                      <a:endParaRPr lang="zh-TW" altLang="en-US" sz="1000">
                        <a:solidFill>
                          <a:sysClr val="windowText" lastClr="000000"/>
                        </a:solidFill>
                        <a:latin typeface="Arial" panose="020B0604020202020204" pitchFamily="34" charset="0"/>
                        <a:cs typeface="Arial" panose="020B0604020202020204" pitchFamily="34" charset="0"/>
                      </a:endParaRPr>
                    </a:p>
                  </a:txBody>
                  <a:tcPr marL="36000" marR="36000" marT="36000" marB="36000" anchor="b">
                    <a:lnL w="19050" cap="flat" cmpd="sng" algn="ctr">
                      <a:noFill/>
                      <a:prstDash val="solid"/>
                      <a:round/>
                      <a:headEnd type="none" w="med" len="med"/>
                      <a:tailEnd type="none" w="med" len="med"/>
                    </a:lnL>
                    <a:lnR w="9525" cap="flat" cmpd="sng" algn="ctr">
                      <a:solidFill>
                        <a:srgbClr val="307F98"/>
                      </a:solidFill>
                      <a:prstDash val="solid"/>
                      <a:round/>
                      <a:headEnd type="none" w="med" len="med"/>
                      <a:tailEnd type="none" w="med" len="med"/>
                    </a:lnR>
                    <a:lnT w="9525" cap="flat" cmpd="sng" algn="ctr">
                      <a:solidFill>
                        <a:srgbClr val="307F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628635"/>
                  </a:ext>
                </a:extLst>
              </a:tr>
              <a:tr h="435444">
                <a:tc>
                  <a:txBody>
                    <a:bodyPr/>
                    <a:lstStyle/>
                    <a:p>
                      <a:pPr algn="l" fontAlgn="b"/>
                      <a:r>
                        <a:rPr lang="en-GB" sz="1000" u="none" strike="noStrike">
                          <a:effectLst/>
                          <a:latin typeface="Arial" panose="020B0604020202020204" pitchFamily="34" charset="0"/>
                          <a:cs typeface="Arial" panose="020B0604020202020204" pitchFamily="34" charset="0"/>
                        </a:rPr>
                        <a:t>Deposits in banks held for three months or more</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600" b="0" i="0" u="none" strike="noStrike" baseline="30000">
                          <a:solidFill>
                            <a:srgbClr val="000000"/>
                          </a:solidFill>
                          <a:effectLst/>
                          <a:latin typeface="Arial"/>
                          <a:cs typeface="Arial"/>
                        </a:rPr>
                        <a:t>3,610</a:t>
                      </a: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735274"/>
                  </a:ext>
                </a:extLst>
              </a:tr>
              <a:tr h="274684">
                <a:tc>
                  <a:txBody>
                    <a:bodyPr/>
                    <a:lstStyle/>
                    <a:p>
                      <a:pPr algn="l" fontAlgn="b"/>
                      <a:r>
                        <a:rPr lang="en-US" altLang="zh-TW" sz="1000">
                          <a:solidFill>
                            <a:srgbClr val="000000"/>
                          </a:solidFill>
                          <a:latin typeface="Arial" panose="020B0604020202020204" pitchFamily="34" charset="0"/>
                          <a:cs typeface="Arial" panose="020B0604020202020204" pitchFamily="34" charset="0"/>
                        </a:rPr>
                        <a:t>Guarantee for </a:t>
                      </a:r>
                      <a:br>
                        <a:rPr lang="en-US" altLang="zh-TW" sz="1000">
                          <a:solidFill>
                            <a:srgbClr val="000000"/>
                          </a:solidFill>
                          <a:latin typeface="Arial" panose="020B0604020202020204" pitchFamily="34" charset="0"/>
                          <a:cs typeface="Arial" panose="020B0604020202020204" pitchFamily="34" charset="0"/>
                        </a:rPr>
                      </a:br>
                      <a:r>
                        <a:rPr lang="en-US" altLang="zh-TW" sz="1000">
                          <a:solidFill>
                            <a:srgbClr val="000000"/>
                          </a:solidFill>
                          <a:latin typeface="Arial" panose="020B0604020202020204" pitchFamily="34" charset="0"/>
                          <a:cs typeface="Arial" panose="020B0604020202020204" pitchFamily="34" charset="0"/>
                        </a:rPr>
                        <a:t>bank financing projects</a:t>
                      </a:r>
                      <a:r>
                        <a:rPr lang="zh-TW" altLang="en-US" sz="1000">
                          <a:solidFill>
                            <a:srgbClr val="000000"/>
                          </a:solidFill>
                          <a:latin typeface="Arial" panose="020B0604020202020204" pitchFamily="34" charset="0"/>
                          <a:cs typeface="Arial" panose="020B0604020202020204" pitchFamily="34" charset="0"/>
                        </a:rPr>
                        <a:t> </a:t>
                      </a:r>
                      <a:endParaRPr lang="en-GB" altLang="zh-TW" sz="1000" b="0"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altLang="zh-TW" sz="1000" b="0" i="0" u="none" strike="noStrike" kern="1200">
                          <a:solidFill>
                            <a:srgbClr val="000000"/>
                          </a:solidFill>
                          <a:latin typeface="Arial"/>
                          <a:ea typeface="+mn-ea"/>
                          <a:cs typeface="Arial"/>
                        </a:rPr>
                        <a:t> 18,882</a:t>
                      </a:r>
                      <a:endParaRPr lang="en-US" altLang="zh-TW" sz="1000" b="0" i="0" u="none" strike="noStrike" kern="1200">
                        <a:solidFill>
                          <a:srgbClr val="000000"/>
                        </a:solidFill>
                        <a:latin typeface="Arial" panose="020B0604020202020204" pitchFamily="34" charset="0"/>
                        <a:ea typeface="+mn-ea"/>
                        <a:cs typeface="Arial" panose="020B0604020202020204" pitchFamily="34" charset="0"/>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5060228"/>
                  </a:ext>
                </a:extLst>
              </a:tr>
              <a:tr h="274684">
                <a:tc>
                  <a:txBody>
                    <a:bodyPr/>
                    <a:lstStyle/>
                    <a:p>
                      <a:pPr algn="l" fontAlgn="b"/>
                      <a:r>
                        <a:rPr lang="en-GB" sz="1000" b="0" i="0" u="none" strike="noStrike">
                          <a:solidFill>
                            <a:srgbClr val="000000"/>
                          </a:solidFill>
                          <a:effectLst/>
                          <a:latin typeface="Arial" panose="020B0604020202020204" pitchFamily="34" charset="0"/>
                          <a:cs typeface="Arial" panose="020B0604020202020204" pitchFamily="34" charset="0"/>
                        </a:rPr>
                        <a:t>Note</a:t>
                      </a: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solidFill>
                        <a:srgbClr val="307F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a:solidFill>
                            <a:srgbClr val="000000"/>
                          </a:solidFill>
                          <a:effectLst/>
                          <a:latin typeface="Arial"/>
                          <a:cs typeface="Arial"/>
                        </a:rPr>
                        <a:t>5,831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307F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565883"/>
                  </a:ext>
                </a:extLst>
              </a:tr>
            </a:tbl>
          </a:graphicData>
        </a:graphic>
      </p:graphicFrame>
      <p:sp>
        <p:nvSpPr>
          <p:cNvPr id="8" name="Rectangle 5">
            <a:extLst>
              <a:ext uri="{FF2B5EF4-FFF2-40B4-BE49-F238E27FC236}">
                <a16:creationId xmlns:a16="http://schemas.microsoft.com/office/drawing/2014/main" id="{16BCAD20-C5C5-EE21-59AF-E60A30015A9F}"/>
              </a:ext>
            </a:extLst>
          </p:cNvPr>
          <p:cNvSpPr/>
          <p:nvPr/>
        </p:nvSpPr>
        <p:spPr bwMode="auto">
          <a:xfrm>
            <a:off x="7502068" y="1145528"/>
            <a:ext cx="2170800" cy="550174"/>
          </a:xfrm>
          <a:prstGeom prst="rect">
            <a:avLst/>
          </a:prstGeom>
          <a:solidFill>
            <a:srgbClr val="307F98"/>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eaLnBrk="0" fontAlgn="base" hangingPunct="0">
              <a:spcBef>
                <a:spcPct val="0"/>
              </a:spcBef>
              <a:spcAft>
                <a:spcPct val="0"/>
              </a:spcAft>
            </a:pPr>
            <a:r>
              <a:rPr lang="en-GB" sz="1000" b="1">
                <a:solidFill>
                  <a:schemeClr val="bg1"/>
                </a:solidFill>
                <a:latin typeface="Arial"/>
                <a:cs typeface="Arial"/>
              </a:rPr>
              <a:t>Cash-related other assets include below items from the subsidiary, </a:t>
            </a:r>
            <a:r>
              <a:rPr lang="en-GB" sz="1000" b="1" err="1">
                <a:solidFill>
                  <a:schemeClr val="bg1"/>
                </a:solidFill>
                <a:latin typeface="Arial"/>
                <a:cs typeface="Arial"/>
              </a:rPr>
              <a:t>GlobalWafers</a:t>
            </a:r>
            <a:r>
              <a:rPr lang="en-GB" sz="1000" b="1">
                <a:solidFill>
                  <a:schemeClr val="bg1"/>
                </a:solidFill>
                <a:latin typeface="Arial"/>
                <a:cs typeface="Arial"/>
              </a:rPr>
              <a:t>:</a:t>
            </a:r>
            <a:endParaRPr kumimoji="0" lang="en-GB" sz="1000" b="1" i="0" u="none" strike="noStrike" cap="none" normalizeH="0" baseline="0">
              <a:ln>
                <a:noFill/>
              </a:ln>
              <a:solidFill>
                <a:schemeClr val="bg1"/>
              </a:solidFill>
              <a:effectLst/>
              <a:latin typeface="Arial"/>
              <a:cs typeface="Arial"/>
            </a:endParaRPr>
          </a:p>
        </p:txBody>
      </p:sp>
      <p:cxnSp>
        <p:nvCxnSpPr>
          <p:cNvPr id="9" name="Elbow Connector 15">
            <a:extLst>
              <a:ext uri="{FF2B5EF4-FFF2-40B4-BE49-F238E27FC236}">
                <a16:creationId xmlns:a16="http://schemas.microsoft.com/office/drawing/2014/main" id="{AD027DF8-3890-6FB5-7A4F-D61106F1CF19}"/>
              </a:ext>
            </a:extLst>
          </p:cNvPr>
          <p:cNvCxnSpPr>
            <a:cxnSpLocks/>
            <a:stCxn id="5" idx="3"/>
            <a:endCxn id="6" idx="2"/>
          </p:cNvCxnSpPr>
          <p:nvPr/>
        </p:nvCxnSpPr>
        <p:spPr bwMode="auto">
          <a:xfrm>
            <a:off x="7263208" y="2940172"/>
            <a:ext cx="1323579" cy="115167"/>
          </a:xfrm>
          <a:prstGeom prst="bentConnector4">
            <a:avLst>
              <a:gd name="adj1" fmla="val 9160"/>
              <a:gd name="adj2" fmla="val 298494"/>
            </a:avLst>
          </a:prstGeom>
          <a:solidFill>
            <a:schemeClr val="accent2"/>
          </a:solidFill>
          <a:ln w="15875" cap="flat" cmpd="sng" algn="ctr">
            <a:solidFill>
              <a:srgbClr val="307F98"/>
            </a:solidFill>
            <a:prstDash val="dash"/>
            <a:round/>
            <a:headEnd type="none" w="med" len="med"/>
            <a:tailEnd type="none" w="med" len="med"/>
          </a:ln>
          <a:effectLst/>
        </p:spPr>
      </p:cxnSp>
      <p:sp>
        <p:nvSpPr>
          <p:cNvPr id="10" name="投影片編號版面配置區 6">
            <a:extLst>
              <a:ext uri="{FF2B5EF4-FFF2-40B4-BE49-F238E27FC236}">
                <a16:creationId xmlns:a16="http://schemas.microsoft.com/office/drawing/2014/main" id="{F6035690-C080-01DB-7DA5-E5509C7575A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40</a:t>
            </a:r>
          </a:p>
        </p:txBody>
      </p:sp>
    </p:spTree>
    <p:extLst>
      <p:ext uri="{BB962C8B-B14F-4D97-AF65-F5344CB8AC3E}">
        <p14:creationId xmlns:p14="http://schemas.microsoft.com/office/powerpoint/2010/main" val="2647410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39BE5-BA30-5772-BC53-4C99672704A6}"/>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117EBAC1-6AB4-BE42-2505-98B3F2D3AAAB}"/>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72CDAAE6-3479-BBDE-EF9B-FECD1B14E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2C02F0C8-1215-A75D-CE0A-13808BB15B75}"/>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05</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AF67F6D2-28EB-8647-6AFF-46745B1453C4}"/>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3600" b="1">
                <a:solidFill>
                  <a:srgbClr val="2B505B"/>
                </a:solidFill>
                <a:latin typeface="Arial" panose="020B0604020202020204" pitchFamily="34" charset="0"/>
                <a:cs typeface="Arial" panose="020B0604020202020204" pitchFamily="34" charset="0"/>
              </a:rPr>
              <a:t>ESG Highlight</a:t>
            </a:r>
          </a:p>
        </p:txBody>
      </p:sp>
      <p:sp>
        <p:nvSpPr>
          <p:cNvPr id="3" name="投影片編號版面配置區 6">
            <a:extLst>
              <a:ext uri="{FF2B5EF4-FFF2-40B4-BE49-F238E27FC236}">
                <a16:creationId xmlns:a16="http://schemas.microsoft.com/office/drawing/2014/main" id="{3F28DEBF-CA27-3415-A1E9-5C0FC734CDF3}"/>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41</a:t>
            </a:r>
            <a:endParaRPr kumimoji="1" lang="zh-TW" altLang="en-US"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D6888697-6366-3258-F1E7-C0919F4E1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F74A3CCA-AFBD-208A-6F75-5C9DCFE28721}"/>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2061725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18906-833A-BD34-FDA8-67FCC885365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8E61BD1-73BA-C1E0-734C-39D227109805}"/>
              </a:ext>
            </a:extLst>
          </p:cNvPr>
          <p:cNvSpPr>
            <a:spLocks noGrp="1"/>
          </p:cNvSpPr>
          <p:nvPr>
            <p:ph type="title"/>
          </p:nvPr>
        </p:nvSpPr>
        <p:spPr/>
        <p:txBody>
          <a:bodyPr/>
          <a:lstStyle/>
          <a:p>
            <a:r>
              <a:rPr lang="en-US" altLang="zh-TW"/>
              <a:t>Environment Aspect: Dedicated to Green Energy</a:t>
            </a:r>
          </a:p>
        </p:txBody>
      </p:sp>
      <p:sp>
        <p:nvSpPr>
          <p:cNvPr id="3" name="內容版面配置區 2">
            <a:extLst>
              <a:ext uri="{FF2B5EF4-FFF2-40B4-BE49-F238E27FC236}">
                <a16:creationId xmlns:a16="http://schemas.microsoft.com/office/drawing/2014/main" id="{E0C4ED20-4ADC-0D5A-43BC-D49AC2F68958}"/>
              </a:ext>
            </a:extLst>
          </p:cNvPr>
          <p:cNvSpPr>
            <a:spLocks noGrp="1"/>
          </p:cNvSpPr>
          <p:nvPr>
            <p:ph idx="1"/>
          </p:nvPr>
        </p:nvSpPr>
        <p:spPr>
          <a:xfrm>
            <a:off x="373310" y="1174897"/>
            <a:ext cx="9245475" cy="1162071"/>
          </a:xfrm>
        </p:spPr>
        <p:txBody>
          <a:bodyPr>
            <a:noAutofit/>
          </a:bodyPr>
          <a:lstStyle/>
          <a:p>
            <a:r>
              <a:rPr lang="en-US" altLang="zh-TW"/>
              <a:t>To support Taiwan in achieving net zero emissions through practical actions, </a:t>
            </a:r>
            <a:r>
              <a:rPr lang="en-US" altLang="zh-TW">
                <a:solidFill>
                  <a:srgbClr val="ED972F"/>
                </a:solidFill>
              </a:rPr>
              <a:t>SAS commits to achieving 100% renewable energy usage across all its global operational bases by 2050.</a:t>
            </a:r>
            <a:r>
              <a:rPr lang="en-US" altLang="zh-TW"/>
              <a:t> </a:t>
            </a:r>
          </a:p>
          <a:p>
            <a:r>
              <a:rPr lang="en-US" altLang="zh-TW"/>
              <a:t>SAS and its affiliates are dedicated to advancing business growth while minimizing environmental impact through initiatives like energy and water conservation and enhanced resource efficiency, reinforcing their long-term ESG commitment.</a:t>
            </a:r>
          </a:p>
        </p:txBody>
      </p:sp>
      <p:sp>
        <p:nvSpPr>
          <p:cNvPr id="5" name="投影片編號版面配置區 6">
            <a:extLst>
              <a:ext uri="{FF2B5EF4-FFF2-40B4-BE49-F238E27FC236}">
                <a16:creationId xmlns:a16="http://schemas.microsoft.com/office/drawing/2014/main" id="{3EDEB119-1606-4D23-EEDE-B03C1FB1FCE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Arial" panose="020B0604020202020204" pitchFamily="34" charset="0"/>
                <a:ea typeface="微軟正黑體" panose="020B0604030504040204" pitchFamily="34" charset="-120"/>
                <a:cs typeface="Arial" panose="020B0604020202020204" pitchFamily="34" charset="0"/>
              </a:rPr>
              <a:t>42</a:t>
            </a:r>
            <a:endParaRPr kumimoji="1" lang="zh-TW" altLang="en-US" sz="1200" dirty="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92" name="Group 140">
            <a:extLst>
              <a:ext uri="{FF2B5EF4-FFF2-40B4-BE49-F238E27FC236}">
                <a16:creationId xmlns:a16="http://schemas.microsoft.com/office/drawing/2014/main" id="{BE1B304B-1915-CD7C-023A-E42331906009}"/>
              </a:ext>
            </a:extLst>
          </p:cNvPr>
          <p:cNvGrpSpPr/>
          <p:nvPr/>
        </p:nvGrpSpPr>
        <p:grpSpPr>
          <a:xfrm>
            <a:off x="5010150" y="4675427"/>
            <a:ext cx="4471781" cy="2083852"/>
            <a:chOff x="4794275" y="4322954"/>
            <a:chExt cx="4120455" cy="2338980"/>
          </a:xfrm>
        </p:grpSpPr>
        <p:graphicFrame>
          <p:nvGraphicFramePr>
            <p:cNvPr id="93" name="圖表 39">
              <a:extLst>
                <a:ext uri="{FF2B5EF4-FFF2-40B4-BE49-F238E27FC236}">
                  <a16:creationId xmlns:a16="http://schemas.microsoft.com/office/drawing/2014/main" id="{5208C139-B5D5-B4C7-F44E-28E61513DCCE}"/>
                </a:ext>
              </a:extLst>
            </p:cNvPr>
            <p:cNvGraphicFramePr/>
            <p:nvPr>
              <p:extLst>
                <p:ext uri="{D42A27DB-BD31-4B8C-83A1-F6EECF244321}">
                  <p14:modId xmlns:p14="http://schemas.microsoft.com/office/powerpoint/2010/main" val="3807706471"/>
                </p:ext>
              </p:extLst>
            </p:nvPr>
          </p:nvGraphicFramePr>
          <p:xfrm>
            <a:off x="4891508" y="4528830"/>
            <a:ext cx="4023222" cy="2133104"/>
          </p:xfrm>
          <a:graphic>
            <a:graphicData uri="http://schemas.openxmlformats.org/drawingml/2006/chart">
              <c:chart xmlns:c="http://schemas.openxmlformats.org/drawingml/2006/chart" xmlns:r="http://schemas.openxmlformats.org/officeDocument/2006/relationships" r:id="rId3"/>
            </a:graphicData>
          </a:graphic>
        </p:graphicFrame>
        <p:sp>
          <p:nvSpPr>
            <p:cNvPr id="94" name="TextBox 21">
              <a:extLst>
                <a:ext uri="{FF2B5EF4-FFF2-40B4-BE49-F238E27FC236}">
                  <a16:creationId xmlns:a16="http://schemas.microsoft.com/office/drawing/2014/main" id="{EB734386-C538-C071-1339-2409DC71507C}"/>
                </a:ext>
              </a:extLst>
            </p:cNvPr>
            <p:cNvSpPr txBox="1">
              <a:spLocks noChangeArrowheads="1"/>
            </p:cNvSpPr>
            <p:nvPr/>
          </p:nvSpPr>
          <p:spPr bwMode="auto">
            <a:xfrm>
              <a:off x="4794275" y="4322954"/>
              <a:ext cx="1794591" cy="241821"/>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800" b="1">
                  <a:solidFill>
                    <a:srgbClr val="307F98"/>
                  </a:solidFill>
                  <a:latin typeface="Arial" panose="020B0604020202020204" pitchFamily="34" charset="0"/>
                  <a:ea typeface="Microsoft JhengHei" pitchFamily="34" charset="-120"/>
                  <a:cs typeface="Arial" panose="020B0604020202020204" pitchFamily="34" charset="0"/>
                </a:rPr>
                <a:t>  </a:t>
              </a:r>
              <a:r>
                <a:rPr lang="en-US" altLang="zh-TW" sz="800" b="1" i="1">
                  <a:solidFill>
                    <a:srgbClr val="307F98"/>
                  </a:solidFill>
                  <a:latin typeface="Arial" panose="020B0604020202020204" pitchFamily="34" charset="0"/>
                  <a:ea typeface="Microsoft JhengHei" pitchFamily="34" charset="-120"/>
                  <a:cs typeface="Arial" panose="020B0604020202020204" pitchFamily="34" charset="0"/>
                </a:rPr>
                <a:t>(10⁶ L) </a:t>
              </a:r>
            </a:p>
          </p:txBody>
        </p:sp>
      </p:grpSp>
      <p:sp>
        <p:nvSpPr>
          <p:cNvPr id="102" name="矩形: 圓角 101">
            <a:extLst>
              <a:ext uri="{FF2B5EF4-FFF2-40B4-BE49-F238E27FC236}">
                <a16:creationId xmlns:a16="http://schemas.microsoft.com/office/drawing/2014/main" id="{801F4734-88F9-8588-79A7-D1B4ADF57804}"/>
              </a:ext>
            </a:extLst>
          </p:cNvPr>
          <p:cNvSpPr/>
          <p:nvPr/>
        </p:nvSpPr>
        <p:spPr>
          <a:xfrm>
            <a:off x="409780" y="4384773"/>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Carbon Intensity (Carbon Emission / Revenue)</a:t>
            </a:r>
          </a:p>
        </p:txBody>
      </p:sp>
      <p:sp>
        <p:nvSpPr>
          <p:cNvPr id="103" name="矩形: 圓角 102">
            <a:extLst>
              <a:ext uri="{FF2B5EF4-FFF2-40B4-BE49-F238E27FC236}">
                <a16:creationId xmlns:a16="http://schemas.microsoft.com/office/drawing/2014/main" id="{4200DF93-C1AF-A6C0-5A6B-1BF5670CF563}"/>
              </a:ext>
            </a:extLst>
          </p:cNvPr>
          <p:cNvSpPr/>
          <p:nvPr/>
        </p:nvSpPr>
        <p:spPr>
          <a:xfrm>
            <a:off x="5079734" y="4354170"/>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cs typeface="Arial" panose="020B0604020202020204" pitchFamily="34" charset="0"/>
              </a:rPr>
              <a:t>Total Water Consumption</a:t>
            </a:r>
          </a:p>
        </p:txBody>
      </p:sp>
      <p:sp>
        <p:nvSpPr>
          <p:cNvPr id="110" name="文字方塊 109">
            <a:extLst>
              <a:ext uri="{FF2B5EF4-FFF2-40B4-BE49-F238E27FC236}">
                <a16:creationId xmlns:a16="http://schemas.microsoft.com/office/drawing/2014/main" id="{127845F7-D630-5DE4-D2DB-941F8E5B0FEF}"/>
              </a:ext>
            </a:extLst>
          </p:cNvPr>
          <p:cNvSpPr txBox="1"/>
          <p:nvPr/>
        </p:nvSpPr>
        <p:spPr>
          <a:xfrm>
            <a:off x="422573" y="2456078"/>
            <a:ext cx="2216091" cy="307777"/>
          </a:xfrm>
          <a:prstGeom prst="rect">
            <a:avLst/>
          </a:prstGeom>
          <a:noFill/>
        </p:spPr>
        <p:txBody>
          <a:bodyPr wrap="square" rtlCol="0">
            <a:spAutoFit/>
          </a:bodyPr>
          <a:lstStyle/>
          <a:p>
            <a:pPr algn="ctr"/>
            <a:r>
              <a:rPr lang="en-US" altLang="zh-TW" sz="1400" b="1">
                <a:solidFill>
                  <a:srgbClr val="75C6D3"/>
                </a:solidFill>
                <a:latin typeface="Arial" panose="020B0604020202020204" pitchFamily="34" charset="0"/>
                <a:cs typeface="Arial" panose="020B0604020202020204" pitchFamily="34" charset="0"/>
              </a:rPr>
              <a:t>20%</a:t>
            </a:r>
            <a:endParaRPr lang="zh-TW" altLang="en-US" sz="1400" b="1">
              <a:solidFill>
                <a:srgbClr val="75C6D3"/>
              </a:solidFill>
              <a:latin typeface="Arial" panose="020B0604020202020204" pitchFamily="34" charset="0"/>
              <a:cs typeface="Arial" panose="020B0604020202020204" pitchFamily="34" charset="0"/>
            </a:endParaRPr>
          </a:p>
        </p:txBody>
      </p:sp>
      <p:sp>
        <p:nvSpPr>
          <p:cNvPr id="111" name="文字方塊 110">
            <a:extLst>
              <a:ext uri="{FF2B5EF4-FFF2-40B4-BE49-F238E27FC236}">
                <a16:creationId xmlns:a16="http://schemas.microsoft.com/office/drawing/2014/main" id="{1F5A2B4C-A61D-EE48-0D6A-164487346B7E}"/>
              </a:ext>
            </a:extLst>
          </p:cNvPr>
          <p:cNvSpPr txBox="1"/>
          <p:nvPr/>
        </p:nvSpPr>
        <p:spPr>
          <a:xfrm>
            <a:off x="2638665" y="2456078"/>
            <a:ext cx="2216091" cy="307777"/>
          </a:xfrm>
          <a:prstGeom prst="rect">
            <a:avLst/>
          </a:prstGeom>
          <a:noFill/>
        </p:spPr>
        <p:txBody>
          <a:bodyPr wrap="square" rtlCol="0">
            <a:spAutoFit/>
          </a:bodyPr>
          <a:lstStyle/>
          <a:p>
            <a:pPr algn="ctr"/>
            <a:r>
              <a:rPr lang="en-US" altLang="zh-TW" sz="1400" b="1">
                <a:solidFill>
                  <a:srgbClr val="48B2C4"/>
                </a:solidFill>
                <a:latin typeface="Arial" panose="020B0604020202020204" pitchFamily="34" charset="0"/>
                <a:cs typeface="Arial" panose="020B0604020202020204" pitchFamily="34" charset="0"/>
              </a:rPr>
              <a:t>35%</a:t>
            </a:r>
            <a:endParaRPr lang="zh-TW" altLang="en-US" sz="1400" b="1">
              <a:solidFill>
                <a:srgbClr val="48B2C4"/>
              </a:solidFill>
              <a:latin typeface="Arial" panose="020B0604020202020204" pitchFamily="34" charset="0"/>
              <a:cs typeface="Arial" panose="020B0604020202020204" pitchFamily="34" charset="0"/>
            </a:endParaRPr>
          </a:p>
        </p:txBody>
      </p:sp>
      <p:sp>
        <p:nvSpPr>
          <p:cNvPr id="112" name="文字方塊 111">
            <a:extLst>
              <a:ext uri="{FF2B5EF4-FFF2-40B4-BE49-F238E27FC236}">
                <a16:creationId xmlns:a16="http://schemas.microsoft.com/office/drawing/2014/main" id="{E7E9EE80-1B2E-395A-A8F5-82E1B780371C}"/>
              </a:ext>
            </a:extLst>
          </p:cNvPr>
          <p:cNvSpPr txBox="1"/>
          <p:nvPr/>
        </p:nvSpPr>
        <p:spPr>
          <a:xfrm>
            <a:off x="4876800" y="2456078"/>
            <a:ext cx="2216091" cy="307777"/>
          </a:xfrm>
          <a:prstGeom prst="rect">
            <a:avLst/>
          </a:prstGeom>
          <a:noFill/>
        </p:spPr>
        <p:txBody>
          <a:bodyPr wrap="square" rtlCol="0">
            <a:spAutoFit/>
          </a:bodyPr>
          <a:lstStyle/>
          <a:p>
            <a:pPr algn="ctr"/>
            <a:r>
              <a:rPr lang="en-US" altLang="zh-TW" sz="1400" b="1">
                <a:solidFill>
                  <a:srgbClr val="3AA3B4"/>
                </a:solidFill>
                <a:latin typeface="Arial" panose="020B0604020202020204" pitchFamily="34" charset="0"/>
                <a:cs typeface="Arial" panose="020B0604020202020204" pitchFamily="34" charset="0"/>
              </a:rPr>
              <a:t>50%</a:t>
            </a:r>
            <a:endParaRPr lang="zh-TW" altLang="en-US" sz="1400" b="1">
              <a:solidFill>
                <a:srgbClr val="3AA3B4"/>
              </a:solidFill>
              <a:latin typeface="Arial" panose="020B0604020202020204" pitchFamily="34" charset="0"/>
              <a:cs typeface="Arial" panose="020B0604020202020204" pitchFamily="34" charset="0"/>
            </a:endParaRPr>
          </a:p>
        </p:txBody>
      </p:sp>
      <p:sp>
        <p:nvSpPr>
          <p:cNvPr id="113" name="文字方塊 112">
            <a:extLst>
              <a:ext uri="{FF2B5EF4-FFF2-40B4-BE49-F238E27FC236}">
                <a16:creationId xmlns:a16="http://schemas.microsoft.com/office/drawing/2014/main" id="{F9ECDD62-6D10-A81E-5BF8-12CBB3C09AA0}"/>
              </a:ext>
            </a:extLst>
          </p:cNvPr>
          <p:cNvSpPr txBox="1"/>
          <p:nvPr/>
        </p:nvSpPr>
        <p:spPr>
          <a:xfrm>
            <a:off x="7096436" y="2464562"/>
            <a:ext cx="2216091" cy="307777"/>
          </a:xfrm>
          <a:prstGeom prst="rect">
            <a:avLst/>
          </a:prstGeom>
          <a:noFill/>
        </p:spPr>
        <p:txBody>
          <a:bodyPr wrap="square" rtlCol="0">
            <a:spAutoFit/>
          </a:bodyPr>
          <a:lstStyle/>
          <a:p>
            <a:pPr algn="ctr"/>
            <a:r>
              <a:rPr lang="en-US" altLang="zh-TW" sz="1400" b="1">
                <a:solidFill>
                  <a:srgbClr val="3492A2"/>
                </a:solidFill>
                <a:latin typeface="Arial" panose="020B0604020202020204" pitchFamily="34" charset="0"/>
                <a:cs typeface="Arial" panose="020B0604020202020204" pitchFamily="34" charset="0"/>
              </a:rPr>
              <a:t>100%</a:t>
            </a:r>
            <a:endParaRPr lang="zh-TW" altLang="en-US" sz="1400" b="1">
              <a:solidFill>
                <a:srgbClr val="3492A2"/>
              </a:solidFill>
              <a:latin typeface="Arial" panose="020B0604020202020204" pitchFamily="34" charset="0"/>
              <a:cs typeface="Arial" panose="020B0604020202020204" pitchFamily="34" charset="0"/>
            </a:endParaRPr>
          </a:p>
        </p:txBody>
      </p:sp>
      <p:sp>
        <p:nvSpPr>
          <p:cNvPr id="116" name="文字方塊 115">
            <a:extLst>
              <a:ext uri="{FF2B5EF4-FFF2-40B4-BE49-F238E27FC236}">
                <a16:creationId xmlns:a16="http://schemas.microsoft.com/office/drawing/2014/main" id="{72653055-CF6C-AB85-5439-8E4278EA810D}"/>
              </a:ext>
            </a:extLst>
          </p:cNvPr>
          <p:cNvSpPr txBox="1"/>
          <p:nvPr/>
        </p:nvSpPr>
        <p:spPr>
          <a:xfrm>
            <a:off x="401079" y="3863521"/>
            <a:ext cx="2216091" cy="430887"/>
          </a:xfrm>
          <a:prstGeom prst="rect">
            <a:avLst/>
          </a:prstGeom>
          <a:noFill/>
        </p:spPr>
        <p:txBody>
          <a:bodyPr wrap="square" rtlCol="0">
            <a:spAutoFit/>
          </a:bodyPr>
          <a:lstStyle/>
          <a:p>
            <a:pPr algn="ctr"/>
            <a:r>
              <a:rPr lang="en-US" altLang="zh-TW" sz="1100">
                <a:solidFill>
                  <a:schemeClr val="bg1">
                    <a:lumMod val="50000"/>
                  </a:schemeClr>
                </a:solidFill>
                <a:latin typeface="Arial" panose="020B0604020202020204" pitchFamily="34" charset="0"/>
                <a:cs typeface="Arial" panose="020B0604020202020204" pitchFamily="34" charset="0"/>
              </a:rPr>
              <a:t>Carbon</a:t>
            </a:r>
          </a:p>
          <a:p>
            <a:pPr algn="ctr"/>
            <a:r>
              <a:rPr lang="en-US" altLang="zh-TW" sz="1100">
                <a:solidFill>
                  <a:schemeClr val="bg1">
                    <a:lumMod val="50000"/>
                  </a:schemeClr>
                </a:solidFill>
                <a:latin typeface="Arial" panose="020B0604020202020204" pitchFamily="34" charset="0"/>
                <a:cs typeface="Arial" panose="020B0604020202020204" pitchFamily="34" charset="0"/>
              </a:rPr>
              <a:t>Removal</a:t>
            </a:r>
          </a:p>
        </p:txBody>
      </p:sp>
      <p:sp>
        <p:nvSpPr>
          <p:cNvPr id="121" name="局部圓 120">
            <a:extLst>
              <a:ext uri="{FF2B5EF4-FFF2-40B4-BE49-F238E27FC236}">
                <a16:creationId xmlns:a16="http://schemas.microsoft.com/office/drawing/2014/main" id="{3D10B0DC-39A2-7934-8CFA-4A27C1FE45A4}"/>
              </a:ext>
            </a:extLst>
          </p:cNvPr>
          <p:cNvSpPr/>
          <p:nvPr/>
        </p:nvSpPr>
        <p:spPr>
          <a:xfrm rot="5400000" flipV="1">
            <a:off x="1145524" y="3125857"/>
            <a:ext cx="734108" cy="776671"/>
          </a:xfrm>
          <a:prstGeom prst="pie">
            <a:avLst>
              <a:gd name="adj1" fmla="val 5465197"/>
              <a:gd name="adj2" fmla="val 16200000"/>
            </a:avLst>
          </a:prstGeom>
          <a:noFill/>
          <a:ln w="12700">
            <a:solidFill>
              <a:srgbClr val="F8D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122" name="矩形 121">
            <a:extLst>
              <a:ext uri="{FF2B5EF4-FFF2-40B4-BE49-F238E27FC236}">
                <a16:creationId xmlns:a16="http://schemas.microsoft.com/office/drawing/2014/main" id="{312225F5-72DD-E486-2BD9-84963CAB5CEE}"/>
              </a:ext>
            </a:extLst>
          </p:cNvPr>
          <p:cNvSpPr/>
          <p:nvPr/>
        </p:nvSpPr>
        <p:spPr>
          <a:xfrm>
            <a:off x="1117766" y="3495092"/>
            <a:ext cx="78949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4" name="橢圓 113">
            <a:extLst>
              <a:ext uri="{FF2B5EF4-FFF2-40B4-BE49-F238E27FC236}">
                <a16:creationId xmlns:a16="http://schemas.microsoft.com/office/drawing/2014/main" id="{A6AD2E6B-852C-79EF-E2A6-47E4042580D3}"/>
              </a:ext>
            </a:extLst>
          </p:cNvPr>
          <p:cNvSpPr/>
          <p:nvPr/>
        </p:nvSpPr>
        <p:spPr>
          <a:xfrm>
            <a:off x="1173012" y="3197476"/>
            <a:ext cx="683769" cy="683769"/>
          </a:xfrm>
          <a:prstGeom prst="ellipse">
            <a:avLst/>
          </a:prstGeom>
          <a:solidFill>
            <a:srgbClr val="FAE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20" name="圖片 119" descr="一張含有 文字, 字型, 圖形, 標誌 的圖片&#10;&#10;AI 產生的內容可能不正確。">
            <a:extLst>
              <a:ext uri="{FF2B5EF4-FFF2-40B4-BE49-F238E27FC236}">
                <a16:creationId xmlns:a16="http://schemas.microsoft.com/office/drawing/2014/main" id="{BC02900C-3722-5B1A-14BA-A8481A332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782" y="3322026"/>
            <a:ext cx="428865" cy="428865"/>
          </a:xfrm>
          <a:prstGeom prst="rect">
            <a:avLst/>
          </a:prstGeom>
        </p:spPr>
      </p:pic>
      <p:sp>
        <p:nvSpPr>
          <p:cNvPr id="132" name="文字方塊 131">
            <a:extLst>
              <a:ext uri="{FF2B5EF4-FFF2-40B4-BE49-F238E27FC236}">
                <a16:creationId xmlns:a16="http://schemas.microsoft.com/office/drawing/2014/main" id="{F5434394-0DED-A1AC-22EA-59517EB3DB51}"/>
              </a:ext>
            </a:extLst>
          </p:cNvPr>
          <p:cNvSpPr txBox="1"/>
          <p:nvPr/>
        </p:nvSpPr>
        <p:spPr>
          <a:xfrm>
            <a:off x="2638664" y="3860620"/>
            <a:ext cx="2216091" cy="430887"/>
          </a:xfrm>
          <a:prstGeom prst="rect">
            <a:avLst/>
          </a:prstGeom>
          <a:noFill/>
        </p:spPr>
        <p:txBody>
          <a:bodyPr wrap="square" rtlCol="0">
            <a:spAutoFit/>
          </a:bodyPr>
          <a:lstStyle/>
          <a:p>
            <a:pPr algn="ctr"/>
            <a:r>
              <a:rPr lang="en-US" altLang="zh-TW" sz="1100">
                <a:solidFill>
                  <a:schemeClr val="bg1">
                    <a:lumMod val="50000"/>
                  </a:schemeClr>
                </a:solidFill>
                <a:latin typeface="Arial" panose="020B0604020202020204" pitchFamily="34" charset="0"/>
                <a:cs typeface="Arial" panose="020B0604020202020204" pitchFamily="34" charset="0"/>
              </a:rPr>
              <a:t>Improve</a:t>
            </a:r>
          </a:p>
          <a:p>
            <a:pPr algn="ctr"/>
            <a:r>
              <a:rPr lang="en-US" altLang="zh-TW" sz="1100">
                <a:solidFill>
                  <a:schemeClr val="bg1">
                    <a:lumMod val="50000"/>
                  </a:schemeClr>
                </a:solidFill>
                <a:latin typeface="Arial" panose="020B0604020202020204" pitchFamily="34" charset="0"/>
                <a:cs typeface="Arial" panose="020B0604020202020204" pitchFamily="34" charset="0"/>
              </a:rPr>
              <a:t>Energy Efficiency</a:t>
            </a:r>
          </a:p>
        </p:txBody>
      </p:sp>
      <p:sp>
        <p:nvSpPr>
          <p:cNvPr id="133" name="局部圓 132">
            <a:extLst>
              <a:ext uri="{FF2B5EF4-FFF2-40B4-BE49-F238E27FC236}">
                <a16:creationId xmlns:a16="http://schemas.microsoft.com/office/drawing/2014/main" id="{C1F3EE1F-6494-A908-E616-6912C8074741}"/>
              </a:ext>
            </a:extLst>
          </p:cNvPr>
          <p:cNvSpPr/>
          <p:nvPr/>
        </p:nvSpPr>
        <p:spPr>
          <a:xfrm rot="5400000" flipV="1">
            <a:off x="3383109" y="3122956"/>
            <a:ext cx="734108" cy="776671"/>
          </a:xfrm>
          <a:prstGeom prst="pie">
            <a:avLst>
              <a:gd name="adj1" fmla="val 5465197"/>
              <a:gd name="adj2" fmla="val 16200000"/>
            </a:avLst>
          </a:prstGeom>
          <a:noFill/>
          <a:ln w="12700">
            <a:solidFill>
              <a:srgbClr val="F8D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134" name="矩形 133">
            <a:extLst>
              <a:ext uri="{FF2B5EF4-FFF2-40B4-BE49-F238E27FC236}">
                <a16:creationId xmlns:a16="http://schemas.microsoft.com/office/drawing/2014/main" id="{605DA128-B358-D141-D1A4-F091BF2D9CCA}"/>
              </a:ext>
            </a:extLst>
          </p:cNvPr>
          <p:cNvSpPr/>
          <p:nvPr/>
        </p:nvSpPr>
        <p:spPr>
          <a:xfrm>
            <a:off x="3355351" y="3492191"/>
            <a:ext cx="78949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5" name="橢圓 134">
            <a:extLst>
              <a:ext uri="{FF2B5EF4-FFF2-40B4-BE49-F238E27FC236}">
                <a16:creationId xmlns:a16="http://schemas.microsoft.com/office/drawing/2014/main" id="{7BC63C3F-A807-7580-CF87-796723FDEB57}"/>
              </a:ext>
            </a:extLst>
          </p:cNvPr>
          <p:cNvSpPr/>
          <p:nvPr/>
        </p:nvSpPr>
        <p:spPr>
          <a:xfrm>
            <a:off x="3410597" y="3194575"/>
            <a:ext cx="683769" cy="683769"/>
          </a:xfrm>
          <a:prstGeom prst="ellipse">
            <a:avLst/>
          </a:prstGeom>
          <a:solidFill>
            <a:srgbClr val="FAE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9" name="文字方塊 138">
            <a:extLst>
              <a:ext uri="{FF2B5EF4-FFF2-40B4-BE49-F238E27FC236}">
                <a16:creationId xmlns:a16="http://schemas.microsoft.com/office/drawing/2014/main" id="{F167F1D7-CF3B-5099-B89E-2D78420E58D8}"/>
              </a:ext>
            </a:extLst>
          </p:cNvPr>
          <p:cNvSpPr txBox="1"/>
          <p:nvPr/>
        </p:nvSpPr>
        <p:spPr>
          <a:xfrm>
            <a:off x="4568656" y="3865109"/>
            <a:ext cx="2823109" cy="430887"/>
          </a:xfrm>
          <a:prstGeom prst="rect">
            <a:avLst/>
          </a:prstGeom>
          <a:noFill/>
        </p:spPr>
        <p:txBody>
          <a:bodyPr wrap="square" rtlCol="0">
            <a:spAutoFit/>
          </a:bodyPr>
          <a:lstStyle/>
          <a:p>
            <a:pPr algn="ctr"/>
            <a:r>
              <a:rPr lang="en-US" altLang="zh-TW" sz="1100">
                <a:solidFill>
                  <a:schemeClr val="bg1">
                    <a:lumMod val="50000"/>
                  </a:schemeClr>
                </a:solidFill>
                <a:latin typeface="Arial" panose="020B0604020202020204" pitchFamily="34" charset="0"/>
                <a:cs typeface="Arial" panose="020B0604020202020204" pitchFamily="34" charset="0"/>
              </a:rPr>
              <a:t>Purchase Carbon </a:t>
            </a:r>
          </a:p>
          <a:p>
            <a:pPr algn="ctr"/>
            <a:r>
              <a:rPr lang="en-US" altLang="zh-TW" sz="1100">
                <a:solidFill>
                  <a:schemeClr val="bg1">
                    <a:lumMod val="50000"/>
                  </a:schemeClr>
                </a:solidFill>
                <a:latin typeface="Arial" panose="020B0604020202020204" pitchFamily="34" charset="0"/>
                <a:cs typeface="Arial" panose="020B0604020202020204" pitchFamily="34" charset="0"/>
              </a:rPr>
              <a:t>Offset Products</a:t>
            </a:r>
          </a:p>
        </p:txBody>
      </p:sp>
      <p:sp>
        <p:nvSpPr>
          <p:cNvPr id="140" name="局部圓 139">
            <a:extLst>
              <a:ext uri="{FF2B5EF4-FFF2-40B4-BE49-F238E27FC236}">
                <a16:creationId xmlns:a16="http://schemas.microsoft.com/office/drawing/2014/main" id="{EE880960-1F6C-6EBC-4A4C-789EA14C32CD}"/>
              </a:ext>
            </a:extLst>
          </p:cNvPr>
          <p:cNvSpPr/>
          <p:nvPr/>
        </p:nvSpPr>
        <p:spPr>
          <a:xfrm rot="5400000" flipV="1">
            <a:off x="5611996" y="3127445"/>
            <a:ext cx="734108" cy="776671"/>
          </a:xfrm>
          <a:prstGeom prst="pie">
            <a:avLst>
              <a:gd name="adj1" fmla="val 5465197"/>
              <a:gd name="adj2" fmla="val 16200000"/>
            </a:avLst>
          </a:prstGeom>
          <a:noFill/>
          <a:ln w="12700">
            <a:solidFill>
              <a:srgbClr val="F8D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141" name="矩形 140">
            <a:extLst>
              <a:ext uri="{FF2B5EF4-FFF2-40B4-BE49-F238E27FC236}">
                <a16:creationId xmlns:a16="http://schemas.microsoft.com/office/drawing/2014/main" id="{F19518F4-4E14-ACB3-5A41-6D45C5ABD758}"/>
              </a:ext>
            </a:extLst>
          </p:cNvPr>
          <p:cNvSpPr/>
          <p:nvPr/>
        </p:nvSpPr>
        <p:spPr>
          <a:xfrm>
            <a:off x="5584238" y="3496680"/>
            <a:ext cx="78949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2" name="橢圓 141">
            <a:extLst>
              <a:ext uri="{FF2B5EF4-FFF2-40B4-BE49-F238E27FC236}">
                <a16:creationId xmlns:a16="http://schemas.microsoft.com/office/drawing/2014/main" id="{58EC9DB0-5155-495C-E71D-E6A3AB539C20}"/>
              </a:ext>
            </a:extLst>
          </p:cNvPr>
          <p:cNvSpPr/>
          <p:nvPr/>
        </p:nvSpPr>
        <p:spPr>
          <a:xfrm>
            <a:off x="5639484" y="3199064"/>
            <a:ext cx="683769" cy="683769"/>
          </a:xfrm>
          <a:prstGeom prst="ellipse">
            <a:avLst/>
          </a:prstGeom>
          <a:solidFill>
            <a:srgbClr val="FAE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5" name="文字方塊 144">
            <a:extLst>
              <a:ext uri="{FF2B5EF4-FFF2-40B4-BE49-F238E27FC236}">
                <a16:creationId xmlns:a16="http://schemas.microsoft.com/office/drawing/2014/main" id="{E80388DA-16EA-02F2-84CE-435C66924656}"/>
              </a:ext>
            </a:extLst>
          </p:cNvPr>
          <p:cNvSpPr txBox="1"/>
          <p:nvPr/>
        </p:nvSpPr>
        <p:spPr>
          <a:xfrm>
            <a:off x="7085714" y="3864164"/>
            <a:ext cx="2216091" cy="430887"/>
          </a:xfrm>
          <a:prstGeom prst="rect">
            <a:avLst/>
          </a:prstGeom>
          <a:noFill/>
        </p:spPr>
        <p:txBody>
          <a:bodyPr wrap="square" rtlCol="0">
            <a:spAutoFit/>
          </a:bodyPr>
          <a:lstStyle/>
          <a:p>
            <a:pPr algn="ctr"/>
            <a:r>
              <a:rPr lang="en-US" altLang="zh-TW" sz="1100">
                <a:solidFill>
                  <a:schemeClr val="bg1">
                    <a:lumMod val="50000"/>
                  </a:schemeClr>
                </a:solidFill>
                <a:latin typeface="Arial" panose="020B0604020202020204" pitchFamily="34" charset="0"/>
                <a:cs typeface="Arial" panose="020B0604020202020204" pitchFamily="34" charset="0"/>
              </a:rPr>
              <a:t>Adopt</a:t>
            </a:r>
          </a:p>
          <a:p>
            <a:pPr algn="ctr"/>
            <a:r>
              <a:rPr lang="en-US" altLang="zh-TW" sz="1100">
                <a:solidFill>
                  <a:schemeClr val="bg1">
                    <a:lumMod val="50000"/>
                  </a:schemeClr>
                </a:solidFill>
                <a:latin typeface="Arial" panose="020B0604020202020204" pitchFamily="34" charset="0"/>
                <a:cs typeface="Arial" panose="020B0604020202020204" pitchFamily="34" charset="0"/>
              </a:rPr>
              <a:t>Renewable Energy</a:t>
            </a:r>
          </a:p>
        </p:txBody>
      </p:sp>
      <p:sp>
        <p:nvSpPr>
          <p:cNvPr id="146" name="局部圓 145">
            <a:extLst>
              <a:ext uri="{FF2B5EF4-FFF2-40B4-BE49-F238E27FC236}">
                <a16:creationId xmlns:a16="http://schemas.microsoft.com/office/drawing/2014/main" id="{177008DD-45C1-7ABE-94D6-C8339CBC2144}"/>
              </a:ext>
            </a:extLst>
          </p:cNvPr>
          <p:cNvSpPr/>
          <p:nvPr/>
        </p:nvSpPr>
        <p:spPr>
          <a:xfrm rot="5400000" flipV="1">
            <a:off x="7830159" y="3126500"/>
            <a:ext cx="734108" cy="776671"/>
          </a:xfrm>
          <a:prstGeom prst="pie">
            <a:avLst>
              <a:gd name="adj1" fmla="val 5465197"/>
              <a:gd name="adj2" fmla="val 16200000"/>
            </a:avLst>
          </a:prstGeom>
          <a:noFill/>
          <a:ln w="12700">
            <a:solidFill>
              <a:srgbClr val="F8D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sp>
        <p:nvSpPr>
          <p:cNvPr id="147" name="矩形 146">
            <a:extLst>
              <a:ext uri="{FF2B5EF4-FFF2-40B4-BE49-F238E27FC236}">
                <a16:creationId xmlns:a16="http://schemas.microsoft.com/office/drawing/2014/main" id="{2D359D43-258A-DCD6-D605-2BB41E4EE14E}"/>
              </a:ext>
            </a:extLst>
          </p:cNvPr>
          <p:cNvSpPr/>
          <p:nvPr/>
        </p:nvSpPr>
        <p:spPr>
          <a:xfrm>
            <a:off x="7802401" y="3495735"/>
            <a:ext cx="78949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8" name="橢圓 147">
            <a:extLst>
              <a:ext uri="{FF2B5EF4-FFF2-40B4-BE49-F238E27FC236}">
                <a16:creationId xmlns:a16="http://schemas.microsoft.com/office/drawing/2014/main" id="{B440AFF2-1A79-A48B-0D0E-C40ED71B8CAB}"/>
              </a:ext>
            </a:extLst>
          </p:cNvPr>
          <p:cNvSpPr/>
          <p:nvPr/>
        </p:nvSpPr>
        <p:spPr>
          <a:xfrm>
            <a:off x="7857647" y="3198119"/>
            <a:ext cx="683769" cy="683769"/>
          </a:xfrm>
          <a:prstGeom prst="ellipse">
            <a:avLst/>
          </a:prstGeom>
          <a:solidFill>
            <a:srgbClr val="FAE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97" name="群組 96">
            <a:extLst>
              <a:ext uri="{FF2B5EF4-FFF2-40B4-BE49-F238E27FC236}">
                <a16:creationId xmlns:a16="http://schemas.microsoft.com/office/drawing/2014/main" id="{1D081C82-4B68-1DB6-EA57-118FDFB983D5}"/>
              </a:ext>
            </a:extLst>
          </p:cNvPr>
          <p:cNvGrpSpPr/>
          <p:nvPr/>
        </p:nvGrpSpPr>
        <p:grpSpPr>
          <a:xfrm>
            <a:off x="409779" y="2752673"/>
            <a:ext cx="8944977" cy="287457"/>
            <a:chOff x="409779" y="3414978"/>
            <a:chExt cx="8944977" cy="287457"/>
          </a:xfrm>
        </p:grpSpPr>
        <p:sp>
          <p:nvSpPr>
            <p:cNvPr id="95" name="矩形: 圓角 94">
              <a:extLst>
                <a:ext uri="{FF2B5EF4-FFF2-40B4-BE49-F238E27FC236}">
                  <a16:creationId xmlns:a16="http://schemas.microsoft.com/office/drawing/2014/main" id="{B72845FD-67FB-FA5C-0F99-ADED228A35ED}"/>
                </a:ext>
              </a:extLst>
            </p:cNvPr>
            <p:cNvSpPr/>
            <p:nvPr/>
          </p:nvSpPr>
          <p:spPr>
            <a:xfrm>
              <a:off x="409779" y="3434559"/>
              <a:ext cx="894497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200" b="1">
                <a:solidFill>
                  <a:schemeClr val="bg1"/>
                </a:solidFill>
                <a:latin typeface="Arial" panose="020B0604020202020204" pitchFamily="34" charset="0"/>
                <a:cs typeface="Arial" panose="020B0604020202020204" pitchFamily="34" charset="0"/>
              </a:endParaRPr>
            </a:p>
          </p:txBody>
        </p:sp>
        <p:sp>
          <p:nvSpPr>
            <p:cNvPr id="105" name="矩形: 圓角 104">
              <a:extLst>
                <a:ext uri="{FF2B5EF4-FFF2-40B4-BE49-F238E27FC236}">
                  <a16:creationId xmlns:a16="http://schemas.microsoft.com/office/drawing/2014/main" id="{C53A0C52-7836-EE75-F0CD-B7D1B2813CB5}"/>
                </a:ext>
              </a:extLst>
            </p:cNvPr>
            <p:cNvSpPr/>
            <p:nvPr/>
          </p:nvSpPr>
          <p:spPr>
            <a:xfrm>
              <a:off x="6304544" y="3437379"/>
              <a:ext cx="3049207" cy="260861"/>
            </a:xfrm>
            <a:prstGeom prst="roundRect">
              <a:avLst>
                <a:gd name="adj" fmla="val 50000"/>
              </a:avLst>
            </a:prstGeom>
            <a:solidFill>
              <a:srgbClr val="349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200" b="1">
                <a:solidFill>
                  <a:schemeClr val="bg1"/>
                </a:solidFill>
                <a:latin typeface="Arial" panose="020B0604020202020204" pitchFamily="34" charset="0"/>
                <a:cs typeface="Arial" panose="020B0604020202020204" pitchFamily="34" charset="0"/>
              </a:endParaRPr>
            </a:p>
          </p:txBody>
        </p:sp>
        <p:sp>
          <p:nvSpPr>
            <p:cNvPr id="99" name="矩形 98">
              <a:extLst>
                <a:ext uri="{FF2B5EF4-FFF2-40B4-BE49-F238E27FC236}">
                  <a16:creationId xmlns:a16="http://schemas.microsoft.com/office/drawing/2014/main" id="{BABA3B72-697B-28E5-0FB7-0E777A4D420B}"/>
                </a:ext>
              </a:extLst>
            </p:cNvPr>
            <p:cNvSpPr/>
            <p:nvPr/>
          </p:nvSpPr>
          <p:spPr>
            <a:xfrm>
              <a:off x="2651460" y="3435091"/>
              <a:ext cx="2225340" cy="264942"/>
            </a:xfrm>
            <a:prstGeom prst="rect">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04" name="矩形 103">
              <a:extLst>
                <a:ext uri="{FF2B5EF4-FFF2-40B4-BE49-F238E27FC236}">
                  <a16:creationId xmlns:a16="http://schemas.microsoft.com/office/drawing/2014/main" id="{D8FD476D-8882-9D2D-EC39-7797879C39F9}"/>
                </a:ext>
              </a:extLst>
            </p:cNvPr>
            <p:cNvSpPr/>
            <p:nvPr/>
          </p:nvSpPr>
          <p:spPr>
            <a:xfrm>
              <a:off x="4877643" y="3435652"/>
              <a:ext cx="2225340" cy="264942"/>
            </a:xfrm>
            <a:prstGeom prst="rect">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06" name="文字方塊 105">
              <a:extLst>
                <a:ext uri="{FF2B5EF4-FFF2-40B4-BE49-F238E27FC236}">
                  <a16:creationId xmlns:a16="http://schemas.microsoft.com/office/drawing/2014/main" id="{7FCBB2F1-7B34-301D-1F59-056A3DC2F2E4}"/>
                </a:ext>
              </a:extLst>
            </p:cNvPr>
            <p:cNvSpPr txBox="1"/>
            <p:nvPr/>
          </p:nvSpPr>
          <p:spPr>
            <a:xfrm>
              <a:off x="422574" y="3414978"/>
              <a:ext cx="2216091" cy="276999"/>
            </a:xfrm>
            <a:prstGeom prst="rect">
              <a:avLst/>
            </a:prstGeom>
            <a:noFill/>
          </p:spPr>
          <p:txBody>
            <a:bodyPr wrap="square" rtlCol="0">
              <a:spAutoFit/>
            </a:bodyPr>
            <a:lstStyle/>
            <a:p>
              <a:pPr algn="ctr"/>
              <a:r>
                <a:rPr lang="en-US" altLang="zh-TW" sz="1200" b="1">
                  <a:solidFill>
                    <a:schemeClr val="bg1"/>
                  </a:solidFill>
                  <a:latin typeface="Arial" panose="020B0604020202020204" pitchFamily="34" charset="0"/>
                  <a:cs typeface="Arial" panose="020B0604020202020204" pitchFamily="34" charset="0"/>
                </a:rPr>
                <a:t>2030</a:t>
              </a:r>
              <a:endParaRPr lang="zh-TW" altLang="en-US" sz="1200" b="1">
                <a:solidFill>
                  <a:schemeClr val="bg1"/>
                </a:solidFill>
                <a:latin typeface="Arial" panose="020B0604020202020204" pitchFamily="34" charset="0"/>
                <a:cs typeface="Arial" panose="020B0604020202020204" pitchFamily="34" charset="0"/>
              </a:endParaRPr>
            </a:p>
          </p:txBody>
        </p:sp>
        <p:sp>
          <p:nvSpPr>
            <p:cNvPr id="107" name="文字方塊 106">
              <a:extLst>
                <a:ext uri="{FF2B5EF4-FFF2-40B4-BE49-F238E27FC236}">
                  <a16:creationId xmlns:a16="http://schemas.microsoft.com/office/drawing/2014/main" id="{F8554093-D89D-A6E5-E544-51417F325C47}"/>
                </a:ext>
              </a:extLst>
            </p:cNvPr>
            <p:cNvSpPr txBox="1"/>
            <p:nvPr/>
          </p:nvSpPr>
          <p:spPr>
            <a:xfrm>
              <a:off x="2638665" y="3414978"/>
              <a:ext cx="2216091" cy="276999"/>
            </a:xfrm>
            <a:prstGeom prst="rect">
              <a:avLst/>
            </a:prstGeom>
            <a:noFill/>
          </p:spPr>
          <p:txBody>
            <a:bodyPr wrap="square" rtlCol="0">
              <a:spAutoFit/>
            </a:bodyPr>
            <a:lstStyle/>
            <a:p>
              <a:pPr algn="ctr"/>
              <a:r>
                <a:rPr lang="en-US" altLang="zh-TW" sz="1200" b="1">
                  <a:solidFill>
                    <a:schemeClr val="bg1"/>
                  </a:solidFill>
                  <a:latin typeface="Arial" panose="020B0604020202020204" pitchFamily="34" charset="0"/>
                  <a:cs typeface="Arial" panose="020B0604020202020204" pitchFamily="34" charset="0"/>
                </a:rPr>
                <a:t>2035</a:t>
              </a:r>
              <a:endParaRPr lang="zh-TW" altLang="en-US" sz="1200" b="1">
                <a:solidFill>
                  <a:schemeClr val="bg1"/>
                </a:solidFill>
                <a:latin typeface="Arial" panose="020B0604020202020204" pitchFamily="34" charset="0"/>
                <a:cs typeface="Arial" panose="020B0604020202020204" pitchFamily="34" charset="0"/>
              </a:endParaRPr>
            </a:p>
          </p:txBody>
        </p:sp>
        <p:sp>
          <p:nvSpPr>
            <p:cNvPr id="108" name="文字方塊 107">
              <a:extLst>
                <a:ext uri="{FF2B5EF4-FFF2-40B4-BE49-F238E27FC236}">
                  <a16:creationId xmlns:a16="http://schemas.microsoft.com/office/drawing/2014/main" id="{5DC6E256-1E92-4F27-E69B-87C231AD8EC2}"/>
                </a:ext>
              </a:extLst>
            </p:cNvPr>
            <p:cNvSpPr txBox="1"/>
            <p:nvPr/>
          </p:nvSpPr>
          <p:spPr>
            <a:xfrm>
              <a:off x="4867551" y="3423314"/>
              <a:ext cx="2216091" cy="276999"/>
            </a:xfrm>
            <a:prstGeom prst="rect">
              <a:avLst/>
            </a:prstGeom>
            <a:noFill/>
          </p:spPr>
          <p:txBody>
            <a:bodyPr wrap="square" rtlCol="0">
              <a:spAutoFit/>
            </a:bodyPr>
            <a:lstStyle/>
            <a:p>
              <a:pPr algn="ctr"/>
              <a:r>
                <a:rPr lang="en-US" altLang="zh-TW" sz="1200" b="1">
                  <a:solidFill>
                    <a:schemeClr val="bg1"/>
                  </a:solidFill>
                  <a:latin typeface="Arial" panose="020B0604020202020204" pitchFamily="34" charset="0"/>
                  <a:cs typeface="Arial" panose="020B0604020202020204" pitchFamily="34" charset="0"/>
                </a:rPr>
                <a:t>2040</a:t>
              </a:r>
              <a:endParaRPr lang="zh-TW" altLang="en-US" sz="1200" b="1">
                <a:solidFill>
                  <a:schemeClr val="bg1"/>
                </a:solidFill>
                <a:latin typeface="Arial" panose="020B0604020202020204" pitchFamily="34" charset="0"/>
                <a:cs typeface="Arial" panose="020B0604020202020204" pitchFamily="34" charset="0"/>
              </a:endParaRPr>
            </a:p>
          </p:txBody>
        </p:sp>
        <p:sp>
          <p:nvSpPr>
            <p:cNvPr id="109" name="文字方塊 108">
              <a:extLst>
                <a:ext uri="{FF2B5EF4-FFF2-40B4-BE49-F238E27FC236}">
                  <a16:creationId xmlns:a16="http://schemas.microsoft.com/office/drawing/2014/main" id="{2FE446BF-158D-9D2B-93D5-FD8656F6B254}"/>
                </a:ext>
              </a:extLst>
            </p:cNvPr>
            <p:cNvSpPr txBox="1"/>
            <p:nvPr/>
          </p:nvSpPr>
          <p:spPr>
            <a:xfrm>
              <a:off x="7096437" y="3423314"/>
              <a:ext cx="2216091" cy="276999"/>
            </a:xfrm>
            <a:prstGeom prst="rect">
              <a:avLst/>
            </a:prstGeom>
            <a:noFill/>
          </p:spPr>
          <p:txBody>
            <a:bodyPr wrap="square" rtlCol="0">
              <a:spAutoFit/>
            </a:bodyPr>
            <a:lstStyle/>
            <a:p>
              <a:pPr algn="ctr"/>
              <a:r>
                <a:rPr lang="en-US" altLang="zh-TW" sz="1200" b="1">
                  <a:solidFill>
                    <a:schemeClr val="bg1"/>
                  </a:solidFill>
                  <a:latin typeface="Arial" panose="020B0604020202020204" pitchFamily="34" charset="0"/>
                  <a:cs typeface="Arial" panose="020B0604020202020204" pitchFamily="34" charset="0"/>
                </a:rPr>
                <a:t>2050</a:t>
              </a:r>
              <a:endParaRPr lang="zh-TW" altLang="en-US" sz="1200" b="1">
                <a:solidFill>
                  <a:schemeClr val="bg1"/>
                </a:solidFill>
                <a:latin typeface="Arial" panose="020B0604020202020204" pitchFamily="34" charset="0"/>
                <a:cs typeface="Arial" panose="020B0604020202020204" pitchFamily="34" charset="0"/>
              </a:endParaRPr>
            </a:p>
          </p:txBody>
        </p:sp>
      </p:grpSp>
      <p:pic>
        <p:nvPicPr>
          <p:cNvPr id="126" name="圖片 125" descr="一張含有 黑色, 寫生, 螢幕擷取畫面, 設計 的圖片&#10;&#10;AI 產生的內容可能不正確。">
            <a:extLst>
              <a:ext uri="{FF2B5EF4-FFF2-40B4-BE49-F238E27FC236}">
                <a16:creationId xmlns:a16="http://schemas.microsoft.com/office/drawing/2014/main" id="{AD7C1E37-ECF0-B2C5-B0F6-20823A1F7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933" y="3256917"/>
            <a:ext cx="540332" cy="540332"/>
          </a:xfrm>
          <a:prstGeom prst="rect">
            <a:avLst/>
          </a:prstGeom>
        </p:spPr>
      </p:pic>
      <p:pic>
        <p:nvPicPr>
          <p:cNvPr id="124" name="圖片 123" descr="一張含有 寫生, 文字, 符號, 圓形 的圖片&#10;&#10;AI 產生的內容可能不正確。">
            <a:extLst>
              <a:ext uri="{FF2B5EF4-FFF2-40B4-BE49-F238E27FC236}">
                <a16:creationId xmlns:a16="http://schemas.microsoft.com/office/drawing/2014/main" id="{D725CD1E-0ABC-A4ED-F88F-1E7BB7748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6213" y="3322026"/>
            <a:ext cx="434825" cy="434825"/>
          </a:xfrm>
          <a:prstGeom prst="rect">
            <a:avLst/>
          </a:prstGeom>
        </p:spPr>
      </p:pic>
      <p:pic>
        <p:nvPicPr>
          <p:cNvPr id="151" name="圖片 150" descr="一張含有 符號, 字型, 白色, 設計 的圖片&#10;&#10;AI 產生的內容可能不正確。">
            <a:extLst>
              <a:ext uri="{FF2B5EF4-FFF2-40B4-BE49-F238E27FC236}">
                <a16:creationId xmlns:a16="http://schemas.microsoft.com/office/drawing/2014/main" id="{96521695-CB96-C25C-545D-68C95BE4A9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0453" y="3307225"/>
            <a:ext cx="440437" cy="440437"/>
          </a:xfrm>
          <a:prstGeom prst="rect">
            <a:avLst/>
          </a:prstGeom>
        </p:spPr>
      </p:pic>
      <p:sp>
        <p:nvSpPr>
          <p:cNvPr id="4" name="TextBox 21">
            <a:extLst>
              <a:ext uri="{FF2B5EF4-FFF2-40B4-BE49-F238E27FC236}">
                <a16:creationId xmlns:a16="http://schemas.microsoft.com/office/drawing/2014/main" id="{F4489E2F-8868-00A3-EF92-08F08340B7F8}"/>
              </a:ext>
            </a:extLst>
          </p:cNvPr>
          <p:cNvSpPr txBox="1">
            <a:spLocks noChangeArrowheads="1"/>
          </p:cNvSpPr>
          <p:nvPr/>
        </p:nvSpPr>
        <p:spPr bwMode="auto">
          <a:xfrm>
            <a:off x="270491" y="4672251"/>
            <a:ext cx="1968166" cy="21544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800">
                <a:solidFill>
                  <a:srgbClr val="307F98"/>
                </a:solidFill>
                <a:latin typeface="Arial" panose="020B0604020202020204" pitchFamily="34" charset="0"/>
                <a:ea typeface="Microsoft JhengHei" pitchFamily="34" charset="-120"/>
                <a:cs typeface="Arial" panose="020B0604020202020204" pitchFamily="34" charset="0"/>
              </a:rPr>
              <a:t>  </a:t>
            </a:r>
            <a:r>
              <a:rPr lang="en-US" altLang="zh-TW" sz="800" b="1" i="1">
                <a:solidFill>
                  <a:srgbClr val="307F98"/>
                </a:solidFill>
                <a:latin typeface="Arial" panose="020B0604020202020204" pitchFamily="34" charset="0"/>
                <a:ea typeface="Microsoft JhengHei" pitchFamily="34" charset="-120"/>
                <a:cs typeface="Arial" panose="020B0604020202020204" pitchFamily="34" charset="0"/>
              </a:rPr>
              <a:t>(tonCO2e) </a:t>
            </a:r>
          </a:p>
        </p:txBody>
      </p:sp>
      <p:sp>
        <p:nvSpPr>
          <p:cNvPr id="6" name="TextBox 21">
            <a:extLst>
              <a:ext uri="{FF2B5EF4-FFF2-40B4-BE49-F238E27FC236}">
                <a16:creationId xmlns:a16="http://schemas.microsoft.com/office/drawing/2014/main" id="{3FEF692F-73D9-1AE2-E8FE-AFBB6FC42A22}"/>
              </a:ext>
            </a:extLst>
          </p:cNvPr>
          <p:cNvSpPr txBox="1">
            <a:spLocks noChangeArrowheads="1"/>
          </p:cNvSpPr>
          <p:nvPr/>
        </p:nvSpPr>
        <p:spPr bwMode="auto">
          <a:xfrm>
            <a:off x="3690434" y="4667076"/>
            <a:ext cx="1047781" cy="21544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800" b="1" i="1">
                <a:solidFill>
                  <a:srgbClr val="307F98"/>
                </a:solidFill>
                <a:latin typeface="Arial" panose="020B0604020202020204" pitchFamily="34" charset="0"/>
                <a:ea typeface="Microsoft JhengHei" pitchFamily="34" charset="-120"/>
                <a:cs typeface="Arial" panose="020B0604020202020204" pitchFamily="34" charset="0"/>
              </a:rPr>
              <a:t>(</a:t>
            </a:r>
            <a:r>
              <a:rPr lang="en-US" altLang="zh-TW" sz="800" b="1" i="1" err="1">
                <a:solidFill>
                  <a:srgbClr val="307F98"/>
                </a:solidFill>
                <a:latin typeface="Arial" panose="020B0604020202020204" pitchFamily="34" charset="0"/>
                <a:ea typeface="Microsoft JhengHei" pitchFamily="34" charset="-120"/>
                <a:cs typeface="Arial" panose="020B0604020202020204" pitchFamily="34" charset="0"/>
              </a:rPr>
              <a:t>tonCO₂e</a:t>
            </a:r>
            <a:r>
              <a:rPr lang="en-US" altLang="zh-TW" sz="800" b="1" i="1">
                <a:solidFill>
                  <a:srgbClr val="307F98"/>
                </a:solidFill>
                <a:latin typeface="Arial" panose="020B0604020202020204" pitchFamily="34" charset="0"/>
                <a:ea typeface="Microsoft JhengHei" pitchFamily="34" charset="-120"/>
                <a:cs typeface="Arial" panose="020B0604020202020204" pitchFamily="34" charset="0"/>
              </a:rPr>
              <a:t> / KNTD)</a:t>
            </a:r>
          </a:p>
        </p:txBody>
      </p:sp>
      <p:graphicFrame>
        <p:nvGraphicFramePr>
          <p:cNvPr id="10" name="圖表 9">
            <a:extLst>
              <a:ext uri="{FF2B5EF4-FFF2-40B4-BE49-F238E27FC236}">
                <a16:creationId xmlns:a16="http://schemas.microsoft.com/office/drawing/2014/main" id="{66AF8236-0A76-52EE-4DFA-F481B4307D25}"/>
              </a:ext>
            </a:extLst>
          </p:cNvPr>
          <p:cNvGraphicFramePr/>
          <p:nvPr>
            <p:extLst>
              <p:ext uri="{D42A27DB-BD31-4B8C-83A1-F6EECF244321}">
                <p14:modId xmlns:p14="http://schemas.microsoft.com/office/powerpoint/2010/main" val="2674152460"/>
              </p:ext>
            </p:extLst>
          </p:nvPr>
        </p:nvGraphicFramePr>
        <p:xfrm>
          <a:off x="344735" y="4890871"/>
          <a:ext cx="4364905" cy="179364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7648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1B84C-3661-3AEC-87BE-9EAD8FA8B7F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4988148-6EB6-86AF-7DE2-EB02399373B6}"/>
              </a:ext>
            </a:extLst>
          </p:cNvPr>
          <p:cNvSpPr>
            <a:spLocks noGrp="1"/>
          </p:cNvSpPr>
          <p:nvPr>
            <p:ph type="title"/>
          </p:nvPr>
        </p:nvSpPr>
        <p:spPr/>
        <p:txBody>
          <a:bodyPr/>
          <a:lstStyle/>
          <a:p>
            <a:r>
              <a:rPr lang="en-US" altLang="zh-TW"/>
              <a:t>Environment Aspect: Earth Hour 60</a:t>
            </a:r>
          </a:p>
        </p:txBody>
      </p:sp>
      <p:sp>
        <p:nvSpPr>
          <p:cNvPr id="3" name="內容版面配置區 2">
            <a:extLst>
              <a:ext uri="{FF2B5EF4-FFF2-40B4-BE49-F238E27FC236}">
                <a16:creationId xmlns:a16="http://schemas.microsoft.com/office/drawing/2014/main" id="{CF6FF94B-638D-840D-90AF-317918CB3BA1}"/>
              </a:ext>
            </a:extLst>
          </p:cNvPr>
          <p:cNvSpPr>
            <a:spLocks noGrp="1"/>
          </p:cNvSpPr>
          <p:nvPr>
            <p:ph idx="1"/>
          </p:nvPr>
        </p:nvSpPr>
        <p:spPr>
          <a:xfrm>
            <a:off x="373310" y="1115263"/>
            <a:ext cx="9245475" cy="1943253"/>
          </a:xfrm>
        </p:spPr>
        <p:txBody>
          <a:bodyPr>
            <a:normAutofit/>
          </a:bodyPr>
          <a:lstStyle/>
          <a:p>
            <a:pPr algn="just"/>
            <a:r>
              <a:rPr lang="en-US" altLang="zh-TW">
                <a:solidFill>
                  <a:srgbClr val="ED972F"/>
                </a:solidFill>
              </a:rPr>
              <a:t>SAS, together with its subsidiary </a:t>
            </a:r>
            <a:r>
              <a:rPr lang="en-US" altLang="zh-TW" err="1">
                <a:solidFill>
                  <a:srgbClr val="ED972F"/>
                </a:solidFill>
              </a:rPr>
              <a:t>GlobalWafers</a:t>
            </a:r>
            <a:r>
              <a:rPr lang="en-US" altLang="zh-TW">
                <a:solidFill>
                  <a:srgbClr val="ED972F"/>
                </a:solidFill>
              </a:rPr>
              <a:t> and affiliated companies including AWSC, TSC, and </a:t>
            </a:r>
            <a:r>
              <a:rPr lang="en-US" altLang="zh-TW" err="1">
                <a:solidFill>
                  <a:srgbClr val="ED972F"/>
                </a:solidFill>
              </a:rPr>
              <a:t>Actron</a:t>
            </a:r>
            <a:r>
              <a:rPr lang="en-US" altLang="zh-TW">
                <a:solidFill>
                  <a:srgbClr val="ED972F"/>
                </a:solidFill>
              </a:rPr>
              <a:t>, jointly participated in the world’s largest voluntary energy-saving movement, “Earth Hour 60,” </a:t>
            </a:r>
            <a:r>
              <a:rPr lang="en-US" altLang="zh-TW"/>
              <a:t>at 8:30 PM Taiwan time on March 22, 2025. By turning off non-essential lighting and power-consuming equipment for one hour, the group demonstrated its concrete commitment to energy conservation, carbon reduction, and protecting the planet.</a:t>
            </a:r>
            <a:endParaRPr lang="zh-TW" altLang="en-US" sz="1100"/>
          </a:p>
        </p:txBody>
      </p:sp>
      <p:sp>
        <p:nvSpPr>
          <p:cNvPr id="5" name="投影片編號版面配置區 6">
            <a:extLst>
              <a:ext uri="{FF2B5EF4-FFF2-40B4-BE49-F238E27FC236}">
                <a16:creationId xmlns:a16="http://schemas.microsoft.com/office/drawing/2014/main" id="{AE3D3844-3691-7187-C268-AA799C3F1D5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43</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4" name="群組 3">
            <a:extLst>
              <a:ext uri="{FF2B5EF4-FFF2-40B4-BE49-F238E27FC236}">
                <a16:creationId xmlns:a16="http://schemas.microsoft.com/office/drawing/2014/main" id="{79E6EB41-7A8A-6C4E-E734-94229CA24EEC}"/>
              </a:ext>
            </a:extLst>
          </p:cNvPr>
          <p:cNvGrpSpPr/>
          <p:nvPr/>
        </p:nvGrpSpPr>
        <p:grpSpPr>
          <a:xfrm>
            <a:off x="2333259" y="2354521"/>
            <a:ext cx="5239482" cy="3639401"/>
            <a:chOff x="2333259" y="2563241"/>
            <a:chExt cx="5239482" cy="3639401"/>
          </a:xfrm>
        </p:grpSpPr>
        <p:pic>
          <p:nvPicPr>
            <p:cNvPr id="93" name="圖片 92">
              <a:extLst>
                <a:ext uri="{FF2B5EF4-FFF2-40B4-BE49-F238E27FC236}">
                  <a16:creationId xmlns:a16="http://schemas.microsoft.com/office/drawing/2014/main" id="{05AE20E3-B309-C7BA-16F7-F44B7914E35F}"/>
                </a:ext>
              </a:extLst>
            </p:cNvPr>
            <p:cNvPicPr>
              <a:picLocks noChangeAspect="1"/>
            </p:cNvPicPr>
            <p:nvPr/>
          </p:nvPicPr>
          <p:blipFill>
            <a:blip r:embed="rId2"/>
            <a:stretch>
              <a:fillRect/>
            </a:stretch>
          </p:blipFill>
          <p:spPr>
            <a:xfrm>
              <a:off x="2333259" y="2563241"/>
              <a:ext cx="5239482" cy="3639401"/>
            </a:xfrm>
            <a:prstGeom prst="rect">
              <a:avLst/>
            </a:prstGeom>
          </p:spPr>
        </p:pic>
        <p:pic>
          <p:nvPicPr>
            <p:cNvPr id="11" name="圖片 10" descr="一張含有 圓形, 符號, 標誌, 圖形 的圖片&#10;&#10;AI 產生的內容可能不正確。">
              <a:extLst>
                <a:ext uri="{FF2B5EF4-FFF2-40B4-BE49-F238E27FC236}">
                  <a16:creationId xmlns:a16="http://schemas.microsoft.com/office/drawing/2014/main" id="{214CBFA3-33EC-AE03-FAA3-2F6F35441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0" y="5616575"/>
              <a:ext cx="448238" cy="280149"/>
            </a:xfrm>
            <a:prstGeom prst="rect">
              <a:avLst/>
            </a:prstGeom>
          </p:spPr>
        </p:pic>
        <p:pic>
          <p:nvPicPr>
            <p:cNvPr id="17" name="圖片 16" descr="一張含有 標誌, 象徵物, 符號, 商標 的圖片&#10;&#10;AI 產生的內容可能不正確。">
              <a:extLst>
                <a:ext uri="{FF2B5EF4-FFF2-40B4-BE49-F238E27FC236}">
                  <a16:creationId xmlns:a16="http://schemas.microsoft.com/office/drawing/2014/main" id="{0126AEB4-FE8F-6017-464D-7B34C23D496E}"/>
                </a:ext>
              </a:extLst>
            </p:cNvPr>
            <p:cNvPicPr>
              <a:picLocks noChangeAspect="1"/>
            </p:cNvPicPr>
            <p:nvPr/>
          </p:nvPicPr>
          <p:blipFill>
            <a:blip r:embed="rId4">
              <a:extLst>
                <a:ext uri="{28A0092B-C50C-407E-A947-70E740481C1C}">
                  <a14:useLocalDpi xmlns:a14="http://schemas.microsoft.com/office/drawing/2010/main" val="0"/>
                </a:ext>
              </a:extLst>
            </a:blip>
            <a:srcRect l="33011" t="35186" r="36112" b="37792"/>
            <a:stretch/>
          </p:blipFill>
          <p:spPr>
            <a:xfrm>
              <a:off x="5886371" y="5616573"/>
              <a:ext cx="320114" cy="280148"/>
            </a:xfrm>
            <a:prstGeom prst="ellipse">
              <a:avLst/>
            </a:prstGeom>
          </p:spPr>
        </p:pic>
        <p:pic>
          <p:nvPicPr>
            <p:cNvPr id="21" name="圖片 20">
              <a:extLst>
                <a:ext uri="{FF2B5EF4-FFF2-40B4-BE49-F238E27FC236}">
                  <a16:creationId xmlns:a16="http://schemas.microsoft.com/office/drawing/2014/main" id="{92487D90-299E-16A2-7079-83BDCB775AF0}"/>
                </a:ext>
              </a:extLst>
            </p:cNvPr>
            <p:cNvPicPr>
              <a:picLocks noChangeAspect="1"/>
            </p:cNvPicPr>
            <p:nvPr/>
          </p:nvPicPr>
          <p:blipFill>
            <a:blip r:embed="rId5"/>
            <a:srcRect l="11025" t="15130" r="12001" b="7896"/>
            <a:stretch/>
          </p:blipFill>
          <p:spPr>
            <a:xfrm>
              <a:off x="6603305" y="5622923"/>
              <a:ext cx="254695" cy="258091"/>
            </a:xfrm>
            <a:prstGeom prst="ellipse">
              <a:avLst/>
            </a:prstGeom>
          </p:spPr>
        </p:pic>
        <p:pic>
          <p:nvPicPr>
            <p:cNvPr id="23" name="圖片 22">
              <a:extLst>
                <a:ext uri="{FF2B5EF4-FFF2-40B4-BE49-F238E27FC236}">
                  <a16:creationId xmlns:a16="http://schemas.microsoft.com/office/drawing/2014/main" id="{0A1E07B6-A0EA-94DC-6AAF-62536B1889BA}"/>
                </a:ext>
              </a:extLst>
            </p:cNvPr>
            <p:cNvPicPr>
              <a:picLocks noChangeAspect="1"/>
            </p:cNvPicPr>
            <p:nvPr/>
          </p:nvPicPr>
          <p:blipFill>
            <a:blip r:embed="rId6"/>
            <a:stretch>
              <a:fillRect/>
            </a:stretch>
          </p:blipFill>
          <p:spPr>
            <a:xfrm>
              <a:off x="6273312" y="5626098"/>
              <a:ext cx="261579" cy="258091"/>
            </a:xfrm>
            <a:prstGeom prst="ellipse">
              <a:avLst/>
            </a:prstGeom>
          </p:spPr>
        </p:pic>
      </p:grpSp>
    </p:spTree>
    <p:extLst>
      <p:ext uri="{BB962C8B-B14F-4D97-AF65-F5344CB8AC3E}">
        <p14:creationId xmlns:p14="http://schemas.microsoft.com/office/powerpoint/2010/main" val="1548670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B7614-2E61-4661-F492-4AB80565317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2B399E1-F26C-903E-3ED9-8ACA6A26A2BC}"/>
              </a:ext>
            </a:extLst>
          </p:cNvPr>
          <p:cNvSpPr>
            <a:spLocks noGrp="1"/>
          </p:cNvSpPr>
          <p:nvPr>
            <p:ph type="title"/>
          </p:nvPr>
        </p:nvSpPr>
        <p:spPr/>
        <p:txBody>
          <a:bodyPr/>
          <a:lstStyle/>
          <a:p>
            <a:r>
              <a:rPr lang="en-US" altLang="zh-TW"/>
              <a:t>Social Aspect: Corporate Social Responsibility</a:t>
            </a:r>
          </a:p>
        </p:txBody>
      </p:sp>
      <p:sp>
        <p:nvSpPr>
          <p:cNvPr id="3" name="內容版面配置區 2">
            <a:extLst>
              <a:ext uri="{FF2B5EF4-FFF2-40B4-BE49-F238E27FC236}">
                <a16:creationId xmlns:a16="http://schemas.microsoft.com/office/drawing/2014/main" id="{BAE161AD-1923-5125-9D87-24963DD29CAA}"/>
              </a:ext>
            </a:extLst>
          </p:cNvPr>
          <p:cNvSpPr>
            <a:spLocks noGrp="1"/>
          </p:cNvSpPr>
          <p:nvPr>
            <p:ph idx="1"/>
          </p:nvPr>
        </p:nvSpPr>
        <p:spPr>
          <a:xfrm>
            <a:off x="373310" y="1115263"/>
            <a:ext cx="9245475" cy="1943253"/>
          </a:xfrm>
        </p:spPr>
        <p:txBody>
          <a:bodyPr>
            <a:normAutofit/>
          </a:bodyPr>
          <a:lstStyle/>
          <a:p>
            <a:pPr algn="just"/>
            <a:r>
              <a:rPr lang="en-US" altLang="zh-TW"/>
              <a:t>SAS and </a:t>
            </a:r>
            <a:r>
              <a:rPr lang="en-US" altLang="zh-TW" err="1"/>
              <a:t>GlobalWafers</a:t>
            </a:r>
            <a:r>
              <a:rPr lang="en-US" altLang="zh-TW"/>
              <a:t> co-organized the 2025 “Pioneer Seedling Program – Charity Science Camp” with IC Broadcasting, </a:t>
            </a:r>
            <a:r>
              <a:rPr lang="en-US" altLang="zh-TW" err="1"/>
              <a:t>IShare</a:t>
            </a:r>
            <a:r>
              <a:rPr lang="en-US" altLang="zh-TW"/>
              <a:t> Community Development Association, and Hsuan Chuang University, supporting rural education and promoting renewable energy awareness. Guided by the principle of “caring for society and sustainable development,” </a:t>
            </a:r>
            <a:r>
              <a:rPr lang="en-US" altLang="zh-TW">
                <a:solidFill>
                  <a:srgbClr val="ED972F"/>
                </a:solidFill>
              </a:rPr>
              <a:t>SAS and </a:t>
            </a:r>
            <a:r>
              <a:rPr lang="en-US" altLang="zh-TW" err="1">
                <a:solidFill>
                  <a:srgbClr val="ED972F"/>
                </a:solidFill>
              </a:rPr>
              <a:t>GlobalWafers</a:t>
            </a:r>
            <a:r>
              <a:rPr lang="en-US" altLang="zh-TW">
                <a:solidFill>
                  <a:srgbClr val="ED972F"/>
                </a:solidFill>
              </a:rPr>
              <a:t> remain committed to supporting rural communities, fostering scientific talent, and advancing renewable energy education</a:t>
            </a:r>
            <a:r>
              <a:rPr lang="en-US" altLang="zh-TW"/>
              <a:t>. </a:t>
            </a:r>
          </a:p>
          <a:p>
            <a:pPr algn="just"/>
            <a:r>
              <a:rPr lang="en-US" altLang="zh-TW"/>
              <a:t>As part of the program, SAS’s subsidiary SES led a course titled “Get Moving With Renewable Energy,” combining energy education with hands-on DIY solar car activities that planted the seeds of sustainability in young minds.</a:t>
            </a:r>
            <a:endParaRPr lang="en-US" altLang="zh-TW" sz="1100"/>
          </a:p>
        </p:txBody>
      </p:sp>
      <p:sp>
        <p:nvSpPr>
          <p:cNvPr id="5" name="投影片編號版面配置區 6">
            <a:extLst>
              <a:ext uri="{FF2B5EF4-FFF2-40B4-BE49-F238E27FC236}">
                <a16:creationId xmlns:a16="http://schemas.microsoft.com/office/drawing/2014/main" id="{442B2D3A-0365-04A5-1F22-6F9E811256C6}"/>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44</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4" name="圖片 3" descr="一張含有 卡通, 文字 的圖片&#10;&#10;AI 產生的內容可能不正確。">
            <a:extLst>
              <a:ext uri="{FF2B5EF4-FFF2-40B4-BE49-F238E27FC236}">
                <a16:creationId xmlns:a16="http://schemas.microsoft.com/office/drawing/2014/main" id="{B7C264AF-287E-1C9B-7256-901CCE135C8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0216" y="1186960"/>
            <a:ext cx="11392525" cy="6408295"/>
          </a:xfrm>
          <a:prstGeom prst="rect">
            <a:avLst/>
          </a:prstGeom>
        </p:spPr>
      </p:pic>
    </p:spTree>
    <p:extLst>
      <p:ext uri="{BB962C8B-B14F-4D97-AF65-F5344CB8AC3E}">
        <p14:creationId xmlns:p14="http://schemas.microsoft.com/office/powerpoint/2010/main" val="3589432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21275-303B-27AA-FA50-E4E0DAEA385A}"/>
            </a:ext>
          </a:extLst>
        </p:cNvPr>
        <p:cNvGrpSpPr/>
        <p:nvPr/>
      </p:nvGrpSpPr>
      <p:grpSpPr>
        <a:xfrm>
          <a:off x="0" y="0"/>
          <a:ext cx="0" cy="0"/>
          <a:chOff x="0" y="0"/>
          <a:chExt cx="0" cy="0"/>
        </a:xfrm>
      </p:grpSpPr>
      <p:sp>
        <p:nvSpPr>
          <p:cNvPr id="40" name="矩形: 圓角 39">
            <a:extLst>
              <a:ext uri="{FF2B5EF4-FFF2-40B4-BE49-F238E27FC236}">
                <a16:creationId xmlns:a16="http://schemas.microsoft.com/office/drawing/2014/main" id="{AF4A3A6A-8560-48CB-946C-61243AF9143F}"/>
              </a:ext>
            </a:extLst>
          </p:cNvPr>
          <p:cNvSpPr/>
          <p:nvPr/>
        </p:nvSpPr>
        <p:spPr>
          <a:xfrm rot="18871317">
            <a:off x="1276928" y="3770315"/>
            <a:ext cx="279399" cy="230710"/>
          </a:xfrm>
          <a:prstGeom prst="roundRect">
            <a:avLst/>
          </a:prstGeom>
          <a:solidFill>
            <a:srgbClr val="37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41" name="矩形: 圓角 40">
            <a:extLst>
              <a:ext uri="{FF2B5EF4-FFF2-40B4-BE49-F238E27FC236}">
                <a16:creationId xmlns:a16="http://schemas.microsoft.com/office/drawing/2014/main" id="{F6E28248-B93F-9577-911B-08A6426A6BBF}"/>
              </a:ext>
            </a:extLst>
          </p:cNvPr>
          <p:cNvSpPr/>
          <p:nvPr/>
        </p:nvSpPr>
        <p:spPr>
          <a:xfrm rot="18871317">
            <a:off x="1294941" y="4422217"/>
            <a:ext cx="279399" cy="230710"/>
          </a:xfrm>
          <a:prstGeom prst="roundRect">
            <a:avLst/>
          </a:prstGeom>
          <a:solidFill>
            <a:srgbClr val="52B0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42" name="矩形: 圓角 41">
            <a:extLst>
              <a:ext uri="{FF2B5EF4-FFF2-40B4-BE49-F238E27FC236}">
                <a16:creationId xmlns:a16="http://schemas.microsoft.com/office/drawing/2014/main" id="{5F5F7260-0B6F-FD45-2875-EF99FD6A1269}"/>
              </a:ext>
            </a:extLst>
          </p:cNvPr>
          <p:cNvSpPr/>
          <p:nvPr/>
        </p:nvSpPr>
        <p:spPr>
          <a:xfrm rot="18871317">
            <a:off x="1294941" y="5036441"/>
            <a:ext cx="279399" cy="230710"/>
          </a:xfrm>
          <a:prstGeom prst="roundRect">
            <a:avLst/>
          </a:prstGeom>
          <a:solidFill>
            <a:srgbClr val="3EA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43" name="矩形: 圓角 42">
            <a:extLst>
              <a:ext uri="{FF2B5EF4-FFF2-40B4-BE49-F238E27FC236}">
                <a16:creationId xmlns:a16="http://schemas.microsoft.com/office/drawing/2014/main" id="{CED42FED-B9EE-6807-F35D-56E4D6258739}"/>
              </a:ext>
            </a:extLst>
          </p:cNvPr>
          <p:cNvSpPr/>
          <p:nvPr/>
        </p:nvSpPr>
        <p:spPr>
          <a:xfrm rot="18871317">
            <a:off x="1294941" y="5720515"/>
            <a:ext cx="279399" cy="230710"/>
          </a:xfrm>
          <a:prstGeom prst="roundRect">
            <a:avLst/>
          </a:prstGeom>
          <a:solidFill>
            <a:srgbClr val="55A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39" name="矩形: 圓角 38">
            <a:extLst>
              <a:ext uri="{FF2B5EF4-FFF2-40B4-BE49-F238E27FC236}">
                <a16:creationId xmlns:a16="http://schemas.microsoft.com/office/drawing/2014/main" id="{D885C38A-5AEF-F973-5B3B-2ED05350C410}"/>
              </a:ext>
            </a:extLst>
          </p:cNvPr>
          <p:cNvSpPr/>
          <p:nvPr/>
        </p:nvSpPr>
        <p:spPr>
          <a:xfrm rot="18871317">
            <a:off x="1294941" y="3132809"/>
            <a:ext cx="279399" cy="230710"/>
          </a:xfrm>
          <a:prstGeom prst="roundRect">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61523F0B-0633-36D9-40A5-F0A7A819580A}"/>
              </a:ext>
            </a:extLst>
          </p:cNvPr>
          <p:cNvSpPr>
            <a:spLocks noGrp="1"/>
          </p:cNvSpPr>
          <p:nvPr>
            <p:ph type="title"/>
          </p:nvPr>
        </p:nvSpPr>
        <p:spPr/>
        <p:txBody>
          <a:bodyPr/>
          <a:lstStyle/>
          <a:p>
            <a:r>
              <a:rPr lang="en-US" altLang="zh-TW"/>
              <a:t>Governance Aspect: Responsible Growth</a:t>
            </a:r>
          </a:p>
        </p:txBody>
      </p:sp>
      <p:sp>
        <p:nvSpPr>
          <p:cNvPr id="3" name="內容版面配置區 2">
            <a:extLst>
              <a:ext uri="{FF2B5EF4-FFF2-40B4-BE49-F238E27FC236}">
                <a16:creationId xmlns:a16="http://schemas.microsoft.com/office/drawing/2014/main" id="{63A85610-F44B-00CB-B6AA-01506EDE62B1}"/>
              </a:ext>
            </a:extLst>
          </p:cNvPr>
          <p:cNvSpPr>
            <a:spLocks noGrp="1"/>
          </p:cNvSpPr>
          <p:nvPr>
            <p:ph idx="1"/>
          </p:nvPr>
        </p:nvSpPr>
        <p:spPr>
          <a:xfrm>
            <a:off x="373310" y="1115263"/>
            <a:ext cx="9245475" cy="1943253"/>
          </a:xfrm>
        </p:spPr>
        <p:txBody>
          <a:bodyPr>
            <a:normAutofit/>
          </a:bodyPr>
          <a:lstStyle/>
          <a:p>
            <a:pPr algn="just"/>
            <a:r>
              <a:rPr lang="en-US" altLang="zh-TW"/>
              <a:t>SAS has been ranked among the </a:t>
            </a:r>
            <a:r>
              <a:rPr lang="en-US" altLang="zh-TW">
                <a:solidFill>
                  <a:srgbClr val="ED972F"/>
                </a:solidFill>
              </a:rPr>
              <a:t>top 5% of all </a:t>
            </a:r>
            <a:r>
              <a:rPr lang="en-US" altLang="zh-TW" err="1">
                <a:solidFill>
                  <a:srgbClr val="ED972F"/>
                </a:solidFill>
              </a:rPr>
              <a:t>TPEx</a:t>
            </a:r>
            <a:r>
              <a:rPr lang="en-US" altLang="zh-TW">
                <a:solidFill>
                  <a:srgbClr val="ED972F"/>
                </a:solidFill>
              </a:rPr>
              <a:t>-listed companies in the Corporate Governance Evaluation for the eleventh consecutive year.</a:t>
            </a:r>
            <a:r>
              <a:rPr lang="en-US" altLang="zh-TW"/>
              <a:t> With a total of 977 companies participating in the 2024 assessment, this distinction highlights our unwavering commitment and consistent efforts in key areas such as board governance, information transparency, shareholder rights protection, and sustainable development.</a:t>
            </a:r>
          </a:p>
          <a:p>
            <a:pPr algn="just"/>
            <a:r>
              <a:rPr lang="en-US" altLang="zh-TW"/>
              <a:t>Group subsidiary </a:t>
            </a:r>
            <a:r>
              <a:rPr lang="en-US" altLang="zh-TW" err="1"/>
              <a:t>GlobalWafers</a:t>
            </a:r>
            <a:r>
              <a:rPr lang="en-US" altLang="zh-TW"/>
              <a:t>, along with affiliated companies </a:t>
            </a:r>
            <a:r>
              <a:rPr lang="en-US" altLang="zh-TW" err="1"/>
              <a:t>Actron</a:t>
            </a:r>
            <a:r>
              <a:rPr lang="en-US" altLang="zh-TW"/>
              <a:t> and AWSC, were also ranked among the top 5% of all </a:t>
            </a:r>
            <a:r>
              <a:rPr lang="en-US" altLang="zh-TW" err="1"/>
              <a:t>TPEx</a:t>
            </a:r>
            <a:r>
              <a:rPr lang="en-US" altLang="zh-TW"/>
              <a:t>-listed companies, demonstrating the group’s overall excellence in corporate governance.</a:t>
            </a:r>
          </a:p>
        </p:txBody>
      </p:sp>
      <p:sp>
        <p:nvSpPr>
          <p:cNvPr id="5" name="投影片編號版面配置區 6">
            <a:extLst>
              <a:ext uri="{FF2B5EF4-FFF2-40B4-BE49-F238E27FC236}">
                <a16:creationId xmlns:a16="http://schemas.microsoft.com/office/drawing/2014/main" id="{FF490D2D-7B8A-1A98-9D62-A6EB8004F9F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45</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1" name="圖片 10" descr="一張含有 汽水, 牆, 室內, 藝術 的圖片&#10;&#10;AI 產生的內容可能不正確。">
            <a:extLst>
              <a:ext uri="{FF2B5EF4-FFF2-40B4-BE49-F238E27FC236}">
                <a16:creationId xmlns:a16="http://schemas.microsoft.com/office/drawing/2014/main" id="{CEA19981-A346-E706-67A6-41A8E2443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728" y="3046345"/>
            <a:ext cx="3960422" cy="2970013"/>
          </a:xfrm>
          <a:prstGeom prst="rect">
            <a:avLst/>
          </a:prstGeom>
        </p:spPr>
      </p:pic>
      <p:grpSp>
        <p:nvGrpSpPr>
          <p:cNvPr id="33" name="群組 32">
            <a:extLst>
              <a:ext uri="{FF2B5EF4-FFF2-40B4-BE49-F238E27FC236}">
                <a16:creationId xmlns:a16="http://schemas.microsoft.com/office/drawing/2014/main" id="{21BD6F03-2EF3-35B6-CE8B-3ECC87247AE0}"/>
              </a:ext>
            </a:extLst>
          </p:cNvPr>
          <p:cNvGrpSpPr/>
          <p:nvPr/>
        </p:nvGrpSpPr>
        <p:grpSpPr>
          <a:xfrm>
            <a:off x="1378528" y="3006621"/>
            <a:ext cx="3848791" cy="506572"/>
            <a:chOff x="964508" y="2971045"/>
            <a:chExt cx="4313935" cy="506572"/>
          </a:xfrm>
          <a:solidFill>
            <a:srgbClr val="307F98"/>
          </a:solidFill>
        </p:grpSpPr>
        <p:sp>
          <p:nvSpPr>
            <p:cNvPr id="12" name="矩形: 圓角 11">
              <a:extLst>
                <a:ext uri="{FF2B5EF4-FFF2-40B4-BE49-F238E27FC236}">
                  <a16:creationId xmlns:a16="http://schemas.microsoft.com/office/drawing/2014/main" id="{EEF0342F-1350-728D-460E-80FE48FD78DC}"/>
                </a:ext>
              </a:extLst>
            </p:cNvPr>
            <p:cNvSpPr/>
            <p:nvPr/>
          </p:nvSpPr>
          <p:spPr>
            <a:xfrm>
              <a:off x="964508" y="2971801"/>
              <a:ext cx="4313935" cy="505816"/>
            </a:xfrm>
            <a:prstGeom prst="roundRect">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11E82618-FDCC-15CE-EBC6-073A99E32BE9}"/>
                </a:ext>
              </a:extLst>
            </p:cNvPr>
            <p:cNvSpPr txBox="1"/>
            <p:nvPr/>
          </p:nvSpPr>
          <p:spPr>
            <a:xfrm>
              <a:off x="983768" y="2971045"/>
              <a:ext cx="4186977" cy="461665"/>
            </a:xfrm>
            <a:prstGeom prst="rect">
              <a:avLst/>
            </a:prstGeom>
            <a:noFill/>
          </p:spPr>
          <p:txBody>
            <a:bodyPr wrap="square" rtlCol="0">
              <a:spAutoFit/>
            </a:bodyPr>
            <a:lstStyle/>
            <a:p>
              <a:r>
                <a:rPr lang="en-US" altLang="zh-TW" sz="1200">
                  <a:solidFill>
                    <a:schemeClr val="bg1"/>
                  </a:solidFill>
                  <a:latin typeface="Arial" panose="020B0604020202020204" pitchFamily="34" charset="0"/>
                  <a:cs typeface="Arial" panose="020B0604020202020204" pitchFamily="34" charset="0"/>
                </a:rPr>
                <a:t>Engaging an independent external institution to conduct board performance evaluations</a:t>
              </a:r>
            </a:p>
          </p:txBody>
        </p:sp>
      </p:grpSp>
      <p:grpSp>
        <p:nvGrpSpPr>
          <p:cNvPr id="34" name="群組 33">
            <a:extLst>
              <a:ext uri="{FF2B5EF4-FFF2-40B4-BE49-F238E27FC236}">
                <a16:creationId xmlns:a16="http://schemas.microsoft.com/office/drawing/2014/main" id="{3D1083DB-BBAC-9AFC-969C-C43AE81FACDD}"/>
              </a:ext>
            </a:extLst>
          </p:cNvPr>
          <p:cNvGrpSpPr/>
          <p:nvPr/>
        </p:nvGrpSpPr>
        <p:grpSpPr>
          <a:xfrm>
            <a:off x="1378530" y="3658150"/>
            <a:ext cx="3848790" cy="506572"/>
            <a:chOff x="964509" y="3733064"/>
            <a:chExt cx="4313933" cy="506572"/>
          </a:xfrm>
          <a:solidFill>
            <a:srgbClr val="338995"/>
          </a:solidFill>
        </p:grpSpPr>
        <p:sp>
          <p:nvSpPr>
            <p:cNvPr id="25" name="矩形: 圓角 24">
              <a:extLst>
                <a:ext uri="{FF2B5EF4-FFF2-40B4-BE49-F238E27FC236}">
                  <a16:creationId xmlns:a16="http://schemas.microsoft.com/office/drawing/2014/main" id="{90E6D18D-BC27-0AB6-AAB4-53798367DCE5}"/>
                </a:ext>
              </a:extLst>
            </p:cNvPr>
            <p:cNvSpPr/>
            <p:nvPr/>
          </p:nvSpPr>
          <p:spPr>
            <a:xfrm>
              <a:off x="964509" y="3733820"/>
              <a:ext cx="4313933" cy="505816"/>
            </a:xfrm>
            <a:prstGeom prst="roundRect">
              <a:avLst/>
            </a:prstGeom>
            <a:solidFill>
              <a:srgbClr val="37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19B69F51-A462-BED9-3947-AE36D96FAB63}"/>
                </a:ext>
              </a:extLst>
            </p:cNvPr>
            <p:cNvSpPr txBox="1"/>
            <p:nvPr/>
          </p:nvSpPr>
          <p:spPr>
            <a:xfrm>
              <a:off x="983769" y="3733064"/>
              <a:ext cx="4186974" cy="461665"/>
            </a:xfrm>
            <a:prstGeom prst="rect">
              <a:avLst/>
            </a:prstGeom>
            <a:noFill/>
          </p:spPr>
          <p:txBody>
            <a:bodyPr wrap="square" rtlCol="0">
              <a:spAutoFit/>
            </a:bodyPr>
            <a:lstStyle/>
            <a:p>
              <a:r>
                <a:rPr lang="en-US" altLang="zh-TW" sz="1200">
                  <a:solidFill>
                    <a:schemeClr val="bg1"/>
                  </a:solidFill>
                  <a:latin typeface="Arial" panose="020B0604020202020204" pitchFamily="34" charset="0"/>
                  <a:cs typeface="Arial" panose="020B0604020202020204" pitchFamily="34" charset="0"/>
                </a:rPr>
                <a:t>The </a:t>
              </a:r>
              <a:r>
                <a:rPr lang="en-US" altLang="zh-TW" sz="1200" err="1">
                  <a:solidFill>
                    <a:schemeClr val="bg1"/>
                  </a:solidFill>
                  <a:latin typeface="Arial" panose="020B0604020202020204" pitchFamily="34" charset="0"/>
                  <a:cs typeface="Arial" panose="020B0604020202020204" pitchFamily="34" charset="0"/>
                </a:rPr>
                <a:t>Yilan</a:t>
              </a:r>
              <a:r>
                <a:rPr lang="en-US" altLang="zh-TW" sz="1200">
                  <a:solidFill>
                    <a:schemeClr val="bg1"/>
                  </a:solidFill>
                  <a:latin typeface="Arial" panose="020B0604020202020204" pitchFamily="34" charset="0"/>
                  <a:cs typeface="Arial" panose="020B0604020202020204" pitchFamily="34" charset="0"/>
                </a:rPr>
                <a:t> site passed the RBA VAP audit and received the Silver Award</a:t>
              </a:r>
            </a:p>
          </p:txBody>
        </p:sp>
      </p:grpSp>
      <p:grpSp>
        <p:nvGrpSpPr>
          <p:cNvPr id="35" name="群組 34">
            <a:extLst>
              <a:ext uri="{FF2B5EF4-FFF2-40B4-BE49-F238E27FC236}">
                <a16:creationId xmlns:a16="http://schemas.microsoft.com/office/drawing/2014/main" id="{CF6C804B-6494-1609-8A97-0C8E6A57A62E}"/>
              </a:ext>
            </a:extLst>
          </p:cNvPr>
          <p:cNvGrpSpPr/>
          <p:nvPr/>
        </p:nvGrpSpPr>
        <p:grpSpPr>
          <a:xfrm>
            <a:off x="1378529" y="4299215"/>
            <a:ext cx="3848790" cy="506572"/>
            <a:chOff x="964508" y="4336029"/>
            <a:chExt cx="4493964" cy="506572"/>
          </a:xfrm>
        </p:grpSpPr>
        <p:sp>
          <p:nvSpPr>
            <p:cNvPr id="27" name="矩形: 圓角 26">
              <a:extLst>
                <a:ext uri="{FF2B5EF4-FFF2-40B4-BE49-F238E27FC236}">
                  <a16:creationId xmlns:a16="http://schemas.microsoft.com/office/drawing/2014/main" id="{751E8787-3111-B93F-FC7E-182F411DEF9E}"/>
                </a:ext>
              </a:extLst>
            </p:cNvPr>
            <p:cNvSpPr/>
            <p:nvPr/>
          </p:nvSpPr>
          <p:spPr>
            <a:xfrm>
              <a:off x="964508" y="4336785"/>
              <a:ext cx="4493964" cy="505816"/>
            </a:xfrm>
            <a:prstGeom prst="roundRect">
              <a:avLst/>
            </a:prstGeom>
            <a:solidFill>
              <a:srgbClr val="52B0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C53A640E-21F3-6B62-7048-ACB04B21794E}"/>
                </a:ext>
              </a:extLst>
            </p:cNvPr>
            <p:cNvSpPr txBox="1"/>
            <p:nvPr/>
          </p:nvSpPr>
          <p:spPr>
            <a:xfrm>
              <a:off x="981392" y="4336029"/>
              <a:ext cx="4417764" cy="461665"/>
            </a:xfrm>
            <a:prstGeom prst="rect">
              <a:avLst/>
            </a:prstGeom>
            <a:solidFill>
              <a:srgbClr val="55ABB7"/>
            </a:solidFill>
          </p:spPr>
          <p:txBody>
            <a:bodyPr wrap="square" rtlCol="0">
              <a:spAutoFit/>
            </a:bodyPr>
            <a:lstStyle/>
            <a:p>
              <a:r>
                <a:rPr lang="en-US" altLang="zh-TW" sz="1200">
                  <a:solidFill>
                    <a:schemeClr val="bg1"/>
                  </a:solidFill>
                  <a:latin typeface="Arial" panose="020B0604020202020204" pitchFamily="34" charset="0"/>
                  <a:cs typeface="Arial" panose="020B0604020202020204" pitchFamily="34" charset="0"/>
                </a:rPr>
                <a:t>Consistently certified at TIPS A-Level for multiple consecutive years</a:t>
              </a:r>
            </a:p>
          </p:txBody>
        </p:sp>
      </p:grpSp>
      <p:grpSp>
        <p:nvGrpSpPr>
          <p:cNvPr id="36" name="群組 35">
            <a:extLst>
              <a:ext uri="{FF2B5EF4-FFF2-40B4-BE49-F238E27FC236}">
                <a16:creationId xmlns:a16="http://schemas.microsoft.com/office/drawing/2014/main" id="{B65266D3-3FAA-03E7-2951-877A3752E885}"/>
              </a:ext>
            </a:extLst>
          </p:cNvPr>
          <p:cNvGrpSpPr/>
          <p:nvPr/>
        </p:nvGrpSpPr>
        <p:grpSpPr>
          <a:xfrm>
            <a:off x="1358596" y="4940280"/>
            <a:ext cx="3977605" cy="506572"/>
            <a:chOff x="944576" y="4938994"/>
            <a:chExt cx="4458316" cy="506572"/>
          </a:xfrm>
        </p:grpSpPr>
        <p:sp>
          <p:nvSpPr>
            <p:cNvPr id="29" name="矩形: 圓角 28">
              <a:extLst>
                <a:ext uri="{FF2B5EF4-FFF2-40B4-BE49-F238E27FC236}">
                  <a16:creationId xmlns:a16="http://schemas.microsoft.com/office/drawing/2014/main" id="{835FC5FB-D151-F308-72EC-21BD494E946E}"/>
                </a:ext>
              </a:extLst>
            </p:cNvPr>
            <p:cNvSpPr/>
            <p:nvPr/>
          </p:nvSpPr>
          <p:spPr>
            <a:xfrm>
              <a:off x="944576" y="4939750"/>
              <a:ext cx="4336277" cy="505816"/>
            </a:xfrm>
            <a:prstGeom prst="roundRect">
              <a:avLst/>
            </a:prstGeom>
            <a:solidFill>
              <a:srgbClr val="3EA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30" name="文字方塊 29">
              <a:extLst>
                <a:ext uri="{FF2B5EF4-FFF2-40B4-BE49-F238E27FC236}">
                  <a16:creationId xmlns:a16="http://schemas.microsoft.com/office/drawing/2014/main" id="{97531B52-66A0-013F-4764-AFD554B0482D}"/>
                </a:ext>
              </a:extLst>
            </p:cNvPr>
            <p:cNvSpPr txBox="1"/>
            <p:nvPr/>
          </p:nvSpPr>
          <p:spPr>
            <a:xfrm>
              <a:off x="963835" y="4938994"/>
              <a:ext cx="4439057" cy="461665"/>
            </a:xfrm>
            <a:prstGeom prst="rect">
              <a:avLst/>
            </a:prstGeom>
            <a:noFill/>
          </p:spPr>
          <p:txBody>
            <a:bodyPr wrap="square" rtlCol="0">
              <a:spAutoFit/>
            </a:bodyPr>
            <a:lstStyle/>
            <a:p>
              <a:r>
                <a:rPr lang="en-US" altLang="zh-TW" sz="1200">
                  <a:solidFill>
                    <a:schemeClr val="bg1"/>
                  </a:solidFill>
                  <a:latin typeface="Arial" panose="020B0604020202020204" pitchFamily="34" charset="0"/>
                  <a:cs typeface="Arial" panose="020B0604020202020204" pitchFamily="34" charset="0"/>
                </a:rPr>
                <a:t>Two-time recipient of Hsinchu Science Park’s excellence award for promoting workplace equality</a:t>
              </a:r>
            </a:p>
          </p:txBody>
        </p:sp>
      </p:grpSp>
      <p:grpSp>
        <p:nvGrpSpPr>
          <p:cNvPr id="37" name="群組 36">
            <a:extLst>
              <a:ext uri="{FF2B5EF4-FFF2-40B4-BE49-F238E27FC236}">
                <a16:creationId xmlns:a16="http://schemas.microsoft.com/office/drawing/2014/main" id="{ECC2ED07-FD34-953A-D0CC-A68BC4850DF1}"/>
              </a:ext>
            </a:extLst>
          </p:cNvPr>
          <p:cNvGrpSpPr/>
          <p:nvPr/>
        </p:nvGrpSpPr>
        <p:grpSpPr>
          <a:xfrm>
            <a:off x="1358596" y="5589209"/>
            <a:ext cx="4119493" cy="505816"/>
            <a:chOff x="944576" y="5549823"/>
            <a:chExt cx="4617352" cy="505816"/>
          </a:xfrm>
        </p:grpSpPr>
        <p:sp>
          <p:nvSpPr>
            <p:cNvPr id="31" name="矩形: 圓角 30">
              <a:extLst>
                <a:ext uri="{FF2B5EF4-FFF2-40B4-BE49-F238E27FC236}">
                  <a16:creationId xmlns:a16="http://schemas.microsoft.com/office/drawing/2014/main" id="{E6C06EC4-9EB1-474A-B3DC-6D17122DCDB8}"/>
                </a:ext>
              </a:extLst>
            </p:cNvPr>
            <p:cNvSpPr/>
            <p:nvPr/>
          </p:nvSpPr>
          <p:spPr>
            <a:xfrm>
              <a:off x="944576" y="5549823"/>
              <a:ext cx="4373054" cy="505816"/>
            </a:xfrm>
            <a:prstGeom prst="roundRect">
              <a:avLst/>
            </a:prstGeom>
            <a:solidFill>
              <a:srgbClr val="55A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B138BA4D-F3B4-E260-7396-4A199FAC7C47}"/>
                </a:ext>
              </a:extLst>
            </p:cNvPr>
            <p:cNvSpPr txBox="1"/>
            <p:nvPr/>
          </p:nvSpPr>
          <p:spPr>
            <a:xfrm>
              <a:off x="963836" y="5650667"/>
              <a:ext cx="4598092" cy="276999"/>
            </a:xfrm>
            <a:prstGeom prst="rect">
              <a:avLst/>
            </a:prstGeom>
            <a:noFill/>
          </p:spPr>
          <p:txBody>
            <a:bodyPr wrap="square" rtlCol="0">
              <a:spAutoFit/>
            </a:bodyPr>
            <a:lstStyle/>
            <a:p>
              <a:r>
                <a:rPr lang="en-US" altLang="zh-TW" sz="1200">
                  <a:solidFill>
                    <a:schemeClr val="bg1"/>
                  </a:solidFill>
                  <a:latin typeface="Arial" panose="020B0604020202020204" pitchFamily="34" charset="0"/>
                  <a:cs typeface="Arial" panose="020B0604020202020204" pitchFamily="34" charset="0"/>
                </a:rPr>
                <a:t>CDP 2024 water security: A- (Leadership Level)</a:t>
              </a:r>
            </a:p>
          </p:txBody>
        </p:sp>
      </p:grpSp>
      <p:pic>
        <p:nvPicPr>
          <p:cNvPr id="8" name="圖片 7" descr="一張含有 符號, 圖形, 字型, 圓形 的圖片&#10;&#10;AI 產生的內容可能不正確。">
            <a:extLst>
              <a:ext uri="{FF2B5EF4-FFF2-40B4-BE49-F238E27FC236}">
                <a16:creationId xmlns:a16="http://schemas.microsoft.com/office/drawing/2014/main" id="{E3837AC5-BE36-07D7-5869-553C1503C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21" y="2990338"/>
            <a:ext cx="505816" cy="505816"/>
          </a:xfrm>
          <a:prstGeom prst="rect">
            <a:avLst/>
          </a:prstGeom>
        </p:spPr>
      </p:pic>
      <p:pic>
        <p:nvPicPr>
          <p:cNvPr id="10" name="圖片 9" descr="一張含有 字型, 圖形, 設計 的圖片&#10;&#10;AI 產生的內容可能不正確。">
            <a:extLst>
              <a:ext uri="{FF2B5EF4-FFF2-40B4-BE49-F238E27FC236}">
                <a16:creationId xmlns:a16="http://schemas.microsoft.com/office/drawing/2014/main" id="{D36D1D4B-CE38-889F-D579-7E235D9B3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321" y="3658150"/>
            <a:ext cx="513029" cy="513029"/>
          </a:xfrm>
          <a:prstGeom prst="rect">
            <a:avLst/>
          </a:prstGeom>
        </p:spPr>
      </p:pic>
      <p:pic>
        <p:nvPicPr>
          <p:cNvPr id="14" name="圖片 13" descr="一張含有 圖形, 符號, 藝術, 美工圖案 的圖片&#10;&#10;AI 產生的內容可能不正確。">
            <a:extLst>
              <a:ext uri="{FF2B5EF4-FFF2-40B4-BE49-F238E27FC236}">
                <a16:creationId xmlns:a16="http://schemas.microsoft.com/office/drawing/2014/main" id="{590AA12B-F31B-2D95-99BE-6FBE4ECE2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181" y="4333175"/>
            <a:ext cx="444822" cy="444822"/>
          </a:xfrm>
          <a:prstGeom prst="rect">
            <a:avLst/>
          </a:prstGeom>
        </p:spPr>
      </p:pic>
      <p:pic>
        <p:nvPicPr>
          <p:cNvPr id="19" name="圖片 18" descr="一張含有 符號, 圖形, 字型, 圓形 的圖片&#10;&#10;AI 產生的內容可能不正確。">
            <a:extLst>
              <a:ext uri="{FF2B5EF4-FFF2-40B4-BE49-F238E27FC236}">
                <a16:creationId xmlns:a16="http://schemas.microsoft.com/office/drawing/2014/main" id="{3D349212-4C4E-62DE-47FC-F371D20C4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342" y="5589209"/>
            <a:ext cx="510456" cy="510456"/>
          </a:xfrm>
          <a:prstGeom prst="rect">
            <a:avLst/>
          </a:prstGeom>
        </p:spPr>
      </p:pic>
      <p:pic>
        <p:nvPicPr>
          <p:cNvPr id="21" name="圖片 20" descr="一張含有 圖形, 符號, 字型, 美工圖案 的圖片&#10;&#10;AI 產生的內容可能不正確。">
            <a:extLst>
              <a:ext uri="{FF2B5EF4-FFF2-40B4-BE49-F238E27FC236}">
                <a16:creationId xmlns:a16="http://schemas.microsoft.com/office/drawing/2014/main" id="{5A95349B-0B90-60B1-E049-6809D8693F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530" y="4936992"/>
            <a:ext cx="513029" cy="513029"/>
          </a:xfrm>
          <a:prstGeom prst="rect">
            <a:avLst/>
          </a:prstGeom>
        </p:spPr>
      </p:pic>
    </p:spTree>
    <p:extLst>
      <p:ext uri="{BB962C8B-B14F-4D97-AF65-F5344CB8AC3E}">
        <p14:creationId xmlns:p14="http://schemas.microsoft.com/office/powerpoint/2010/main" val="3328326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CAB1B-FE1B-5523-3882-8F621A4E7D92}"/>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20B15FF7-9202-7408-6918-8380C83E2842}"/>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61D5FD78-1019-BF79-20B3-A6AB955F0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005513F5-D3D2-F85E-0D13-A75E9F3B18B1}"/>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06</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AECD7EC3-4576-6343-A1BE-635EB956B282}"/>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3600" b="1" err="1">
                <a:solidFill>
                  <a:srgbClr val="2B505B"/>
                </a:solidFill>
                <a:latin typeface="Arial" panose="020B0604020202020204" pitchFamily="34" charset="0"/>
                <a:cs typeface="Arial" panose="020B0604020202020204" pitchFamily="34" charset="0"/>
              </a:rPr>
              <a:t>GlobalWafers</a:t>
            </a:r>
            <a:endParaRPr lang="en-US" altLang="zh-TW" sz="3600" b="1">
              <a:solidFill>
                <a:srgbClr val="2B505B"/>
              </a:solidFill>
              <a:latin typeface="Arial" panose="020B0604020202020204" pitchFamily="34" charset="0"/>
              <a:cs typeface="Arial" panose="020B0604020202020204" pitchFamily="34" charset="0"/>
            </a:endParaRPr>
          </a:p>
        </p:txBody>
      </p:sp>
      <p:sp>
        <p:nvSpPr>
          <p:cNvPr id="3" name="投影片編號版面配置區 6">
            <a:extLst>
              <a:ext uri="{FF2B5EF4-FFF2-40B4-BE49-F238E27FC236}">
                <a16:creationId xmlns:a16="http://schemas.microsoft.com/office/drawing/2014/main" id="{C19F5935-D6A9-F02F-B013-693569EB32F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46</a:t>
            </a:r>
            <a:endParaRPr kumimoji="1" lang="zh-TW" altLang="en-US"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603BD536-335E-E45C-A9C4-55F2AB331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C08B962F-0F38-E75E-B2DD-6BF8EF8AB219}"/>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645111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EEAA-AAFF-E19D-75F5-EA1B875DD9F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14B7D6C-B219-E98A-2B6A-B2CDB8B524B0}"/>
              </a:ext>
            </a:extLst>
          </p:cNvPr>
          <p:cNvSpPr>
            <a:spLocks noGrp="1"/>
          </p:cNvSpPr>
          <p:nvPr>
            <p:ph type="title"/>
          </p:nvPr>
        </p:nvSpPr>
        <p:spPr/>
        <p:txBody>
          <a:bodyPr/>
          <a:lstStyle/>
          <a:p>
            <a:r>
              <a:rPr lang="en-US" altLang="zh-TW"/>
              <a:t>Income Statement</a:t>
            </a:r>
            <a:r>
              <a:rPr lang="zh-TW" altLang="en-US"/>
              <a:t> </a:t>
            </a:r>
            <a:r>
              <a:rPr lang="en-US" altLang="zh-TW"/>
              <a:t>(</a:t>
            </a:r>
            <a:r>
              <a:rPr lang="en-US" altLang="zh-TW" err="1"/>
              <a:t>GlobalWafers</a:t>
            </a:r>
            <a:r>
              <a:rPr lang="en-US" altLang="zh-TW"/>
              <a:t>)</a:t>
            </a:r>
          </a:p>
        </p:txBody>
      </p:sp>
      <p:graphicFrame>
        <p:nvGraphicFramePr>
          <p:cNvPr id="7" name="object 4">
            <a:extLst>
              <a:ext uri="{FF2B5EF4-FFF2-40B4-BE49-F238E27FC236}">
                <a16:creationId xmlns:a16="http://schemas.microsoft.com/office/drawing/2014/main" id="{36C3C65F-6DF4-14CF-A6E7-59CC97D8E8E1}"/>
              </a:ext>
            </a:extLst>
          </p:cNvPr>
          <p:cNvGraphicFramePr>
            <a:graphicFrameLocks/>
          </p:cNvGraphicFramePr>
          <p:nvPr>
            <p:custDataLst>
              <p:tags r:id="rId1"/>
            </p:custDataLst>
            <p:extLst>
              <p:ext uri="{D42A27DB-BD31-4B8C-83A1-F6EECF244321}">
                <p14:modId xmlns:p14="http://schemas.microsoft.com/office/powerpoint/2010/main" val="609641859"/>
              </p:ext>
            </p:extLst>
          </p:nvPr>
        </p:nvGraphicFramePr>
        <p:xfrm>
          <a:off x="190876" y="1089000"/>
          <a:ext cx="9371306" cy="5076240"/>
        </p:xfrm>
        <a:graphic>
          <a:graphicData uri="http://schemas.openxmlformats.org/drawingml/2006/table">
            <a:tbl>
              <a:tblPr firstRow="1" bandRow="1">
                <a:tableStyleId>{2D5ABB26-0587-4C30-8999-92F81FD0307C}</a:tableStyleId>
              </a:tblPr>
              <a:tblGrid>
                <a:gridCol w="3220686">
                  <a:extLst>
                    <a:ext uri="{9D8B030D-6E8A-4147-A177-3AD203B41FA5}">
                      <a16:colId xmlns:a16="http://schemas.microsoft.com/office/drawing/2014/main" val="20000"/>
                    </a:ext>
                  </a:extLst>
                </a:gridCol>
                <a:gridCol w="1230124">
                  <a:extLst>
                    <a:ext uri="{9D8B030D-6E8A-4147-A177-3AD203B41FA5}">
                      <a16:colId xmlns:a16="http://schemas.microsoft.com/office/drawing/2014/main" val="20002"/>
                    </a:ext>
                  </a:extLst>
                </a:gridCol>
                <a:gridCol w="1230124">
                  <a:extLst>
                    <a:ext uri="{9D8B030D-6E8A-4147-A177-3AD203B41FA5}">
                      <a16:colId xmlns:a16="http://schemas.microsoft.com/office/drawing/2014/main" val="935238976"/>
                    </a:ext>
                  </a:extLst>
                </a:gridCol>
                <a:gridCol w="1230124">
                  <a:extLst>
                    <a:ext uri="{9D8B030D-6E8A-4147-A177-3AD203B41FA5}">
                      <a16:colId xmlns:a16="http://schemas.microsoft.com/office/drawing/2014/main" val="2755718003"/>
                    </a:ext>
                  </a:extLst>
                </a:gridCol>
                <a:gridCol w="1230124">
                  <a:extLst>
                    <a:ext uri="{9D8B030D-6E8A-4147-A177-3AD203B41FA5}">
                      <a16:colId xmlns:a16="http://schemas.microsoft.com/office/drawing/2014/main" val="4201975606"/>
                    </a:ext>
                  </a:extLst>
                </a:gridCol>
                <a:gridCol w="1230124">
                  <a:extLst>
                    <a:ext uri="{9D8B030D-6E8A-4147-A177-3AD203B41FA5}">
                      <a16:colId xmlns:a16="http://schemas.microsoft.com/office/drawing/2014/main" val="3922106585"/>
                    </a:ext>
                  </a:extLst>
                </a:gridCol>
              </a:tblGrid>
              <a:tr h="360000">
                <a:tc>
                  <a:txBody>
                    <a:bodyPr/>
                    <a:lstStyle/>
                    <a:p>
                      <a:pPr marL="0" algn="l">
                        <a:lnSpc>
                          <a:spcPct val="100000"/>
                        </a:lnSpc>
                        <a:spcBef>
                          <a:spcPts val="0"/>
                        </a:spcBef>
                      </a:pPr>
                      <a:r>
                        <a:rPr lang="en-US" sz="1000" b="1" i="1">
                          <a:solidFill>
                            <a:schemeClr val="bg1"/>
                          </a:solidFill>
                          <a:latin typeface="Arial"/>
                          <a:cs typeface="Arial"/>
                        </a:rPr>
                        <a:t>(NT$ Mn)</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2024</a:t>
                      </a:r>
                      <a:endParaRPr sz="1000" b="1">
                        <a:solidFill>
                          <a:schemeClr val="bg1"/>
                        </a:solidFill>
                        <a:latin typeface="Arial"/>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Q125</a:t>
                      </a:r>
                      <a:endParaRPr lang="en-US" sz="1000" b="1">
                        <a:solidFill>
                          <a:schemeClr val="bg1"/>
                        </a:solidFill>
                        <a:latin typeface="Arial"/>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a:solidFill>
                            <a:schemeClr val="bg1"/>
                          </a:solidFill>
                          <a:latin typeface="Arial"/>
                          <a:cs typeface="Arial"/>
                        </a:rPr>
                        <a:t>Q225</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a:solidFill>
                            <a:schemeClr val="bg1"/>
                          </a:solidFill>
                          <a:latin typeface="Arial"/>
                          <a:cs typeface="Arial"/>
                        </a:rPr>
                        <a:t>1H25</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bg1"/>
                          </a:solidFill>
                          <a:latin typeface="Arial"/>
                          <a:ea typeface="+mn-ea"/>
                          <a:cs typeface="Arial"/>
                        </a:rPr>
                        <a:t>1H25</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bg1"/>
                          </a:solidFill>
                          <a:latin typeface="Arial"/>
                          <a:ea typeface="+mn-ea"/>
                          <a:cs typeface="Arial"/>
                        </a:rPr>
                        <a:t>(simulated)</a:t>
                      </a:r>
                      <a:r>
                        <a:rPr lang="en-US" altLang="zh-TW" sz="1000" b="1" kern="1200" baseline="30000">
                          <a:solidFill>
                            <a:schemeClr val="bg1"/>
                          </a:solidFill>
                          <a:latin typeface="Arial"/>
                          <a:ea typeface="+mn-ea"/>
                          <a:cs typeface="Arial"/>
                        </a:rPr>
                        <a:t>1</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extLst>
                  <a:ext uri="{0D108BD9-81ED-4DB2-BD59-A6C34878D82A}">
                    <a16:rowId xmlns:a16="http://schemas.microsoft.com/office/drawing/2014/main" val="10000"/>
                  </a:ext>
                </a:extLst>
              </a:tr>
              <a:tr h="360000">
                <a:tc>
                  <a:txBody>
                    <a:bodyPr/>
                    <a:lstStyle/>
                    <a:p>
                      <a:pPr marL="0" algn="l">
                        <a:lnSpc>
                          <a:spcPct val="100000"/>
                        </a:lnSpc>
                        <a:spcBef>
                          <a:spcPts val="0"/>
                        </a:spcBef>
                      </a:pPr>
                      <a:r>
                        <a:rPr sz="1000" b="1" spc="-5">
                          <a:solidFill>
                            <a:schemeClr val="tx1"/>
                          </a:solidFill>
                          <a:latin typeface="Arial"/>
                          <a:cs typeface="Arial"/>
                        </a:rPr>
                        <a:t>Revenue</a:t>
                      </a:r>
                      <a:endParaRPr sz="1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62,626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15,595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16,008</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31,602</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30,663</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1"/>
                  </a:ext>
                </a:extLst>
              </a:tr>
              <a:tr h="360000">
                <a:tc>
                  <a:txBody>
                    <a:bodyPr/>
                    <a:lstStyle/>
                    <a:p>
                      <a:pPr marL="0" algn="l">
                        <a:lnSpc>
                          <a:spcPct val="100000"/>
                        </a:lnSpc>
                        <a:spcBef>
                          <a:spcPts val="0"/>
                        </a:spcBef>
                      </a:pPr>
                      <a:r>
                        <a:rPr lang="en-GB" sz="1000" i="1">
                          <a:solidFill>
                            <a:schemeClr val="tx1"/>
                          </a:solidFill>
                          <a:latin typeface="Arial"/>
                          <a:cs typeface="Arial"/>
                        </a:rPr>
                        <a:t>Growth</a:t>
                      </a:r>
                      <a:r>
                        <a:rPr sz="1000" i="1" spc="-85">
                          <a:solidFill>
                            <a:schemeClr val="tx1"/>
                          </a:solidFill>
                          <a:latin typeface="Arial"/>
                          <a:cs typeface="Arial"/>
                        </a:rPr>
                        <a:t> </a:t>
                      </a:r>
                      <a:r>
                        <a:rPr sz="1000" i="1">
                          <a:solidFill>
                            <a:schemeClr val="tx1"/>
                          </a:solidFill>
                          <a:latin typeface="Arial"/>
                          <a:cs typeface="Arial"/>
                        </a:rPr>
                        <a:t>(%)</a:t>
                      </a:r>
                      <a:endParaRPr sz="1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200" b="0" i="1" u="none" strike="noStrike">
                          <a:solidFill>
                            <a:srgbClr val="000000"/>
                          </a:solidFill>
                          <a:effectLst/>
                          <a:latin typeface="微軟正黑體"/>
                          <a:ea typeface="微軟正黑體"/>
                        </a:rPr>
                        <a:t>-</a:t>
                      </a:r>
                      <a:r>
                        <a:rPr lang="en-US" altLang="zh-TW" sz="1200" b="0" i="1" u="none" strike="noStrike" kern="1200">
                          <a:solidFill>
                            <a:srgbClr val="000000"/>
                          </a:solidFill>
                          <a:effectLst/>
                          <a:latin typeface="+mn-lt"/>
                          <a:ea typeface="微軟正黑體"/>
                          <a:cs typeface="+mn-cs"/>
                        </a:rPr>
                        <a:t>11.4%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200" b="0" i="1" u="none" strike="noStrike" kern="1200">
                          <a:solidFill>
                            <a:srgbClr val="000000"/>
                          </a:solidFill>
                          <a:effectLst/>
                          <a:latin typeface="+mn-lt"/>
                          <a:ea typeface="微軟正黑體"/>
                          <a:cs typeface="+mn-cs"/>
                        </a:rPr>
                        <a:t>3.4%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zh-TW" altLang="en-US" sz="1200" b="0" i="1" u="none" strike="noStrike" kern="1200">
                          <a:solidFill>
                            <a:srgbClr val="000000"/>
                          </a:solidFill>
                          <a:effectLst/>
                          <a:latin typeface="Aptos"/>
                          <a:ea typeface="微軟正黑體"/>
                          <a:cs typeface="+mn-cs"/>
                        </a:rPr>
                        <a:t>4.5%</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zh-TW" altLang="en-US" sz="1200" b="0" i="1" u="none" strike="noStrike" kern="1200">
                          <a:solidFill>
                            <a:srgbClr val="000000"/>
                          </a:solidFill>
                          <a:effectLst/>
                          <a:latin typeface="Aptos"/>
                          <a:ea typeface="微軟正黑體"/>
                          <a:cs typeface="+mn-cs"/>
                        </a:rPr>
                        <a:t>3.9%</a:t>
                      </a:r>
                      <a:endParaRPr lang="zh-TW" altLang="en-US" sz="1200" b="0" i="1" u="none" strike="noStrike" kern="1200">
                        <a:solidFill>
                          <a:srgbClr val="000000"/>
                        </a:solidFill>
                        <a:effectLst/>
                        <a:latin typeface="Aptos"/>
                        <a:ea typeface="微軟正黑體" panose="020B0604030504040204" pitchFamily="34" charset="-120"/>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00">
                <a:tc>
                  <a:txBody>
                    <a:bodyPr/>
                    <a:lstStyle/>
                    <a:p>
                      <a:pPr marL="0" algn="l">
                        <a:lnSpc>
                          <a:spcPct val="100000"/>
                        </a:lnSpc>
                        <a:spcBef>
                          <a:spcPts val="0"/>
                        </a:spcBef>
                      </a:pPr>
                      <a:r>
                        <a:rPr lang="en-US" sz="1000" b="1">
                          <a:solidFill>
                            <a:schemeClr val="tx1"/>
                          </a:solidFill>
                          <a:latin typeface="Arial"/>
                          <a:cs typeface="Arial"/>
                        </a:rPr>
                        <a:t>Gross</a:t>
                      </a:r>
                      <a:r>
                        <a:rPr lang="en-US" sz="1000" b="1" spc="-30">
                          <a:solidFill>
                            <a:schemeClr val="tx1"/>
                          </a:solidFill>
                          <a:latin typeface="Arial"/>
                          <a:cs typeface="Arial"/>
                        </a:rPr>
                        <a:t> </a:t>
                      </a:r>
                      <a:r>
                        <a:rPr lang="en-US" sz="1000" b="1">
                          <a:solidFill>
                            <a:schemeClr val="tx1"/>
                          </a:solidFill>
                          <a:latin typeface="Arial"/>
                          <a:cs typeface="Arial"/>
                        </a:rPr>
                        <a:t>Profit</a:t>
                      </a:r>
                      <a:endParaRPr lang="en-US" sz="1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19,804</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4,112</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zh-TW" altLang="en-US" sz="1200" b="1" i="0" u="none" strike="noStrike" kern="1200">
                          <a:solidFill>
                            <a:srgbClr val="000000"/>
                          </a:solidFill>
                          <a:effectLst/>
                          <a:latin typeface="Aptos Display"/>
                          <a:ea typeface="微軟正黑體"/>
                          <a:cs typeface="+mn-cs"/>
                        </a:rPr>
                        <a:t>4,123</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zh-TW" altLang="en-US" sz="1200" b="1" i="0" u="none" strike="noStrike" kern="1200">
                          <a:solidFill>
                            <a:srgbClr val="000000"/>
                          </a:solidFill>
                          <a:effectLst/>
                          <a:latin typeface="Aptos Display"/>
                          <a:ea typeface="微軟正黑體"/>
                          <a:cs typeface="+mn-cs"/>
                        </a:rPr>
                        <a:t>8,235</a:t>
                      </a:r>
                      <a:endParaRPr lang="zh-TW" altLang="en-US" sz="1200" b="1" i="0" u="none" strike="noStrike" kern="1200">
                        <a:solidFill>
                          <a:srgbClr val="000000"/>
                        </a:solidFill>
                        <a:effectLst/>
                        <a:latin typeface="Aptos Display"/>
                        <a:ea typeface="微軟正黑體" panose="020B0604030504040204" pitchFamily="34" charset="-120"/>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9,962</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3"/>
                  </a:ext>
                </a:extLst>
              </a:tr>
              <a:tr h="360000">
                <a:tc>
                  <a:txBody>
                    <a:bodyPr/>
                    <a:lstStyle/>
                    <a:p>
                      <a:pPr marL="0" algn="l">
                        <a:lnSpc>
                          <a:spcPct val="100000"/>
                        </a:lnSpc>
                        <a:spcBef>
                          <a:spcPts val="0"/>
                        </a:spcBef>
                      </a:pPr>
                      <a:r>
                        <a:rPr lang="en-US" sz="1000" i="1">
                          <a:solidFill>
                            <a:schemeClr val="tx1"/>
                          </a:solidFill>
                          <a:latin typeface="Arial"/>
                          <a:cs typeface="Arial"/>
                        </a:rPr>
                        <a:t>Gross Profit </a:t>
                      </a:r>
                      <a:r>
                        <a:rPr lang="en-US" sz="1000" i="1" spc="-5">
                          <a:solidFill>
                            <a:schemeClr val="tx1"/>
                          </a:solidFill>
                          <a:latin typeface="Arial"/>
                          <a:cs typeface="Arial"/>
                        </a:rPr>
                        <a:t>Margin</a:t>
                      </a:r>
                      <a:r>
                        <a:rPr lang="en-US" sz="1000" i="1" spc="-85">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200" b="0" i="1" u="none" strike="noStrike" kern="1200">
                          <a:solidFill>
                            <a:srgbClr val="000000"/>
                          </a:solidFill>
                          <a:effectLst/>
                          <a:latin typeface="+mn-lt"/>
                          <a:ea typeface="微軟正黑體"/>
                          <a:cs typeface="+mn-cs"/>
                        </a:rPr>
                        <a:t>31.6%</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200" b="0" i="1" u="none" strike="noStrike" kern="1200">
                          <a:solidFill>
                            <a:srgbClr val="000000"/>
                          </a:solidFill>
                          <a:effectLst/>
                          <a:latin typeface="+mn-lt"/>
                          <a:ea typeface="微軟正黑體"/>
                          <a:cs typeface="+mn-cs"/>
                        </a:rPr>
                        <a:t>26.4%</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zh-TW" altLang="en-US" sz="1200" b="0" i="1" u="none" strike="noStrike" kern="1200">
                          <a:solidFill>
                            <a:srgbClr val="000000"/>
                          </a:solidFill>
                          <a:effectLst/>
                          <a:latin typeface="Aptos"/>
                          <a:ea typeface="微軟正黑體"/>
                          <a:cs typeface="+mn-cs"/>
                        </a:rPr>
                        <a:t>25.8%</a:t>
                      </a:r>
                      <a:r>
                        <a:rPr lang="en-US" altLang="zh-TW" sz="1200" b="0" i="1" u="none" strike="noStrike" kern="1200" baseline="30000">
                          <a:solidFill>
                            <a:srgbClr val="000000"/>
                          </a:solidFill>
                          <a:effectLst/>
                          <a:latin typeface="Aptos"/>
                          <a:ea typeface="微軟正黑體"/>
                          <a:cs typeface="+mn-cs"/>
                        </a:rPr>
                        <a:t>3</a:t>
                      </a:r>
                      <a:endParaRPr lang="zh-TW" altLang="en-US" sz="1200" b="0" i="1" u="none" strike="noStrike" kern="1200" baseline="30000">
                        <a:solidFill>
                          <a:srgbClr val="000000"/>
                        </a:solidFill>
                        <a:effectLst/>
                        <a:latin typeface="Aptos"/>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zh-TW" altLang="en-US" sz="1200" b="0" i="1" u="none" strike="noStrike" kern="1200">
                          <a:solidFill>
                            <a:srgbClr val="000000"/>
                          </a:solidFill>
                          <a:effectLst/>
                          <a:latin typeface="Aptos"/>
                          <a:ea typeface="微軟正黑體" panose="020B0604030504040204" pitchFamily="34" charset="-120"/>
                          <a:cs typeface="+mn-cs"/>
                        </a:rPr>
                        <a:t>26.1%</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32.5%</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0000">
                <a:tc>
                  <a:txBody>
                    <a:bodyPr/>
                    <a:lstStyle/>
                    <a:p>
                      <a:pPr marL="0" algn="l">
                        <a:lnSpc>
                          <a:spcPct val="100000"/>
                        </a:lnSpc>
                        <a:spcBef>
                          <a:spcPts val="0"/>
                        </a:spcBef>
                      </a:pPr>
                      <a:r>
                        <a:rPr lang="en-US" sz="1000" b="1" spc="-5">
                          <a:solidFill>
                            <a:schemeClr val="tx1"/>
                          </a:solidFill>
                          <a:latin typeface="Arial"/>
                          <a:cs typeface="Arial"/>
                        </a:rPr>
                        <a:t>EBITDA</a:t>
                      </a:r>
                      <a:endParaRPr lang="en-US" altLang="zh-TW" sz="1000" b="1" spc="-5" baseline="30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18,010</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4,033</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4,472</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8,505</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11,396</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5"/>
                  </a:ext>
                </a:extLst>
              </a:tr>
              <a:tr h="360000">
                <a:tc>
                  <a:txBody>
                    <a:bodyPr/>
                    <a:lstStyle/>
                    <a:p>
                      <a:pPr marL="0" algn="l">
                        <a:lnSpc>
                          <a:spcPct val="100000"/>
                        </a:lnSpc>
                        <a:spcBef>
                          <a:spcPts val="0"/>
                        </a:spcBef>
                      </a:pPr>
                      <a:r>
                        <a:rPr lang="en-US" sz="1000" i="1" spc="-5">
                          <a:solidFill>
                            <a:schemeClr val="tx1"/>
                          </a:solidFill>
                          <a:latin typeface="Arial"/>
                          <a:cs typeface="Arial"/>
                        </a:rPr>
                        <a:t>EBITDA Margin</a:t>
                      </a:r>
                      <a:r>
                        <a:rPr lang="en-US" sz="1000" i="1" spc="-10">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28.8%</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25.9%</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27.9%</a:t>
                      </a:r>
                      <a:r>
                        <a:rPr lang="en-US" altLang="zh-TW" sz="1200" b="0" i="1" u="none" strike="noStrike" kern="1200" baseline="30000">
                          <a:solidFill>
                            <a:srgbClr val="000000"/>
                          </a:solidFill>
                          <a:effectLst/>
                          <a:latin typeface="+mn-lt"/>
                          <a:ea typeface="微軟正黑體"/>
                          <a:cs typeface="+mn-cs"/>
                        </a:rPr>
                        <a:t>4</a:t>
                      </a:r>
                      <a:endParaRPr lang="zh-TW" altLang="en-US" sz="1200" b="0" i="1" u="none" strike="noStrike" kern="1200" baseline="300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26.9%</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37.2%</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0000">
                <a:tc>
                  <a:txBody>
                    <a:bodyPr/>
                    <a:lstStyle/>
                    <a:p>
                      <a:pPr marL="0" algn="l">
                        <a:lnSpc>
                          <a:spcPct val="100000"/>
                        </a:lnSpc>
                        <a:spcBef>
                          <a:spcPts val="0"/>
                        </a:spcBef>
                      </a:pPr>
                      <a:r>
                        <a:rPr lang="en-US" sz="1000" b="1">
                          <a:solidFill>
                            <a:schemeClr val="tx1"/>
                          </a:solidFill>
                          <a:latin typeface="Arial"/>
                          <a:cs typeface="Arial"/>
                        </a:rPr>
                        <a:t>Operating Income</a:t>
                      </a: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14,118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2,589</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chemeClr val="tx1"/>
                          </a:solidFill>
                          <a:effectLst/>
                          <a:latin typeface="+mj-lt"/>
                          <a:ea typeface="微軟正黑體"/>
                          <a:cs typeface="+mn-cs"/>
                        </a:rPr>
                        <a:t>2,438</a:t>
                      </a:r>
                      <a:endParaRPr lang="zh-TW" altLang="en-US" sz="1200" b="1" i="0" u="none" strike="noStrike" kern="1200">
                        <a:solidFill>
                          <a:schemeClr val="tx1"/>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chemeClr val="tx1"/>
                          </a:solidFill>
                          <a:effectLst/>
                          <a:latin typeface="+mj-lt"/>
                          <a:ea typeface="微軟正黑體"/>
                          <a:cs typeface="+mn-cs"/>
                        </a:rPr>
                        <a:t>5,027</a:t>
                      </a:r>
                      <a:endParaRPr lang="zh-TW" altLang="en-US" sz="1200" b="1" i="0" u="none" strike="noStrike" kern="1200">
                        <a:solidFill>
                          <a:schemeClr val="tx1"/>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7,031</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7"/>
                  </a:ext>
                </a:extLst>
              </a:tr>
              <a:tr h="360000">
                <a:tc>
                  <a:txBody>
                    <a:bodyPr/>
                    <a:lstStyle/>
                    <a:p>
                      <a:pPr marL="0" marR="499745" algn="l">
                        <a:lnSpc>
                          <a:spcPct val="100000"/>
                        </a:lnSpc>
                        <a:spcBef>
                          <a:spcPts val="0"/>
                        </a:spcBef>
                      </a:pPr>
                      <a:r>
                        <a:rPr lang="en-US" sz="1000" i="1">
                          <a:solidFill>
                            <a:schemeClr val="tx1"/>
                          </a:solidFill>
                          <a:latin typeface="Arial"/>
                          <a:cs typeface="Arial"/>
                        </a:rPr>
                        <a:t>Operating Profit </a:t>
                      </a:r>
                      <a:r>
                        <a:rPr lang="en-US" sz="1000" i="1" spc="-5">
                          <a:solidFill>
                            <a:schemeClr val="tx1"/>
                          </a:solidFill>
                          <a:latin typeface="Arial"/>
                          <a:cs typeface="Arial"/>
                        </a:rPr>
                        <a:t>Margin</a:t>
                      </a:r>
                      <a:r>
                        <a:rPr lang="en-US" sz="1000" i="1" spc="-120">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22.5%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16.6%</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15.2%</a:t>
                      </a:r>
                      <a:endParaRPr lang="zh-TW" altLang="en-US" sz="1200" b="0" i="1" u="none" strike="noStrike" kern="1200" baseline="300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15.9%</a:t>
                      </a:r>
                      <a:endParaRPr lang="zh-TW" altLang="en-US" sz="1200" b="0" i="1" u="none" strike="noStrike" kern="12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22.9%</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0000">
                <a:tc>
                  <a:txBody>
                    <a:bodyPr/>
                    <a:lstStyle/>
                    <a:p>
                      <a:pPr marL="0" algn="l">
                        <a:lnSpc>
                          <a:spcPct val="100000"/>
                        </a:lnSpc>
                        <a:spcBef>
                          <a:spcPts val="0"/>
                        </a:spcBef>
                      </a:pPr>
                      <a:r>
                        <a:rPr lang="en-US" sz="1000" b="1">
                          <a:solidFill>
                            <a:schemeClr val="tx1"/>
                          </a:solidFill>
                          <a:latin typeface="Arial"/>
                          <a:cs typeface="Arial"/>
                        </a:rPr>
                        <a:t>Profit before</a:t>
                      </a:r>
                      <a:r>
                        <a:rPr lang="en-US" sz="1000" b="1" spc="-55">
                          <a:solidFill>
                            <a:schemeClr val="tx1"/>
                          </a:solidFill>
                          <a:latin typeface="Arial"/>
                          <a:cs typeface="Arial"/>
                        </a:rPr>
                        <a:t> </a:t>
                      </a:r>
                      <a:r>
                        <a:rPr lang="en-US" sz="1000" b="1" spc="-5">
                          <a:solidFill>
                            <a:schemeClr val="tx1"/>
                          </a:solidFill>
                          <a:latin typeface="Arial"/>
                          <a:cs typeface="Arial"/>
                        </a:rPr>
                        <a:t>Tax</a:t>
                      </a:r>
                      <a:endParaRPr lang="en-US" altLang="zh-TW" sz="1000" b="1" spc="-5" baseline="30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12,429</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2,133</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2,289</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4,422</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7,313</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9"/>
                  </a:ext>
                </a:extLst>
              </a:tr>
              <a:tr h="360000">
                <a:tc>
                  <a:txBody>
                    <a:bodyPr/>
                    <a:lstStyle/>
                    <a:p>
                      <a:pPr marL="0" marR="446405" algn="l">
                        <a:lnSpc>
                          <a:spcPct val="100000"/>
                        </a:lnSpc>
                        <a:spcBef>
                          <a:spcPts val="0"/>
                        </a:spcBef>
                      </a:pPr>
                      <a:r>
                        <a:rPr lang="en-US" sz="1000" i="1">
                          <a:solidFill>
                            <a:schemeClr val="tx1"/>
                          </a:solidFill>
                          <a:latin typeface="Arial"/>
                          <a:cs typeface="Arial"/>
                        </a:rPr>
                        <a:t>Profit before Tax </a:t>
                      </a:r>
                      <a:r>
                        <a:rPr lang="en-US" sz="1000" i="1" spc="-5">
                          <a:solidFill>
                            <a:schemeClr val="tx1"/>
                          </a:solidFill>
                          <a:latin typeface="Arial"/>
                          <a:cs typeface="Arial"/>
                        </a:rPr>
                        <a:t>Margin</a:t>
                      </a:r>
                      <a:r>
                        <a:rPr lang="en-US" sz="1000" i="1" spc="-125">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19.8%</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13.7%</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14.3%</a:t>
                      </a:r>
                      <a:endParaRPr lang="en-US" altLang="zh-TW" sz="1200" b="0" i="1" u="none" strike="noStrike" kern="1200" baseline="300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14.0%</a:t>
                      </a:r>
                      <a:endParaRPr lang="zh-TW" altLang="en-US" sz="1200" b="0" i="1" u="none" strike="noStrike" kern="12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23.8%</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0000">
                <a:tc>
                  <a:txBody>
                    <a:bodyPr/>
                    <a:lstStyle/>
                    <a:p>
                      <a:pPr marL="0" algn="l">
                        <a:lnSpc>
                          <a:spcPct val="100000"/>
                        </a:lnSpc>
                        <a:spcBef>
                          <a:spcPts val="0"/>
                        </a:spcBef>
                      </a:pPr>
                      <a:r>
                        <a:rPr lang="en-US" sz="1000" b="1" spc="-5">
                          <a:solidFill>
                            <a:schemeClr val="tx1"/>
                          </a:solidFill>
                          <a:latin typeface="Arial"/>
                          <a:cs typeface="Arial"/>
                        </a:rPr>
                        <a:t>Net</a:t>
                      </a:r>
                      <a:r>
                        <a:rPr lang="en-US" sz="1000" b="1" spc="-10">
                          <a:solidFill>
                            <a:schemeClr val="tx1"/>
                          </a:solidFill>
                          <a:latin typeface="Arial"/>
                          <a:cs typeface="Arial"/>
                        </a:rPr>
                        <a:t> </a:t>
                      </a:r>
                      <a:r>
                        <a:rPr lang="en-US" sz="1000" b="1">
                          <a:solidFill>
                            <a:schemeClr val="tx1"/>
                          </a:solidFill>
                          <a:latin typeface="Arial"/>
                          <a:cs typeface="Arial"/>
                        </a:rPr>
                        <a:t>Profit</a:t>
                      </a:r>
                      <a:endParaRPr lang="en-US" altLang="zh-TW" sz="1000" b="1" baseline="30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9,839</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1,456</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1,682</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3,138</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5,216</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ACFCD"/>
                    </a:solidFill>
                  </a:tcPr>
                </a:tc>
                <a:extLst>
                  <a:ext uri="{0D108BD9-81ED-4DB2-BD59-A6C34878D82A}">
                    <a16:rowId xmlns:a16="http://schemas.microsoft.com/office/drawing/2014/main" val="10011"/>
                  </a:ext>
                </a:extLst>
              </a:tr>
              <a:tr h="360000">
                <a:tc>
                  <a:txBody>
                    <a:bodyPr/>
                    <a:lstStyle/>
                    <a:p>
                      <a:pPr marL="0" algn="l">
                        <a:lnSpc>
                          <a:spcPct val="100000"/>
                        </a:lnSpc>
                        <a:spcBef>
                          <a:spcPts val="0"/>
                        </a:spcBef>
                      </a:pPr>
                      <a:r>
                        <a:rPr lang="en-US" sz="1000" i="1" spc="-5">
                          <a:solidFill>
                            <a:schemeClr val="tx1"/>
                          </a:solidFill>
                          <a:latin typeface="Arial"/>
                          <a:cs typeface="Arial"/>
                        </a:rPr>
                        <a:t>Net </a:t>
                      </a:r>
                      <a:r>
                        <a:rPr lang="en-US" sz="1000" i="1">
                          <a:solidFill>
                            <a:schemeClr val="tx1"/>
                          </a:solidFill>
                          <a:latin typeface="Arial"/>
                          <a:cs typeface="Arial"/>
                        </a:rPr>
                        <a:t>Profit </a:t>
                      </a:r>
                      <a:r>
                        <a:rPr lang="en-US" sz="1000" i="1" spc="-5">
                          <a:solidFill>
                            <a:schemeClr val="tx1"/>
                          </a:solidFill>
                          <a:latin typeface="Arial"/>
                          <a:cs typeface="Arial"/>
                        </a:rPr>
                        <a:t>Margin</a:t>
                      </a:r>
                      <a:r>
                        <a:rPr lang="en-US" sz="1000" i="1" spc="-50">
                          <a:solidFill>
                            <a:schemeClr val="tx1"/>
                          </a:solidFill>
                          <a:latin typeface="Arial"/>
                          <a:cs typeface="Arial"/>
                        </a:rPr>
                        <a:t> </a:t>
                      </a:r>
                      <a:r>
                        <a:rPr lang="en-US" sz="1000" i="1">
                          <a:solidFill>
                            <a:schemeClr val="tx1"/>
                          </a:solidFill>
                          <a:latin typeface="Arial"/>
                          <a:cs typeface="Arial"/>
                        </a:rPr>
                        <a:t>(%)</a:t>
                      </a:r>
                      <a:endParaRPr lang="en-US" sz="1000">
                        <a:solidFill>
                          <a:schemeClr val="tx1"/>
                        </a:solidFill>
                        <a:latin typeface="Arial"/>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15.7%</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9.3%</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10.5%</a:t>
                      </a:r>
                      <a:endParaRPr lang="en-US" altLang="zh-TW" sz="1200" b="0" i="1" u="none" strike="noStrike" kern="1200" baseline="300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9.9%</a:t>
                      </a:r>
                      <a:endParaRPr lang="zh-TW" altLang="en-US" sz="1200" b="0" i="1" u="none" strike="noStrike" kern="12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17.0%</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60000">
                <a:tc>
                  <a:txBody>
                    <a:bodyPr/>
                    <a:lstStyle/>
                    <a:p>
                      <a:pPr marL="0" algn="l" defTabSz="914400" rtl="0" eaLnBrk="1" latinLnBrk="0" hangingPunct="1">
                        <a:lnSpc>
                          <a:spcPct val="100000"/>
                        </a:lnSpc>
                        <a:spcBef>
                          <a:spcPts val="0"/>
                        </a:spcBef>
                      </a:pPr>
                      <a:r>
                        <a:rPr lang="en-US" sz="1000" b="1" kern="1200" spc="-5">
                          <a:solidFill>
                            <a:schemeClr val="tx1"/>
                          </a:solidFill>
                          <a:latin typeface="Arial"/>
                          <a:ea typeface="+mn-ea"/>
                          <a:cs typeface="Arial"/>
                        </a:rPr>
                        <a:t>EPS (NT$)</a:t>
                      </a:r>
                      <a:endParaRPr lang="en-US" altLang="zh-TW" sz="1000" b="1" kern="1200" spc="-5" baseline="30000">
                        <a:solidFill>
                          <a:schemeClr val="tx1"/>
                        </a:solidFill>
                        <a:latin typeface="Arial"/>
                        <a:ea typeface="+mn-ea"/>
                        <a:cs typeface="Arial"/>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21.06</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3.05</a:t>
                      </a:r>
                      <a:endParaRPr lang="en-US" altLang="zh-TW" sz="1200" b="1" i="0"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lnSpc>
                          <a:spcPct val="100000"/>
                        </a:lnSpc>
                        <a:spcBef>
                          <a:spcPts val="0"/>
                        </a:spcBef>
                        <a:buNone/>
                      </a:pPr>
                      <a:r>
                        <a:rPr lang="en-US" altLang="zh-TW" sz="1200" b="1" i="0" u="none" strike="noStrike" kern="1200">
                          <a:solidFill>
                            <a:srgbClr val="000000"/>
                          </a:solidFill>
                          <a:effectLst/>
                          <a:latin typeface="+mj-lt"/>
                          <a:ea typeface="微軟正黑體"/>
                          <a:cs typeface="+mn-cs"/>
                        </a:rPr>
                        <a:t>3.52</a:t>
                      </a:r>
                      <a:endParaRPr lang="en-US" altLang="zh-TW" sz="1200" b="1" i="0" u="none" strike="noStrike" kern="1200" baseline="300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lnSpc>
                          <a:spcPct val="100000"/>
                        </a:lnSpc>
                        <a:spcBef>
                          <a:spcPts val="0"/>
                        </a:spcBef>
                        <a:buNone/>
                      </a:pPr>
                      <a:r>
                        <a:rPr lang="en-US" altLang="zh-TW" sz="1200" b="1" i="0" u="none" strike="noStrike" kern="1200">
                          <a:solidFill>
                            <a:srgbClr val="000000"/>
                          </a:solidFill>
                          <a:effectLst/>
                          <a:latin typeface="+mj-lt"/>
                          <a:ea typeface="微軟正黑體"/>
                          <a:cs typeface="+mn-cs"/>
                        </a:rPr>
                        <a:t>6.56</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10.91</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0CAC7"/>
                    </a:solidFill>
                  </a:tcPr>
                </a:tc>
                <a:extLst>
                  <a:ext uri="{0D108BD9-81ED-4DB2-BD59-A6C34878D82A}">
                    <a16:rowId xmlns:a16="http://schemas.microsoft.com/office/drawing/2014/main" val="1774416239"/>
                  </a:ext>
                </a:extLst>
              </a:tr>
            </a:tbl>
          </a:graphicData>
        </a:graphic>
      </p:graphicFrame>
      <p:sp>
        <p:nvSpPr>
          <p:cNvPr id="4" name="投影片編號版面配置區 6">
            <a:extLst>
              <a:ext uri="{FF2B5EF4-FFF2-40B4-BE49-F238E27FC236}">
                <a16:creationId xmlns:a16="http://schemas.microsoft.com/office/drawing/2014/main" id="{75B55645-789F-2970-598A-BFA9DEFC7905}"/>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47</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文字版面配置區 3">
            <a:extLst>
              <a:ext uri="{FF2B5EF4-FFF2-40B4-BE49-F238E27FC236}">
                <a16:creationId xmlns:a16="http://schemas.microsoft.com/office/drawing/2014/main" id="{0902844D-AD47-8A3B-04AF-6833805493F6}"/>
              </a:ext>
            </a:extLst>
          </p:cNvPr>
          <p:cNvSpPr txBox="1">
            <a:spLocks/>
          </p:cNvSpPr>
          <p:nvPr/>
        </p:nvSpPr>
        <p:spPr>
          <a:xfrm>
            <a:off x="187994" y="6305871"/>
            <a:ext cx="9403357" cy="461654"/>
          </a:xfrm>
          <a:prstGeom prst="rect">
            <a:avLst/>
          </a:prstGeom>
          <a:noFill/>
        </p:spPr>
        <p:txBody>
          <a:bodyPr vert="horz" lIns="0" tIns="0" rIns="0" bIns="0" rtlCol="0" anchor="b" anchorCtr="0">
            <a:noAutofit/>
          </a:bodyPr>
          <a:lstStyle>
            <a:defPPr>
              <a:defRPr lang="en-US"/>
            </a:defPPr>
            <a:lvl1pPr marL="228600" indent="-228600" defTabSz="957263" fontAlgn="base">
              <a:lnSpc>
                <a:spcPct val="90000"/>
              </a:lnSpc>
              <a:spcBef>
                <a:spcPts val="0"/>
              </a:spcBef>
              <a:spcAft>
                <a:spcPts val="0"/>
              </a:spcAft>
              <a:buClrTx/>
              <a:buFont typeface="+mj-lt"/>
              <a:buAutoNum type="arabicPeriod"/>
              <a:defRPr sz="700" b="0" i="1" baseline="0">
                <a:solidFill>
                  <a:srgbClr val="7F7F7F"/>
                </a:solidFill>
                <a:latin typeface="Arial" panose="020B0604020202020204" pitchFamily="34" charset="0"/>
                <a:ea typeface="MS PGothic" pitchFamily="34" charset="-128"/>
                <a:cs typeface="Arial Unicode MS" pitchFamily="34" charset="-128"/>
              </a:defRPr>
            </a:lvl1pPr>
            <a:lvl2pPr marL="685800" indent="-228600" defTabSz="914400">
              <a:lnSpc>
                <a:spcPct val="90000"/>
              </a:lnSpc>
              <a:spcBef>
                <a:spcPts val="500"/>
              </a:spcBef>
              <a:buFont typeface="Arial" panose="020B0604020202020204" pitchFamily="34" charset="0"/>
              <a:buChar char="•"/>
              <a:defRPr sz="2200" b="0" i="0">
                <a:solidFill>
                  <a:srgbClr val="00849A"/>
                </a:solidFill>
                <a:latin typeface="+mj-lt"/>
                <a:ea typeface="Microsoft JhengHei" panose="020B0604030504040204" pitchFamily="34" charset="-12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b="0" i="0">
                <a:solidFill>
                  <a:srgbClr val="00849A"/>
                </a:solidFill>
                <a:latin typeface="+mj-lt"/>
                <a:ea typeface="Microsoft JhengHei" panose="020B0604030504040204" pitchFamily="34" charset="-12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sz="2000" b="0" i="0">
                <a:solidFill>
                  <a:srgbClr val="00849A"/>
                </a:solidFill>
                <a:latin typeface="+mj-lt"/>
                <a:ea typeface="Microsoft JhengHei" panose="020B0604030504040204" pitchFamily="34" charset="-12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sz="2400" b="0" i="0">
                <a:solidFill>
                  <a:srgbClr val="00849A"/>
                </a:solidFill>
                <a:latin typeface="+mj-lt"/>
                <a:ea typeface="Microsoft JhengHei" panose="020B0604030504040204" pitchFamily="34" charset="-12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defTabSz="457200">
              <a:lnSpc>
                <a:spcPct val="100000"/>
              </a:lnSpc>
            </a:pPr>
            <a:endParaRPr lang="en-US" altLang="zh-TW" sz="100">
              <a:solidFill>
                <a:srgbClr val="2B505B"/>
              </a:solidFill>
              <a:cs typeface="Arial" panose="020B0604020202020204" pitchFamily="34" charset="0"/>
            </a:endParaRPr>
          </a:p>
          <a:p>
            <a:pPr marL="0" indent="0" defTabSz="457200">
              <a:lnSpc>
                <a:spcPct val="100000"/>
              </a:lnSpc>
              <a:buNone/>
            </a:pPr>
            <a:r>
              <a:rPr lang="en-US" altLang="zh-TW">
                <a:solidFill>
                  <a:srgbClr val="2B505B"/>
                </a:solidFill>
                <a:latin typeface="Arial"/>
                <a:ea typeface="新細明體"/>
                <a:cs typeface="Arial"/>
              </a:rPr>
              <a:t>Note: 1. Simulated figures exclude impacts from major expansions</a:t>
            </a:r>
            <a:r>
              <a:rPr lang="zh-TW" altLang="en-US">
                <a:solidFill>
                  <a:srgbClr val="2B505B"/>
                </a:solidFill>
                <a:latin typeface="Arial"/>
                <a:ea typeface="新細明體"/>
                <a:cs typeface="Arial"/>
              </a:rPr>
              <a:t> </a:t>
            </a:r>
            <a:r>
              <a:rPr lang="en-US" altLang="zh-TW">
                <a:solidFill>
                  <a:srgbClr val="2B505B"/>
                </a:solidFill>
                <a:latin typeface="Arial"/>
                <a:ea typeface="新細明體"/>
                <a:cs typeface="Arial"/>
              </a:rPr>
              <a:t>in the U.S., Italy, and Japan, as well as mark-to-market changes on Siltronic shares</a:t>
            </a:r>
          </a:p>
          <a:p>
            <a:pPr marL="0" indent="0" defTabSz="457200">
              <a:lnSpc>
                <a:spcPct val="100000"/>
              </a:lnSpc>
              <a:buNone/>
            </a:pPr>
            <a:r>
              <a:rPr lang="zh-TW" altLang="en-US">
                <a:solidFill>
                  <a:srgbClr val="2B505B"/>
                </a:solidFill>
                <a:latin typeface="Arial"/>
                <a:ea typeface="新細明體"/>
                <a:cs typeface="Arial"/>
              </a:rPr>
              <a:t>         </a:t>
            </a:r>
            <a:r>
              <a:rPr lang="en-US" altLang="zh-TW">
                <a:solidFill>
                  <a:srgbClr val="2B505B"/>
                </a:solidFill>
                <a:latin typeface="Arial"/>
                <a:ea typeface="新細明體"/>
                <a:cs typeface="Arial"/>
              </a:rPr>
              <a:t>2.</a:t>
            </a:r>
            <a:r>
              <a:rPr lang="zh-TW" altLang="en-US">
                <a:solidFill>
                  <a:srgbClr val="2B505B"/>
                </a:solidFill>
                <a:latin typeface="Arial"/>
                <a:ea typeface="新細明體"/>
                <a:cs typeface="Arial"/>
              </a:rPr>
              <a:t> </a:t>
            </a:r>
            <a:r>
              <a:rPr lang="en-US" altLang="zh-TW">
                <a:solidFill>
                  <a:srgbClr val="2B505B"/>
                </a:solidFill>
                <a:latin typeface="Arial"/>
                <a:ea typeface="新細明體"/>
                <a:cs typeface="Arial"/>
              </a:rPr>
              <a:t>Growth figures represent year-over-year (YoY) changes</a:t>
            </a:r>
          </a:p>
          <a:p>
            <a:pPr marL="0" indent="0" defTabSz="457200">
              <a:lnSpc>
                <a:spcPct val="100000"/>
              </a:lnSpc>
              <a:buNone/>
            </a:pPr>
            <a:r>
              <a:rPr lang="en-US" altLang="zh-TW">
                <a:solidFill>
                  <a:srgbClr val="2B505B"/>
                </a:solidFill>
                <a:latin typeface="Arial"/>
                <a:ea typeface="新細明體"/>
                <a:cs typeface="Arial"/>
              </a:rPr>
              <a:t>         3. Q2 2025 gross margin declined QoQ due to higher depreciation from expansions</a:t>
            </a:r>
            <a:endParaRPr lang="en-US" altLang="zh-TW">
              <a:solidFill>
                <a:srgbClr val="2B505B"/>
              </a:solidFill>
              <a:ea typeface="新細明體"/>
              <a:cs typeface="Arial"/>
            </a:endParaRPr>
          </a:p>
          <a:p>
            <a:pPr marL="0" indent="0" defTabSz="457200">
              <a:lnSpc>
                <a:spcPct val="100000"/>
              </a:lnSpc>
              <a:buNone/>
            </a:pPr>
            <a:r>
              <a:rPr lang="en-US" altLang="zh-TW">
                <a:solidFill>
                  <a:srgbClr val="2B505B"/>
                </a:solidFill>
                <a:latin typeface="Arial"/>
                <a:ea typeface="新細明體"/>
                <a:cs typeface="Arial"/>
              </a:rPr>
              <a:t>         4. Q2 2025 EBITDA margin increased QoQ mainly from mark-to-market gains on Siltronic shares</a:t>
            </a:r>
            <a:endParaRPr lang="en-US" altLang="zh-TW">
              <a:solidFill>
                <a:srgbClr val="2B505B"/>
              </a:solidFill>
              <a:ea typeface="新細明體"/>
              <a:cs typeface="Arial"/>
            </a:endParaRPr>
          </a:p>
        </p:txBody>
      </p:sp>
    </p:spTree>
    <p:extLst>
      <p:ext uri="{BB962C8B-B14F-4D97-AF65-F5344CB8AC3E}">
        <p14:creationId xmlns:p14="http://schemas.microsoft.com/office/powerpoint/2010/main" val="3545742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C20D9035-1937-9D5E-35B1-88ABC61C10A3}"/>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F862EDD0-BEC5-09D8-9794-B5DF79962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28F60F9C-B108-0A43-58BB-74879CD14E81}"/>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01</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306E6F03-EE5E-C021-753A-576A66242415}"/>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3600" b="1">
                <a:solidFill>
                  <a:srgbClr val="2B505B"/>
                </a:solidFill>
                <a:latin typeface="Arial" panose="020B0604020202020204" pitchFamily="34" charset="0"/>
                <a:cs typeface="Arial" panose="020B0604020202020204" pitchFamily="34" charset="0"/>
              </a:rPr>
              <a:t>Executive Comment</a:t>
            </a:r>
            <a:endParaRPr lang="zh-TW" altLang="en-US" sz="3600" b="1">
              <a:solidFill>
                <a:srgbClr val="2B505B"/>
              </a:solidFill>
              <a:latin typeface="Arial" panose="020B0604020202020204" pitchFamily="34" charset="0"/>
              <a:cs typeface="Arial" panose="020B0604020202020204" pitchFamily="34" charset="0"/>
            </a:endParaRPr>
          </a:p>
        </p:txBody>
      </p:sp>
      <p:pic>
        <p:nvPicPr>
          <p:cNvPr id="3" name="圖片 11">
            <a:extLst>
              <a:ext uri="{FF2B5EF4-FFF2-40B4-BE49-F238E27FC236}">
                <a16:creationId xmlns:a16="http://schemas.microsoft.com/office/drawing/2014/main" id="{12F0AEF1-6772-F308-DDCB-4D7079846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5" name="矩形 18">
            <a:extLst>
              <a:ext uri="{FF2B5EF4-FFF2-40B4-BE49-F238E27FC236}">
                <a16:creationId xmlns:a16="http://schemas.microsoft.com/office/drawing/2014/main" id="{0CE6FFE8-F164-78C3-9B01-097B93B5A878}"/>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337435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FE24D-5ADD-8C5B-83B8-A6B448FEC8C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549F234-C2C0-ECC2-A4EC-D333BFB0DEF4}"/>
              </a:ext>
            </a:extLst>
          </p:cNvPr>
          <p:cNvSpPr>
            <a:spLocks noGrp="1"/>
          </p:cNvSpPr>
          <p:nvPr>
            <p:ph type="title"/>
          </p:nvPr>
        </p:nvSpPr>
        <p:spPr/>
        <p:txBody>
          <a:bodyPr/>
          <a:lstStyle/>
          <a:p>
            <a:r>
              <a:rPr lang="en-US" altLang="zh-TW"/>
              <a:t>Balance Sheet</a:t>
            </a:r>
            <a:r>
              <a:rPr lang="zh-TW" altLang="en-US"/>
              <a:t> </a:t>
            </a:r>
            <a:r>
              <a:rPr lang="en-US" altLang="zh-TW"/>
              <a:t>(</a:t>
            </a:r>
            <a:r>
              <a:rPr lang="en-US" altLang="zh-TW" err="1"/>
              <a:t>GlobalWafers</a:t>
            </a:r>
            <a:r>
              <a:rPr lang="en-US" altLang="zh-TW"/>
              <a:t>)</a:t>
            </a:r>
          </a:p>
        </p:txBody>
      </p:sp>
      <p:sp>
        <p:nvSpPr>
          <p:cNvPr id="3" name="文字方塊 2">
            <a:extLst>
              <a:ext uri="{FF2B5EF4-FFF2-40B4-BE49-F238E27FC236}">
                <a16:creationId xmlns:a16="http://schemas.microsoft.com/office/drawing/2014/main" id="{5E01B19B-2D17-D7D6-EA1B-9986FD360C93}"/>
              </a:ext>
            </a:extLst>
          </p:cNvPr>
          <p:cNvSpPr txBox="1"/>
          <p:nvPr/>
        </p:nvSpPr>
        <p:spPr>
          <a:xfrm>
            <a:off x="314807" y="5837397"/>
            <a:ext cx="7982976" cy="630942"/>
          </a:xfrm>
          <a:prstGeom prst="rect">
            <a:avLst/>
          </a:prstGeom>
          <a:noFill/>
        </p:spPr>
        <p:txBody>
          <a:bodyPr wrap="square" lIns="91440" tIns="45720" rIns="91440" bIns="45720" rtlCol="0" anchor="t">
            <a:spAutoFit/>
          </a:bodyPr>
          <a:lstStyle/>
          <a:p>
            <a:r>
              <a:rPr lang="en-US" altLang="zh-TW" sz="700" i="1">
                <a:solidFill>
                  <a:srgbClr val="2B505B"/>
                </a:solidFill>
                <a:latin typeface="Arial"/>
                <a:ea typeface="新細明體"/>
                <a:cs typeface="Arial"/>
              </a:rPr>
              <a:t>Note: 1. Q225 Cash and cash equivalents</a:t>
            </a:r>
            <a:r>
              <a:rPr lang="en-US" sz="700" i="1">
                <a:solidFill>
                  <a:srgbClr val="2B505B"/>
                </a:solidFill>
                <a:latin typeface="Arial"/>
                <a:ea typeface="新細明體"/>
                <a:cs typeface="Arial"/>
              </a:rPr>
              <a:t> decreased – </a:t>
            </a:r>
            <a:r>
              <a:rPr lang="en-US" altLang="zh-TW" sz="700" i="1">
                <a:solidFill>
                  <a:srgbClr val="2B505B"/>
                </a:solidFill>
                <a:latin typeface="Arial"/>
                <a:ea typeface="新細明體"/>
                <a:cs typeface="Arial"/>
              </a:rPr>
              <a:t>partly due to debt repayments using available cash</a:t>
            </a:r>
            <a:endParaRPr lang="en-US" altLang="zh-TW" sz="700" i="1">
              <a:solidFill>
                <a:srgbClr val="2B505B"/>
              </a:solidFill>
              <a:highlight>
                <a:srgbClr val="75C6D3"/>
              </a:highlight>
              <a:latin typeface="Arial"/>
              <a:ea typeface="新細明體"/>
              <a:cs typeface="Arial"/>
            </a:endParaRPr>
          </a:p>
          <a:p>
            <a:r>
              <a:rPr lang="en-US" sz="700" i="1">
                <a:solidFill>
                  <a:srgbClr val="2B505B"/>
                </a:solidFill>
                <a:latin typeface="Arial"/>
                <a:ea typeface="新細明體"/>
                <a:cs typeface="Arial"/>
              </a:rPr>
              <a:t>         2. Short-term loan </a:t>
            </a:r>
            <a:r>
              <a:rPr lang="en-US" altLang="zh-TW" sz="700" i="1">
                <a:solidFill>
                  <a:srgbClr val="2B505B"/>
                </a:solidFill>
                <a:latin typeface="Arial"/>
                <a:ea typeface="新細明體"/>
                <a:cs typeface="Arial"/>
              </a:rPr>
              <a:t>decreased &amp;</a:t>
            </a:r>
            <a:r>
              <a:rPr lang="zh-TW" altLang="en-US" sz="700" i="1">
                <a:solidFill>
                  <a:srgbClr val="2B505B"/>
                </a:solidFill>
                <a:latin typeface="Arial"/>
                <a:ea typeface="新細明體"/>
                <a:cs typeface="Arial"/>
              </a:rPr>
              <a:t> </a:t>
            </a:r>
            <a:r>
              <a:rPr lang="en-US" altLang="zh-TW" sz="700" i="1">
                <a:solidFill>
                  <a:srgbClr val="2B505B"/>
                </a:solidFill>
                <a:latin typeface="Arial"/>
                <a:ea typeface="新細明體"/>
                <a:cs typeface="Arial"/>
              </a:rPr>
              <a:t>Long</a:t>
            </a:r>
            <a:r>
              <a:rPr lang="en-US" sz="700" i="1">
                <a:solidFill>
                  <a:srgbClr val="2B505B"/>
                </a:solidFill>
                <a:latin typeface="Arial"/>
                <a:ea typeface="新細明體"/>
                <a:cs typeface="Arial"/>
              </a:rPr>
              <a:t>-term loan increased – </a:t>
            </a:r>
            <a:r>
              <a:rPr lang="en-US" altLang="zh-TW" sz="700" i="1">
                <a:solidFill>
                  <a:srgbClr val="2B505B"/>
                </a:solidFill>
                <a:latin typeface="Arial"/>
                <a:ea typeface="新細明體"/>
                <a:cs typeface="Arial"/>
              </a:rPr>
              <a:t>mainly due to debt restructuring</a:t>
            </a:r>
            <a:endParaRPr lang="en-US" altLang="zh-TW" sz="700" i="1">
              <a:solidFill>
                <a:srgbClr val="2B505B"/>
              </a:solidFill>
              <a:highlight>
                <a:srgbClr val="75C6D3"/>
              </a:highlight>
              <a:latin typeface="Arial"/>
              <a:ea typeface="新細明體"/>
              <a:cs typeface="Arial"/>
            </a:endParaRPr>
          </a:p>
          <a:p>
            <a:r>
              <a:rPr lang="en-US" altLang="zh-TW" sz="700" i="1">
                <a:solidFill>
                  <a:srgbClr val="2B505B"/>
                </a:solidFill>
                <a:latin typeface="Arial"/>
                <a:ea typeface="新細明體"/>
                <a:cs typeface="Arial"/>
              </a:rPr>
              <a:t>         3. Q225 Property, plant, and equipment decreased – due to </a:t>
            </a:r>
            <a:r>
              <a:rPr lang="en-US" sz="700" i="1">
                <a:solidFill>
                  <a:srgbClr val="2B505B"/>
                </a:solidFill>
                <a:latin typeface="Arial"/>
                <a:ea typeface="新細明體"/>
                <a:cs typeface="Arial"/>
              </a:rPr>
              <a:t>subsidies, depreciation, and currency translation</a:t>
            </a:r>
            <a:endParaRPr lang="en-US" altLang="zh-TW" sz="700" i="1">
              <a:solidFill>
                <a:srgbClr val="2B505B"/>
              </a:solidFill>
              <a:highlight>
                <a:srgbClr val="75C6D3"/>
              </a:highlight>
              <a:latin typeface="Arial"/>
              <a:ea typeface="新細明體"/>
              <a:cs typeface="Arial"/>
            </a:endParaRPr>
          </a:p>
          <a:p>
            <a:r>
              <a:rPr lang="en-US" altLang="zh-TW" sz="700" i="1">
                <a:solidFill>
                  <a:srgbClr val="2B505B"/>
                </a:solidFill>
                <a:latin typeface="Arial"/>
                <a:ea typeface="新細明體"/>
                <a:cs typeface="Arial"/>
              </a:rPr>
              <a:t>         4. Q225 Other liabilities decreased – </a:t>
            </a:r>
            <a:r>
              <a:rPr lang="en-US" sz="700" i="1">
                <a:solidFill>
                  <a:srgbClr val="2B505B"/>
                </a:solidFill>
                <a:latin typeface="Arial"/>
                <a:ea typeface="新細明體"/>
                <a:cs typeface="Arial"/>
              </a:rPr>
              <a:t>primarily due to lower prepaid expenses and FX fluctuations on prepayments</a:t>
            </a:r>
            <a:endParaRPr lang="en-US" altLang="zh-TW" sz="700" i="1">
              <a:solidFill>
                <a:srgbClr val="2B505B"/>
              </a:solidFill>
              <a:highlight>
                <a:srgbClr val="75C6D3"/>
              </a:highlight>
              <a:latin typeface="Arial"/>
              <a:ea typeface="新細明體"/>
              <a:cs typeface="Arial"/>
            </a:endParaRPr>
          </a:p>
          <a:p>
            <a:r>
              <a:rPr lang="en-US" altLang="zh-TW" sz="700" i="1">
                <a:solidFill>
                  <a:srgbClr val="2B505B"/>
                </a:solidFill>
                <a:latin typeface="Arial"/>
                <a:ea typeface="新細明體"/>
                <a:cs typeface="Arial"/>
              </a:rPr>
              <a:t>         5. Q225 Shareholder equity decreased – primarily due to </a:t>
            </a:r>
            <a:r>
              <a:rPr lang="en-US" sz="700" i="1">
                <a:solidFill>
                  <a:srgbClr val="2B505B"/>
                </a:solidFill>
                <a:latin typeface="Arial"/>
                <a:ea typeface="新細明體"/>
                <a:cs typeface="Arial"/>
              </a:rPr>
              <a:t>FX fluctuation</a:t>
            </a:r>
            <a:endParaRPr lang="en-US" altLang="zh-TW" sz="700" i="1">
              <a:solidFill>
                <a:srgbClr val="2B505B"/>
              </a:solidFill>
              <a:latin typeface="Arial"/>
              <a:ea typeface="新細明體"/>
              <a:cs typeface="Arial"/>
            </a:endParaRPr>
          </a:p>
        </p:txBody>
      </p:sp>
      <p:graphicFrame>
        <p:nvGraphicFramePr>
          <p:cNvPr id="4" name="Table 3">
            <a:extLst>
              <a:ext uri="{FF2B5EF4-FFF2-40B4-BE49-F238E27FC236}">
                <a16:creationId xmlns:a16="http://schemas.microsoft.com/office/drawing/2014/main" id="{539A4804-9D06-834D-0641-2FD60706C094}"/>
              </a:ext>
            </a:extLst>
          </p:cNvPr>
          <p:cNvGraphicFramePr>
            <a:graphicFrameLocks noGrp="1"/>
          </p:cNvGraphicFramePr>
          <p:nvPr>
            <p:custDataLst>
              <p:tags r:id="rId1"/>
            </p:custDataLst>
            <p:extLst>
              <p:ext uri="{D42A27DB-BD31-4B8C-83A1-F6EECF244321}">
                <p14:modId xmlns:p14="http://schemas.microsoft.com/office/powerpoint/2010/main" val="4010327624"/>
              </p:ext>
            </p:extLst>
          </p:nvPr>
        </p:nvGraphicFramePr>
        <p:xfrm>
          <a:off x="297306" y="1145055"/>
          <a:ext cx="7063200" cy="4597200"/>
        </p:xfrm>
        <a:graphic>
          <a:graphicData uri="http://schemas.openxmlformats.org/drawingml/2006/table">
            <a:tbl>
              <a:tblPr>
                <a:tableStyleId>{5C22544A-7EE6-4342-B048-85BDC9FD1C3A}</a:tableStyleId>
              </a:tblPr>
              <a:tblGrid>
                <a:gridCol w="2359128">
                  <a:extLst>
                    <a:ext uri="{9D8B030D-6E8A-4147-A177-3AD203B41FA5}">
                      <a16:colId xmlns:a16="http://schemas.microsoft.com/office/drawing/2014/main" val="3368342545"/>
                    </a:ext>
                  </a:extLst>
                </a:gridCol>
                <a:gridCol w="1176018">
                  <a:extLst>
                    <a:ext uri="{9D8B030D-6E8A-4147-A177-3AD203B41FA5}">
                      <a16:colId xmlns:a16="http://schemas.microsoft.com/office/drawing/2014/main" val="2763929477"/>
                    </a:ext>
                  </a:extLst>
                </a:gridCol>
                <a:gridCol w="1176018">
                  <a:extLst>
                    <a:ext uri="{9D8B030D-6E8A-4147-A177-3AD203B41FA5}">
                      <a16:colId xmlns:a16="http://schemas.microsoft.com/office/drawing/2014/main" val="3048474712"/>
                    </a:ext>
                  </a:extLst>
                </a:gridCol>
                <a:gridCol w="1176018">
                  <a:extLst>
                    <a:ext uri="{9D8B030D-6E8A-4147-A177-3AD203B41FA5}">
                      <a16:colId xmlns:a16="http://schemas.microsoft.com/office/drawing/2014/main" val="190003690"/>
                    </a:ext>
                  </a:extLst>
                </a:gridCol>
                <a:gridCol w="1176018">
                  <a:extLst>
                    <a:ext uri="{9D8B030D-6E8A-4147-A177-3AD203B41FA5}">
                      <a16:colId xmlns:a16="http://schemas.microsoft.com/office/drawing/2014/main" val="3458279313"/>
                    </a:ext>
                  </a:extLst>
                </a:gridCol>
              </a:tblGrid>
              <a:tr h="306000">
                <a:tc>
                  <a:txBody>
                    <a:bodyPr/>
                    <a:lstStyle/>
                    <a:p>
                      <a:pPr algn="l" fontAlgn="b">
                        <a:lnSpc>
                          <a:spcPts val="1000"/>
                        </a:lnSpc>
                      </a:pPr>
                      <a:r>
                        <a:rPr lang="en-GB" sz="1000" b="1" i="1" u="none" strike="noStrike">
                          <a:solidFill>
                            <a:schemeClr val="bg1"/>
                          </a:solidFill>
                          <a:effectLst/>
                          <a:latin typeface="Arial"/>
                          <a:cs typeface="Arial"/>
                        </a:rPr>
                        <a:t>(NT$ Mn)</a:t>
                      </a:r>
                    </a:p>
                  </a:txBody>
                  <a:tcPr marL="36000" marR="36000" marT="36000" marB="3600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GB" sz="1000" b="1" u="none" strike="noStrike">
                          <a:solidFill>
                            <a:schemeClr val="bg1"/>
                          </a:solidFill>
                          <a:effectLst/>
                          <a:latin typeface="Arial"/>
                          <a:cs typeface="Arial"/>
                        </a:rPr>
                        <a:t>2023</a:t>
                      </a:r>
                      <a:endParaRPr lang="en-GB" sz="100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a:cs typeface="Arial"/>
                        </a:rPr>
                        <a:t>2024</a:t>
                      </a:r>
                      <a:endParaRPr lang="en-GB" sz="100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a:cs typeface="Arial"/>
                        </a:rPr>
                        <a:t>Q125</a:t>
                      </a:r>
                      <a:endParaRPr lang="en-GB" sz="100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GB" sz="1000" b="1" i="0" u="none" strike="noStrike">
                          <a:solidFill>
                            <a:schemeClr val="bg1"/>
                          </a:solidFill>
                          <a:effectLst/>
                          <a:latin typeface="Arial"/>
                          <a:cs typeface="Arial"/>
                        </a:rPr>
                        <a:t>1H25</a:t>
                      </a: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extLst>
                  <a:ext uri="{0D108BD9-81ED-4DB2-BD59-A6C34878D82A}">
                    <a16:rowId xmlns:a16="http://schemas.microsoft.com/office/drawing/2014/main" val="1508634718"/>
                  </a:ext>
                </a:extLst>
              </a:tr>
              <a:tr h="270000">
                <a:tc>
                  <a:txBody>
                    <a:bodyPr/>
                    <a:lstStyle/>
                    <a:p>
                      <a:pPr algn="l" fontAlgn="b"/>
                      <a:r>
                        <a:rPr lang="en-GB" sz="1000" b="1" u="none" strike="noStrike">
                          <a:effectLst/>
                          <a:latin typeface="Arial"/>
                          <a:cs typeface="Arial"/>
                        </a:rPr>
                        <a:t>Assets</a:t>
                      </a:r>
                      <a:endParaRPr lang="en-GB" sz="1000" b="1" i="0" u="none" strike="noStrike">
                        <a:solidFill>
                          <a:srgbClr val="000000"/>
                        </a:solidFill>
                        <a:effectLst/>
                        <a:latin typeface="Arial"/>
                        <a:cs typeface="Arial"/>
                      </a:endParaRPr>
                    </a:p>
                  </a:txBody>
                  <a:tcPr marL="36000" marR="36000" marT="54000" marB="54000" anchor="ctr">
                    <a:lnL w="12700" cap="flat" cmpd="sng" algn="ctr">
                      <a:noFill/>
                      <a:prstDash val="solid"/>
                      <a:round/>
                      <a:headEnd type="none" w="med" len="med"/>
                      <a:tailEnd type="none" w="med" len="med"/>
                    </a:lnL>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298568056"/>
                  </a:ext>
                </a:extLst>
              </a:tr>
              <a:tr h="270000">
                <a:tc>
                  <a:txBody>
                    <a:bodyPr/>
                    <a:lstStyle/>
                    <a:p>
                      <a:pPr algn="l" fontAlgn="b"/>
                      <a:r>
                        <a:rPr lang="en-GB" sz="1000" u="none" strike="noStrike">
                          <a:effectLst/>
                          <a:latin typeface="Arial"/>
                          <a:cs typeface="Arial"/>
                        </a:rPr>
                        <a:t>Cash and cash equivalents</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26,165</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38,929</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28,846</a:t>
                      </a:r>
                      <a:endParaRPr lang="en-US" altLang="zh-TW" sz="1100" b="0" i="0" u="none" strike="noStrike" kern="1200" baseline="30000">
                        <a:solidFill>
                          <a:srgbClr val="000000"/>
                        </a:solidFill>
                        <a:effectLst/>
                        <a:latin typeface="+mn-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22,220</a:t>
                      </a:r>
                      <a:r>
                        <a:rPr lang="en-US" altLang="zh-TW" sz="1100" b="0" i="0" u="none" strike="noStrike" kern="1200" baseline="30000">
                          <a:solidFill>
                            <a:srgbClr val="000000"/>
                          </a:solidFill>
                          <a:effectLst/>
                          <a:latin typeface="+mj-lt"/>
                          <a:ea typeface="微軟正黑體"/>
                          <a:cs typeface="+mn-cs"/>
                        </a:rPr>
                        <a:t>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2165283"/>
                  </a:ext>
                </a:extLst>
              </a:tr>
              <a:tr h="270000">
                <a:tc>
                  <a:txBody>
                    <a:bodyPr/>
                    <a:lstStyle/>
                    <a:p>
                      <a:pPr algn="l" fontAlgn="b"/>
                      <a:r>
                        <a:rPr lang="en-GB" sz="1000" u="none" strike="noStrike">
                          <a:effectLst/>
                          <a:latin typeface="Arial"/>
                          <a:cs typeface="Arial"/>
                        </a:rPr>
                        <a:t>Account receivable</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10,116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10,265</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10,845</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10,140</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7028978"/>
                  </a:ext>
                </a:extLst>
              </a:tr>
              <a:tr h="270000">
                <a:tc>
                  <a:txBody>
                    <a:bodyPr/>
                    <a:lstStyle/>
                    <a:p>
                      <a:pPr algn="l" fontAlgn="b"/>
                      <a:r>
                        <a:rPr lang="en-GB" sz="1000" u="none" strike="noStrike">
                          <a:effectLst/>
                          <a:latin typeface="Arial"/>
                          <a:cs typeface="Arial"/>
                        </a:rPr>
                        <a:t>Inventories</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9,359</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11,238</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11,953</a:t>
                      </a:r>
                      <a:endParaRPr lang="en-US" altLang="zh-TW" sz="1100" b="0" i="0" u="none" strike="noStrike" kern="1200" baseline="30000">
                        <a:solidFill>
                          <a:srgbClr val="000000"/>
                        </a:solidFill>
                        <a:effectLst/>
                        <a:latin typeface="+mn-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10,303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418967"/>
                  </a:ext>
                </a:extLst>
              </a:tr>
              <a:tr h="270000">
                <a:tc>
                  <a:txBody>
                    <a:bodyPr/>
                    <a:lstStyle/>
                    <a:p>
                      <a:pPr algn="l" fontAlgn="b"/>
                      <a:r>
                        <a:rPr lang="en-GB" sz="1000" u="none" strike="noStrike">
                          <a:effectLst/>
                          <a:latin typeface="Arial"/>
                          <a:cs typeface="Arial"/>
                        </a:rPr>
                        <a:t>Property, plant and equipment</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72,251</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119,074</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128,495</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114,496</a:t>
                      </a:r>
                      <a:r>
                        <a:rPr lang="en-US" altLang="zh-TW" sz="1100" b="0" i="0" u="none" strike="noStrike" kern="1200" baseline="30000">
                          <a:solidFill>
                            <a:srgbClr val="000000"/>
                          </a:solidFill>
                          <a:effectLst/>
                          <a:latin typeface="+mj-lt"/>
                          <a:ea typeface="微軟正黑體"/>
                          <a:cs typeface="+mn-cs"/>
                        </a:rPr>
                        <a:t>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61702566"/>
                  </a:ext>
                </a:extLst>
              </a:tr>
              <a:tr h="270000">
                <a:tc>
                  <a:txBody>
                    <a:bodyPr/>
                    <a:lstStyle/>
                    <a:p>
                      <a:pPr algn="l" fontAlgn="b"/>
                      <a:r>
                        <a:rPr lang="en-GB" sz="1000" u="none" strike="noStrike">
                          <a:effectLst/>
                          <a:latin typeface="Arial"/>
                          <a:cs typeface="Arial"/>
                        </a:rPr>
                        <a:t>Other assets</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0" i="0" u="none" strike="noStrike">
                          <a:solidFill>
                            <a:srgbClr val="000000"/>
                          </a:solidFill>
                          <a:effectLst/>
                          <a:latin typeface="+mj-lt"/>
                          <a:ea typeface="微軟正黑體"/>
                        </a:rPr>
                        <a:t>71,097</a:t>
                      </a:r>
                    </a:p>
                  </a:txBody>
                  <a:tcPr marL="9525" marR="9525" marT="9525"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45,074</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47,987</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49,201</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244950752"/>
                  </a:ext>
                </a:extLst>
              </a:tr>
              <a:tr h="270000">
                <a:tc>
                  <a:txBody>
                    <a:bodyPr/>
                    <a:lstStyle/>
                    <a:p>
                      <a:pPr algn="l" fontAlgn="b"/>
                      <a:r>
                        <a:rPr lang="en-GB" sz="1000" b="1" u="none" strike="noStrike">
                          <a:effectLst/>
                          <a:latin typeface="Arial"/>
                          <a:cs typeface="Arial"/>
                        </a:rPr>
                        <a:t>Total assets</a:t>
                      </a:r>
                      <a:endParaRPr lang="en-GB" sz="1000" b="1" i="0" u="none" strike="noStrike">
                        <a:solidFill>
                          <a:srgbClr val="000000"/>
                        </a:solidFill>
                        <a:effectLst/>
                        <a:latin typeface="Arial"/>
                        <a:cs typeface="Arial"/>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188,988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224,581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228,126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206,361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34883000"/>
                  </a:ext>
                </a:extLst>
              </a:tr>
              <a:tr h="0">
                <a:tc>
                  <a:txBody>
                    <a:bodyPr/>
                    <a:lstStyle/>
                    <a:p>
                      <a:pPr algn="l"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1345750"/>
                  </a:ext>
                </a:extLst>
              </a:tr>
              <a:tr h="270000">
                <a:tc>
                  <a:txBody>
                    <a:bodyPr/>
                    <a:lstStyle/>
                    <a:p>
                      <a:pPr algn="l" fontAlgn="b"/>
                      <a:r>
                        <a:rPr lang="en-GB" sz="1000" b="1" u="none" strike="noStrike">
                          <a:effectLst/>
                          <a:latin typeface="Arial"/>
                          <a:cs typeface="Arial"/>
                        </a:rPr>
                        <a:t>Liabilities</a:t>
                      </a:r>
                      <a:endParaRPr lang="en-GB" sz="1000" b="1" i="0" u="none" strike="noStrike">
                        <a:solidFill>
                          <a:srgbClr val="000000"/>
                        </a:solidFill>
                        <a:effectLst/>
                        <a:latin typeface="Arial"/>
                        <a:cs typeface="Arial"/>
                      </a:endParaRPr>
                    </a:p>
                  </a:txBody>
                  <a:tcPr marL="36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117336400"/>
                  </a:ext>
                </a:extLst>
              </a:tr>
              <a:tr h="270000">
                <a:tc>
                  <a:txBody>
                    <a:bodyPr/>
                    <a:lstStyle/>
                    <a:p>
                      <a:pPr algn="l" fontAlgn="b"/>
                      <a:r>
                        <a:rPr lang="en-GB" sz="1000" u="none" strike="noStrike">
                          <a:effectLst/>
                          <a:latin typeface="Arial"/>
                          <a:cs typeface="Arial"/>
                        </a:rPr>
                        <a:t>Short-term loan</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40,000</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28,797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32,275</a:t>
                      </a:r>
                      <a:endParaRPr lang="en-US" altLang="zh-TW" sz="1100" b="0" i="0" u="none" strike="noStrike" kern="1200" baseline="30000">
                        <a:solidFill>
                          <a:srgbClr val="000000"/>
                        </a:solidFill>
                        <a:effectLst/>
                        <a:latin typeface="+mn-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24,287</a:t>
                      </a:r>
                      <a:r>
                        <a:rPr lang="en-US" altLang="zh-TW" sz="1100" b="0" i="0" u="none" strike="noStrike" kern="1200" baseline="30000">
                          <a:solidFill>
                            <a:srgbClr val="000000"/>
                          </a:solidFill>
                          <a:effectLst/>
                          <a:latin typeface="+mj-lt"/>
                          <a:ea typeface="微軟正黑體"/>
                          <a:cs typeface="+mn-cs"/>
                        </a:rPr>
                        <a:t>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669266"/>
                  </a:ext>
                </a:extLst>
              </a:tr>
              <a:tr h="270000">
                <a:tc>
                  <a:txBody>
                    <a:bodyPr/>
                    <a:lstStyle/>
                    <a:p>
                      <a:pPr algn="l" fontAlgn="b"/>
                      <a:r>
                        <a:rPr lang="en-GB" sz="1000" u="none" strike="noStrike">
                          <a:effectLst/>
                          <a:latin typeface="Arial"/>
                          <a:cs typeface="Arial"/>
                        </a:rPr>
                        <a:t>Account payable</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5,027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5,371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4,433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3,804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1146525"/>
                  </a:ext>
                </a:extLst>
              </a:tr>
              <a:tr h="270000">
                <a:tc>
                  <a:txBody>
                    <a:bodyPr/>
                    <a:lstStyle/>
                    <a:p>
                      <a:pPr algn="l" fontAlgn="b"/>
                      <a:r>
                        <a:rPr lang="en-GB" sz="1000" u="none" strike="noStrike">
                          <a:effectLst/>
                          <a:latin typeface="Arial"/>
                          <a:cs typeface="Arial"/>
                        </a:rPr>
                        <a:t>Long term loan</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14,542</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37,648</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39,699</a:t>
                      </a:r>
                      <a:endParaRPr lang="en-US" altLang="zh-TW" sz="1100" b="0" i="0" u="none" strike="noStrike" kern="1200" baseline="30000">
                        <a:solidFill>
                          <a:srgbClr val="000000"/>
                        </a:solidFill>
                        <a:effectLst/>
                        <a:latin typeface="+mn-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43,055</a:t>
                      </a:r>
                      <a:r>
                        <a:rPr lang="en-US" altLang="zh-TW" sz="1100" b="0" i="0" u="none" strike="noStrike" kern="1200" baseline="30000">
                          <a:solidFill>
                            <a:srgbClr val="000000"/>
                          </a:solidFill>
                          <a:effectLst/>
                          <a:latin typeface="+mj-lt"/>
                          <a:ea typeface="微軟正黑體"/>
                          <a:cs typeface="+mn-cs"/>
                        </a:rPr>
                        <a:t>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37984242"/>
                  </a:ext>
                </a:extLst>
              </a:tr>
              <a:tr h="270000">
                <a:tc>
                  <a:txBody>
                    <a:bodyPr/>
                    <a:lstStyle/>
                    <a:p>
                      <a:pPr algn="l" fontAlgn="b"/>
                      <a:r>
                        <a:rPr lang="en-GB" sz="1000" u="none" strike="noStrike">
                          <a:effectLst/>
                          <a:latin typeface="Arial"/>
                          <a:cs typeface="Arial"/>
                        </a:rPr>
                        <a:t>Other liabilities</a:t>
                      </a:r>
                      <a:endParaRPr lang="en-GB" sz="1000" b="0" i="0" u="none" strike="noStrike">
                        <a:solidFill>
                          <a:srgbClr val="000000"/>
                        </a:solidFill>
                        <a:effectLst/>
                        <a:latin typeface="Arial"/>
                        <a:cs typeface="Arial"/>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62,966</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61,706</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60,043</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50,334</a:t>
                      </a:r>
                      <a:r>
                        <a:rPr lang="en-US" altLang="zh-TW" sz="1100" b="0" i="0" u="none" strike="noStrike" kern="1200" baseline="30000">
                          <a:solidFill>
                            <a:srgbClr val="000000"/>
                          </a:solidFill>
                          <a:effectLst/>
                          <a:latin typeface="+mj-lt"/>
                          <a:ea typeface="微軟正黑體"/>
                          <a:cs typeface="+mn-cs"/>
                        </a:rPr>
                        <a:t>3</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751073656"/>
                  </a:ext>
                </a:extLst>
              </a:tr>
              <a:tr h="270000">
                <a:tc>
                  <a:txBody>
                    <a:bodyPr/>
                    <a:lstStyle/>
                    <a:p>
                      <a:pPr algn="l" fontAlgn="b"/>
                      <a:r>
                        <a:rPr lang="en-GB" sz="1000" b="1" u="none" strike="noStrike">
                          <a:effectLst/>
                          <a:latin typeface="Arial"/>
                          <a:cs typeface="Arial"/>
                        </a:rPr>
                        <a:t>Total liabilities</a:t>
                      </a:r>
                      <a:endParaRPr lang="en-GB" sz="1000" b="1" i="0" u="none" strike="noStrike">
                        <a:solidFill>
                          <a:srgbClr val="000000"/>
                        </a:solidFill>
                        <a:effectLst/>
                        <a:latin typeface="Arial"/>
                        <a:cs typeface="Arial"/>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122,534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133,553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136,449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121,480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477107155"/>
                  </a:ext>
                </a:extLst>
              </a:tr>
              <a:tr h="0">
                <a:tc>
                  <a:txBody>
                    <a:bodyPr/>
                    <a:lstStyle/>
                    <a:p>
                      <a:pPr algn="l"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758854466"/>
                  </a:ext>
                </a:extLst>
              </a:tr>
              <a:tr h="258741">
                <a:tc>
                  <a:txBody>
                    <a:bodyPr/>
                    <a:lstStyle/>
                    <a:p>
                      <a:pPr algn="l" fontAlgn="b"/>
                      <a:r>
                        <a:rPr lang="en-GB" sz="1000" b="1" u="none" strike="noStrike">
                          <a:effectLst/>
                          <a:latin typeface="Arial"/>
                          <a:cs typeface="Arial"/>
                        </a:rPr>
                        <a:t>Shareholder equity</a:t>
                      </a:r>
                      <a:endParaRPr lang="en-GB" sz="1000" b="1" i="0" u="none" strike="noStrike">
                        <a:solidFill>
                          <a:srgbClr val="000000"/>
                        </a:solidFill>
                        <a:effectLst/>
                        <a:latin typeface="Arial"/>
                        <a:cs typeface="Arial"/>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algn="ctr" rtl="0" fontAlgn="b"/>
                      <a:r>
                        <a:rPr lang="en-US" altLang="zh-TW" sz="1100" b="1" i="0" u="none" strike="noStrike">
                          <a:solidFill>
                            <a:srgbClr val="000000"/>
                          </a:solidFill>
                          <a:effectLst/>
                          <a:latin typeface="+mj-lt"/>
                          <a:ea typeface="微軟正黑體"/>
                        </a:rPr>
                        <a:t>66,454</a:t>
                      </a:r>
                      <a:endParaRPr lang="en-US" altLang="zh-TW" sz="1100" b="1" i="0" u="none" strike="noStrike" baseline="30000">
                        <a:solidFill>
                          <a:srgbClr val="000000"/>
                        </a:solidFill>
                        <a:effectLst/>
                        <a:latin typeface="+mj-lt"/>
                        <a:ea typeface="微軟正黑體"/>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91,028</a:t>
                      </a:r>
                      <a:endParaRPr lang="en-US" altLang="zh-TW" sz="1100" b="1" i="0" u="none" strike="noStrike" kern="1200" baseline="30000">
                        <a:solidFill>
                          <a:srgbClr val="000000"/>
                        </a:solidFill>
                        <a:effectLst/>
                        <a:latin typeface="+mj-lt"/>
                        <a:ea typeface="微軟正黑體"/>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91,677</a:t>
                      </a:r>
                      <a:endParaRPr lang="en-US" altLang="zh-TW" sz="1100" b="1" i="0" u="none" strike="noStrike" kern="1200" baseline="30000">
                        <a:solidFill>
                          <a:srgbClr val="000000"/>
                        </a:solidFill>
                        <a:effectLst/>
                        <a:latin typeface="+mj-lt"/>
                        <a:ea typeface="微軟正黑體"/>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algn="ctr" rtl="0" fontAlgn="b"/>
                      <a:r>
                        <a:rPr lang="en-US" altLang="zh-TW" sz="1100" b="1" i="0" u="none" strike="noStrike" kern="1200">
                          <a:solidFill>
                            <a:srgbClr val="000000"/>
                          </a:solidFill>
                          <a:effectLst/>
                          <a:latin typeface="+mj-lt"/>
                          <a:ea typeface="微軟正黑體"/>
                          <a:cs typeface="+mn-cs"/>
                        </a:rPr>
                        <a:t>84,881</a:t>
                      </a:r>
                      <a:r>
                        <a:rPr lang="en-US" altLang="zh-TW" sz="1100" b="1" i="0" u="none" strike="noStrike" kern="1200" baseline="30000">
                          <a:solidFill>
                            <a:srgbClr val="000000"/>
                          </a:solidFill>
                          <a:effectLst/>
                          <a:latin typeface="+mj-lt"/>
                          <a:ea typeface="微軟正黑體"/>
                          <a:cs typeface="+mn-cs"/>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361454152"/>
                  </a:ext>
                </a:extLst>
              </a:tr>
            </a:tbl>
          </a:graphicData>
        </a:graphic>
      </p:graphicFrame>
      <p:sp>
        <p:nvSpPr>
          <p:cNvPr id="5" name="Rectangle 6">
            <a:extLst>
              <a:ext uri="{FF2B5EF4-FFF2-40B4-BE49-F238E27FC236}">
                <a16:creationId xmlns:a16="http://schemas.microsoft.com/office/drawing/2014/main" id="{6FA20ECD-DC5F-CD61-AE00-80F9CCD3EC73}"/>
              </a:ext>
            </a:extLst>
          </p:cNvPr>
          <p:cNvSpPr/>
          <p:nvPr/>
        </p:nvSpPr>
        <p:spPr bwMode="auto">
          <a:xfrm>
            <a:off x="6212804" y="2832160"/>
            <a:ext cx="936104" cy="216024"/>
          </a:xfrm>
          <a:prstGeom prst="rect">
            <a:avLst/>
          </a:prstGeom>
          <a:noFill/>
          <a:ln w="15875" cap="flat" cmpd="sng" algn="ctr">
            <a:solidFill>
              <a:srgbClr val="307F98"/>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1" i="0" u="none" strike="noStrike" cap="none" normalizeH="0" baseline="0" err="1">
              <a:ln>
                <a:noFill/>
              </a:ln>
              <a:solidFill>
                <a:schemeClr val="tx1"/>
              </a:solidFill>
              <a:effectLst/>
              <a:latin typeface="Arial" charset="0"/>
            </a:endParaRPr>
          </a:p>
        </p:txBody>
      </p:sp>
      <p:graphicFrame>
        <p:nvGraphicFramePr>
          <p:cNvPr id="6" name="Table 4">
            <a:extLst>
              <a:ext uri="{FF2B5EF4-FFF2-40B4-BE49-F238E27FC236}">
                <a16:creationId xmlns:a16="http://schemas.microsoft.com/office/drawing/2014/main" id="{BA0400BE-3D52-2A5E-A2BD-4949E88ECCDF}"/>
              </a:ext>
            </a:extLst>
          </p:cNvPr>
          <p:cNvGraphicFramePr>
            <a:graphicFrameLocks noGrp="1"/>
          </p:cNvGraphicFramePr>
          <p:nvPr>
            <p:extLst>
              <p:ext uri="{D42A27DB-BD31-4B8C-83A1-F6EECF244321}">
                <p14:modId xmlns:p14="http://schemas.microsoft.com/office/powerpoint/2010/main" val="1765385009"/>
              </p:ext>
            </p:extLst>
          </p:nvPr>
        </p:nvGraphicFramePr>
        <p:xfrm>
          <a:off x="7505700" y="1442214"/>
          <a:ext cx="2162175" cy="1221521"/>
        </p:xfrm>
        <a:graphic>
          <a:graphicData uri="http://schemas.openxmlformats.org/drawingml/2006/table">
            <a:tbl>
              <a:tblPr>
                <a:tableStyleId>{5C22544A-7EE6-4342-B048-85BDC9FD1C3A}</a:tableStyleId>
              </a:tblPr>
              <a:tblGrid>
                <a:gridCol w="1513013">
                  <a:extLst>
                    <a:ext uri="{9D8B030D-6E8A-4147-A177-3AD203B41FA5}">
                      <a16:colId xmlns:a16="http://schemas.microsoft.com/office/drawing/2014/main" val="2678657108"/>
                    </a:ext>
                  </a:extLst>
                </a:gridCol>
                <a:gridCol w="649162">
                  <a:extLst>
                    <a:ext uri="{9D8B030D-6E8A-4147-A177-3AD203B41FA5}">
                      <a16:colId xmlns:a16="http://schemas.microsoft.com/office/drawing/2014/main" val="3822992108"/>
                    </a:ext>
                  </a:extLst>
                </a:gridCol>
              </a:tblGrid>
              <a:tr h="236709">
                <a:tc>
                  <a:txBody>
                    <a:bodyPr/>
                    <a:lstStyle/>
                    <a:p>
                      <a:pPr algn="l" fontAlgn="b"/>
                      <a:r>
                        <a:rPr lang="en-GB" sz="1000" b="0" u="none" strike="noStrike">
                          <a:solidFill>
                            <a:schemeClr val="tx1"/>
                          </a:solidFill>
                          <a:effectLst/>
                          <a:latin typeface="Arial"/>
                          <a:cs typeface="Arial"/>
                        </a:rPr>
                        <a:t>(</a:t>
                      </a:r>
                      <a:r>
                        <a:rPr lang="en-GB" sz="1000" b="0" i="1" u="none" strike="noStrike">
                          <a:solidFill>
                            <a:schemeClr val="tx1"/>
                          </a:solidFill>
                          <a:effectLst/>
                          <a:latin typeface="Arial"/>
                          <a:cs typeface="Arial"/>
                        </a:rPr>
                        <a:t>NT$ Mn</a:t>
                      </a:r>
                      <a:r>
                        <a:rPr lang="en-GB" sz="1000" b="0" u="none" strike="noStrike">
                          <a:solidFill>
                            <a:schemeClr val="tx1"/>
                          </a:solidFill>
                          <a:effectLst/>
                          <a:latin typeface="Arial"/>
                          <a:cs typeface="Arial"/>
                        </a:rPr>
                        <a:t>)</a:t>
                      </a:r>
                      <a:endParaRPr lang="en-GB" sz="1000" b="0" i="0" u="none" strike="noStrike">
                        <a:solidFill>
                          <a:schemeClr val="tx1"/>
                        </a:solidFill>
                        <a:effectLst/>
                        <a:latin typeface="Arial"/>
                        <a:cs typeface="Arial"/>
                      </a:endParaRPr>
                    </a:p>
                  </a:txBody>
                  <a:tcPr marL="36000" marR="36000" marT="36000" marB="36000" anchor="b">
                    <a:lnL w="9525" cap="flat" cmpd="sng" algn="ctr">
                      <a:solidFill>
                        <a:srgbClr val="307F98"/>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307F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440"/>
                        </a:lnSpc>
                      </a:pPr>
                      <a:r>
                        <a:rPr lang="en-US" altLang="zh-TW" sz="1000" b="1" i="0" u="none" strike="noStrike" kern="1200">
                          <a:solidFill>
                            <a:sysClr val="windowText" lastClr="000000"/>
                          </a:solidFill>
                          <a:effectLst/>
                          <a:latin typeface="Arial"/>
                          <a:ea typeface="微軟正黑體"/>
                          <a:cs typeface="Arial"/>
                        </a:rPr>
                        <a:t>1H25</a:t>
                      </a:r>
                      <a:endParaRPr lang="zh-TW" altLang="en-US" sz="1000">
                        <a:solidFill>
                          <a:sysClr val="windowText" lastClr="000000"/>
                        </a:solidFill>
                        <a:latin typeface="Arial"/>
                        <a:ea typeface="微軟正黑體"/>
                        <a:cs typeface="Arial"/>
                      </a:endParaRPr>
                    </a:p>
                  </a:txBody>
                  <a:tcPr marL="36000" marR="36000" marT="36000" marB="36000" anchor="b">
                    <a:lnL w="19050" cap="flat" cmpd="sng" algn="ctr">
                      <a:noFill/>
                      <a:prstDash val="solid"/>
                      <a:round/>
                      <a:headEnd type="none" w="med" len="med"/>
                      <a:tailEnd type="none" w="med" len="med"/>
                    </a:lnL>
                    <a:lnR w="9525" cap="flat" cmpd="sng" algn="ctr">
                      <a:solidFill>
                        <a:srgbClr val="307F98"/>
                      </a:solidFill>
                      <a:prstDash val="solid"/>
                      <a:round/>
                      <a:headEnd type="none" w="med" len="med"/>
                      <a:tailEnd type="none" w="med" len="med"/>
                    </a:lnR>
                    <a:lnT w="9525" cap="flat" cmpd="sng" algn="ctr">
                      <a:solidFill>
                        <a:srgbClr val="307F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628635"/>
                  </a:ext>
                </a:extLst>
              </a:tr>
              <a:tr h="435444">
                <a:tc>
                  <a:txBody>
                    <a:bodyPr/>
                    <a:lstStyle/>
                    <a:p>
                      <a:pPr algn="l" fontAlgn="b"/>
                      <a:r>
                        <a:rPr lang="en-GB" sz="1000" u="none" strike="noStrike">
                          <a:effectLst/>
                          <a:latin typeface="Arial"/>
                          <a:cs typeface="Arial"/>
                        </a:rPr>
                        <a:t>Deposits in banks held for three months or more</a:t>
                      </a:r>
                      <a:endParaRPr lang="en-GB" sz="1000" b="0" i="0" u="none" strike="noStrike">
                        <a:solidFill>
                          <a:srgbClr val="000000"/>
                        </a:solidFill>
                        <a:effectLst/>
                        <a:latin typeface="Arial"/>
                        <a:cs typeface="Arial"/>
                      </a:endParaRP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600" b="0" i="0" u="none" strike="noStrike" baseline="30000">
                          <a:solidFill>
                            <a:srgbClr val="000000"/>
                          </a:solidFill>
                          <a:effectLst/>
                          <a:latin typeface="Arial"/>
                          <a:cs typeface="Arial"/>
                        </a:rPr>
                        <a:t>3,610</a:t>
                      </a: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735274"/>
                  </a:ext>
                </a:extLst>
              </a:tr>
              <a:tr h="274684">
                <a:tc>
                  <a:txBody>
                    <a:bodyPr/>
                    <a:lstStyle/>
                    <a:p>
                      <a:pPr algn="l" fontAlgn="b"/>
                      <a:r>
                        <a:rPr lang="en-GB" altLang="zh-TW" sz="1000" u="none" strike="noStrike" kern="1200">
                          <a:solidFill>
                            <a:schemeClr val="dk1"/>
                          </a:solidFill>
                          <a:effectLst/>
                          <a:latin typeface="Arial"/>
                          <a:ea typeface="+mn-ea"/>
                          <a:cs typeface="Arial"/>
                        </a:rPr>
                        <a:t>Restricted Cash</a:t>
                      </a: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altLang="zh-TW" sz="1000" b="0" i="0" u="none" strike="noStrike" kern="1200">
                          <a:solidFill>
                            <a:srgbClr val="000000"/>
                          </a:solidFill>
                          <a:latin typeface="Arial"/>
                          <a:ea typeface="+mn-ea"/>
                          <a:cs typeface="Arial"/>
                        </a:rPr>
                        <a:t> 18,882</a:t>
                      </a:r>
                      <a:endParaRPr lang="en-US" altLang="zh-TW" sz="1000" b="0" i="0" u="none" strike="noStrike" kern="1200">
                        <a:solidFill>
                          <a:srgbClr val="000000"/>
                        </a:solidFill>
                        <a:latin typeface="Arial" panose="020B0604020202020204" pitchFamily="34" charset="0"/>
                        <a:ea typeface="+mn-ea"/>
                        <a:cs typeface="Arial" panose="020B0604020202020204" pitchFamily="34" charset="0"/>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5060228"/>
                  </a:ext>
                </a:extLst>
              </a:tr>
              <a:tr h="274684">
                <a:tc>
                  <a:txBody>
                    <a:bodyPr/>
                    <a:lstStyle/>
                    <a:p>
                      <a:pPr algn="l" fontAlgn="b"/>
                      <a:r>
                        <a:rPr lang="en-GB" sz="1000" b="0" i="0" u="none" strike="noStrike">
                          <a:solidFill>
                            <a:srgbClr val="000000"/>
                          </a:solidFill>
                          <a:effectLst/>
                          <a:latin typeface="Arial"/>
                          <a:cs typeface="Arial"/>
                        </a:rPr>
                        <a:t>Note</a:t>
                      </a: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solidFill>
                        <a:srgbClr val="307F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a:solidFill>
                            <a:srgbClr val="000000"/>
                          </a:solidFill>
                          <a:effectLst/>
                          <a:latin typeface="Arial"/>
                          <a:cs typeface="Arial"/>
                        </a:rPr>
                        <a:t>5,831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307F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565883"/>
                  </a:ext>
                </a:extLst>
              </a:tr>
            </a:tbl>
          </a:graphicData>
        </a:graphic>
      </p:graphicFrame>
      <p:sp>
        <p:nvSpPr>
          <p:cNvPr id="8" name="Rectangle 5">
            <a:extLst>
              <a:ext uri="{FF2B5EF4-FFF2-40B4-BE49-F238E27FC236}">
                <a16:creationId xmlns:a16="http://schemas.microsoft.com/office/drawing/2014/main" id="{16BCAD20-C5C5-EE21-59AF-E60A30015A9F}"/>
              </a:ext>
            </a:extLst>
          </p:cNvPr>
          <p:cNvSpPr/>
          <p:nvPr/>
        </p:nvSpPr>
        <p:spPr bwMode="auto">
          <a:xfrm>
            <a:off x="7502068" y="1145528"/>
            <a:ext cx="2170800" cy="300092"/>
          </a:xfrm>
          <a:prstGeom prst="rect">
            <a:avLst/>
          </a:prstGeom>
          <a:solidFill>
            <a:srgbClr val="307F98"/>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eaLnBrk="0" fontAlgn="base" hangingPunct="0">
              <a:spcBef>
                <a:spcPct val="0"/>
              </a:spcBef>
              <a:spcAft>
                <a:spcPct val="0"/>
              </a:spcAft>
            </a:pPr>
            <a:r>
              <a:rPr lang="en-GB" sz="1000" b="1">
                <a:solidFill>
                  <a:schemeClr val="bg1"/>
                </a:solidFill>
                <a:latin typeface="Arial" charset="0"/>
              </a:rPr>
              <a:t>Cash-related other assets include:</a:t>
            </a:r>
          </a:p>
        </p:txBody>
      </p:sp>
      <p:cxnSp>
        <p:nvCxnSpPr>
          <p:cNvPr id="9" name="Elbow Connector 15">
            <a:extLst>
              <a:ext uri="{FF2B5EF4-FFF2-40B4-BE49-F238E27FC236}">
                <a16:creationId xmlns:a16="http://schemas.microsoft.com/office/drawing/2014/main" id="{AD027DF8-3890-6FB5-7A4F-D61106F1CF19}"/>
              </a:ext>
            </a:extLst>
          </p:cNvPr>
          <p:cNvCxnSpPr>
            <a:cxnSpLocks/>
            <a:stCxn id="5" idx="3"/>
            <a:endCxn id="6" idx="2"/>
          </p:cNvCxnSpPr>
          <p:nvPr/>
        </p:nvCxnSpPr>
        <p:spPr bwMode="auto">
          <a:xfrm flipV="1">
            <a:off x="7148908" y="2663735"/>
            <a:ext cx="1437879" cy="276437"/>
          </a:xfrm>
          <a:prstGeom prst="bentConnector2">
            <a:avLst/>
          </a:prstGeom>
          <a:solidFill>
            <a:schemeClr val="accent2"/>
          </a:solidFill>
          <a:ln w="15875" cap="flat" cmpd="sng" algn="ctr">
            <a:solidFill>
              <a:srgbClr val="307F98"/>
            </a:solidFill>
            <a:prstDash val="dash"/>
            <a:round/>
            <a:headEnd type="none" w="med" len="med"/>
            <a:tailEnd type="none" w="med" len="med"/>
          </a:ln>
          <a:effectLst/>
        </p:spPr>
      </p:cxnSp>
      <p:sp>
        <p:nvSpPr>
          <p:cNvPr id="10" name="投影片編號版面配置區 6">
            <a:extLst>
              <a:ext uri="{FF2B5EF4-FFF2-40B4-BE49-F238E27FC236}">
                <a16:creationId xmlns:a16="http://schemas.microsoft.com/office/drawing/2014/main" id="{F6035690-C080-01DB-7DA5-E5509C7575A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48</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770766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F031-03DA-7695-630F-6D39FA6DB4D7}"/>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822E89CE-F08A-14BB-E5D7-98DF8C0B605B}"/>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887B0B97-D3D2-D8CA-7EDA-4CEEEF1FF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7E81F4ED-51B5-D276-411B-CCF73BF98778}"/>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07</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70F33703-95FA-B9D8-0FFF-F43124EE436A}"/>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3600" b="1">
                <a:solidFill>
                  <a:srgbClr val="2B505B"/>
                </a:solidFill>
                <a:latin typeface="Arial" panose="020B0604020202020204" pitchFamily="34" charset="0"/>
                <a:cs typeface="Arial" panose="020B0604020202020204" pitchFamily="34" charset="0"/>
              </a:rPr>
              <a:t>Q&amp;A</a:t>
            </a:r>
          </a:p>
        </p:txBody>
      </p:sp>
      <p:sp>
        <p:nvSpPr>
          <p:cNvPr id="3" name="投影片編號版面配置區 6">
            <a:extLst>
              <a:ext uri="{FF2B5EF4-FFF2-40B4-BE49-F238E27FC236}">
                <a16:creationId xmlns:a16="http://schemas.microsoft.com/office/drawing/2014/main" id="{1B2B800C-025B-1443-C226-85FAAEB3D429}"/>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49</a:t>
            </a:r>
            <a:endParaRPr kumimoji="1" lang="zh-TW" altLang="en-US" sz="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286370A1-D19E-515B-44CF-04DAB06B6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D26F9EFD-C2CF-86BC-1955-F7653A02AB75}"/>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2694316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C6B74-F112-59D8-845B-0E955FE03FC7}"/>
            </a:ext>
          </a:extLst>
        </p:cNvPr>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BFA4AF17-D2A3-CCBD-249A-3AE926042C97}"/>
              </a:ext>
            </a:extLst>
          </p:cNvPr>
          <p:cNvSpPr>
            <a:spLocks noGrp="1"/>
          </p:cNvSpPr>
          <p:nvPr>
            <p:ph sz="half" idx="2"/>
          </p:nvPr>
        </p:nvSpPr>
        <p:spPr>
          <a:xfrm>
            <a:off x="639235" y="1308272"/>
            <a:ext cx="8649969" cy="5187716"/>
          </a:xfrm>
        </p:spPr>
        <p:txBody>
          <a:bodyPr>
            <a:noAutofit/>
          </a:bodyPr>
          <a:lstStyle/>
          <a:p>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457200" indent="-4572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200" dirty="0">
              <a:latin typeface="微軟正黑體" panose="020B0604030504040204" pitchFamily="34" charset="-120"/>
              <a:ea typeface="微軟正黑體" panose="020B0604030504040204" pitchFamily="34" charset="-120"/>
              <a:cs typeface="Arial" panose="020B0604020202020204" pitchFamily="34" charset="0"/>
            </a:endParaRPr>
          </a:p>
          <a:p>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buFont typeface="+mj-lt"/>
              <a:buAutoNum type="arabicPeriod"/>
            </a:pPr>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a:p>
            <a:endParaRPr lang="en-US" altLang="zh-TW" sz="1400"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標題 3">
            <a:extLst>
              <a:ext uri="{FF2B5EF4-FFF2-40B4-BE49-F238E27FC236}">
                <a16:creationId xmlns:a16="http://schemas.microsoft.com/office/drawing/2014/main" id="{9833B560-F5FC-AE5A-D318-46E26004D789}"/>
              </a:ext>
            </a:extLst>
          </p:cNvPr>
          <p:cNvSpPr>
            <a:spLocks noGrp="1"/>
          </p:cNvSpPr>
          <p:nvPr>
            <p:ph type="title"/>
          </p:nvPr>
        </p:nvSpPr>
        <p:spPr>
          <a:xfrm>
            <a:off x="661412" y="-70144"/>
            <a:ext cx="5976000" cy="874680"/>
          </a:xfrm>
        </p:spPr>
        <p:txBody>
          <a:bodyPr/>
          <a:lstStyle/>
          <a:p>
            <a:r>
              <a:rPr lang="en-US" altLang="zh-TW" dirty="0">
                <a:latin typeface="Arial" panose="020B0604020202020204" pitchFamily="34" charset="0"/>
                <a:cs typeface="Arial" panose="020B0604020202020204" pitchFamily="34" charset="0"/>
              </a:rPr>
              <a:t>Q&amp;A via </a:t>
            </a:r>
            <a:r>
              <a:rPr lang="en-US" altLang="zh-TW" dirty="0" err="1">
                <a:latin typeface="Arial" panose="020B0604020202020204" pitchFamily="34" charset="0"/>
                <a:cs typeface="Arial" panose="020B0604020202020204" pitchFamily="34" charset="0"/>
              </a:rPr>
              <a:t>Slido</a:t>
            </a:r>
            <a:r>
              <a:rPr lang="zh-TW" altLang="en-US" dirty="0">
                <a:latin typeface="Arial" panose="020B0604020202020204" pitchFamily="34" charset="0"/>
                <a:cs typeface="Arial" panose="020B0604020202020204" pitchFamily="34" charset="0"/>
              </a:rPr>
              <a:t> </a:t>
            </a:r>
          </a:p>
        </p:txBody>
      </p:sp>
      <p:sp>
        <p:nvSpPr>
          <p:cNvPr id="5" name="文字版面配置區 4">
            <a:extLst>
              <a:ext uri="{FF2B5EF4-FFF2-40B4-BE49-F238E27FC236}">
                <a16:creationId xmlns:a16="http://schemas.microsoft.com/office/drawing/2014/main" id="{29882A39-A91D-B1A8-849C-0313FA4C8A96}"/>
              </a:ext>
            </a:extLst>
          </p:cNvPr>
          <p:cNvSpPr>
            <a:spLocks noGrp="1"/>
          </p:cNvSpPr>
          <p:nvPr>
            <p:ph type="body" sz="quarter" idx="14"/>
          </p:nvPr>
        </p:nvSpPr>
        <p:spPr>
          <a:xfrm>
            <a:off x="626909" y="6527889"/>
            <a:ext cx="7908923" cy="231856"/>
          </a:xfrm>
        </p:spPr>
        <p:txBody>
          <a:bodyPr/>
          <a:lstStyle/>
          <a:p>
            <a:endParaRPr lang="zh-TW" altLang="en-US"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3F7F5884-F534-E0E2-D216-D7004437B348}"/>
              </a:ext>
            </a:extLst>
          </p:cNvPr>
          <p:cNvSpPr txBox="1"/>
          <p:nvPr/>
        </p:nvSpPr>
        <p:spPr>
          <a:xfrm>
            <a:off x="6454974" y="4789121"/>
            <a:ext cx="4935895" cy="707886"/>
          </a:xfrm>
          <a:prstGeom prst="rect">
            <a:avLst/>
          </a:prstGeom>
          <a:noFill/>
        </p:spPr>
        <p:txBody>
          <a:bodyPr wrap="square">
            <a:spAutoFit/>
          </a:bodyPr>
          <a:lstStyle/>
          <a:p>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Please note</a:t>
            </a:r>
            <a:r>
              <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Inputting questions in English is suggested.</a:t>
            </a:r>
          </a:p>
          <a:p>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Sending all questions in one go is suggested.</a:t>
            </a:r>
          </a:p>
          <a:p>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3.</a:t>
            </a:r>
            <a:r>
              <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Questions will be taken during the Q&amp;A session.  </a:t>
            </a:r>
            <a:endParaRPr lang="zh-TW" altLang="en-US" sz="10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1" name="圖片 10">
            <a:extLst>
              <a:ext uri="{FF2B5EF4-FFF2-40B4-BE49-F238E27FC236}">
                <a16:creationId xmlns:a16="http://schemas.microsoft.com/office/drawing/2014/main" id="{6C2400FB-C73E-573B-746A-89837BA6D4DD}"/>
              </a:ext>
            </a:extLst>
          </p:cNvPr>
          <p:cNvPicPr>
            <a:picLocks noChangeAspect="1"/>
          </p:cNvPicPr>
          <p:nvPr/>
        </p:nvPicPr>
        <p:blipFill rotWithShape="1">
          <a:blip r:embed="rId2"/>
          <a:srcRect b="22190"/>
          <a:stretch/>
        </p:blipFill>
        <p:spPr>
          <a:xfrm>
            <a:off x="879337" y="1214843"/>
            <a:ext cx="2306814" cy="2340000"/>
          </a:xfrm>
          <a:prstGeom prst="rect">
            <a:avLst/>
          </a:prstGeom>
        </p:spPr>
      </p:pic>
      <p:pic>
        <p:nvPicPr>
          <p:cNvPr id="17" name="圖片 16">
            <a:extLst>
              <a:ext uri="{FF2B5EF4-FFF2-40B4-BE49-F238E27FC236}">
                <a16:creationId xmlns:a16="http://schemas.microsoft.com/office/drawing/2014/main" id="{AA85C3CF-91DC-7129-F26E-708C6C9E2412}"/>
              </a:ext>
            </a:extLst>
          </p:cNvPr>
          <p:cNvPicPr>
            <a:picLocks noChangeAspect="1"/>
          </p:cNvPicPr>
          <p:nvPr/>
        </p:nvPicPr>
        <p:blipFill rotWithShape="1">
          <a:blip r:embed="rId3"/>
          <a:srcRect t="7536" b="6942"/>
          <a:stretch/>
        </p:blipFill>
        <p:spPr>
          <a:xfrm>
            <a:off x="3649413" y="1195035"/>
            <a:ext cx="2136241" cy="2340000"/>
          </a:xfrm>
          <a:prstGeom prst="rect">
            <a:avLst/>
          </a:prstGeom>
        </p:spPr>
      </p:pic>
      <p:pic>
        <p:nvPicPr>
          <p:cNvPr id="30" name="圖片 29">
            <a:extLst>
              <a:ext uri="{FF2B5EF4-FFF2-40B4-BE49-F238E27FC236}">
                <a16:creationId xmlns:a16="http://schemas.microsoft.com/office/drawing/2014/main" id="{5629517F-F95A-4B22-D56C-8B8196154E7E}"/>
              </a:ext>
            </a:extLst>
          </p:cNvPr>
          <p:cNvPicPr>
            <a:picLocks noChangeAspect="1"/>
          </p:cNvPicPr>
          <p:nvPr/>
        </p:nvPicPr>
        <p:blipFill rotWithShape="1">
          <a:blip r:embed="rId4"/>
          <a:srcRect t="6464"/>
          <a:stretch/>
        </p:blipFill>
        <p:spPr>
          <a:xfrm>
            <a:off x="6454974" y="1199833"/>
            <a:ext cx="2332607" cy="2340000"/>
          </a:xfrm>
          <a:prstGeom prst="rect">
            <a:avLst/>
          </a:prstGeom>
        </p:spPr>
      </p:pic>
      <p:sp>
        <p:nvSpPr>
          <p:cNvPr id="7" name="文字方塊 6">
            <a:extLst>
              <a:ext uri="{FF2B5EF4-FFF2-40B4-BE49-F238E27FC236}">
                <a16:creationId xmlns:a16="http://schemas.microsoft.com/office/drawing/2014/main" id="{F5E740FF-923F-C10E-49F6-332C24B20368}"/>
              </a:ext>
            </a:extLst>
          </p:cNvPr>
          <p:cNvSpPr txBox="1"/>
          <p:nvPr/>
        </p:nvSpPr>
        <p:spPr>
          <a:xfrm>
            <a:off x="1193613" y="907864"/>
            <a:ext cx="7391627" cy="276999"/>
          </a:xfrm>
          <a:prstGeom prst="rect">
            <a:avLst/>
          </a:prstGeom>
          <a:noFill/>
        </p:spPr>
        <p:txBody>
          <a:bodyPr wrap="square">
            <a:spAutoFit/>
          </a:bodyPr>
          <a:lstStyle/>
          <a:p>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Step1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Step2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Step3</a:t>
            </a:r>
          </a:p>
        </p:txBody>
      </p:sp>
      <p:pic>
        <p:nvPicPr>
          <p:cNvPr id="9" name="圖片 8">
            <a:extLst>
              <a:ext uri="{FF2B5EF4-FFF2-40B4-BE49-F238E27FC236}">
                <a16:creationId xmlns:a16="http://schemas.microsoft.com/office/drawing/2014/main" id="{7A9872DC-2245-0835-82D6-5B6658CF0FD8}"/>
              </a:ext>
            </a:extLst>
          </p:cNvPr>
          <p:cNvPicPr>
            <a:picLocks noChangeAspect="1"/>
          </p:cNvPicPr>
          <p:nvPr/>
        </p:nvPicPr>
        <p:blipFill>
          <a:blip r:embed="rId5"/>
          <a:stretch>
            <a:fillRect/>
          </a:stretch>
        </p:blipFill>
        <p:spPr>
          <a:xfrm>
            <a:off x="3580401" y="3902130"/>
            <a:ext cx="2702323" cy="2340000"/>
          </a:xfrm>
          <a:prstGeom prst="rect">
            <a:avLst/>
          </a:prstGeom>
        </p:spPr>
      </p:pic>
      <p:sp>
        <p:nvSpPr>
          <p:cNvPr id="10" name="矩形 9">
            <a:extLst>
              <a:ext uri="{FF2B5EF4-FFF2-40B4-BE49-F238E27FC236}">
                <a16:creationId xmlns:a16="http://schemas.microsoft.com/office/drawing/2014/main" id="{73EEC08F-CD1B-F343-339A-F23A563EA869}"/>
              </a:ext>
            </a:extLst>
          </p:cNvPr>
          <p:cNvSpPr/>
          <p:nvPr/>
        </p:nvSpPr>
        <p:spPr>
          <a:xfrm>
            <a:off x="472294" y="2802555"/>
            <a:ext cx="3055990" cy="5894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Click OK</a:t>
            </a:r>
            <a:r>
              <a:rPr lang="zh-TW" altLang="en-US"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upon seeing "GWCIR wants </a:t>
            </a:r>
          </a:p>
          <a:p>
            <a:pPr algn="just"/>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to open </a:t>
            </a:r>
            <a:r>
              <a:rPr lang="en-US" altLang="zh-TW" sz="1200" b="1" dirty="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Slido</a:t>
            </a:r>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in the meeting“.</a:t>
            </a:r>
          </a:p>
        </p:txBody>
      </p:sp>
      <p:sp>
        <p:nvSpPr>
          <p:cNvPr id="12" name="矩形 11">
            <a:extLst>
              <a:ext uri="{FF2B5EF4-FFF2-40B4-BE49-F238E27FC236}">
                <a16:creationId xmlns:a16="http://schemas.microsoft.com/office/drawing/2014/main" id="{36BBEC6A-E731-8372-D1ED-CD14A8AB1287}"/>
              </a:ext>
            </a:extLst>
          </p:cNvPr>
          <p:cNvSpPr/>
          <p:nvPr/>
        </p:nvSpPr>
        <p:spPr>
          <a:xfrm>
            <a:off x="3348620" y="1325695"/>
            <a:ext cx="2867966" cy="5894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2.</a:t>
            </a:r>
            <a:r>
              <a:rPr lang="zh-TW" altLang="en-US" sz="12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A </a:t>
            </a:r>
            <a:r>
              <a:rPr lang="en-US" altLang="zh-TW" sz="1200" b="1" dirty="0" err="1">
                <a:latin typeface="微軟正黑體" panose="020B0604030504040204" pitchFamily="34" charset="-120"/>
                <a:ea typeface="微軟正黑體" panose="020B0604030504040204" pitchFamily="34" charset="-120"/>
                <a:cs typeface="Arial" panose="020B0604020202020204" pitchFamily="34" charset="0"/>
              </a:rPr>
              <a:t>Slido</a:t>
            </a:r>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 interface will be presented.</a:t>
            </a:r>
          </a:p>
        </p:txBody>
      </p:sp>
      <p:sp>
        <p:nvSpPr>
          <p:cNvPr id="14" name="矩形 13">
            <a:extLst>
              <a:ext uri="{FF2B5EF4-FFF2-40B4-BE49-F238E27FC236}">
                <a16:creationId xmlns:a16="http://schemas.microsoft.com/office/drawing/2014/main" id="{D18FCEA1-2AF3-EE33-4AEA-244A82E42849}"/>
              </a:ext>
            </a:extLst>
          </p:cNvPr>
          <p:cNvSpPr/>
          <p:nvPr/>
        </p:nvSpPr>
        <p:spPr>
          <a:xfrm>
            <a:off x="6658688" y="3200654"/>
            <a:ext cx="1945820" cy="5894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3.</a:t>
            </a:r>
            <a:r>
              <a:rPr lang="zh-TW" altLang="en-US" sz="12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latin typeface="微軟正黑體" panose="020B0604030504040204" pitchFamily="34" charset="-120"/>
                <a:ea typeface="微軟正黑體" panose="020B0604030504040204" pitchFamily="34" charset="-120"/>
                <a:cs typeface="Arial" panose="020B0604020202020204" pitchFamily="34" charset="0"/>
              </a:rPr>
              <a:t>Input your questions.</a:t>
            </a:r>
          </a:p>
        </p:txBody>
      </p:sp>
      <p:pic>
        <p:nvPicPr>
          <p:cNvPr id="16" name="圖片 15">
            <a:extLst>
              <a:ext uri="{FF2B5EF4-FFF2-40B4-BE49-F238E27FC236}">
                <a16:creationId xmlns:a16="http://schemas.microsoft.com/office/drawing/2014/main" id="{014BA082-71C7-8FA1-0CB3-CE338AE949BE}"/>
              </a:ext>
            </a:extLst>
          </p:cNvPr>
          <p:cNvPicPr>
            <a:picLocks noChangeAspect="1"/>
          </p:cNvPicPr>
          <p:nvPr/>
        </p:nvPicPr>
        <p:blipFill>
          <a:blip r:embed="rId6"/>
          <a:stretch>
            <a:fillRect/>
          </a:stretch>
        </p:blipFill>
        <p:spPr>
          <a:xfrm>
            <a:off x="879338" y="3895777"/>
            <a:ext cx="2133073" cy="2340000"/>
          </a:xfrm>
          <a:prstGeom prst="rect">
            <a:avLst/>
          </a:prstGeom>
        </p:spPr>
      </p:pic>
      <p:sp>
        <p:nvSpPr>
          <p:cNvPr id="18" name="矩形 17">
            <a:extLst>
              <a:ext uri="{FF2B5EF4-FFF2-40B4-BE49-F238E27FC236}">
                <a16:creationId xmlns:a16="http://schemas.microsoft.com/office/drawing/2014/main" id="{5BAF180B-96E7-C7CA-E15B-7533E52BC48A}"/>
              </a:ext>
            </a:extLst>
          </p:cNvPr>
          <p:cNvSpPr/>
          <p:nvPr/>
        </p:nvSpPr>
        <p:spPr>
          <a:xfrm>
            <a:off x="472294" y="3965150"/>
            <a:ext cx="3055990" cy="589486"/>
          </a:xfrm>
          <a:prstGeom prst="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If you exit </a:t>
            </a:r>
            <a:r>
              <a:rPr lang="en-US" altLang="zh-TW" sz="1200" b="1" dirty="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Slido</a:t>
            </a:r>
            <a:r>
              <a:rPr lang="en-US" altLang="zh-TW" sz="12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and wish to re-enter the platform: </a:t>
            </a:r>
          </a:p>
        </p:txBody>
      </p:sp>
      <p:sp>
        <p:nvSpPr>
          <p:cNvPr id="22" name="箭號: 向下 21">
            <a:extLst>
              <a:ext uri="{FF2B5EF4-FFF2-40B4-BE49-F238E27FC236}">
                <a16:creationId xmlns:a16="http://schemas.microsoft.com/office/drawing/2014/main" id="{B672B23B-BB51-0146-89F9-84DF62D4009C}"/>
              </a:ext>
            </a:extLst>
          </p:cNvPr>
          <p:cNvSpPr/>
          <p:nvPr/>
        </p:nvSpPr>
        <p:spPr>
          <a:xfrm rot="2207307">
            <a:off x="4245720" y="4463134"/>
            <a:ext cx="311471" cy="688153"/>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6" name="箭號: 向下 25">
            <a:extLst>
              <a:ext uri="{FF2B5EF4-FFF2-40B4-BE49-F238E27FC236}">
                <a16:creationId xmlns:a16="http://schemas.microsoft.com/office/drawing/2014/main" id="{E14566EF-2C46-0A45-7533-9BA219987F28}"/>
              </a:ext>
            </a:extLst>
          </p:cNvPr>
          <p:cNvSpPr/>
          <p:nvPr/>
        </p:nvSpPr>
        <p:spPr>
          <a:xfrm>
            <a:off x="2120913" y="4861576"/>
            <a:ext cx="311471" cy="688153"/>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37906186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3B975-BB06-A9ED-2FBA-507DE9128A41}"/>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F600C803-EA52-1A70-2011-189B5D0D29C3}"/>
              </a:ext>
            </a:extLst>
          </p:cNvPr>
          <p:cNvSpPr>
            <a:spLocks noGrp="1"/>
          </p:cNvSpPr>
          <p:nvPr>
            <p:ph type="title"/>
          </p:nvPr>
        </p:nvSpPr>
        <p:spPr>
          <a:xfrm>
            <a:off x="626908" y="54416"/>
            <a:ext cx="5976000" cy="874680"/>
          </a:xfrm>
        </p:spPr>
        <p:txBody>
          <a:bodyPr/>
          <a:lstStyle/>
          <a:p>
            <a:r>
              <a:rPr lang="en-US" altLang="zh-TW" dirty="0">
                <a:latin typeface="Arial" panose="020B0604020202020204" pitchFamily="34" charset="0"/>
                <a:cs typeface="Arial" panose="020B0604020202020204" pitchFamily="34" charset="0"/>
              </a:rPr>
              <a:t>Q&amp;A</a:t>
            </a:r>
            <a:r>
              <a:rPr lang="zh-TW" altLang="en-US" dirty="0">
                <a:latin typeface="Arial" panose="020B0604020202020204" pitchFamily="34" charset="0"/>
                <a:cs typeface="Arial" panose="020B0604020202020204" pitchFamily="34" charset="0"/>
              </a:rPr>
              <a:t> </a:t>
            </a:r>
            <a:r>
              <a:rPr lang="en-US" altLang="zh-TW" dirty="0">
                <a:latin typeface="Arial" panose="020B0604020202020204" pitchFamily="34" charset="0"/>
                <a:cs typeface="Arial" panose="020B0604020202020204" pitchFamily="34" charset="0"/>
              </a:rPr>
              <a:t>via Audio</a:t>
            </a:r>
            <a:endParaRPr lang="zh-TW" altLang="en-US" dirty="0">
              <a:latin typeface="Arial" panose="020B0604020202020204" pitchFamily="34" charset="0"/>
              <a:cs typeface="Arial" panose="020B0604020202020204" pitchFamily="34" charset="0"/>
            </a:endParaRPr>
          </a:p>
        </p:txBody>
      </p:sp>
      <p:sp>
        <p:nvSpPr>
          <p:cNvPr id="5" name="文字版面配置區 4">
            <a:extLst>
              <a:ext uri="{FF2B5EF4-FFF2-40B4-BE49-F238E27FC236}">
                <a16:creationId xmlns:a16="http://schemas.microsoft.com/office/drawing/2014/main" id="{51D3CF5B-077A-D54B-44A8-B09FCC2DA9C4}"/>
              </a:ext>
            </a:extLst>
          </p:cNvPr>
          <p:cNvSpPr>
            <a:spLocks noGrp="1"/>
          </p:cNvSpPr>
          <p:nvPr>
            <p:ph type="body" sz="quarter" idx="14"/>
          </p:nvPr>
        </p:nvSpPr>
        <p:spPr>
          <a:xfrm>
            <a:off x="626909" y="6544667"/>
            <a:ext cx="7908923" cy="231856"/>
          </a:xfrm>
        </p:spPr>
        <p:txBody>
          <a:bodyPr/>
          <a:lstStyle/>
          <a:p>
            <a:endParaRPr lang="zh-TW" altLang="en-US"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B7368E4C-7964-D4B3-8D20-03D198922DF3}"/>
              </a:ext>
            </a:extLst>
          </p:cNvPr>
          <p:cNvSpPr txBox="1"/>
          <p:nvPr/>
        </p:nvSpPr>
        <p:spPr>
          <a:xfrm>
            <a:off x="3002878" y="5702018"/>
            <a:ext cx="4715765" cy="461665"/>
          </a:xfrm>
          <a:prstGeom prst="rect">
            <a:avLst/>
          </a:prstGeom>
          <a:noFill/>
        </p:spPr>
        <p:txBody>
          <a:bodyPr wrap="square">
            <a:spAutoFit/>
          </a:bodyPr>
          <a:lstStyle/>
          <a:p>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Please note</a:t>
            </a:r>
            <a:r>
              <a:rPr lang="zh-TW" altLang="en-US"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pPr marL="342900" indent="-342900">
              <a:buFont typeface="Arial" panose="020B0604020202020204" pitchFamily="34" charset="0"/>
              <a:buChar char="•"/>
            </a:pPr>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Questions will be taken during the Q&amp;A session.  </a:t>
            </a:r>
            <a:endParaRPr lang="zh-TW" altLang="en-US"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8" name="圖片 7">
            <a:extLst>
              <a:ext uri="{FF2B5EF4-FFF2-40B4-BE49-F238E27FC236}">
                <a16:creationId xmlns:a16="http://schemas.microsoft.com/office/drawing/2014/main" id="{5E857332-C099-BDED-02B2-E6791BF19FA3}"/>
              </a:ext>
            </a:extLst>
          </p:cNvPr>
          <p:cNvPicPr>
            <a:picLocks noChangeAspect="1"/>
          </p:cNvPicPr>
          <p:nvPr/>
        </p:nvPicPr>
        <p:blipFill>
          <a:blip r:embed="rId2"/>
          <a:stretch>
            <a:fillRect/>
          </a:stretch>
        </p:blipFill>
        <p:spPr>
          <a:xfrm>
            <a:off x="6284079" y="1375793"/>
            <a:ext cx="2936241" cy="2880000"/>
          </a:xfrm>
          <a:prstGeom prst="rect">
            <a:avLst/>
          </a:prstGeom>
        </p:spPr>
      </p:pic>
      <p:pic>
        <p:nvPicPr>
          <p:cNvPr id="15" name="圖片 14">
            <a:extLst>
              <a:ext uri="{FF2B5EF4-FFF2-40B4-BE49-F238E27FC236}">
                <a16:creationId xmlns:a16="http://schemas.microsoft.com/office/drawing/2014/main" id="{172F23E5-D7C8-AA55-84AE-958EF0ACC502}"/>
              </a:ext>
            </a:extLst>
          </p:cNvPr>
          <p:cNvPicPr>
            <a:picLocks noChangeAspect="1"/>
          </p:cNvPicPr>
          <p:nvPr/>
        </p:nvPicPr>
        <p:blipFill>
          <a:blip r:embed="rId3"/>
          <a:stretch>
            <a:fillRect/>
          </a:stretch>
        </p:blipFill>
        <p:spPr>
          <a:xfrm>
            <a:off x="3518260" y="1375051"/>
            <a:ext cx="2513419" cy="2880000"/>
          </a:xfrm>
          <a:prstGeom prst="rect">
            <a:avLst/>
          </a:prstGeom>
        </p:spPr>
      </p:pic>
      <p:pic>
        <p:nvPicPr>
          <p:cNvPr id="17" name="圖片 16">
            <a:extLst>
              <a:ext uri="{FF2B5EF4-FFF2-40B4-BE49-F238E27FC236}">
                <a16:creationId xmlns:a16="http://schemas.microsoft.com/office/drawing/2014/main" id="{EE9766BE-44AB-5CCA-343F-BDA1E0C6ABD3}"/>
              </a:ext>
            </a:extLst>
          </p:cNvPr>
          <p:cNvPicPr>
            <a:picLocks noChangeAspect="1"/>
          </p:cNvPicPr>
          <p:nvPr/>
        </p:nvPicPr>
        <p:blipFill>
          <a:blip r:embed="rId4"/>
          <a:stretch>
            <a:fillRect/>
          </a:stretch>
        </p:blipFill>
        <p:spPr>
          <a:xfrm>
            <a:off x="660465" y="1375051"/>
            <a:ext cx="2625321" cy="2880000"/>
          </a:xfrm>
          <a:prstGeom prst="rect">
            <a:avLst/>
          </a:prstGeom>
        </p:spPr>
      </p:pic>
      <p:sp>
        <p:nvSpPr>
          <p:cNvPr id="27" name="文字方塊 26">
            <a:extLst>
              <a:ext uri="{FF2B5EF4-FFF2-40B4-BE49-F238E27FC236}">
                <a16:creationId xmlns:a16="http://schemas.microsoft.com/office/drawing/2014/main" id="{0FCFF59E-B79A-183B-CCE1-5C1B2388E6E2}"/>
              </a:ext>
            </a:extLst>
          </p:cNvPr>
          <p:cNvSpPr txBox="1"/>
          <p:nvPr/>
        </p:nvSpPr>
        <p:spPr>
          <a:xfrm>
            <a:off x="1452727" y="1015479"/>
            <a:ext cx="7391627" cy="276999"/>
          </a:xfrm>
          <a:prstGeom prst="rect">
            <a:avLst/>
          </a:prstGeom>
          <a:noFill/>
        </p:spPr>
        <p:txBody>
          <a:bodyPr wrap="square">
            <a:spAutoFit/>
          </a:bodyPr>
          <a:lstStyle/>
          <a:p>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Step1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Step2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Step3</a:t>
            </a:r>
          </a:p>
        </p:txBody>
      </p:sp>
      <p:sp>
        <p:nvSpPr>
          <p:cNvPr id="28" name="文字方塊 27">
            <a:extLst>
              <a:ext uri="{FF2B5EF4-FFF2-40B4-BE49-F238E27FC236}">
                <a16:creationId xmlns:a16="http://schemas.microsoft.com/office/drawing/2014/main" id="{49DDF445-FBEF-8991-5BCA-E83A823930A9}"/>
              </a:ext>
            </a:extLst>
          </p:cNvPr>
          <p:cNvSpPr txBox="1"/>
          <p:nvPr/>
        </p:nvSpPr>
        <p:spPr>
          <a:xfrm>
            <a:off x="746490" y="4371181"/>
            <a:ext cx="2631516" cy="861774"/>
          </a:xfrm>
          <a:prstGeom prst="rect">
            <a:avLst/>
          </a:prstGeom>
          <a:noFill/>
        </p:spPr>
        <p:txBody>
          <a:bodyPr wrap="square">
            <a:spAutoFit/>
          </a:bodyPr>
          <a:lstStyle/>
          <a:p>
            <a:endParaRPr lang="en-US" altLang="zh-TW" sz="14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lgn="just">
              <a:buFont typeface="+mj-lt"/>
              <a:buAutoNum type="arabicPeriod"/>
            </a:pPr>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Click on the icon with three     dots on the lower right.</a:t>
            </a:r>
          </a:p>
          <a:p>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                                                 </a:t>
            </a:r>
          </a:p>
        </p:txBody>
      </p:sp>
      <p:sp>
        <p:nvSpPr>
          <p:cNvPr id="29" name="文字方塊 28">
            <a:extLst>
              <a:ext uri="{FF2B5EF4-FFF2-40B4-BE49-F238E27FC236}">
                <a16:creationId xmlns:a16="http://schemas.microsoft.com/office/drawing/2014/main" id="{E8D251D6-96F6-FDFC-9651-CE077C34117B}"/>
              </a:ext>
            </a:extLst>
          </p:cNvPr>
          <p:cNvSpPr txBox="1"/>
          <p:nvPr/>
        </p:nvSpPr>
        <p:spPr>
          <a:xfrm>
            <a:off x="3505796" y="4371181"/>
            <a:ext cx="2631516" cy="677108"/>
          </a:xfrm>
          <a:prstGeom prst="rect">
            <a:avLst/>
          </a:prstGeom>
          <a:noFill/>
        </p:spPr>
        <p:txBody>
          <a:bodyPr wrap="square">
            <a:spAutoFit/>
          </a:bodyPr>
          <a:lstStyle/>
          <a:p>
            <a:endParaRPr lang="en-US" altLang="zh-TW" sz="14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lgn="just">
              <a:buFont typeface="+mj-lt"/>
              <a:buAutoNum type="arabicPeriod" startAt="2"/>
            </a:pPr>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Click “Raise your hand" on the upper left.</a:t>
            </a:r>
          </a:p>
        </p:txBody>
      </p:sp>
      <p:sp>
        <p:nvSpPr>
          <p:cNvPr id="30" name="文字方塊 29">
            <a:extLst>
              <a:ext uri="{FF2B5EF4-FFF2-40B4-BE49-F238E27FC236}">
                <a16:creationId xmlns:a16="http://schemas.microsoft.com/office/drawing/2014/main" id="{C126CD9D-11D1-9367-72F6-A2B79A8FD7D6}"/>
              </a:ext>
            </a:extLst>
          </p:cNvPr>
          <p:cNvSpPr txBox="1"/>
          <p:nvPr/>
        </p:nvSpPr>
        <p:spPr>
          <a:xfrm>
            <a:off x="6563936" y="4346014"/>
            <a:ext cx="2631516" cy="861774"/>
          </a:xfrm>
          <a:prstGeom prst="rect">
            <a:avLst/>
          </a:prstGeom>
          <a:noFill/>
        </p:spPr>
        <p:txBody>
          <a:bodyPr wrap="square">
            <a:spAutoFit/>
          </a:bodyPr>
          <a:lstStyle/>
          <a:p>
            <a:endParaRPr lang="en-US" altLang="zh-TW" sz="14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a:p>
            <a:pPr marL="228600" indent="-228600" algn="just">
              <a:buFont typeface="+mj-lt"/>
              <a:buAutoNum type="arabicPeriod" startAt="3"/>
            </a:pPr>
            <a:r>
              <a:rPr lang="en-US" altLang="zh-TW" sz="1200" dirty="0">
                <a:solidFill>
                  <a:schemeClr val="accent1"/>
                </a:solidFill>
                <a:latin typeface="微軟正黑體" panose="020B0604030504040204" pitchFamily="34" charset="-120"/>
                <a:ea typeface="微軟正黑體" panose="020B0604030504040204" pitchFamily="34" charset="-120"/>
                <a:cs typeface="Arial" panose="020B0604020202020204" pitchFamily="34" charset="0"/>
              </a:rPr>
              <a:t>Unmute yourself to ask questions upon receiving our invitation.                      </a:t>
            </a:r>
          </a:p>
        </p:txBody>
      </p:sp>
      <p:sp>
        <p:nvSpPr>
          <p:cNvPr id="2" name="矩形 1">
            <a:extLst>
              <a:ext uri="{FF2B5EF4-FFF2-40B4-BE49-F238E27FC236}">
                <a16:creationId xmlns:a16="http://schemas.microsoft.com/office/drawing/2014/main" id="{F9722804-BCC9-8861-5ABF-FAC5A4981B32}"/>
              </a:ext>
            </a:extLst>
          </p:cNvPr>
          <p:cNvSpPr/>
          <p:nvPr/>
        </p:nvSpPr>
        <p:spPr>
          <a:xfrm>
            <a:off x="7343862" y="1434517"/>
            <a:ext cx="755010" cy="327022"/>
          </a:xfrm>
          <a:prstGeom prst="rect">
            <a:avLst/>
          </a:prstGeom>
          <a:solidFill>
            <a:srgbClr val="1D1D1D"/>
          </a:solidFill>
          <a:ln>
            <a:solidFill>
              <a:srgbClr val="1D1D1D"/>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solidFill>
                <a:schemeClr val="accent1"/>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661284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20828-929B-8C02-DE2B-2CC69B7B973F}"/>
            </a:ext>
          </a:extLst>
        </p:cNvPr>
        <p:cNvGrpSpPr/>
        <p:nvPr/>
      </p:nvGrpSpPr>
      <p:grpSpPr>
        <a:xfrm>
          <a:off x="0" y="0"/>
          <a:ext cx="0" cy="0"/>
          <a:chOff x="0" y="0"/>
          <a:chExt cx="0" cy="0"/>
        </a:xfrm>
      </p:grpSpPr>
      <p:pic>
        <p:nvPicPr>
          <p:cNvPr id="8" name="Picture 14">
            <a:extLst>
              <a:ext uri="{FF2B5EF4-FFF2-40B4-BE49-F238E27FC236}">
                <a16:creationId xmlns:a16="http://schemas.microsoft.com/office/drawing/2014/main" id="{6BEE85C8-3F33-38CB-5770-1F10AF6A01A1}"/>
              </a:ext>
            </a:extLst>
          </p:cNvPr>
          <p:cNvPicPr>
            <a:picLocks noChangeAspect="1"/>
          </p:cNvPicPr>
          <p:nvPr/>
        </p:nvPicPr>
        <p:blipFill rotWithShape="1">
          <a:blip r:embed="rId2">
            <a:extLst>
              <a:ext uri="{28A0092B-C50C-407E-A947-70E740481C1C}">
                <a14:useLocalDpi xmlns:a14="http://schemas.microsoft.com/office/drawing/2010/main" val="0"/>
              </a:ext>
            </a:extLst>
          </a:blip>
          <a:srcRect t="4621" b="2954"/>
          <a:stretch/>
        </p:blipFill>
        <p:spPr>
          <a:xfrm>
            <a:off x="-171388" y="2"/>
            <a:ext cx="10077388" cy="6857998"/>
          </a:xfrm>
          <a:prstGeom prst="rect">
            <a:avLst/>
          </a:prstGeom>
        </p:spPr>
      </p:pic>
      <p:sp>
        <p:nvSpPr>
          <p:cNvPr id="7" name="文字版面配置區 5">
            <a:extLst>
              <a:ext uri="{FF2B5EF4-FFF2-40B4-BE49-F238E27FC236}">
                <a16:creationId xmlns:a16="http://schemas.microsoft.com/office/drawing/2014/main" id="{5775E2D5-DD78-2A49-9AE8-EF377EECD9A1}"/>
              </a:ext>
            </a:extLst>
          </p:cNvPr>
          <p:cNvSpPr txBox="1">
            <a:spLocks/>
          </p:cNvSpPr>
          <p:nvPr/>
        </p:nvSpPr>
        <p:spPr>
          <a:xfrm>
            <a:off x="4356100" y="3044033"/>
            <a:ext cx="6654800" cy="1439501"/>
          </a:xfrm>
          <a:prstGeom prst="rect">
            <a:avLst/>
          </a:prstGeom>
        </p:spPr>
        <p:txBody>
          <a:bodyPr vert="horz" lIns="74295" tIns="37148" rIns="74295" bIns="37148"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i="0" kern="1200">
                <a:solidFill>
                  <a:schemeClr val="tx1"/>
                </a:solidFill>
                <a:latin typeface="+mj-lt"/>
                <a:ea typeface="Microsoft JhengHei"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00849A"/>
                </a:solidFill>
                <a:latin typeface="+mj-lt"/>
                <a:ea typeface="Microsoft JhengHei"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00849A"/>
                </a:solidFill>
                <a:latin typeface="+mj-lt"/>
                <a:ea typeface="Microsoft JhengHei"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88"/>
              </a:spcBef>
            </a:pPr>
            <a:r>
              <a:rPr lang="en-US" altLang="zh-TW" sz="5000">
                <a:solidFill>
                  <a:srgbClr val="2B505B"/>
                </a:solidFill>
                <a:latin typeface="Arial" panose="020B0604020202020204" pitchFamily="34" charset="0"/>
              </a:rPr>
              <a:t>Thank You!</a:t>
            </a:r>
          </a:p>
        </p:txBody>
      </p:sp>
      <p:sp>
        <p:nvSpPr>
          <p:cNvPr id="11" name="Title 14">
            <a:extLst>
              <a:ext uri="{FF2B5EF4-FFF2-40B4-BE49-F238E27FC236}">
                <a16:creationId xmlns:a16="http://schemas.microsoft.com/office/drawing/2014/main" id="{B66CEFC9-13DC-4768-AAF1-7AA709E7AFAE}"/>
              </a:ext>
            </a:extLst>
          </p:cNvPr>
          <p:cNvSpPr txBox="1">
            <a:spLocks/>
          </p:cNvSpPr>
          <p:nvPr/>
        </p:nvSpPr>
        <p:spPr>
          <a:xfrm>
            <a:off x="8325030" y="5665447"/>
            <a:ext cx="1114660" cy="440777"/>
          </a:xfrm>
          <a:prstGeom prst="rect">
            <a:avLst/>
          </a:prstGeom>
        </p:spPr>
        <p:txBody>
          <a:bodyPr lIns="0" tIns="0" rIns="0" bIns="0" anchor="ctr" anchorCtr="0"/>
          <a:lstStyle>
            <a:lvl1pPr algn="r" defTabSz="957263" rtl="0" eaLnBrk="1" fontAlgn="base" hangingPunct="1">
              <a:lnSpc>
                <a:spcPct val="120000"/>
              </a:lnSpc>
              <a:spcBef>
                <a:spcPct val="0"/>
              </a:spcBef>
              <a:spcAft>
                <a:spcPct val="0"/>
              </a:spcAft>
              <a:defRPr sz="2800" b="1" baseline="0">
                <a:solidFill>
                  <a:schemeClr val="accent1"/>
                </a:solidFill>
                <a:latin typeface="+mj-lt"/>
                <a:ea typeface="MS PGothic" pitchFamily="34" charset="-128"/>
                <a:cs typeface="Arial Unicode MS" pitchFamily="34" charset="-128"/>
              </a:defRPr>
            </a:lvl1pPr>
            <a:lvl2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2pPr>
            <a:lvl3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3pPr>
            <a:lvl4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4pPr>
            <a:lvl5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5pPr>
            <a:lvl6pPr marL="457200" algn="l" defTabSz="957263" rtl="0" eaLnBrk="1" fontAlgn="base" hangingPunct="1">
              <a:spcBef>
                <a:spcPct val="0"/>
              </a:spcBef>
              <a:spcAft>
                <a:spcPct val="0"/>
              </a:spcAft>
              <a:defRPr sz="2400" b="1">
                <a:solidFill>
                  <a:schemeClr val="tx1"/>
                </a:solidFill>
                <a:latin typeface="Arial" charset="0"/>
              </a:defRPr>
            </a:lvl6pPr>
            <a:lvl7pPr marL="914400" algn="l" defTabSz="957263" rtl="0" eaLnBrk="1" fontAlgn="base" hangingPunct="1">
              <a:spcBef>
                <a:spcPct val="0"/>
              </a:spcBef>
              <a:spcAft>
                <a:spcPct val="0"/>
              </a:spcAft>
              <a:defRPr sz="2400" b="1">
                <a:solidFill>
                  <a:schemeClr val="tx1"/>
                </a:solidFill>
                <a:latin typeface="Arial" charset="0"/>
              </a:defRPr>
            </a:lvl7pPr>
            <a:lvl8pPr marL="1371600" algn="l" defTabSz="957263" rtl="0" eaLnBrk="1" fontAlgn="base" hangingPunct="1">
              <a:spcBef>
                <a:spcPct val="0"/>
              </a:spcBef>
              <a:spcAft>
                <a:spcPct val="0"/>
              </a:spcAft>
              <a:defRPr sz="2400" b="1">
                <a:solidFill>
                  <a:schemeClr val="tx1"/>
                </a:solidFill>
                <a:latin typeface="Arial" charset="0"/>
              </a:defRPr>
            </a:lvl8pPr>
            <a:lvl9pPr marL="1828800" algn="l" defTabSz="957263" rtl="0" eaLnBrk="1" fontAlgn="base" hangingPunct="1">
              <a:spcBef>
                <a:spcPct val="0"/>
              </a:spcBef>
              <a:spcAft>
                <a:spcPct val="0"/>
              </a:spcAft>
              <a:defRPr sz="2400" b="1">
                <a:solidFill>
                  <a:schemeClr val="tx1"/>
                </a:solidFill>
                <a:latin typeface="Arial" charset="0"/>
              </a:defRPr>
            </a:lvl9pPr>
          </a:lstStyle>
          <a:p>
            <a:pPr algn="ctr"/>
            <a:r>
              <a:rPr lang="en-GB" sz="1000" b="0" kern="0"/>
              <a:t>Learn More on</a:t>
            </a:r>
          </a:p>
          <a:p>
            <a:pPr algn="ctr"/>
            <a:r>
              <a:rPr lang="en-GB" sz="1000" b="0" kern="0"/>
              <a:t>Our Website</a:t>
            </a:r>
          </a:p>
        </p:txBody>
      </p:sp>
      <p:pic>
        <p:nvPicPr>
          <p:cNvPr id="12" name="Picture 4">
            <a:extLst>
              <a:ext uri="{FF2B5EF4-FFF2-40B4-BE49-F238E27FC236}">
                <a16:creationId xmlns:a16="http://schemas.microsoft.com/office/drawing/2014/main" id="{DF4EF99D-8DB6-50A0-BFBB-080EE6E9A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076" y="4510838"/>
            <a:ext cx="1064568" cy="1129816"/>
          </a:xfrm>
          <a:prstGeom prst="rect">
            <a:avLst/>
          </a:prstGeom>
        </p:spPr>
      </p:pic>
      <p:pic>
        <p:nvPicPr>
          <p:cNvPr id="13" name="圖片 11">
            <a:extLst>
              <a:ext uri="{FF2B5EF4-FFF2-40B4-BE49-F238E27FC236}">
                <a16:creationId xmlns:a16="http://schemas.microsoft.com/office/drawing/2014/main" id="{FB9ABDF4-1CF1-1275-11E5-2BF106598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14" name="矩形 18">
            <a:extLst>
              <a:ext uri="{FF2B5EF4-FFF2-40B4-BE49-F238E27FC236}">
                <a16:creationId xmlns:a16="http://schemas.microsoft.com/office/drawing/2014/main" id="{E013BEFB-30A9-83D8-7AA9-A63746AF7867}"/>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3271326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DDC498-190C-2F5C-AB77-DB9A51A6E2E8}"/>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CB302F03-930C-A65B-712C-CAA47AE18CBD}"/>
              </a:ext>
            </a:extLst>
          </p:cNvPr>
          <p:cNvSpPr>
            <a:spLocks noGrp="1"/>
          </p:cNvSpPr>
          <p:nvPr>
            <p:ph idx="1"/>
          </p:nvPr>
        </p:nvSpPr>
        <p:spPr>
          <a:xfrm>
            <a:off x="417087" y="1299991"/>
            <a:ext cx="8543925" cy="365125"/>
          </a:xfrm>
        </p:spPr>
        <p:txBody>
          <a:bodyPr>
            <a:noAutofit/>
          </a:bodyPr>
          <a:lstStyle/>
          <a:p>
            <a:pPr marL="0" indent="0">
              <a:buClr>
                <a:srgbClr val="2B505B"/>
              </a:buClr>
              <a:buSzPct val="100000"/>
              <a:buNone/>
            </a:pPr>
            <a:r>
              <a:rPr lang="en-US" altLang="zh-TW" sz="1800" b="1">
                <a:latin typeface="Arial" panose="020B0604020202020204" pitchFamily="34" charset="0"/>
                <a:cs typeface="Arial" panose="020B0604020202020204" pitchFamily="34" charset="0"/>
              </a:rPr>
              <a:t>1. Financial Highlights </a:t>
            </a:r>
            <a:endParaRPr lang="zh-TW" altLang="en-US" sz="1800" b="1">
              <a:latin typeface="Arial" panose="020B0604020202020204" pitchFamily="34" charset="0"/>
              <a:cs typeface="Arial" panose="020B0604020202020204" pitchFamily="34" charset="0"/>
            </a:endParaRPr>
          </a:p>
        </p:txBody>
      </p:sp>
      <p:sp>
        <p:nvSpPr>
          <p:cNvPr id="6" name="Content Placeholder 3">
            <a:extLst>
              <a:ext uri="{FF2B5EF4-FFF2-40B4-BE49-F238E27FC236}">
                <a16:creationId xmlns:a16="http://schemas.microsoft.com/office/drawing/2014/main" id="{E3A46B7C-2FF8-A015-4F96-4C3BBC5D603D}"/>
              </a:ext>
            </a:extLst>
          </p:cNvPr>
          <p:cNvSpPr txBox="1">
            <a:spLocks/>
          </p:cNvSpPr>
          <p:nvPr/>
        </p:nvSpPr>
        <p:spPr>
          <a:xfrm>
            <a:off x="300365" y="1715549"/>
            <a:ext cx="8543925"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a:ea typeface="新細明體"/>
                <a:cs typeface="Arial"/>
              </a:rPr>
              <a:t>Revenue</a:t>
            </a: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a:ea typeface="新細明體"/>
                <a:cs typeface="Arial"/>
              </a:rPr>
              <a:t>Q225 → NT$20.2 billion, 4.43% QoQ, third highest over the same period</a:t>
            </a:r>
          </a:p>
          <a:p>
            <a:pPr marL="10795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a:ea typeface="新細明體"/>
                <a:cs typeface="Arial"/>
              </a:rPr>
              <a:t>1</a:t>
            </a:r>
            <a:r>
              <a:rPr lang="en-US" altLang="zh-TW" sz="1600">
                <a:solidFill>
                  <a:srgbClr val="2B505B"/>
                </a:solidFill>
                <a:latin typeface="Arial"/>
                <a:ea typeface="新細明體"/>
                <a:cs typeface="Arial"/>
              </a:rPr>
              <a:t>H25</a:t>
            </a:r>
            <a:r>
              <a:rPr lang="pt-BR" altLang="zh-TW" sz="1600">
                <a:solidFill>
                  <a:srgbClr val="2B505B"/>
                </a:solidFill>
                <a:latin typeface="Arial"/>
                <a:ea typeface="新細明體"/>
                <a:cs typeface="Arial"/>
              </a:rPr>
              <a:t> → </a:t>
            </a:r>
            <a:r>
              <a:rPr lang="en-US" altLang="zh-TW" sz="1600">
                <a:solidFill>
                  <a:srgbClr val="2B505B"/>
                </a:solidFill>
                <a:latin typeface="Arial"/>
                <a:ea typeface="新細明體"/>
                <a:cs typeface="Arial"/>
              </a:rPr>
              <a:t>NT$39.6 billion, 0.04% YoY, second highest over the same period</a:t>
            </a:r>
          </a:p>
          <a:p>
            <a:pPr marL="1079500" lvl="1" indent="-285750" algn="just" defTabSz="814388">
              <a:lnSpc>
                <a:spcPct val="100000"/>
              </a:lnSpc>
              <a:spcBef>
                <a:spcPts val="600"/>
              </a:spcBef>
              <a:buSzPct val="100000"/>
              <a:buFont typeface="Wingdings" panose="05000000000000000000" pitchFamily="2" charset="2"/>
              <a:buChar char="ü"/>
              <a:defRPr/>
            </a:pPr>
            <a:endParaRPr lang="en-US" altLang="zh-TW" sz="1600">
              <a:solidFill>
                <a:srgbClr val="2B505B"/>
              </a:solidFill>
              <a:latin typeface="Arial"/>
              <a:ea typeface="新細明體"/>
              <a:cs typeface="Arial"/>
            </a:endParaRPr>
          </a:p>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a:ea typeface="新細明體"/>
                <a:cs typeface="Arial"/>
              </a:rPr>
              <a:t>Revenue(USD)</a:t>
            </a: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Arial"/>
                <a:ea typeface="新細明體"/>
                <a:cs typeface="Arial"/>
              </a:rPr>
              <a:t>Q225 → US$0.66 billion, 11.5% QoQ</a:t>
            </a:r>
          </a:p>
          <a:p>
            <a:pPr marL="10795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a:ea typeface="新細明體"/>
                <a:cs typeface="Arial"/>
              </a:rPr>
              <a:t>1</a:t>
            </a:r>
            <a:r>
              <a:rPr lang="en-US" altLang="zh-TW" sz="1600">
                <a:solidFill>
                  <a:srgbClr val="2B505B"/>
                </a:solidFill>
                <a:latin typeface="Arial"/>
                <a:ea typeface="新細明體"/>
                <a:cs typeface="Arial"/>
              </a:rPr>
              <a:t>H25</a:t>
            </a:r>
            <a:r>
              <a:rPr lang="pt-BR" altLang="zh-TW" sz="1600">
                <a:solidFill>
                  <a:srgbClr val="2B505B"/>
                </a:solidFill>
                <a:latin typeface="Arial"/>
                <a:ea typeface="新細明體"/>
                <a:cs typeface="Arial"/>
              </a:rPr>
              <a:t> → US</a:t>
            </a:r>
            <a:r>
              <a:rPr lang="en-US" altLang="zh-TW" sz="1600">
                <a:solidFill>
                  <a:srgbClr val="2B505B"/>
                </a:solidFill>
                <a:latin typeface="Arial"/>
                <a:ea typeface="新細明體"/>
                <a:cs typeface="Arial"/>
              </a:rPr>
              <a:t>$1.25 billion, 0.3% YoY</a:t>
            </a:r>
            <a:endParaRPr lang="pt-BR" altLang="zh-TW" sz="1600">
              <a:solidFill>
                <a:srgbClr val="2B505B"/>
              </a:solidFill>
              <a:latin typeface="Arial"/>
              <a:ea typeface="新細明體"/>
              <a:cs typeface="Arial"/>
            </a:endParaRPr>
          </a:p>
          <a:p>
            <a:pPr marL="256540" lvl="1" indent="0" algn="just" defTabSz="814388">
              <a:lnSpc>
                <a:spcPct val="100000"/>
              </a:lnSpc>
              <a:spcBef>
                <a:spcPts val="600"/>
              </a:spcBef>
              <a:buSzPct val="100000"/>
              <a:buNone/>
              <a:defRPr/>
            </a:pPr>
            <a:endParaRPr lang="en-US" altLang="zh-TW" sz="1600">
              <a:solidFill>
                <a:srgbClr val="2B505B"/>
              </a:solidFill>
              <a:latin typeface="Arial" panose="020B0604020202020204" pitchFamily="34" charset="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a:ea typeface="新細明體"/>
                <a:cs typeface="Arial"/>
              </a:rPr>
              <a:t>Gross Profit %</a:t>
            </a:r>
          </a:p>
          <a:p>
            <a:pPr marL="10795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a:ea typeface="新細明體"/>
                <a:cs typeface="Arial"/>
              </a:rPr>
              <a:t>Q225 → </a:t>
            </a:r>
            <a:r>
              <a:rPr lang="en-US" altLang="zh-TW" sz="1600">
                <a:solidFill>
                  <a:srgbClr val="2B505B"/>
                </a:solidFill>
                <a:latin typeface="Arial"/>
                <a:ea typeface="新細明體"/>
                <a:cs typeface="Arial"/>
              </a:rPr>
              <a:t>25.3</a:t>
            </a:r>
            <a:r>
              <a:rPr lang="pt-BR" altLang="zh-TW" sz="1600">
                <a:solidFill>
                  <a:srgbClr val="2B505B"/>
                </a:solidFill>
                <a:latin typeface="Arial"/>
                <a:ea typeface="新細明體"/>
                <a:cs typeface="Arial"/>
              </a:rPr>
              <a:t>% </a:t>
            </a:r>
          </a:p>
          <a:p>
            <a:pPr marL="10795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a:ea typeface="新細明體"/>
                <a:cs typeface="Arial"/>
              </a:rPr>
              <a:t>1</a:t>
            </a:r>
            <a:r>
              <a:rPr lang="en-US" altLang="zh-TW" sz="1600">
                <a:solidFill>
                  <a:srgbClr val="2B505B"/>
                </a:solidFill>
                <a:latin typeface="Arial"/>
                <a:ea typeface="新細明體"/>
                <a:cs typeface="Arial"/>
              </a:rPr>
              <a:t>H25</a:t>
            </a:r>
            <a:r>
              <a:rPr lang="pt-BR" altLang="zh-TW" sz="1600">
                <a:solidFill>
                  <a:srgbClr val="2B505B"/>
                </a:solidFill>
                <a:latin typeface="Arial"/>
                <a:ea typeface="新細明體"/>
                <a:cs typeface="Arial"/>
              </a:rPr>
              <a:t> →</a:t>
            </a:r>
            <a:r>
              <a:rPr lang="zh-TW" altLang="en-US" sz="1600">
                <a:solidFill>
                  <a:srgbClr val="2B505B"/>
                </a:solidFill>
                <a:latin typeface="Arial"/>
                <a:ea typeface="新細明體"/>
                <a:cs typeface="Arial"/>
              </a:rPr>
              <a:t> </a:t>
            </a:r>
            <a:r>
              <a:rPr lang="en-US" altLang="zh-TW" sz="1600">
                <a:solidFill>
                  <a:srgbClr val="2B505B"/>
                </a:solidFill>
                <a:latin typeface="Arial"/>
                <a:ea typeface="新細明體"/>
                <a:cs typeface="Arial"/>
              </a:rPr>
              <a:t>25.7% </a:t>
            </a:r>
          </a:p>
          <a:p>
            <a:pPr marL="793750" lvl="1" indent="0" algn="just" defTabSz="814388">
              <a:lnSpc>
                <a:spcPct val="100000"/>
              </a:lnSpc>
              <a:spcBef>
                <a:spcPts val="600"/>
              </a:spcBef>
              <a:buSzPct val="100000"/>
              <a:buNone/>
              <a:defRPr/>
            </a:pPr>
            <a:endParaRPr lang="pt-BR" altLang="zh-TW" sz="1600" kern="0">
              <a:solidFill>
                <a:srgbClr val="2B505B"/>
              </a:solidFill>
              <a:latin typeface="Arial" panose="020B0604020202020204" pitchFamily="34" charset="0"/>
              <a:ea typeface="MS PGothic" pitchFamily="34" charset="-128"/>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a:ea typeface="新細明體"/>
                <a:cs typeface="Arial"/>
              </a:rPr>
              <a:t>Operating Income %</a:t>
            </a:r>
          </a:p>
          <a:p>
            <a:pPr marL="10795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a:ea typeface="新細明體"/>
                <a:cs typeface="Arial"/>
              </a:rPr>
              <a:t>Q225 →</a:t>
            </a:r>
            <a:r>
              <a:rPr lang="zh-TW" altLang="en-US" sz="1600">
                <a:solidFill>
                  <a:srgbClr val="2B505B"/>
                </a:solidFill>
                <a:latin typeface="Arial"/>
                <a:ea typeface="新細明體"/>
                <a:cs typeface="Arial"/>
              </a:rPr>
              <a:t> </a:t>
            </a:r>
            <a:r>
              <a:rPr lang="en-US" altLang="zh-TW" sz="1600">
                <a:solidFill>
                  <a:srgbClr val="2B505B"/>
                </a:solidFill>
                <a:latin typeface="Arial"/>
                <a:ea typeface="新細明體"/>
                <a:cs typeface="Arial"/>
              </a:rPr>
              <a:t>14.0% </a:t>
            </a:r>
            <a:endParaRPr lang="da-DK" altLang="zh-TW" sz="1600">
              <a:solidFill>
                <a:srgbClr val="2B505B"/>
              </a:solidFill>
              <a:latin typeface="Arial"/>
              <a:ea typeface="新細明體"/>
              <a:cs typeface="Arial"/>
            </a:endParaRPr>
          </a:p>
          <a:p>
            <a:pPr marL="1079500" lvl="1" indent="-285750" algn="just" defTabSz="814388">
              <a:lnSpc>
                <a:spcPct val="100000"/>
              </a:lnSpc>
              <a:spcBef>
                <a:spcPts val="600"/>
              </a:spcBef>
              <a:buSzPct val="100000"/>
              <a:buFont typeface="Wingdings" panose="05000000000000000000" pitchFamily="2" charset="2"/>
              <a:buChar char="ü"/>
              <a:defRPr/>
            </a:pPr>
            <a:r>
              <a:rPr lang="pt-BR" altLang="zh-TW" sz="1600">
                <a:solidFill>
                  <a:srgbClr val="2B505B"/>
                </a:solidFill>
                <a:latin typeface="Arial"/>
                <a:ea typeface="新細明體"/>
                <a:cs typeface="Arial"/>
              </a:rPr>
              <a:t>1</a:t>
            </a:r>
            <a:r>
              <a:rPr lang="en-US" altLang="zh-TW" sz="1600">
                <a:solidFill>
                  <a:srgbClr val="2B505B"/>
                </a:solidFill>
                <a:latin typeface="Arial"/>
                <a:ea typeface="新細明體"/>
                <a:cs typeface="Arial"/>
              </a:rPr>
              <a:t>H25</a:t>
            </a:r>
            <a:r>
              <a:rPr lang="pt-BR" altLang="zh-TW" sz="1600">
                <a:solidFill>
                  <a:srgbClr val="2B505B"/>
                </a:solidFill>
                <a:latin typeface="Arial"/>
                <a:ea typeface="新細明體"/>
                <a:cs typeface="Arial"/>
              </a:rPr>
              <a:t> →</a:t>
            </a:r>
            <a:r>
              <a:rPr lang="zh-TW" altLang="en-US" sz="1600">
                <a:solidFill>
                  <a:srgbClr val="2B505B"/>
                </a:solidFill>
                <a:latin typeface="Arial"/>
                <a:ea typeface="新細明體"/>
                <a:cs typeface="Arial"/>
              </a:rPr>
              <a:t> </a:t>
            </a:r>
            <a:r>
              <a:rPr lang="en-US" altLang="zh-TW" sz="1600">
                <a:solidFill>
                  <a:srgbClr val="2B505B"/>
                </a:solidFill>
                <a:latin typeface="Arial"/>
                <a:ea typeface="新細明體"/>
                <a:cs typeface="Arial"/>
              </a:rPr>
              <a:t>14.5</a:t>
            </a:r>
            <a:r>
              <a:rPr lang="pt-BR" altLang="zh-TW" sz="1600">
                <a:solidFill>
                  <a:srgbClr val="2B505B"/>
                </a:solidFill>
                <a:latin typeface="Arial"/>
                <a:ea typeface="新細明體"/>
                <a:cs typeface="Arial"/>
              </a:rPr>
              <a:t>% </a:t>
            </a:r>
          </a:p>
          <a:p>
            <a:pPr marL="1079500" lvl="1" indent="-285750" algn="just" defTabSz="814388">
              <a:lnSpc>
                <a:spcPct val="100000"/>
              </a:lnSpc>
              <a:spcBef>
                <a:spcPts val="600"/>
              </a:spcBef>
              <a:buSzPct val="100000"/>
              <a:buFont typeface="Wingdings" panose="05000000000000000000" pitchFamily="2" charset="2"/>
              <a:buChar char="ü"/>
              <a:defRPr/>
            </a:pPr>
            <a:endParaRPr lang="pt-BR" altLang="zh-TW" sz="1600">
              <a:solidFill>
                <a:srgbClr val="2B505B"/>
              </a:solidFill>
              <a:latin typeface="Arial" panose="020B0604020202020204" pitchFamily="34" charset="0"/>
              <a:cs typeface="Arial" panose="020B0604020202020204" pitchFamily="34" charset="0"/>
            </a:endParaRPr>
          </a:p>
        </p:txBody>
      </p:sp>
      <p:sp>
        <p:nvSpPr>
          <p:cNvPr id="5" name="投影片編號版面配置區 6">
            <a:extLst>
              <a:ext uri="{FF2B5EF4-FFF2-40B4-BE49-F238E27FC236}">
                <a16:creationId xmlns:a16="http://schemas.microsoft.com/office/drawing/2014/main" id="{79AD23EB-DBAB-626D-B04A-F2C36B97804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4</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48924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849E-422D-0C4C-4A86-5E0046250CA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D0C7D9B-81A0-BAF8-83C1-0BA60F3F2CDA}"/>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1E152229-54E3-7D9C-CFD9-7522D92B6B8E}"/>
              </a:ext>
            </a:extLst>
          </p:cNvPr>
          <p:cNvSpPr>
            <a:spLocks noGrp="1"/>
          </p:cNvSpPr>
          <p:nvPr>
            <p:ph idx="1"/>
          </p:nvPr>
        </p:nvSpPr>
        <p:spPr>
          <a:xfrm>
            <a:off x="417087" y="1299991"/>
            <a:ext cx="8543925" cy="365125"/>
          </a:xfrm>
        </p:spPr>
        <p:txBody>
          <a:bodyPr>
            <a:noAutofit/>
          </a:bodyPr>
          <a:lstStyle/>
          <a:p>
            <a:pPr marL="342900" indent="-342900">
              <a:buClr>
                <a:srgbClr val="2B505B"/>
              </a:buClr>
              <a:buSzPct val="100000"/>
              <a:buFont typeface="+mj-lt"/>
              <a:buAutoNum type="arabicPeriod"/>
            </a:pPr>
            <a:r>
              <a:rPr lang="en-US" altLang="zh-TW" sz="1800" b="1">
                <a:latin typeface="Arial" panose="020B0604020202020204" pitchFamily="34" charset="0"/>
                <a:cs typeface="Arial" panose="020B0604020202020204" pitchFamily="34" charset="0"/>
              </a:rPr>
              <a:t>Financial Highlights </a:t>
            </a:r>
            <a:endParaRPr lang="zh-TW" altLang="en-US" sz="1800" b="1">
              <a:latin typeface="Arial" panose="020B0604020202020204" pitchFamily="34" charset="0"/>
              <a:cs typeface="Arial" panose="020B0604020202020204" pitchFamily="34" charset="0"/>
            </a:endParaRPr>
          </a:p>
        </p:txBody>
      </p:sp>
      <p:sp>
        <p:nvSpPr>
          <p:cNvPr id="6" name="Content Placeholder 3">
            <a:extLst>
              <a:ext uri="{FF2B5EF4-FFF2-40B4-BE49-F238E27FC236}">
                <a16:creationId xmlns:a16="http://schemas.microsoft.com/office/drawing/2014/main" id="{B40A67FA-78D4-7188-F68F-4C5BA45F84B1}"/>
              </a:ext>
            </a:extLst>
          </p:cNvPr>
          <p:cNvSpPr txBox="1">
            <a:spLocks/>
          </p:cNvSpPr>
          <p:nvPr/>
        </p:nvSpPr>
        <p:spPr>
          <a:xfrm>
            <a:off x="300365" y="1715549"/>
            <a:ext cx="8543925"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a:ea typeface="新細明體"/>
                <a:cs typeface="Arial"/>
              </a:rPr>
              <a:t>Net Profit %</a:t>
            </a:r>
          </a:p>
          <a:p>
            <a:pPr marL="1079500" lvl="1">
              <a:lnSpc>
                <a:spcPct val="100000"/>
              </a:lnSpc>
              <a:buClr>
                <a:srgbClr val="2A6377"/>
              </a:buClr>
              <a:buSzPct val="80000"/>
              <a:buFont typeface="Wingdings" panose="05000000000000000000" pitchFamily="2" charset="2"/>
              <a:buChar char="ü"/>
            </a:pPr>
            <a:r>
              <a:rPr lang="en-GB" altLang="zh-TW" sz="1600">
                <a:solidFill>
                  <a:srgbClr val="2B505B"/>
                </a:solidFill>
                <a:latin typeface="Arial"/>
                <a:ea typeface="新細明體"/>
                <a:cs typeface="Arial"/>
              </a:rPr>
              <a:t>Q225</a:t>
            </a:r>
            <a:r>
              <a:rPr lang="en-GB" altLang="zh-TW" sz="1600" baseline="30000">
                <a:solidFill>
                  <a:srgbClr val="2B505B"/>
                </a:solidFill>
                <a:latin typeface="Arial"/>
                <a:ea typeface="新細明體"/>
                <a:cs typeface="Arial"/>
              </a:rPr>
              <a:t> </a:t>
            </a:r>
            <a:r>
              <a:rPr lang="en-GB" altLang="zh-TW" sz="1600">
                <a:solidFill>
                  <a:srgbClr val="2B505B"/>
                </a:solidFill>
                <a:latin typeface="Arial"/>
                <a:ea typeface="新細明體"/>
                <a:cs typeface="Arial"/>
              </a:rPr>
              <a:t>→ </a:t>
            </a:r>
            <a:r>
              <a:rPr lang="en-US" altLang="zh-TW" sz="1600">
                <a:solidFill>
                  <a:srgbClr val="2B505B"/>
                </a:solidFill>
                <a:latin typeface="Arial"/>
                <a:ea typeface="新細明體"/>
                <a:cs typeface="Arial"/>
              </a:rPr>
              <a:t>8.5</a:t>
            </a:r>
            <a:r>
              <a:rPr lang="en-GB" altLang="zh-TW" sz="1600">
                <a:solidFill>
                  <a:srgbClr val="2B505B"/>
                </a:solidFill>
                <a:latin typeface="Arial"/>
                <a:ea typeface="新細明體"/>
                <a:cs typeface="Arial"/>
              </a:rPr>
              <a:t>% </a:t>
            </a:r>
          </a:p>
          <a:p>
            <a:pPr marL="1079500" lvl="1">
              <a:lnSpc>
                <a:spcPct val="100000"/>
              </a:lnSpc>
              <a:buClr>
                <a:srgbClr val="2A6377"/>
              </a:buClr>
              <a:buSzPct val="80000"/>
              <a:buFont typeface="Wingdings" panose="05000000000000000000" pitchFamily="2" charset="2"/>
              <a:buChar char="ü"/>
            </a:pPr>
            <a:r>
              <a:rPr lang="en-GB" altLang="zh-TW" sz="1600">
                <a:solidFill>
                  <a:srgbClr val="2B505B"/>
                </a:solidFill>
                <a:latin typeface="Arial"/>
                <a:ea typeface="新細明體"/>
                <a:cs typeface="Arial"/>
              </a:rPr>
              <a:t>1H25</a:t>
            </a:r>
            <a:r>
              <a:rPr lang="en-GB" altLang="zh-TW" sz="1600" baseline="30000">
                <a:solidFill>
                  <a:srgbClr val="2B505B"/>
                </a:solidFill>
                <a:latin typeface="Arial"/>
                <a:ea typeface="新細明體"/>
                <a:cs typeface="Arial"/>
              </a:rPr>
              <a:t> </a:t>
            </a:r>
            <a:r>
              <a:rPr lang="en-GB" altLang="zh-TW" sz="1600">
                <a:solidFill>
                  <a:srgbClr val="2B505B"/>
                </a:solidFill>
                <a:latin typeface="Arial"/>
                <a:ea typeface="新細明體"/>
                <a:cs typeface="Arial"/>
              </a:rPr>
              <a:t>→ </a:t>
            </a:r>
            <a:r>
              <a:rPr lang="en-US" altLang="zh-TW" sz="1600">
                <a:solidFill>
                  <a:srgbClr val="2B505B"/>
                </a:solidFill>
                <a:latin typeface="Arial"/>
                <a:ea typeface="新細明體"/>
                <a:cs typeface="Arial"/>
              </a:rPr>
              <a:t>8.9</a:t>
            </a:r>
            <a:r>
              <a:rPr lang="en-GB" altLang="zh-TW" sz="1600">
                <a:solidFill>
                  <a:srgbClr val="2B505B"/>
                </a:solidFill>
                <a:latin typeface="Arial"/>
                <a:ea typeface="新細明體"/>
                <a:cs typeface="Arial"/>
              </a:rPr>
              <a:t>% </a:t>
            </a:r>
          </a:p>
          <a:p>
            <a:pPr marL="850900" lvl="1" indent="0">
              <a:lnSpc>
                <a:spcPct val="100000"/>
              </a:lnSpc>
              <a:buClr>
                <a:srgbClr val="2A6377"/>
              </a:buClr>
              <a:buSzPct val="80000"/>
              <a:buNone/>
            </a:pPr>
            <a:endParaRPr lang="en-GB" altLang="zh-TW" sz="1600" b="1">
              <a:solidFill>
                <a:srgbClr val="2B505B"/>
              </a:solidFill>
              <a:latin typeface="Arial" panose="020B0604020202020204" pitchFamily="34" charset="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en-GB" altLang="zh-TW" sz="1600" b="1">
                <a:solidFill>
                  <a:srgbClr val="2B505B"/>
                </a:solidFill>
                <a:latin typeface="Arial"/>
                <a:ea typeface="新細明體"/>
                <a:cs typeface="Arial"/>
              </a:rPr>
              <a:t>EPS</a:t>
            </a:r>
          </a:p>
          <a:p>
            <a:pPr marL="1079500" lvl="1">
              <a:lnSpc>
                <a:spcPct val="100000"/>
              </a:lnSpc>
              <a:buClr>
                <a:srgbClr val="2A6377"/>
              </a:buClr>
              <a:buSzPct val="80000"/>
              <a:buFont typeface="Wingdings" panose="05000000000000000000" pitchFamily="2" charset="2"/>
              <a:buChar char="ü"/>
            </a:pPr>
            <a:r>
              <a:rPr lang="en-GB" altLang="zh-TW" sz="1600">
                <a:solidFill>
                  <a:srgbClr val="2B505B"/>
                </a:solidFill>
                <a:latin typeface="Arial"/>
                <a:ea typeface="新細明體"/>
                <a:cs typeface="Arial"/>
              </a:rPr>
              <a:t>Q225</a:t>
            </a:r>
            <a:r>
              <a:rPr lang="en-GB" altLang="zh-TW" sz="1600" baseline="30000">
                <a:solidFill>
                  <a:srgbClr val="2B505B"/>
                </a:solidFill>
                <a:latin typeface="Arial"/>
                <a:ea typeface="新細明體"/>
                <a:cs typeface="Arial"/>
              </a:rPr>
              <a:t> </a:t>
            </a:r>
            <a:r>
              <a:rPr lang="en-GB" altLang="zh-TW" sz="1600">
                <a:solidFill>
                  <a:srgbClr val="2B505B"/>
                </a:solidFill>
                <a:latin typeface="Arial"/>
                <a:ea typeface="新細明體"/>
                <a:cs typeface="Arial"/>
              </a:rPr>
              <a:t>→ NT$</a:t>
            </a:r>
            <a:r>
              <a:rPr lang="en-US" altLang="zh-TW" sz="1600">
                <a:solidFill>
                  <a:srgbClr val="2B505B"/>
                </a:solidFill>
                <a:latin typeface="Arial"/>
                <a:ea typeface="新細明體"/>
                <a:cs typeface="Arial"/>
              </a:rPr>
              <a:t> 1.17 </a:t>
            </a:r>
            <a:endParaRPr lang="en-GB" altLang="zh-TW" sz="1600">
              <a:solidFill>
                <a:srgbClr val="2B505B"/>
              </a:solidFill>
              <a:latin typeface="Arial"/>
              <a:ea typeface="新細明體"/>
              <a:cs typeface="Arial"/>
            </a:endParaRPr>
          </a:p>
          <a:p>
            <a:pPr marL="1079500" lvl="1">
              <a:lnSpc>
                <a:spcPct val="100000"/>
              </a:lnSpc>
              <a:buClr>
                <a:srgbClr val="2A6377"/>
              </a:buClr>
              <a:buSzPct val="80000"/>
              <a:buFont typeface="Wingdings" panose="05000000000000000000" pitchFamily="2" charset="2"/>
              <a:buChar char="ü"/>
            </a:pPr>
            <a:r>
              <a:rPr lang="en-GB" altLang="zh-TW" sz="1600">
                <a:solidFill>
                  <a:srgbClr val="2B505B"/>
                </a:solidFill>
                <a:latin typeface="Arial"/>
                <a:ea typeface="新細明體"/>
                <a:cs typeface="Arial"/>
              </a:rPr>
              <a:t>1H25 → NT$</a:t>
            </a:r>
            <a:r>
              <a:rPr lang="en-US" altLang="zh-TW" sz="1600">
                <a:solidFill>
                  <a:srgbClr val="2B505B"/>
                </a:solidFill>
                <a:latin typeface="Arial"/>
                <a:ea typeface="新細明體"/>
                <a:cs typeface="Arial"/>
              </a:rPr>
              <a:t> 2.37</a:t>
            </a:r>
            <a:r>
              <a:rPr lang="zh-TW" altLang="en-US" sz="1600">
                <a:solidFill>
                  <a:srgbClr val="2B505B"/>
                </a:solidFill>
                <a:latin typeface="Arial"/>
                <a:ea typeface="新細明體"/>
                <a:cs typeface="Arial"/>
              </a:rPr>
              <a:t> </a:t>
            </a:r>
            <a:endParaRPr lang="en-GB" altLang="zh-TW" sz="1600">
              <a:solidFill>
                <a:srgbClr val="2C6376"/>
              </a:solidFill>
              <a:latin typeface="Arial"/>
              <a:ea typeface="新細明體"/>
              <a:cs typeface="Arial"/>
            </a:endParaRPr>
          </a:p>
          <a:p>
            <a:pPr marL="850900" lvl="1" indent="0">
              <a:lnSpc>
                <a:spcPct val="100000"/>
              </a:lnSpc>
              <a:buClr>
                <a:srgbClr val="2A6377"/>
              </a:buClr>
              <a:buSzPct val="80000"/>
              <a:buNone/>
            </a:pPr>
            <a:endParaRPr lang="en-GB" altLang="zh-TW" sz="1600" b="1">
              <a:solidFill>
                <a:srgbClr val="2B505B"/>
              </a:solidFill>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326FD744-E528-959D-5EB9-04976B7A187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5</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955491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D968-03A7-8D51-C04F-FCCFB67D20F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D23A704-E34A-BDDF-7ED8-DDD31817A57C}"/>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159386ED-2EDA-716A-6233-E3784AB00802}"/>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Arial" panose="020B0604020202020204" pitchFamily="34" charset="0"/>
                <a:cs typeface="Arial" panose="020B0604020202020204" pitchFamily="34" charset="0"/>
              </a:rPr>
              <a:t>2. Renewable Energy Industry Overview</a:t>
            </a:r>
            <a:endParaRPr lang="zh-TW" altLang="en-US" sz="1800" b="1">
              <a:latin typeface="Arial" panose="020B0604020202020204" pitchFamily="34" charset="0"/>
              <a:cs typeface="Arial" panose="020B0604020202020204" pitchFamily="34" charset="0"/>
            </a:endParaRPr>
          </a:p>
        </p:txBody>
      </p:sp>
      <p:sp>
        <p:nvSpPr>
          <p:cNvPr id="6" name="Content Placeholder 3">
            <a:extLst>
              <a:ext uri="{FF2B5EF4-FFF2-40B4-BE49-F238E27FC236}">
                <a16:creationId xmlns:a16="http://schemas.microsoft.com/office/drawing/2014/main" id="{8B5C0CFE-9B0C-0B8C-9109-DCB86ED887F2}"/>
              </a:ext>
            </a:extLst>
          </p:cNvPr>
          <p:cNvSpPr txBox="1">
            <a:spLocks/>
          </p:cNvSpPr>
          <p:nvPr/>
        </p:nvSpPr>
        <p:spPr>
          <a:xfrm>
            <a:off x="295512" y="1796609"/>
            <a:ext cx="8878305"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en-GB" sz="1600" b="1">
                <a:solidFill>
                  <a:srgbClr val="2B505B"/>
                </a:solidFill>
                <a:latin typeface="Arial"/>
                <a:cs typeface="Arial"/>
              </a:rPr>
              <a:t>Global </a:t>
            </a:r>
          </a:p>
          <a:p>
            <a:pPr marL="1079500" lvl="1" algn="just">
              <a:lnSpc>
                <a:spcPct val="110000"/>
              </a:lnSpc>
              <a:buClr>
                <a:srgbClr val="2A6377"/>
              </a:buClr>
              <a:buSzPct val="80000"/>
              <a:buFont typeface="Wingdings" panose="05000000000000000000" pitchFamily="2" charset="2"/>
              <a:buChar char="ü"/>
            </a:pPr>
            <a:r>
              <a:rPr lang="en-US" altLang="zh-TW" sz="1200">
                <a:solidFill>
                  <a:srgbClr val="2B505B"/>
                </a:solidFill>
                <a:latin typeface="Arial"/>
                <a:ea typeface="新細明體"/>
                <a:cs typeface="Arial"/>
              </a:rPr>
              <a:t>Despite geopolitical tensions and economic uncertainty, </a:t>
            </a:r>
            <a:r>
              <a:rPr lang="en-US" altLang="zh-TW" sz="1200">
                <a:solidFill>
                  <a:srgbClr val="ED952B"/>
                </a:solidFill>
                <a:latin typeface="Arial"/>
                <a:ea typeface="新細明體"/>
                <a:cs typeface="Arial"/>
              </a:rPr>
              <a:t>global energy investment is projected to reach USD 3.3 trillion in 2025</a:t>
            </a:r>
            <a:r>
              <a:rPr lang="en-US" altLang="zh-TW" sz="1200">
                <a:solidFill>
                  <a:srgbClr val="2B505B"/>
                </a:solidFill>
                <a:latin typeface="Arial"/>
                <a:ea typeface="新細明體"/>
                <a:cs typeface="Arial"/>
              </a:rPr>
              <a:t>, a 2% increase from 2024. Around 2.2 trillion will go to clean energy, </a:t>
            </a:r>
            <a:r>
              <a:rPr lang="en-US" altLang="zh-TW" sz="1200">
                <a:solidFill>
                  <a:srgbClr val="ED952B"/>
                </a:solidFill>
                <a:latin typeface="Arial"/>
                <a:ea typeface="新細明體"/>
                <a:cs typeface="Arial"/>
              </a:rPr>
              <a:t>double the amount for fossil fuels</a:t>
            </a:r>
            <a:r>
              <a:rPr lang="en-US" altLang="zh-TW" sz="1200">
                <a:solidFill>
                  <a:srgbClr val="2B505B"/>
                </a:solidFill>
                <a:latin typeface="Arial"/>
                <a:ea typeface="新細明體"/>
                <a:cs typeface="Arial"/>
              </a:rPr>
              <a:t>, highlighting the accelerating shift toward a low-carbon future.</a:t>
            </a:r>
          </a:p>
          <a:p>
            <a:pPr marL="1079500" lvl="1" algn="just">
              <a:lnSpc>
                <a:spcPct val="110000"/>
              </a:lnSpc>
              <a:buClr>
                <a:srgbClr val="2A6377"/>
              </a:buClr>
              <a:buSzPct val="80000"/>
              <a:buFont typeface="Wingdings" panose="05000000000000000000" pitchFamily="2" charset="2"/>
              <a:buChar char="ü"/>
            </a:pPr>
            <a:r>
              <a:rPr lang="en-US" altLang="zh-TW" sz="1200">
                <a:solidFill>
                  <a:srgbClr val="2B505B"/>
                </a:solidFill>
                <a:latin typeface="Arial" panose="020B0604020202020204" pitchFamily="34" charset="0"/>
                <a:cs typeface="Arial" panose="020B0604020202020204" pitchFamily="34" charset="0"/>
              </a:rPr>
              <a:t>Over the past five years, investment in low-emissions power has grown significantly, with solar PV taking the lead. In 2025, </a:t>
            </a:r>
            <a:r>
              <a:rPr lang="en-US" altLang="zh-TW" sz="1200">
                <a:solidFill>
                  <a:srgbClr val="ED952B"/>
                </a:solidFill>
                <a:latin typeface="Arial" panose="020B0604020202020204" pitchFamily="34" charset="0"/>
                <a:cs typeface="Arial" panose="020B0604020202020204" pitchFamily="34" charset="0"/>
              </a:rPr>
              <a:t>global solar PV investment is projected to reach USD 450 billion</a:t>
            </a:r>
            <a:r>
              <a:rPr lang="en-US" altLang="zh-TW" sz="1200">
                <a:solidFill>
                  <a:srgbClr val="2B505B"/>
                </a:solidFill>
                <a:latin typeface="Arial" panose="020B0604020202020204" pitchFamily="34" charset="0"/>
                <a:cs typeface="Arial" panose="020B0604020202020204" pitchFamily="34" charset="0"/>
              </a:rPr>
              <a:t>. The widespread availability of low-cost imported solar PV modules, has become a key driver of energy investment in many emerging markets. </a:t>
            </a:r>
            <a:r>
              <a:rPr lang="en-US" altLang="zh-TW" sz="1200">
                <a:solidFill>
                  <a:srgbClr val="ED952B"/>
                </a:solidFill>
                <a:latin typeface="Arial" panose="020B0604020202020204" pitchFamily="34" charset="0"/>
                <a:cs typeface="Arial" panose="020B0604020202020204" pitchFamily="34" charset="0"/>
              </a:rPr>
              <a:t>Battery storage investment is also expected to rise to USD 66 billion</a:t>
            </a:r>
            <a:r>
              <a:rPr lang="en-US" altLang="zh-TW" sz="1200">
                <a:solidFill>
                  <a:srgbClr val="2B505B"/>
                </a:solidFill>
                <a:latin typeface="Arial" panose="020B0604020202020204" pitchFamily="34" charset="0"/>
                <a:cs typeface="Arial" panose="020B0604020202020204" pitchFamily="34" charset="0"/>
              </a:rPr>
              <a:t>, supported by increasing electricity demand from data centers. </a:t>
            </a:r>
          </a:p>
          <a:p>
            <a:pPr lvl="1" algn="just">
              <a:lnSpc>
                <a:spcPct val="110000"/>
              </a:lnSpc>
              <a:buClr>
                <a:srgbClr val="2A6377"/>
              </a:buClr>
              <a:buSzPct val="80000"/>
              <a:buFont typeface="Wingdings" panose="05000000000000000000" pitchFamily="2" charset="2"/>
              <a:buChar char="n"/>
            </a:pPr>
            <a:r>
              <a:rPr lang="en-GB" altLang="zh-TW" sz="1600" b="1">
                <a:solidFill>
                  <a:srgbClr val="2B505B"/>
                </a:solidFill>
                <a:latin typeface="Arial"/>
                <a:ea typeface="新細明體"/>
                <a:cs typeface="Arial"/>
              </a:rPr>
              <a:t>Taiwan </a:t>
            </a:r>
          </a:p>
          <a:p>
            <a:pPr marL="1079500" lvl="1" algn="just">
              <a:lnSpc>
                <a:spcPct val="110000"/>
              </a:lnSpc>
              <a:buClr>
                <a:srgbClr val="2A6377"/>
              </a:buClr>
              <a:buSzPct val="80000"/>
              <a:buFont typeface="Wingdings" panose="05000000000000000000" pitchFamily="2" charset="2"/>
              <a:buChar char="ü"/>
            </a:pPr>
            <a:r>
              <a:rPr lang="en-US" altLang="zh-TW" sz="1200">
                <a:solidFill>
                  <a:srgbClr val="2B505B"/>
                </a:solidFill>
                <a:latin typeface="Arial"/>
                <a:ea typeface="新細明體"/>
                <a:cs typeface="Arial"/>
              </a:rPr>
              <a:t>Taiwan aims to achieve 30% renewable energy by 2030 and net-zero emissions by 2050. To meet the 2030 target—solar PV (31.2 GW) and offshore wind (10.9 GW)—</a:t>
            </a:r>
            <a:r>
              <a:rPr lang="en-US" altLang="zh-TW" sz="1200">
                <a:solidFill>
                  <a:srgbClr val="ED952B"/>
                </a:solidFill>
                <a:latin typeface="Arial"/>
                <a:ea typeface="新細明體"/>
                <a:cs typeface="Arial"/>
              </a:rPr>
              <a:t>Taiwan must add an average of 2.82 GW of solar and 1.17 GW of offshore wind capacity annually from 2025 to 2030. Besides, the target for solar PV installation capacity in 2026 is 20GW.</a:t>
            </a:r>
          </a:p>
          <a:p>
            <a:pPr marL="457200" lvl="1" indent="0" algn="just">
              <a:buClr>
                <a:srgbClr val="2A6377"/>
              </a:buClr>
              <a:buSzPct val="80000"/>
              <a:buNone/>
            </a:pPr>
            <a:endParaRPr lang="en-GB" sz="1600" b="1">
              <a:solidFill>
                <a:srgbClr val="2B505B"/>
              </a:solidFill>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F63BDD54-4672-235B-200A-73E998CED08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6</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63846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336C-E96E-41F3-57E2-522EED3477D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017DAAC-5AA5-8D8E-34F8-364D5AF62627}"/>
              </a:ext>
            </a:extLst>
          </p:cNvPr>
          <p:cNvSpPr>
            <a:spLocks noGrp="1"/>
          </p:cNvSpPr>
          <p:nvPr>
            <p:ph type="title"/>
          </p:nvPr>
        </p:nvSpPr>
        <p:spPr/>
        <p:txBody>
          <a:bodyPr/>
          <a:lstStyle/>
          <a:p>
            <a:r>
              <a:rPr lang="en-US" altLang="zh-TW"/>
              <a:t>Executive Comments</a:t>
            </a:r>
            <a:endParaRPr lang="zh-TW" altLang="en-US"/>
          </a:p>
        </p:txBody>
      </p:sp>
      <p:sp>
        <p:nvSpPr>
          <p:cNvPr id="3" name="內容版面配置區 2">
            <a:extLst>
              <a:ext uri="{FF2B5EF4-FFF2-40B4-BE49-F238E27FC236}">
                <a16:creationId xmlns:a16="http://schemas.microsoft.com/office/drawing/2014/main" id="{2DF2581A-B061-742A-EA03-BA7F2DE91E06}"/>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t>3</a:t>
            </a:r>
            <a:r>
              <a:rPr lang="en-US" altLang="zh-TW" sz="1800" b="1">
                <a:latin typeface="Arial" panose="020B0604020202020204" pitchFamily="34" charset="0"/>
                <a:cs typeface="Arial" panose="020B0604020202020204" pitchFamily="34" charset="0"/>
              </a:rPr>
              <a:t>. SAS Business Strategy</a:t>
            </a:r>
            <a:endParaRPr lang="zh-TW" altLang="en-US" sz="1800" b="1">
              <a:latin typeface="Arial" panose="020B0604020202020204" pitchFamily="34" charset="0"/>
              <a:cs typeface="Arial" panose="020B0604020202020204" pitchFamily="34" charset="0"/>
            </a:endParaRPr>
          </a:p>
        </p:txBody>
      </p:sp>
      <p:sp>
        <p:nvSpPr>
          <p:cNvPr id="6" name="Content Placeholder 3">
            <a:extLst>
              <a:ext uri="{FF2B5EF4-FFF2-40B4-BE49-F238E27FC236}">
                <a16:creationId xmlns:a16="http://schemas.microsoft.com/office/drawing/2014/main" id="{629FF28D-0F37-7DF3-90EE-64055B180DDC}"/>
              </a:ext>
            </a:extLst>
          </p:cNvPr>
          <p:cNvSpPr txBox="1">
            <a:spLocks/>
          </p:cNvSpPr>
          <p:nvPr/>
        </p:nvSpPr>
        <p:spPr>
          <a:xfrm>
            <a:off x="32735" y="1696499"/>
            <a:ext cx="9605635"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en-US" sz="1200">
                <a:solidFill>
                  <a:srgbClr val="2B505B"/>
                </a:solidFill>
                <a:latin typeface="Arial"/>
                <a:cs typeface="Arial"/>
              </a:rPr>
              <a:t>SAS is a conglomerate with footprints spanning across semiconductor, automotive electronics, and renewable energy. Through an active investment strategy and its ability to identify high-potential companies in the past decades, it has successfully established an increasingly balanced and diversified business portfolio</a:t>
            </a:r>
          </a:p>
          <a:p>
            <a:pPr marL="1079500" lvl="1" algn="just">
              <a:lnSpc>
                <a:spcPct val="110000"/>
              </a:lnSpc>
              <a:buClr>
                <a:srgbClr val="2A6377"/>
              </a:buClr>
              <a:buSzPct val="80000"/>
              <a:buFont typeface="Wingdings" panose="05000000000000000000" pitchFamily="2" charset="2"/>
              <a:buChar char="ü"/>
            </a:pPr>
            <a:r>
              <a:rPr lang="en-US" sz="1200">
                <a:solidFill>
                  <a:srgbClr val="2B505B"/>
                </a:solidFill>
                <a:latin typeface="Arial"/>
                <a:cs typeface="Arial"/>
              </a:rPr>
              <a:t>Semiconductor / Automotive Electronics</a:t>
            </a:r>
          </a:p>
          <a:p>
            <a:pPr marL="1593850" lvl="2" indent="-285750" algn="just">
              <a:lnSpc>
                <a:spcPct val="110000"/>
              </a:lnSpc>
              <a:buClr>
                <a:srgbClr val="2A6377"/>
              </a:buClr>
              <a:buSzPct val="80000"/>
            </a:pPr>
            <a:r>
              <a:rPr lang="en-US" sz="1200">
                <a:solidFill>
                  <a:srgbClr val="2B505B"/>
                </a:solidFill>
                <a:latin typeface="Arial"/>
                <a:cs typeface="Arial"/>
              </a:rPr>
              <a:t>By forging strategic alliances upstream and downstream, SAS has built a competitive industry chain layout. Its international capacity and semiconductor network continue to fuel group growth</a:t>
            </a:r>
          </a:p>
          <a:p>
            <a:pPr marL="1079500" lvl="1" algn="just">
              <a:lnSpc>
                <a:spcPct val="110000"/>
              </a:lnSpc>
              <a:buClr>
                <a:srgbClr val="2A6377"/>
              </a:buClr>
              <a:buSzPct val="80000"/>
              <a:buFont typeface="Wingdings" panose="05000000000000000000" pitchFamily="2" charset="2"/>
              <a:buChar char="ü"/>
            </a:pPr>
            <a:r>
              <a:rPr lang="en-US" sz="1200">
                <a:solidFill>
                  <a:srgbClr val="2B505B"/>
                </a:solidFill>
                <a:latin typeface="Arial"/>
                <a:cs typeface="Arial"/>
              </a:rPr>
              <a:t>Renewable Energy</a:t>
            </a:r>
          </a:p>
          <a:p>
            <a:pPr marL="1593850" lvl="2" indent="-285750" algn="just">
              <a:lnSpc>
                <a:spcPct val="110000"/>
              </a:lnSpc>
              <a:buClr>
                <a:srgbClr val="2A6377"/>
              </a:buClr>
              <a:buSzPct val="80000"/>
            </a:pPr>
            <a:r>
              <a:rPr lang="en-US" sz="1200">
                <a:solidFill>
                  <a:srgbClr val="2B505B"/>
                </a:solidFill>
                <a:latin typeface="Arial"/>
                <a:cs typeface="Arial"/>
              </a:rPr>
              <a:t>In addition to our original manufacturing department, SAS has expanded into a light asset service such as renewable energy sales, energy storage management and energy service company, preparing for the future growth</a:t>
            </a:r>
          </a:p>
          <a:p>
            <a:pPr lvl="1" algn="just">
              <a:lnSpc>
                <a:spcPct val="110000"/>
              </a:lnSpc>
              <a:buClr>
                <a:srgbClr val="2A6377"/>
              </a:buClr>
              <a:buSzPct val="80000"/>
              <a:buFont typeface="Wingdings" panose="05000000000000000000" pitchFamily="2" charset="2"/>
              <a:buChar char="n"/>
            </a:pPr>
            <a:r>
              <a:rPr lang="en-US" altLang="zh-TW" sz="1200">
                <a:solidFill>
                  <a:srgbClr val="2B505B"/>
                </a:solidFill>
                <a:latin typeface="Arial"/>
                <a:ea typeface="新細明體"/>
                <a:cs typeface="Arial"/>
              </a:rPr>
              <a:t>SAS fosters synergistic collaborations with its key group companies, facilitating mutual expansion of operational scope and driving the continued growth of both SAS and its affiliates</a:t>
            </a:r>
          </a:p>
          <a:p>
            <a:pPr marL="457200" lvl="1" indent="0" algn="just">
              <a:buClr>
                <a:srgbClr val="2A6377"/>
              </a:buClr>
              <a:buSzPct val="80000"/>
              <a:buNone/>
            </a:pPr>
            <a:endParaRPr lang="en-GB" sz="1200" b="1">
              <a:solidFill>
                <a:srgbClr val="2B505B"/>
              </a:solidFill>
              <a:latin typeface="Arial" panose="020B0604020202020204" pitchFamily="34" charset="0"/>
              <a:cs typeface="Arial" panose="020B0604020202020204" pitchFamily="34" charset="0"/>
            </a:endParaRPr>
          </a:p>
        </p:txBody>
      </p:sp>
      <p:sp>
        <p:nvSpPr>
          <p:cNvPr id="4" name="投影片編號版面配置區 6">
            <a:extLst>
              <a:ext uri="{FF2B5EF4-FFF2-40B4-BE49-F238E27FC236}">
                <a16:creationId xmlns:a16="http://schemas.microsoft.com/office/drawing/2014/main" id="{CDCD7B5C-C173-0F63-EB7D-80294D7DD95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TW"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7</a:t>
            </a:r>
            <a:endParaRPr kumimoji="1" lang="zh-TW" altLang="en-US" sz="1200" dirty="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aphicFrame>
        <p:nvGraphicFramePr>
          <p:cNvPr id="5" name="表格 1">
            <a:extLst>
              <a:ext uri="{FF2B5EF4-FFF2-40B4-BE49-F238E27FC236}">
                <a16:creationId xmlns:a16="http://schemas.microsoft.com/office/drawing/2014/main" id="{94CFE0D7-E487-77E5-7295-E56F78047030}"/>
              </a:ext>
            </a:extLst>
          </p:cNvPr>
          <p:cNvGraphicFramePr>
            <a:graphicFrameLocks noGrp="1"/>
          </p:cNvGraphicFramePr>
          <p:nvPr>
            <p:extLst>
              <p:ext uri="{D42A27DB-BD31-4B8C-83A1-F6EECF244321}">
                <p14:modId xmlns:p14="http://schemas.microsoft.com/office/powerpoint/2010/main" val="2222226935"/>
              </p:ext>
            </p:extLst>
          </p:nvPr>
        </p:nvGraphicFramePr>
        <p:xfrm>
          <a:off x="2056283" y="4405464"/>
          <a:ext cx="4973002" cy="177735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724062190"/>
                    </a:ext>
                  </a:extLst>
                </a:gridCol>
                <a:gridCol w="1680278">
                  <a:extLst>
                    <a:ext uri="{9D8B030D-6E8A-4147-A177-3AD203B41FA5}">
                      <a16:colId xmlns:a16="http://schemas.microsoft.com/office/drawing/2014/main" val="4061225889"/>
                    </a:ext>
                  </a:extLst>
                </a:gridCol>
                <a:gridCol w="998290">
                  <a:extLst>
                    <a:ext uri="{9D8B030D-6E8A-4147-A177-3AD203B41FA5}">
                      <a16:colId xmlns:a16="http://schemas.microsoft.com/office/drawing/2014/main" val="3917804881"/>
                    </a:ext>
                  </a:extLst>
                </a:gridCol>
                <a:gridCol w="998290">
                  <a:extLst>
                    <a:ext uri="{9D8B030D-6E8A-4147-A177-3AD203B41FA5}">
                      <a16:colId xmlns:a16="http://schemas.microsoft.com/office/drawing/2014/main" val="863284741"/>
                    </a:ext>
                  </a:extLst>
                </a:gridCol>
              </a:tblGrid>
              <a:tr h="450970">
                <a:tc>
                  <a:txBody>
                    <a:bodyPr/>
                    <a:lstStyle/>
                    <a:p>
                      <a:pPr algn="ctr"/>
                      <a:r>
                        <a:rPr lang="en-US" altLang="zh-TW" sz="1100" b="1">
                          <a:solidFill>
                            <a:schemeClr val="bg1"/>
                          </a:solidFill>
                        </a:rPr>
                        <a:t>Key Group Company</a:t>
                      </a:r>
                      <a:r>
                        <a:rPr lang="en-US" altLang="zh-TW" sz="1100" b="0" kern="1200" baseline="30000">
                          <a:solidFill>
                            <a:schemeClr val="bg1"/>
                          </a:solidFill>
                        </a:rPr>
                        <a:t>5</a:t>
                      </a:r>
                      <a:endParaRPr lang="zh-TW" altLang="en-US" sz="1100" b="1">
                        <a:solidFill>
                          <a:schemeClr val="bg1"/>
                        </a:solidFill>
                      </a:endParaRPr>
                    </a:p>
                  </a:txBody>
                  <a:tcPr anchor="ctr">
                    <a:solidFill>
                      <a:srgbClr val="307F98"/>
                    </a:solidFill>
                  </a:tcPr>
                </a:tc>
                <a:tc>
                  <a:txBody>
                    <a:bodyPr/>
                    <a:lstStyle/>
                    <a:p>
                      <a:pPr algn="ctr"/>
                      <a:r>
                        <a:rPr lang="en-US" altLang="zh-TW" sz="1100" b="1">
                          <a:solidFill>
                            <a:schemeClr val="bg1"/>
                          </a:solidFill>
                        </a:rPr>
                        <a:t>1H25</a:t>
                      </a:r>
                      <a:r>
                        <a:rPr lang="zh-TW" altLang="en-US" sz="1100" b="1">
                          <a:solidFill>
                            <a:schemeClr val="bg1"/>
                          </a:solidFill>
                        </a:rPr>
                        <a:t> </a:t>
                      </a:r>
                      <a:r>
                        <a:rPr lang="en-US" altLang="zh-TW" sz="1100" b="1">
                          <a:solidFill>
                            <a:schemeClr val="bg1"/>
                          </a:solidFill>
                        </a:rPr>
                        <a:t>Revenue </a:t>
                      </a:r>
                    </a:p>
                    <a:p>
                      <a:pPr algn="ctr"/>
                      <a:r>
                        <a:rPr lang="en-US" altLang="zh-TW" sz="1100" b="1">
                          <a:solidFill>
                            <a:schemeClr val="bg1"/>
                          </a:solidFill>
                        </a:rPr>
                        <a:t>(NT$ </a:t>
                      </a:r>
                      <a:r>
                        <a:rPr lang="en-US" altLang="zh-TW" sz="1100" b="1" err="1">
                          <a:solidFill>
                            <a:schemeClr val="bg1"/>
                          </a:solidFill>
                        </a:rPr>
                        <a:t>mn</a:t>
                      </a:r>
                      <a:r>
                        <a:rPr lang="en-US" altLang="zh-TW" sz="1100" b="1">
                          <a:solidFill>
                            <a:schemeClr val="bg1"/>
                          </a:solidFill>
                        </a:rPr>
                        <a:t>)</a:t>
                      </a:r>
                      <a:endParaRPr lang="zh-TW" altLang="en-US" sz="1100" b="1">
                        <a:solidFill>
                          <a:schemeClr val="bg1"/>
                        </a:solidFill>
                      </a:endParaRPr>
                    </a:p>
                  </a:txBody>
                  <a:tcPr anchor="ctr">
                    <a:solidFill>
                      <a:srgbClr val="307F98"/>
                    </a:solidFill>
                  </a:tcPr>
                </a:tc>
                <a:tc>
                  <a:txBody>
                    <a:bodyPr/>
                    <a:lstStyle/>
                    <a:p>
                      <a:pPr algn="ctr"/>
                      <a:r>
                        <a:rPr lang="en-US" altLang="zh-TW" sz="1100" b="1">
                          <a:solidFill>
                            <a:schemeClr val="bg1"/>
                          </a:solidFill>
                        </a:rPr>
                        <a:t>YoY</a:t>
                      </a:r>
                      <a:endParaRPr lang="zh-TW" altLang="en-US" sz="1100" b="1">
                        <a:solidFill>
                          <a:schemeClr val="bg1"/>
                        </a:solidFill>
                      </a:endParaRPr>
                    </a:p>
                  </a:txBody>
                  <a:tcPr anchor="ctr">
                    <a:solidFill>
                      <a:srgbClr val="307F98"/>
                    </a:solidFill>
                  </a:tcPr>
                </a:tc>
                <a:tc>
                  <a:txBody>
                    <a:bodyPr/>
                    <a:lstStyle/>
                    <a:p>
                      <a:pPr algn="ctr"/>
                      <a:r>
                        <a:rPr lang="en-US" altLang="zh-TW" sz="1100" b="1">
                          <a:solidFill>
                            <a:schemeClr val="bg1"/>
                          </a:solidFill>
                        </a:rPr>
                        <a:t>Basic EPS</a:t>
                      </a:r>
                      <a:endParaRPr lang="zh-TW" altLang="en-US" sz="1100" b="1">
                        <a:solidFill>
                          <a:schemeClr val="bg1"/>
                        </a:solidFill>
                      </a:endParaRPr>
                    </a:p>
                  </a:txBody>
                  <a:tcPr anchor="ctr">
                    <a:solidFill>
                      <a:srgbClr val="307F98"/>
                    </a:solidFill>
                  </a:tcPr>
                </a:tc>
                <a:extLst>
                  <a:ext uri="{0D108BD9-81ED-4DB2-BD59-A6C34878D82A}">
                    <a16:rowId xmlns:a16="http://schemas.microsoft.com/office/drawing/2014/main" val="3998469968"/>
                  </a:ext>
                </a:extLst>
              </a:tr>
              <a:tr h="265276">
                <a:tc>
                  <a:txBody>
                    <a:bodyPr/>
                    <a:lstStyle/>
                    <a:p>
                      <a:pPr marL="0" algn="ctr" defTabSz="914400" rtl="0" eaLnBrk="1" latinLnBrk="0" hangingPunct="1"/>
                      <a:r>
                        <a:rPr lang="en-US" sz="1100" b="0" kern="1200">
                          <a:solidFill>
                            <a:srgbClr val="2C6376"/>
                          </a:solidFill>
                          <a:latin typeface="+mn-lt"/>
                          <a:ea typeface="+mn-ea"/>
                          <a:cs typeface="+mn-cs"/>
                        </a:rPr>
                        <a:t>Global</a:t>
                      </a:r>
                      <a:r>
                        <a:rPr lang="en-US" altLang="zh-TW" sz="1100" b="0" kern="1200">
                          <a:solidFill>
                            <a:srgbClr val="2C6376"/>
                          </a:solidFill>
                          <a:latin typeface="+mn-lt"/>
                          <a:ea typeface="+mn-ea"/>
                          <a:cs typeface="+mn-cs"/>
                        </a:rPr>
                        <a:t>W</a:t>
                      </a:r>
                      <a:r>
                        <a:rPr lang="en-US" sz="1100" b="0" kern="1200">
                          <a:solidFill>
                            <a:srgbClr val="2C6376"/>
                          </a:solidFill>
                          <a:latin typeface="+mn-lt"/>
                          <a:ea typeface="+mn-ea"/>
                          <a:cs typeface="+mn-cs"/>
                        </a:rPr>
                        <a:t>afers</a:t>
                      </a:r>
                    </a:p>
                  </a:txBody>
                  <a:tcPr/>
                </a:tc>
                <a:tc>
                  <a:txBody>
                    <a:bodyPr/>
                    <a:lstStyle/>
                    <a:p>
                      <a:pPr marL="0" algn="ctr" defTabSz="914400" rtl="0" eaLnBrk="1" latinLnBrk="0" hangingPunct="1"/>
                      <a:r>
                        <a:rPr lang="en-US" altLang="zh-TW" sz="1100" b="0" kern="1200">
                          <a:solidFill>
                            <a:srgbClr val="2C6376"/>
                          </a:solidFill>
                          <a:latin typeface="+mn-lt"/>
                          <a:ea typeface="+mn-ea"/>
                          <a:cs typeface="+mn-cs"/>
                        </a:rPr>
                        <a:t>31,602</a:t>
                      </a:r>
                      <a:endParaRPr lang="zh-TW" altLang="en-US" sz="1100" b="0" kern="1200">
                        <a:solidFill>
                          <a:srgbClr val="2C6376"/>
                        </a:solidFill>
                        <a:latin typeface="+mn-lt"/>
                        <a:ea typeface="+mn-ea"/>
                        <a:cs typeface="+mn-cs"/>
                      </a:endParaRPr>
                    </a:p>
                  </a:txBody>
                  <a:tcPr anchor="ctr"/>
                </a:tc>
                <a:tc>
                  <a:txBody>
                    <a:bodyPr/>
                    <a:lstStyle/>
                    <a:p>
                      <a:pPr marL="0" algn="ctr" defTabSz="914400" rtl="0" eaLnBrk="1" latinLnBrk="0" hangingPunct="1"/>
                      <a:r>
                        <a:rPr lang="en-US" altLang="zh-TW" sz="1100" b="0" kern="1200">
                          <a:solidFill>
                            <a:srgbClr val="2C6376"/>
                          </a:solidFill>
                          <a:latin typeface="+mn-lt"/>
                          <a:ea typeface="+mn-ea"/>
                          <a:cs typeface="+mn-cs"/>
                        </a:rPr>
                        <a:t>3.9%</a:t>
                      </a:r>
                      <a:endParaRPr lang="zh-TW" altLang="en-US" sz="11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a:solidFill>
                            <a:srgbClr val="2C6376"/>
                          </a:solidFill>
                        </a:rPr>
                        <a:t>NT$6.56</a:t>
                      </a:r>
                      <a:endParaRPr lang="zh-TW" altLang="en-US" sz="1100" b="0" kern="1200">
                        <a:solidFill>
                          <a:srgbClr val="2C6376"/>
                        </a:solidFill>
                        <a:latin typeface="+mn-lt"/>
                        <a:ea typeface="+mn-ea"/>
                        <a:cs typeface="+mn-cs"/>
                      </a:endParaRPr>
                    </a:p>
                  </a:txBody>
                  <a:tcPr anchor="ctr"/>
                </a:tc>
                <a:extLst>
                  <a:ext uri="{0D108BD9-81ED-4DB2-BD59-A6C34878D82A}">
                    <a16:rowId xmlns:a16="http://schemas.microsoft.com/office/drawing/2014/main" val="214476746"/>
                  </a:ext>
                </a:extLst>
              </a:tr>
              <a:tr h="265276">
                <a:tc>
                  <a:txBody>
                    <a:bodyPr/>
                    <a:lstStyle/>
                    <a:p>
                      <a:pPr algn="ctr"/>
                      <a:r>
                        <a:rPr lang="en-US" sz="1100" b="0" kern="1200">
                          <a:solidFill>
                            <a:srgbClr val="2C6376"/>
                          </a:solidFill>
                        </a:rPr>
                        <a:t>Actron</a:t>
                      </a:r>
                      <a:r>
                        <a:rPr lang="en-US" sz="1100" b="0" kern="1200" baseline="30000">
                          <a:solidFill>
                            <a:srgbClr val="2C6376"/>
                          </a:solidFill>
                        </a:rPr>
                        <a:t>1</a:t>
                      </a:r>
                      <a:endParaRPr lang="en-US" sz="1100" b="0" kern="1200" baseline="30000">
                        <a:solidFill>
                          <a:srgbClr val="2C6376"/>
                        </a:solidFill>
                        <a:latin typeface="+mn-lt"/>
                        <a:ea typeface="+mn-ea"/>
                        <a:cs typeface="+mn-cs"/>
                      </a:endParaRPr>
                    </a:p>
                  </a:txBody>
                  <a:tcPr/>
                </a:tc>
                <a:tc>
                  <a:txBody>
                    <a:bodyPr/>
                    <a:lstStyle/>
                    <a:p>
                      <a:pPr algn="ctr"/>
                      <a:r>
                        <a:rPr lang="en-US" altLang="zh-TW" sz="1100" b="0" kern="1200">
                          <a:solidFill>
                            <a:srgbClr val="2C6376"/>
                          </a:solidFill>
                          <a:latin typeface="+mn-lt"/>
                          <a:ea typeface="+mn-ea"/>
                          <a:cs typeface="+mn-cs"/>
                        </a:rPr>
                        <a:t>4,280</a:t>
                      </a:r>
                      <a:endParaRPr lang="zh-TW" altLang="en-US" sz="1100" b="0" kern="1200">
                        <a:solidFill>
                          <a:srgbClr val="2C6376"/>
                        </a:solidFill>
                        <a:latin typeface="+mn-lt"/>
                        <a:ea typeface="+mn-ea"/>
                        <a:cs typeface="+mn-cs"/>
                      </a:endParaRPr>
                    </a:p>
                  </a:txBody>
                  <a:tcPr anchor="ctr"/>
                </a:tc>
                <a:tc>
                  <a:txBody>
                    <a:bodyPr/>
                    <a:lstStyle/>
                    <a:p>
                      <a:pPr algn="ctr"/>
                      <a:r>
                        <a:rPr lang="en-US" altLang="zh-TW" sz="1100" b="0" kern="1200">
                          <a:solidFill>
                            <a:srgbClr val="2C6376"/>
                          </a:solidFill>
                          <a:latin typeface="+mn-lt"/>
                          <a:ea typeface="+mn-ea"/>
                          <a:cs typeface="+mn-cs"/>
                        </a:rPr>
                        <a:t>16.2%</a:t>
                      </a:r>
                      <a:endParaRPr lang="zh-TW" altLang="en-US" sz="11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a:solidFill>
                            <a:srgbClr val="2C6376"/>
                          </a:solidFill>
                        </a:rPr>
                        <a:t>NT$2.70</a:t>
                      </a:r>
                      <a:endParaRPr lang="zh-TW" altLang="en-US" sz="1100" b="0" kern="1200">
                        <a:solidFill>
                          <a:srgbClr val="2C6376"/>
                        </a:solidFill>
                        <a:latin typeface="+mn-lt"/>
                        <a:ea typeface="+mn-ea"/>
                        <a:cs typeface="+mn-cs"/>
                      </a:endParaRPr>
                    </a:p>
                  </a:txBody>
                  <a:tcPr anchor="ctr"/>
                </a:tc>
                <a:extLst>
                  <a:ext uri="{0D108BD9-81ED-4DB2-BD59-A6C34878D82A}">
                    <a16:rowId xmlns:a16="http://schemas.microsoft.com/office/drawing/2014/main" val="1050893797"/>
                  </a:ext>
                </a:extLst>
              </a:tr>
              <a:tr h="265276">
                <a:tc>
                  <a:txBody>
                    <a:bodyPr/>
                    <a:lstStyle/>
                    <a:p>
                      <a:pPr algn="ctr"/>
                      <a:r>
                        <a:rPr lang="en-US" sz="1100" b="0" kern="1200">
                          <a:solidFill>
                            <a:srgbClr val="2C6376"/>
                          </a:solidFill>
                        </a:rPr>
                        <a:t>AWSC</a:t>
                      </a:r>
                      <a:r>
                        <a:rPr lang="en-US" sz="1100" b="0" kern="1200" baseline="30000">
                          <a:solidFill>
                            <a:srgbClr val="2C6376"/>
                          </a:solidFill>
                        </a:rPr>
                        <a:t>2</a:t>
                      </a:r>
                      <a:endParaRPr lang="en-US" sz="1100" b="0" kern="1200" baseline="30000">
                        <a:solidFill>
                          <a:srgbClr val="2C6376"/>
                        </a:solidFill>
                        <a:latin typeface="+mn-lt"/>
                        <a:ea typeface="+mn-ea"/>
                        <a:cs typeface="+mn-cs"/>
                      </a:endParaRPr>
                    </a:p>
                  </a:txBody>
                  <a:tcPr/>
                </a:tc>
                <a:tc>
                  <a:txBody>
                    <a:bodyPr/>
                    <a:lstStyle/>
                    <a:p>
                      <a:pPr algn="ctr"/>
                      <a:r>
                        <a:rPr lang="en-US" altLang="zh-TW" sz="1100" b="0" kern="1200">
                          <a:solidFill>
                            <a:srgbClr val="2C6376"/>
                          </a:solidFill>
                          <a:latin typeface="+mn-lt"/>
                          <a:ea typeface="+mn-ea"/>
                          <a:cs typeface="+mn-cs"/>
                        </a:rPr>
                        <a:t>1,746</a:t>
                      </a:r>
                      <a:endParaRPr lang="zh-TW" altLang="en-US" sz="1100" b="0" kern="1200">
                        <a:solidFill>
                          <a:srgbClr val="2C6376"/>
                        </a:solidFill>
                        <a:latin typeface="+mn-lt"/>
                        <a:ea typeface="+mn-ea"/>
                        <a:cs typeface="+mn-cs"/>
                      </a:endParaRPr>
                    </a:p>
                  </a:txBody>
                  <a:tcPr anchor="ctr"/>
                </a:tc>
                <a:tc>
                  <a:txBody>
                    <a:bodyPr/>
                    <a:lstStyle/>
                    <a:p>
                      <a:pPr algn="ctr"/>
                      <a:r>
                        <a:rPr lang="en-US" altLang="zh-TW" sz="1100" b="0" kern="1200">
                          <a:solidFill>
                            <a:srgbClr val="2C6376"/>
                          </a:solidFill>
                          <a:latin typeface="+mn-lt"/>
                          <a:ea typeface="+mn-ea"/>
                          <a:cs typeface="+mn-cs"/>
                        </a:rPr>
                        <a:t>-32.7%</a:t>
                      </a:r>
                      <a:endParaRPr lang="zh-TW" altLang="en-US" sz="11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a:solidFill>
                            <a:srgbClr val="2C6376"/>
                          </a:solidFill>
                        </a:rPr>
                        <a:t>NT$0.92</a:t>
                      </a:r>
                      <a:endParaRPr lang="zh-TW" altLang="en-US" sz="1100" b="0" kern="1200">
                        <a:solidFill>
                          <a:srgbClr val="2C6376"/>
                        </a:solidFill>
                        <a:latin typeface="+mn-lt"/>
                        <a:ea typeface="+mn-ea"/>
                        <a:cs typeface="+mn-cs"/>
                      </a:endParaRPr>
                    </a:p>
                  </a:txBody>
                  <a:tcPr anchor="ctr"/>
                </a:tc>
                <a:extLst>
                  <a:ext uri="{0D108BD9-81ED-4DB2-BD59-A6C34878D82A}">
                    <a16:rowId xmlns:a16="http://schemas.microsoft.com/office/drawing/2014/main" val="2480000075"/>
                  </a:ext>
                </a:extLst>
              </a:tr>
              <a:tr h="265276">
                <a:tc>
                  <a:txBody>
                    <a:bodyPr/>
                    <a:lstStyle/>
                    <a:p>
                      <a:pPr algn="ctr"/>
                      <a:r>
                        <a:rPr lang="en-US" sz="1100" b="0" kern="1200">
                          <a:solidFill>
                            <a:srgbClr val="2C6376"/>
                          </a:solidFill>
                        </a:rPr>
                        <a:t>TSC</a:t>
                      </a:r>
                      <a:r>
                        <a:rPr lang="en-US" sz="1100" b="0" kern="1200" baseline="30000">
                          <a:solidFill>
                            <a:srgbClr val="2C6376"/>
                          </a:solidFill>
                        </a:rPr>
                        <a:t>3</a:t>
                      </a:r>
                      <a:endParaRPr lang="en-US" sz="1100" b="0" kern="1200" baseline="30000">
                        <a:solidFill>
                          <a:srgbClr val="2C6376"/>
                        </a:solidFill>
                        <a:latin typeface="+mn-lt"/>
                        <a:ea typeface="+mn-ea"/>
                        <a:cs typeface="+mn-cs"/>
                      </a:endParaRPr>
                    </a:p>
                  </a:txBody>
                  <a:tcPr/>
                </a:tc>
                <a:tc>
                  <a:txBody>
                    <a:bodyPr/>
                    <a:lstStyle/>
                    <a:p>
                      <a:pPr algn="ctr"/>
                      <a:r>
                        <a:rPr lang="en-US" altLang="zh-TW" sz="1100" b="0" kern="1200">
                          <a:solidFill>
                            <a:srgbClr val="2C6376"/>
                          </a:solidFill>
                          <a:latin typeface="+mn-lt"/>
                          <a:ea typeface="+mn-ea"/>
                          <a:cs typeface="+mn-cs"/>
                        </a:rPr>
                        <a:t>482</a:t>
                      </a:r>
                      <a:endParaRPr lang="zh-TW" altLang="en-US" sz="1100" b="0" kern="1200">
                        <a:solidFill>
                          <a:srgbClr val="2C6376"/>
                        </a:solidFill>
                        <a:latin typeface="+mn-lt"/>
                        <a:ea typeface="+mn-ea"/>
                        <a:cs typeface="+mn-cs"/>
                      </a:endParaRPr>
                    </a:p>
                  </a:txBody>
                  <a:tcPr anchor="ctr"/>
                </a:tc>
                <a:tc>
                  <a:txBody>
                    <a:bodyPr/>
                    <a:lstStyle/>
                    <a:p>
                      <a:pPr algn="ctr"/>
                      <a:r>
                        <a:rPr lang="en-US" altLang="zh-TW" sz="1100" b="0" kern="1200">
                          <a:solidFill>
                            <a:srgbClr val="2C6376"/>
                          </a:solidFill>
                        </a:rPr>
                        <a:t>19.2%</a:t>
                      </a:r>
                      <a:endParaRPr lang="zh-TW" altLang="en-US" sz="11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rgbClr val="2C6376"/>
                          </a:solidFill>
                          <a:latin typeface="+mn-lt"/>
                          <a:ea typeface="+mn-ea"/>
                          <a:cs typeface="+mn-cs"/>
                        </a:rPr>
                        <a:t>NT$1.49</a:t>
                      </a:r>
                      <a:endParaRPr lang="zh-TW" altLang="en-US" sz="1100" b="0" kern="1200">
                        <a:solidFill>
                          <a:srgbClr val="2C6376"/>
                        </a:solidFill>
                        <a:latin typeface="+mn-lt"/>
                        <a:ea typeface="+mn-ea"/>
                        <a:cs typeface="+mn-cs"/>
                      </a:endParaRPr>
                    </a:p>
                  </a:txBody>
                  <a:tcPr anchor="ctr"/>
                </a:tc>
                <a:extLst>
                  <a:ext uri="{0D108BD9-81ED-4DB2-BD59-A6C34878D82A}">
                    <a16:rowId xmlns:a16="http://schemas.microsoft.com/office/drawing/2014/main" val="2409012510"/>
                  </a:ext>
                </a:extLst>
              </a:tr>
              <a:tr h="265276">
                <a:tc>
                  <a:txBody>
                    <a:bodyPr/>
                    <a:lstStyle/>
                    <a:p>
                      <a:pPr algn="ctr"/>
                      <a:r>
                        <a:rPr lang="en-US" sz="1100" b="0" kern="1200">
                          <a:solidFill>
                            <a:srgbClr val="2C6376"/>
                          </a:solidFill>
                          <a:latin typeface="+mn-lt"/>
                          <a:ea typeface="+mn-ea"/>
                          <a:cs typeface="+mn-cs"/>
                        </a:rPr>
                        <a:t>Mosel Vitelic</a:t>
                      </a:r>
                      <a:r>
                        <a:rPr lang="en-US" sz="1100" b="0" kern="1200" baseline="30000">
                          <a:solidFill>
                            <a:srgbClr val="2C6376"/>
                          </a:solidFill>
                          <a:latin typeface="+mn-lt"/>
                          <a:ea typeface="+mn-ea"/>
                          <a:cs typeface="+mn-cs"/>
                        </a:rPr>
                        <a:t>4</a:t>
                      </a:r>
                      <a:endParaRPr lang="en-US" sz="1100" b="0" kern="1200">
                        <a:solidFill>
                          <a:srgbClr val="2C6376"/>
                        </a:solidFill>
                        <a:latin typeface="+mn-lt"/>
                        <a:ea typeface="+mn-ea"/>
                        <a:cs typeface="+mn-cs"/>
                      </a:endParaRPr>
                    </a:p>
                  </a:txBody>
                  <a:tcPr/>
                </a:tc>
                <a:tc>
                  <a:txBody>
                    <a:bodyPr/>
                    <a:lstStyle/>
                    <a:p>
                      <a:pPr algn="ctr"/>
                      <a:r>
                        <a:rPr lang="en-US" altLang="zh-TW" sz="1100" b="0" kern="1200">
                          <a:solidFill>
                            <a:srgbClr val="2C6376"/>
                          </a:solidFill>
                          <a:latin typeface="+mn-lt"/>
                          <a:ea typeface="+mn-ea"/>
                          <a:cs typeface="+mn-cs"/>
                        </a:rPr>
                        <a:t>1,077</a:t>
                      </a:r>
                      <a:endParaRPr lang="zh-TW" altLang="en-US" sz="1100" b="0" kern="1200">
                        <a:solidFill>
                          <a:srgbClr val="2C6376"/>
                        </a:solidFill>
                        <a:latin typeface="+mn-lt"/>
                        <a:ea typeface="+mn-ea"/>
                        <a:cs typeface="+mn-cs"/>
                      </a:endParaRPr>
                    </a:p>
                  </a:txBody>
                  <a:tcPr anchor="ctr"/>
                </a:tc>
                <a:tc>
                  <a:txBody>
                    <a:bodyPr/>
                    <a:lstStyle/>
                    <a:p>
                      <a:pPr algn="ctr"/>
                      <a:r>
                        <a:rPr lang="en-US" altLang="zh-TW" sz="1100" b="0" kern="1200">
                          <a:solidFill>
                            <a:srgbClr val="2C6376"/>
                          </a:solidFill>
                          <a:latin typeface="+mn-lt"/>
                          <a:ea typeface="+mn-ea"/>
                          <a:cs typeface="+mn-cs"/>
                        </a:rPr>
                        <a:t>30.25%</a:t>
                      </a:r>
                      <a:endParaRPr lang="zh-TW" altLang="en-US" sz="11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a:solidFill>
                            <a:srgbClr val="2C6376"/>
                          </a:solidFill>
                          <a:latin typeface="+mn-lt"/>
                          <a:ea typeface="+mn-ea"/>
                          <a:cs typeface="+mn-cs"/>
                        </a:rPr>
                        <a:t>-NT$0.20</a:t>
                      </a:r>
                      <a:endParaRPr lang="zh-TW" altLang="en-US" sz="1100" b="0" kern="1200">
                        <a:solidFill>
                          <a:srgbClr val="2C6376"/>
                        </a:solidFill>
                        <a:latin typeface="+mn-lt"/>
                        <a:ea typeface="+mn-ea"/>
                        <a:cs typeface="+mn-cs"/>
                      </a:endParaRPr>
                    </a:p>
                  </a:txBody>
                  <a:tcPr anchor="ctr"/>
                </a:tc>
                <a:extLst>
                  <a:ext uri="{0D108BD9-81ED-4DB2-BD59-A6C34878D82A}">
                    <a16:rowId xmlns:a16="http://schemas.microsoft.com/office/drawing/2014/main" val="1223175972"/>
                  </a:ext>
                </a:extLst>
              </a:tr>
            </a:tbl>
          </a:graphicData>
        </a:graphic>
      </p:graphicFrame>
      <p:sp>
        <p:nvSpPr>
          <p:cNvPr id="7" name="文字方塊 6">
            <a:extLst>
              <a:ext uri="{FF2B5EF4-FFF2-40B4-BE49-F238E27FC236}">
                <a16:creationId xmlns:a16="http://schemas.microsoft.com/office/drawing/2014/main" id="{1231CFC9-B6F0-7CA7-A827-05B46962AD31}"/>
              </a:ext>
            </a:extLst>
          </p:cNvPr>
          <p:cNvSpPr txBox="1"/>
          <p:nvPr/>
        </p:nvSpPr>
        <p:spPr>
          <a:xfrm>
            <a:off x="373310" y="6175031"/>
            <a:ext cx="3717684" cy="630942"/>
          </a:xfrm>
          <a:prstGeom prst="rect">
            <a:avLst/>
          </a:prstGeom>
          <a:noFill/>
        </p:spPr>
        <p:txBody>
          <a:bodyPr wrap="none" rtlCol="0">
            <a:spAutoFit/>
          </a:bodyPr>
          <a:lstStyle/>
          <a:p>
            <a:pPr marL="0" indent="0">
              <a:buNone/>
            </a:pPr>
            <a:r>
              <a:rPr lang="en-GB" altLang="zh-TW" sz="700" i="1">
                <a:solidFill>
                  <a:srgbClr val="2B505B"/>
                </a:solidFill>
                <a:latin typeface="Arial" panose="020B0604020202020204" pitchFamily="34" charset="0"/>
                <a:cs typeface="Arial" panose="020B0604020202020204" pitchFamily="34" charset="0"/>
              </a:rPr>
              <a:t>Note: </a:t>
            </a:r>
            <a:r>
              <a:rPr lang="en-US" altLang="zh-TW" sz="700" i="1">
                <a:solidFill>
                  <a:srgbClr val="2B505B"/>
                </a:solidFill>
                <a:latin typeface="Arial" panose="020B0604020202020204" pitchFamily="34" charset="0"/>
                <a:cs typeface="Arial" panose="020B0604020202020204" pitchFamily="34" charset="0"/>
              </a:rPr>
              <a:t>1. </a:t>
            </a:r>
            <a:r>
              <a:rPr lang="en-US" altLang="zh-TW" sz="700" i="1" err="1">
                <a:solidFill>
                  <a:srgbClr val="2B505B"/>
                </a:solidFill>
                <a:latin typeface="Arial" panose="020B0604020202020204" pitchFamily="34" charset="0"/>
                <a:cs typeface="Arial" panose="020B0604020202020204" pitchFamily="34" charset="0"/>
              </a:rPr>
              <a:t>Actron</a:t>
            </a:r>
            <a:r>
              <a:rPr lang="en-US" altLang="zh-TW" sz="700" i="1">
                <a:solidFill>
                  <a:srgbClr val="2B505B"/>
                </a:solidFill>
                <a:latin typeface="Arial" panose="020B0604020202020204" pitchFamily="34" charset="0"/>
                <a:cs typeface="Arial" panose="020B0604020202020204" pitchFamily="34" charset="0"/>
              </a:rPr>
              <a:t>: </a:t>
            </a:r>
            <a:r>
              <a:rPr lang="en-US" altLang="zh-TW" sz="700" i="1" err="1">
                <a:solidFill>
                  <a:srgbClr val="2B505B"/>
                </a:solidFill>
                <a:latin typeface="Arial" panose="020B0604020202020204" pitchFamily="34" charset="0"/>
                <a:cs typeface="Arial" panose="020B0604020202020204" pitchFamily="34" charset="0"/>
              </a:rPr>
              <a:t>Actron</a:t>
            </a:r>
            <a:r>
              <a:rPr lang="en-US" altLang="zh-TW" sz="700" i="1">
                <a:solidFill>
                  <a:srgbClr val="2B505B"/>
                </a:solidFill>
                <a:latin typeface="Arial" panose="020B0604020202020204" pitchFamily="34" charset="0"/>
                <a:cs typeface="Arial" panose="020B0604020202020204" pitchFamily="34" charset="0"/>
              </a:rPr>
              <a:t> Technology</a:t>
            </a:r>
          </a:p>
          <a:p>
            <a:pPr marL="0" indent="0">
              <a:buNone/>
            </a:pPr>
            <a:r>
              <a:rPr lang="en-US" altLang="zh-TW" sz="700" i="1">
                <a:solidFill>
                  <a:srgbClr val="2B505B"/>
                </a:solidFill>
                <a:latin typeface="Arial" panose="020B0604020202020204" pitchFamily="34" charset="0"/>
                <a:cs typeface="Arial" panose="020B0604020202020204" pitchFamily="34" charset="0"/>
              </a:rPr>
              <a:t>        </a:t>
            </a:r>
            <a:r>
              <a:rPr lang="zh-TW" altLang="en-US" sz="700" i="1">
                <a:solidFill>
                  <a:srgbClr val="2B505B"/>
                </a:solidFill>
                <a:latin typeface="Arial" panose="020B0604020202020204" pitchFamily="34" charset="0"/>
                <a:cs typeface="Arial" panose="020B0604020202020204" pitchFamily="34" charset="0"/>
              </a:rPr>
              <a:t> </a:t>
            </a:r>
            <a:r>
              <a:rPr lang="en-US" altLang="zh-TW" sz="700" i="1">
                <a:solidFill>
                  <a:srgbClr val="2B505B"/>
                </a:solidFill>
                <a:latin typeface="Arial" panose="020B0604020202020204" pitchFamily="34" charset="0"/>
                <a:cs typeface="Arial" panose="020B0604020202020204" pitchFamily="34" charset="0"/>
              </a:rPr>
              <a:t>2. AWSC: Advanced Wireless Semiconductor Company</a:t>
            </a:r>
          </a:p>
          <a:p>
            <a:pPr marL="0" indent="0">
              <a:buNone/>
            </a:pPr>
            <a:r>
              <a:rPr lang="en-US" altLang="zh-TW" sz="700" i="1">
                <a:solidFill>
                  <a:srgbClr val="2B505B"/>
                </a:solidFill>
                <a:latin typeface="Arial" panose="020B0604020202020204" pitchFamily="34" charset="0"/>
                <a:cs typeface="Arial" panose="020B0604020202020204" pitchFamily="34" charset="0"/>
              </a:rPr>
              <a:t>         3. TSC: Taiwan Specialty Chemicals Corporation  </a:t>
            </a:r>
          </a:p>
          <a:p>
            <a:pPr marL="0" indent="0">
              <a:buNone/>
            </a:pPr>
            <a:r>
              <a:rPr lang="en-US" altLang="zh-TW" sz="700" i="1">
                <a:solidFill>
                  <a:srgbClr val="2B505B"/>
                </a:solidFill>
                <a:latin typeface="Arial" panose="020B0604020202020204" pitchFamily="34" charset="0"/>
                <a:cs typeface="Arial" panose="020B0604020202020204" pitchFamily="34" charset="0"/>
              </a:rPr>
              <a:t>         4. Mosel </a:t>
            </a:r>
            <a:r>
              <a:rPr lang="en-US" altLang="zh-TW" sz="700" i="1" err="1">
                <a:solidFill>
                  <a:srgbClr val="2B505B"/>
                </a:solidFill>
                <a:latin typeface="Arial" panose="020B0604020202020204" pitchFamily="34" charset="0"/>
                <a:cs typeface="Arial" panose="020B0604020202020204" pitchFamily="34" charset="0"/>
              </a:rPr>
              <a:t>Vitelic</a:t>
            </a:r>
            <a:r>
              <a:rPr lang="en-US" altLang="zh-TW" sz="700" i="1">
                <a:solidFill>
                  <a:srgbClr val="2B505B"/>
                </a:solidFill>
                <a:latin typeface="Arial" panose="020B0604020202020204" pitchFamily="34" charset="0"/>
                <a:cs typeface="Arial" panose="020B0604020202020204" pitchFamily="34" charset="0"/>
              </a:rPr>
              <a:t> was consolidated into </a:t>
            </a:r>
            <a:r>
              <a:rPr lang="en-US" altLang="zh-TW" sz="700" i="1" err="1">
                <a:solidFill>
                  <a:srgbClr val="2B505B"/>
                </a:solidFill>
                <a:latin typeface="Arial" panose="020B0604020202020204" pitchFamily="34" charset="0"/>
                <a:cs typeface="Arial" panose="020B0604020202020204" pitchFamily="34" charset="0"/>
              </a:rPr>
              <a:t>Actron</a:t>
            </a:r>
            <a:r>
              <a:rPr lang="en-US" altLang="zh-TW" sz="700" i="1">
                <a:solidFill>
                  <a:srgbClr val="2B505B"/>
                </a:solidFill>
                <a:latin typeface="Arial" panose="020B0604020202020204" pitchFamily="34" charset="0"/>
                <a:cs typeface="Arial" panose="020B0604020202020204" pitchFamily="34" charset="0"/>
              </a:rPr>
              <a:t> Technology in June 2023</a:t>
            </a:r>
          </a:p>
          <a:p>
            <a:pPr marL="0" indent="0">
              <a:buNone/>
            </a:pPr>
            <a:r>
              <a:rPr lang="en-US" altLang="zh-TW" sz="700" i="1">
                <a:solidFill>
                  <a:srgbClr val="2B505B"/>
                </a:solidFill>
                <a:latin typeface="Arial" panose="020B0604020202020204" pitchFamily="34" charset="0"/>
                <a:cs typeface="Arial" panose="020B0604020202020204" pitchFamily="34" charset="0"/>
              </a:rPr>
              <a:t>         5. Please refer to the page(p.17) for operating information of key group companies.</a:t>
            </a:r>
          </a:p>
        </p:txBody>
      </p:sp>
    </p:spTree>
    <p:extLst>
      <p:ext uri="{BB962C8B-B14F-4D97-AF65-F5344CB8AC3E}">
        <p14:creationId xmlns:p14="http://schemas.microsoft.com/office/powerpoint/2010/main" val="1305319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VERSION" val="2"/>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佈景主題">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36</TotalTime>
  <Words>7236</Words>
  <Application>Microsoft Office PowerPoint</Application>
  <PresentationFormat>A4 紙張 (210x297 公釐)</PresentationFormat>
  <Paragraphs>1329</Paragraphs>
  <Slides>54</Slides>
  <Notes>19</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54</vt:i4>
      </vt:variant>
    </vt:vector>
  </HeadingPairs>
  <TitlesOfParts>
    <vt:vector size="63" baseType="lpstr">
      <vt:lpstr>MicrosoftJhengHeiRegular</vt:lpstr>
      <vt:lpstr>微軟正黑體</vt:lpstr>
      <vt:lpstr>新細明體</vt:lpstr>
      <vt:lpstr>Aptos</vt:lpstr>
      <vt:lpstr>Aptos Display</vt:lpstr>
      <vt:lpstr>Arial</vt:lpstr>
      <vt:lpstr>Symbol</vt:lpstr>
      <vt:lpstr>Wingdings</vt:lpstr>
      <vt:lpstr>Office 佈景主題</vt:lpstr>
      <vt:lpstr>PowerPoint 簡報</vt:lpstr>
      <vt:lpstr>Q&amp;A via Slido </vt:lpstr>
      <vt:lpstr>Q&amp;A via Audio</vt:lpstr>
      <vt:lpstr>Disclaimer</vt:lpstr>
      <vt:lpstr>PowerPoint 簡報</vt:lpstr>
      <vt:lpstr>Executive Comments</vt:lpstr>
      <vt:lpstr>Executive Comments</vt:lpstr>
      <vt:lpstr>Executive Comments</vt:lpstr>
      <vt:lpstr>Executive Comments</vt:lpstr>
      <vt:lpstr>Executive Comments</vt:lpstr>
      <vt:lpstr>Executive Comments</vt:lpstr>
      <vt:lpstr>Executive Comments</vt:lpstr>
      <vt:lpstr>Executive Comments</vt:lpstr>
      <vt:lpstr>Executive Comments</vt:lpstr>
      <vt:lpstr>Executive Comments</vt:lpstr>
      <vt:lpstr>Executive Comments</vt:lpstr>
      <vt:lpstr>PowerPoint 簡報</vt:lpstr>
      <vt:lpstr>Strategic Enabler to Enhance Group Synergies</vt:lpstr>
      <vt:lpstr>Strategic Enabler to Enhance Group Synergies</vt:lpstr>
      <vt:lpstr>Group Revenue By Business</vt:lpstr>
      <vt:lpstr>Performance of Key Group Companies – (1) </vt:lpstr>
      <vt:lpstr>PowerPoint 簡報</vt:lpstr>
      <vt:lpstr>PowerPoint 簡報</vt:lpstr>
      <vt:lpstr>Start-up Preparation for the Renewable Energy Business</vt:lpstr>
      <vt:lpstr>SES &amp; Anneal - Client-Centric Renewable Energy Services</vt:lpstr>
      <vt:lpstr>The Renewable Energy Business - Joint Venture in India </vt:lpstr>
      <vt:lpstr>SAS is Undervalued — A Prime Investment Opportunity </vt:lpstr>
      <vt:lpstr>PowerPoint 簡報</vt:lpstr>
      <vt:lpstr>U.S. Solar Tariff Policy Update</vt:lpstr>
      <vt:lpstr>Global Renewable Energy Trend </vt:lpstr>
      <vt:lpstr>Taiwan’s Renewable Energy Trend </vt:lpstr>
      <vt:lpstr>Global Outlook Shifts Amid Trade Policy Uncertainty</vt:lpstr>
      <vt:lpstr>Robust 300mm Fab &amp; Advanced Node Growth to 2028</vt:lpstr>
      <vt:lpstr>Financial Highlight : Q225 vs. Q125 vs. Q224</vt:lpstr>
      <vt:lpstr>Financial Highlight : 1H25 vs. 1H24</vt:lpstr>
      <vt:lpstr>Revenue</vt:lpstr>
      <vt:lpstr>Gross Profit</vt:lpstr>
      <vt:lpstr>Operating Income</vt:lpstr>
      <vt:lpstr>Net Profit </vt:lpstr>
      <vt:lpstr>EPS</vt:lpstr>
      <vt:lpstr>Income Statement</vt:lpstr>
      <vt:lpstr>Balance Sheet</vt:lpstr>
      <vt:lpstr>PowerPoint 簡報</vt:lpstr>
      <vt:lpstr>Environment Aspect: Dedicated to Green Energy</vt:lpstr>
      <vt:lpstr>Environment Aspect: Earth Hour 60</vt:lpstr>
      <vt:lpstr>Social Aspect: Corporate Social Responsibility</vt:lpstr>
      <vt:lpstr>Governance Aspect: Responsible Growth</vt:lpstr>
      <vt:lpstr>PowerPoint 簡報</vt:lpstr>
      <vt:lpstr>Income Statement (GlobalWafers)</vt:lpstr>
      <vt:lpstr>Balance Sheet (GlobalWafers)</vt:lpstr>
      <vt:lpstr>PowerPoint 簡報</vt:lpstr>
      <vt:lpstr>Q&amp;A via Slido </vt:lpstr>
      <vt:lpstr>Q&amp;A via Audio</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nicole.chen(陳孟萱)</dc:creator>
  <cp:lastModifiedBy>nicole.chen(陳孟萱)</cp:lastModifiedBy>
  <cp:revision>7</cp:revision>
  <dcterms:created xsi:type="dcterms:W3CDTF">2025-03-26T09:21:49Z</dcterms:created>
  <dcterms:modified xsi:type="dcterms:W3CDTF">2025-08-08T04:37:41Z</dcterms:modified>
</cp:coreProperties>
</file>